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9" r:id="rId6"/>
    <p:sldId id="260" r:id="rId7"/>
    <p:sldId id="261" r:id="rId8"/>
    <p:sldId id="263" r:id="rId9"/>
    <p:sldId id="264" r:id="rId10"/>
    <p:sldId id="265" r:id="rId11"/>
    <p:sldId id="267" r:id="rId12"/>
    <p:sldId id="268" r:id="rId13"/>
    <p:sldId id="266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39623D7-A5D8-40FE-A44E-1FA6AB2625BE}">
          <p14:sldIdLst>
            <p14:sldId id="258"/>
            <p14:sldId id="259"/>
            <p14:sldId id="260"/>
            <p14:sldId id="261"/>
            <p14:sldId id="263"/>
            <p14:sldId id="264"/>
            <p14:sldId id="265"/>
            <p14:sldId id="267"/>
            <p14:sldId id="268"/>
            <p14:sldId id="266"/>
            <p14:sldId id="269"/>
            <p14:sldId id="270"/>
            <p14:sldId id="271"/>
            <p14:sldId id="272"/>
          </p14:sldIdLst>
        </p14:section>
        <p14:section name="References" id="{0D6BD294-94BC-4ED3-BF0A-01220D360121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76" y="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4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952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04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63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76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63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614" y="6419290"/>
            <a:ext cx="1636548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8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80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83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20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85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FF15B-9784-4F67-815B-0DD6E62DE2C1}" type="datetimeFigureOut">
              <a:rPr lang="en-GB" smtClean="0"/>
              <a:t>21/04/2021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18335-32A8-4E46-8FEF-40D2AECE8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90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s.ac.uk/project/fiss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ereisportal.d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hyperlink" Target="http://www.ngdc.noaa.gov/IAGA/vmod/igrf.html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250" y="822027"/>
            <a:ext cx="1236857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/>
              <a:t>Validation of atmospheric reanalyses over the Weddell Sea, Antarctica, </a:t>
            </a:r>
            <a:endParaRPr lang="en-GB" sz="3200" b="1" dirty="0" smtClean="0"/>
          </a:p>
          <a:p>
            <a:pPr algn="ctr"/>
            <a:r>
              <a:rPr lang="en-GB" sz="3200" b="1" dirty="0" smtClean="0"/>
              <a:t>using </a:t>
            </a:r>
            <a:r>
              <a:rPr lang="en-GB" sz="3200" b="1" dirty="0"/>
              <a:t>observations from drifting buoys</a:t>
            </a:r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9" y="6087623"/>
            <a:ext cx="2955636" cy="7518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433" y="6088482"/>
            <a:ext cx="3267948" cy="730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2655" y="2674680"/>
            <a:ext cx="5737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/>
              <a:t>John C. King</a:t>
            </a:r>
            <a:r>
              <a:rPr lang="en-GB" sz="2400" dirty="0"/>
              <a:t>, Gareth Marshall, Steve Colwell, Clare Allen-</a:t>
            </a:r>
            <a:r>
              <a:rPr lang="en-GB" sz="2400" dirty="0" err="1"/>
              <a:t>Sader</a:t>
            </a:r>
            <a:r>
              <a:rPr lang="en-GB" sz="2400" dirty="0"/>
              <a:t> and Tony </a:t>
            </a:r>
            <a:r>
              <a:rPr lang="en-GB" sz="2400" dirty="0" smtClean="0"/>
              <a:t>Phillips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British Antarctic Survey, </a:t>
            </a:r>
            <a:endParaRPr lang="en-GB" sz="2400" dirty="0" smtClean="0"/>
          </a:p>
          <a:p>
            <a:pPr algn="ctr"/>
            <a:r>
              <a:rPr lang="en-GB" sz="2400" dirty="0" smtClean="0"/>
              <a:t>Cambridge</a:t>
            </a:r>
            <a:r>
              <a:rPr lang="en-GB" sz="2400" dirty="0"/>
              <a:t>, UK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440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9563" y="212437"/>
            <a:ext cx="23094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Introduction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23636" y="1653309"/>
            <a:ext cx="105571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Atmospheric reanalyses are frequently used to drive ocean-ice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Few data are available to validate analyses over sea ice in the polar regions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We have examined the performance of the ERA-Interim and ERA5 reanalyses from the European Centre for Medium-Range Weather Forecasts (ECMWF) over the Weddell Sea pack ice using meteorological data from three drifting buoys that were deployed in January 2016 as part of the </a:t>
            </a:r>
            <a:r>
              <a:rPr lang="en-GB" sz="2400" dirty="0" smtClean="0">
                <a:hlinkClick r:id="rId2"/>
              </a:rPr>
              <a:t>Filchner Ice Shelf System project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773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4726" y="147781"/>
            <a:ext cx="63471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The ECMWF atmospheric reanalyses</a:t>
            </a:r>
            <a:endParaRPr lang="en-GB" sz="32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012983"/>
              </p:ext>
            </p:extLst>
          </p:nvPr>
        </p:nvGraphicFramePr>
        <p:xfrm>
          <a:off x="2032000" y="719666"/>
          <a:ext cx="8127999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52652209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432466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422113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 Interim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6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Year released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2006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2016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17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Horizontal resolution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~ 80</a:t>
                      </a:r>
                      <a:r>
                        <a:rPr lang="en-GB" baseline="0" dirty="0" smtClean="0"/>
                        <a:t> km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~ 30 km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90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Temporal resolution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 hours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hour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55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Vertical levels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137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71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Model top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0.1 </a:t>
                      </a:r>
                      <a:r>
                        <a:rPr lang="en-GB" dirty="0" err="1" smtClean="0"/>
                        <a:t>hPa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0.01 </a:t>
                      </a:r>
                      <a:r>
                        <a:rPr lang="en-GB" dirty="0" err="1" smtClean="0"/>
                        <a:t>hPa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8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Reference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hlinkClick r:id="rId2" action="ppaction://hlinksldjump"/>
                        </a:rPr>
                        <a:t>Dee et al., 2011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hlinkClick r:id="rId2" action="ppaction://hlinksldjump"/>
                        </a:rPr>
                        <a:t>Hersbach</a:t>
                      </a:r>
                      <a:r>
                        <a:rPr lang="en-GB" dirty="0" smtClean="0">
                          <a:hlinkClick r:id="rId2" action="ppaction://hlinksldjump"/>
                        </a:rPr>
                        <a:t> et al., 2020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0782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47740" y="3887431"/>
            <a:ext cx="96965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ERA5 model has improved dynamics and physics compared to ERA Interim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Both models use the OSTIA product (</a:t>
            </a:r>
            <a:r>
              <a:rPr lang="en-GB" sz="2400" dirty="0" err="1" smtClean="0">
                <a:hlinkClick r:id="rId2" action="ppaction://hlinksldjump"/>
              </a:rPr>
              <a:t>Donlon</a:t>
            </a:r>
            <a:r>
              <a:rPr lang="en-GB" sz="2400" dirty="0" smtClean="0">
                <a:hlinkClick r:id="rId2" action="ppaction://hlinksldjump"/>
              </a:rPr>
              <a:t> et al., 2012</a:t>
            </a:r>
            <a:r>
              <a:rPr lang="en-GB" sz="2400" dirty="0" smtClean="0"/>
              <a:t>) to specify sea ice concentration (updated daily)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Both models assume a uniform sea ice thickness of 1.5 m, with no snow cover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726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4978" y="147781"/>
            <a:ext cx="2582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Drifting buoys</a:t>
            </a:r>
            <a:endParaRPr lang="en-GB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7142"/>
          <a:stretch/>
        </p:blipFill>
        <p:spPr>
          <a:xfrm>
            <a:off x="471662" y="1292802"/>
            <a:ext cx="3093574" cy="32813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0" y="732556"/>
            <a:ext cx="862676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Three buoys were deployed in Weddell Sea ice by the Alfred Wegener Institute, January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Buoys measured atmospheric pressure, air temperature, relative humidity, </a:t>
            </a:r>
            <a:r>
              <a:rPr lang="en-GB" sz="2400" dirty="0" err="1" smtClean="0"/>
              <a:t>downwelling</a:t>
            </a:r>
            <a:r>
              <a:rPr lang="en-GB" sz="2400" dirty="0" smtClean="0"/>
              <a:t> short- and longwave radiation, wind speed, relative wind direction and buoy orientation.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 Measurements made at 1-hour intervals, transmitted via </a:t>
            </a:r>
            <a:r>
              <a:rPr lang="en-GB" sz="2400" dirty="0"/>
              <a:t>Iridium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Buoy location was determined by GPS 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Buoy data were NOT made available on the GTS and are thus an independent source of data for validating reanalyses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Data available from </a:t>
            </a:r>
            <a:r>
              <a:rPr lang="en-GB" sz="2400" dirty="0" smtClean="0">
                <a:hlinkClick r:id="rId3"/>
              </a:rPr>
              <a:t>www.meereisportal.de</a:t>
            </a:r>
            <a:r>
              <a:rPr lang="en-GB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9419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4978" y="147781"/>
            <a:ext cx="2582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Drifting buoys</a:t>
            </a:r>
            <a:endParaRPr lang="en-GB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37" y="1182255"/>
            <a:ext cx="4354175" cy="435417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421838"/>
              </p:ext>
            </p:extLst>
          </p:nvPr>
        </p:nvGraphicFramePr>
        <p:xfrm>
          <a:off x="3990105" y="1087711"/>
          <a:ext cx="8128000" cy="4563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862483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4402032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588914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03374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Buoy number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8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92D050"/>
                          </a:solidFill>
                        </a:rPr>
                        <a:t>A3</a:t>
                      </a:r>
                      <a:endParaRPr lang="en-GB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>A4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rgbClr val="0033CC"/>
                          </a:solidFill>
                        </a:rPr>
                        <a:t>A5</a:t>
                      </a:r>
                      <a:endParaRPr lang="en-GB" dirty="0">
                        <a:solidFill>
                          <a:srgbClr val="00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918340"/>
                  </a:ext>
                </a:extLst>
              </a:tr>
              <a:tr h="515235">
                <a:tc>
                  <a:txBody>
                    <a:bodyPr/>
                    <a:lstStyle/>
                    <a:p>
                      <a:r>
                        <a:rPr lang="en-GB" dirty="0" smtClean="0"/>
                        <a:t>Start date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15 January 2016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27 January 2016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25 January 2016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7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End date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</a:t>
                      </a:r>
                      <a:r>
                        <a:rPr lang="en-GB" baseline="0" dirty="0" smtClean="0"/>
                        <a:t> March 2017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February 2017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November 2016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7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Start </a:t>
                      </a:r>
                      <a:r>
                        <a:rPr lang="en-GB" dirty="0" smtClean="0"/>
                        <a:t>location (   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76.53 °S, 47.04 °W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72.80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°S</a:t>
                      </a:r>
                      <a:r>
                        <a:rPr lang="en-GB" dirty="0" smtClean="0"/>
                        <a:t>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19.34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75.47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°S</a:t>
                      </a:r>
                      <a:r>
                        <a:rPr lang="en-GB" dirty="0" smtClean="0"/>
                        <a:t>, 31.39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11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End </a:t>
                      </a:r>
                      <a:r>
                        <a:rPr lang="en-GB" dirty="0" smtClean="0"/>
                        <a:t>location (   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65.17 °S, 51.74 °W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74.42</a:t>
                      </a:r>
                      <a:r>
                        <a:rPr lang="en-GB" baseline="0" dirty="0" smtClean="0"/>
                        <a:t> °S</a:t>
                      </a:r>
                      <a:r>
                        <a:rPr lang="en-GB" dirty="0" smtClean="0"/>
                        <a:t>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28.12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65.16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°S</a:t>
                      </a:r>
                      <a:r>
                        <a:rPr lang="en-GB" dirty="0" smtClean="0"/>
                        <a:t>,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dirty="0" smtClean="0"/>
                        <a:t>31.80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°W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71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Ice type at deployment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Multi-year 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Fast ice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First-year ice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2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Ice thickness at deployment (m)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2.32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1.44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3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Snow thickness at deployment (m)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0.25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0.32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0.39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93463"/>
                  </a:ext>
                </a:extLst>
              </a:tr>
            </a:tbl>
          </a:graphicData>
        </a:graphic>
      </p:graphicFrame>
      <p:sp>
        <p:nvSpPr>
          <p:cNvPr id="4" name="Oval 3"/>
          <p:cNvSpPr>
            <a:spLocks noChangeAspect="1"/>
          </p:cNvSpPr>
          <p:nvPr/>
        </p:nvSpPr>
        <p:spPr>
          <a:xfrm>
            <a:off x="5437894" y="2845783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>
            <a:off x="5347153" y="3209249"/>
            <a:ext cx="159109" cy="13716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87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9526" y="147781"/>
            <a:ext cx="6188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Data processing and quality control</a:t>
            </a:r>
            <a:endParaRPr lang="en-GB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0909" y="1126836"/>
            <a:ext cx="116285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Periods when no GPS signals were received were removed from the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Wind data were removed if the measured wind speed dropped to zero for an extended period of time (indicative of anemometer icing)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Relative wind direction was converted to true wind direction using the buoy heading (measured by magnetic compass, corrected for magnetic variation using the International Geomagnetic </a:t>
            </a:r>
            <a:r>
              <a:rPr lang="en-GB" sz="2400" dirty="0"/>
              <a:t>Reference </a:t>
            </a:r>
            <a:r>
              <a:rPr lang="en-GB" sz="2400" dirty="0" smtClean="0"/>
              <a:t>Field, </a:t>
            </a:r>
            <a:r>
              <a:rPr lang="en-GB" sz="2400" dirty="0" smtClean="0">
                <a:hlinkClick r:id="rId2"/>
              </a:rPr>
              <a:t>www.ngdc.noaa.gov/IAGA/vmod/igrf.html</a:t>
            </a:r>
            <a:r>
              <a:rPr lang="en-GB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Measured relative humidity was corrected according to </a:t>
            </a:r>
            <a:r>
              <a:rPr lang="en-GB" sz="2400" dirty="0" smtClean="0">
                <a:hlinkClick r:id="rId3" action="ppaction://hlinksldjump"/>
              </a:rPr>
              <a:t>Anderson (1994) </a:t>
            </a:r>
            <a:r>
              <a:rPr lang="en-GB" sz="2400" dirty="0" smtClean="0"/>
              <a:t>before being converted to mixing ratio for comparison with the reanalyses.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Wind speed (measured at ~ 2m) was corrected to 10 m for comparison with the reanalyses, assuming neutral stratification and a roughness length of 10 mm.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6142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0722" y="147781"/>
            <a:ext cx="4245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Validation of reanalyses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58982" y="1265382"/>
            <a:ext cx="108619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6-hourly data were extracted from both reanalyses and were interpolated to the corresponding buoy locations.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Variables validated: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Surface pressure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2</a:t>
            </a:r>
            <a:r>
              <a:rPr lang="en-GB" sz="2400" dirty="0" smtClean="0"/>
              <a:t> m air temperature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2</a:t>
            </a:r>
            <a:r>
              <a:rPr lang="en-GB" sz="2400" dirty="0" smtClean="0"/>
              <a:t> m mixing ratio (ERA-Interim only)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10 m wind speed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10 m </a:t>
            </a:r>
            <a:r>
              <a:rPr lang="en-GB" sz="2400" i="1" dirty="0" smtClean="0"/>
              <a:t>u</a:t>
            </a:r>
            <a:r>
              <a:rPr lang="en-GB" sz="2400" dirty="0" smtClean="0"/>
              <a:t> and </a:t>
            </a:r>
            <a:r>
              <a:rPr lang="en-GB" sz="2400" i="1" dirty="0" smtClean="0"/>
              <a:t>v</a:t>
            </a:r>
            <a:r>
              <a:rPr lang="en-GB" sz="2400" dirty="0" smtClean="0"/>
              <a:t> wind components (not for A3 – compass not working)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65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9526" y="147781"/>
            <a:ext cx="508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Validation – surface pressure</a:t>
            </a:r>
            <a:endParaRPr lang="en-GB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65" y="1324984"/>
            <a:ext cx="4892993" cy="4892993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141699" y="1001817"/>
            <a:ext cx="3831759" cy="646331"/>
            <a:chOff x="1141699" y="1001817"/>
            <a:chExt cx="3831759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1141699" y="1094151"/>
              <a:ext cx="1215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Buoy A5</a:t>
              </a:r>
              <a:endParaRPr lang="en-GB" sz="2400" dirty="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758732" y="1001817"/>
              <a:ext cx="2214726" cy="646331"/>
              <a:chOff x="7254240" y="1991360"/>
              <a:chExt cx="2214726" cy="646331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7254240" y="2164080"/>
                <a:ext cx="7416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7264400" y="2468880"/>
                <a:ext cx="741680" cy="0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8270240" y="1991360"/>
                <a:ext cx="11987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1:1</a:t>
                </a:r>
              </a:p>
              <a:p>
                <a:r>
                  <a:rPr lang="en-GB" dirty="0" smtClean="0"/>
                  <a:t>Regression</a:t>
                </a:r>
                <a:endParaRPr lang="en-GB" dirty="0"/>
              </a:p>
            </p:txBody>
          </p:sp>
        </p:grpSp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176710"/>
              </p:ext>
            </p:extLst>
          </p:nvPr>
        </p:nvGraphicFramePr>
        <p:xfrm>
          <a:off x="5899384" y="1648148"/>
          <a:ext cx="553668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123">
                  <a:extLst>
                    <a:ext uri="{9D8B030D-6E8A-4147-A177-3AD203B41FA5}">
                      <a16:colId xmlns:a16="http://schemas.microsoft.com/office/drawing/2014/main" val="2141973696"/>
                    </a:ext>
                  </a:extLst>
                </a:gridCol>
                <a:gridCol w="1434159">
                  <a:extLst>
                    <a:ext uri="{9D8B030D-6E8A-4147-A177-3AD203B41FA5}">
                      <a16:colId xmlns:a16="http://schemas.microsoft.com/office/drawing/2014/main" val="3092230426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3367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ERA-Interim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7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Mean (</a:t>
                      </a:r>
                      <a:r>
                        <a:rPr lang="en-GB" dirty="0" err="1" smtClean="0"/>
                        <a:t>hPa</a:t>
                      </a:r>
                      <a:r>
                        <a:rPr lang="en-GB" dirty="0" smtClean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983.95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984.22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5757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Bias (</a:t>
                      </a:r>
                      <a:r>
                        <a:rPr lang="en-GB" dirty="0" err="1" smtClean="0"/>
                        <a:t>hPa</a:t>
                      </a:r>
                      <a:r>
                        <a:rPr lang="en-GB" dirty="0" smtClean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Correlation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0.999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812606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664755" y="3771480"/>
            <a:ext cx="60059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Very high correlation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Very small bias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Little difference between ERA-Interim/ERA5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Similar results for all three buoys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3031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9526" y="147781"/>
            <a:ext cx="56276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Validation – 2m air temperature</a:t>
            </a:r>
            <a:endParaRPr lang="en-GB" sz="32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141699" y="1011977"/>
            <a:ext cx="3831759" cy="646331"/>
            <a:chOff x="1141699" y="1001817"/>
            <a:chExt cx="3831759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1141699" y="1094151"/>
              <a:ext cx="1215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Buoy A5</a:t>
              </a:r>
              <a:endParaRPr lang="en-GB" sz="2400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758732" y="1001817"/>
              <a:ext cx="2214726" cy="646331"/>
              <a:chOff x="7254240" y="1991360"/>
              <a:chExt cx="2214726" cy="646331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7254240" y="2164080"/>
                <a:ext cx="7416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7264400" y="2468880"/>
                <a:ext cx="741680" cy="0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8270240" y="1991360"/>
                <a:ext cx="11987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1:1</a:t>
                </a:r>
              </a:p>
              <a:p>
                <a:r>
                  <a:rPr lang="en-GB" dirty="0" smtClean="0"/>
                  <a:t>Regression</a:t>
                </a:r>
                <a:endParaRPr lang="en-GB" dirty="0"/>
              </a:p>
            </p:txBody>
          </p:sp>
        </p:grpSp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959155"/>
              </p:ext>
            </p:extLst>
          </p:nvPr>
        </p:nvGraphicFramePr>
        <p:xfrm>
          <a:off x="5899384" y="1648148"/>
          <a:ext cx="553668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123">
                  <a:extLst>
                    <a:ext uri="{9D8B030D-6E8A-4147-A177-3AD203B41FA5}">
                      <a16:colId xmlns:a16="http://schemas.microsoft.com/office/drawing/2014/main" val="2141973696"/>
                    </a:ext>
                  </a:extLst>
                </a:gridCol>
                <a:gridCol w="1434159">
                  <a:extLst>
                    <a:ext uri="{9D8B030D-6E8A-4147-A177-3AD203B41FA5}">
                      <a16:colId xmlns:a16="http://schemas.microsoft.com/office/drawing/2014/main" val="3092230426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3367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ERA-Interim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7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Mean (°C)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-14.73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-15.20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5757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Bias (°C)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Correlation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0.952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812606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/>
          <a:stretch/>
        </p:blipFill>
        <p:spPr>
          <a:xfrm>
            <a:off x="383355" y="1574800"/>
            <a:ext cx="4892993" cy="46606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4755" y="3771480"/>
            <a:ext cx="62427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High correlation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Warm bias in both reanalyses (ERA5 slightly better)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Bias increases with falling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Similar results for all three buoys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53506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9526" y="147781"/>
            <a:ext cx="49672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Validation – 2m mixing ratio</a:t>
            </a:r>
            <a:endParaRPr lang="en-GB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6"/>
          <a:stretch/>
        </p:blipFill>
        <p:spPr>
          <a:xfrm>
            <a:off x="356551" y="1463040"/>
            <a:ext cx="4892993" cy="463486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141699" y="1001817"/>
            <a:ext cx="3831759" cy="646331"/>
            <a:chOff x="1141699" y="1001817"/>
            <a:chExt cx="3831759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1141699" y="1094151"/>
              <a:ext cx="1215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Buoy A5</a:t>
              </a:r>
              <a:endParaRPr lang="en-GB" sz="2400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758732" y="1001817"/>
              <a:ext cx="2214726" cy="646331"/>
              <a:chOff x="7254240" y="1991360"/>
              <a:chExt cx="2214726" cy="646331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7254240" y="2164080"/>
                <a:ext cx="7416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7264400" y="2468880"/>
                <a:ext cx="741680" cy="0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8270240" y="1991360"/>
                <a:ext cx="11987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1:1</a:t>
                </a:r>
              </a:p>
              <a:p>
                <a:r>
                  <a:rPr lang="en-GB" dirty="0" smtClean="0"/>
                  <a:t>Regression</a:t>
                </a:r>
                <a:endParaRPr lang="en-GB" dirty="0"/>
              </a:p>
            </p:txBody>
          </p:sp>
        </p:grpSp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275206"/>
              </p:ext>
            </p:extLst>
          </p:nvPr>
        </p:nvGraphicFramePr>
        <p:xfrm>
          <a:off x="5899384" y="1648148"/>
          <a:ext cx="553668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123">
                  <a:extLst>
                    <a:ext uri="{9D8B030D-6E8A-4147-A177-3AD203B41FA5}">
                      <a16:colId xmlns:a16="http://schemas.microsoft.com/office/drawing/2014/main" val="2141973696"/>
                    </a:ext>
                  </a:extLst>
                </a:gridCol>
                <a:gridCol w="1434159">
                  <a:extLst>
                    <a:ext uri="{9D8B030D-6E8A-4147-A177-3AD203B41FA5}">
                      <a16:colId xmlns:a16="http://schemas.microsoft.com/office/drawing/2014/main" val="3092230426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3367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ERA-Interim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7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Mean (g/kg)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5757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Bias (g/kg)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Correlation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0.957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81260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64755" y="3771480"/>
            <a:ext cx="6242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High correlation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Low bias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Similar results for all three buoys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8265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9526" y="147781"/>
            <a:ext cx="6197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Validation – 10m wind components</a:t>
            </a:r>
            <a:endParaRPr lang="en-GB" sz="32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664179" y="689848"/>
            <a:ext cx="3831759" cy="646331"/>
            <a:chOff x="1141699" y="1001817"/>
            <a:chExt cx="3831759" cy="646331"/>
          </a:xfrm>
        </p:grpSpPr>
        <p:sp>
          <p:nvSpPr>
            <p:cNvPr id="4" name="TextBox 3"/>
            <p:cNvSpPr txBox="1"/>
            <p:nvPr/>
          </p:nvSpPr>
          <p:spPr>
            <a:xfrm>
              <a:off x="1141699" y="1094151"/>
              <a:ext cx="1215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 smtClean="0"/>
                <a:t>Buoy A5</a:t>
              </a:r>
              <a:endParaRPr lang="en-GB" sz="2400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758732" y="1001817"/>
              <a:ext cx="2214726" cy="646331"/>
              <a:chOff x="7254240" y="1991360"/>
              <a:chExt cx="2214726" cy="646331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7254240" y="2164080"/>
                <a:ext cx="74168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7264400" y="2468880"/>
                <a:ext cx="741680" cy="0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8270240" y="1991360"/>
                <a:ext cx="119872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1:1</a:t>
                </a:r>
              </a:p>
              <a:p>
                <a:r>
                  <a:rPr lang="en-GB" dirty="0" smtClean="0"/>
                  <a:t>Regression</a:t>
                </a:r>
                <a:endParaRPr lang="en-GB" dirty="0"/>
              </a:p>
            </p:txBody>
          </p:sp>
        </p:grp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6"/>
          <a:stretch/>
        </p:blipFill>
        <p:spPr>
          <a:xfrm>
            <a:off x="608591" y="1274616"/>
            <a:ext cx="2935796" cy="27456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8"/>
          <a:stretch/>
        </p:blipFill>
        <p:spPr>
          <a:xfrm>
            <a:off x="607959" y="4045530"/>
            <a:ext cx="2935796" cy="27385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91491" y="1801091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u</a:t>
            </a:r>
            <a:endParaRPr lang="en-GB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71845" y="4756727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v</a:t>
            </a:r>
            <a:endParaRPr lang="en-GB" i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7245"/>
              </p:ext>
            </p:extLst>
          </p:nvPr>
        </p:nvGraphicFramePr>
        <p:xfrm>
          <a:off x="4957276" y="1352596"/>
          <a:ext cx="553668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123">
                  <a:extLst>
                    <a:ext uri="{9D8B030D-6E8A-4147-A177-3AD203B41FA5}">
                      <a16:colId xmlns:a16="http://schemas.microsoft.com/office/drawing/2014/main" val="2141973696"/>
                    </a:ext>
                  </a:extLst>
                </a:gridCol>
                <a:gridCol w="1434159">
                  <a:extLst>
                    <a:ext uri="{9D8B030D-6E8A-4147-A177-3AD203B41FA5}">
                      <a16:colId xmlns:a16="http://schemas.microsoft.com/office/drawing/2014/main" val="3092230426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3367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i="1" dirty="0" smtClean="0"/>
                        <a:t>U</a:t>
                      </a:r>
                      <a:r>
                        <a:rPr lang="en-GB" i="1" baseline="-25000" dirty="0" smtClean="0"/>
                        <a:t>10</a:t>
                      </a:r>
                      <a:endParaRPr lang="en-GB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ERA-Interim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7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Mean (m</a:t>
                      </a:r>
                      <a:r>
                        <a:rPr lang="en-GB" baseline="0" dirty="0" smtClean="0"/>
                        <a:t> s</a:t>
                      </a:r>
                      <a:r>
                        <a:rPr lang="en-GB" baseline="30000" dirty="0" smtClean="0"/>
                        <a:t>-1</a:t>
                      </a:r>
                      <a:r>
                        <a:rPr lang="en-GB" dirty="0" smtClean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5757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Bias (m</a:t>
                      </a:r>
                      <a:r>
                        <a:rPr lang="en-GB" baseline="0" dirty="0" smtClean="0"/>
                        <a:t> s</a:t>
                      </a:r>
                      <a:r>
                        <a:rPr lang="en-GB" baseline="30000" dirty="0" smtClean="0"/>
                        <a:t>-1</a:t>
                      </a:r>
                      <a:r>
                        <a:rPr lang="en-GB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-0.07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Correlation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0.903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0.928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812606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34506"/>
              </p:ext>
            </p:extLst>
          </p:nvPr>
        </p:nvGraphicFramePr>
        <p:xfrm>
          <a:off x="4980372" y="2899679"/>
          <a:ext cx="553668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0123">
                  <a:extLst>
                    <a:ext uri="{9D8B030D-6E8A-4147-A177-3AD203B41FA5}">
                      <a16:colId xmlns:a16="http://schemas.microsoft.com/office/drawing/2014/main" val="2141973696"/>
                    </a:ext>
                  </a:extLst>
                </a:gridCol>
                <a:gridCol w="1434159">
                  <a:extLst>
                    <a:ext uri="{9D8B030D-6E8A-4147-A177-3AD203B41FA5}">
                      <a16:colId xmlns:a16="http://schemas.microsoft.com/office/drawing/2014/main" val="3092230426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53367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i="1" dirty="0" smtClean="0"/>
                        <a:t>V</a:t>
                      </a:r>
                      <a:r>
                        <a:rPr lang="en-GB" i="1" baseline="-25000" dirty="0" smtClean="0"/>
                        <a:t>10</a:t>
                      </a:r>
                      <a:endParaRPr lang="en-GB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ERA-Interim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ERA5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97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Mean (m</a:t>
                      </a:r>
                      <a:r>
                        <a:rPr lang="en-GB" baseline="0" dirty="0" smtClean="0"/>
                        <a:t> s</a:t>
                      </a:r>
                      <a:r>
                        <a:rPr lang="en-GB" baseline="30000" dirty="0" smtClean="0"/>
                        <a:t>-1</a:t>
                      </a:r>
                      <a:r>
                        <a:rPr lang="en-GB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5757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Bias (m</a:t>
                      </a:r>
                      <a:r>
                        <a:rPr lang="en-GB" baseline="0" dirty="0" smtClean="0"/>
                        <a:t> s</a:t>
                      </a:r>
                      <a:r>
                        <a:rPr lang="en-GB" baseline="30000" dirty="0" smtClean="0"/>
                        <a:t>-1</a:t>
                      </a:r>
                      <a:r>
                        <a:rPr lang="en-GB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Correlation coefficient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0.872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0.871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0812606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861199" y="4611979"/>
            <a:ext cx="62427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Larger scatter than for other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Reanalyses slightly better for </a:t>
            </a:r>
            <a:r>
              <a:rPr lang="en-GB" sz="2400" i="1" dirty="0" smtClean="0"/>
              <a:t>u</a:t>
            </a:r>
            <a:r>
              <a:rPr lang="en-GB" sz="2400" dirty="0" smtClean="0"/>
              <a:t> than for </a:t>
            </a:r>
            <a:r>
              <a:rPr lang="en-GB" sz="2400" i="1" dirty="0" smtClean="0"/>
              <a:t>v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Similar results for both reanalyses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Similar results for all three buoys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097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397" y="147781"/>
            <a:ext cx="392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Validation – Summary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8000" y="858981"/>
            <a:ext cx="1142538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Very little difference between the performance of ERA-Interim and ERA5, despite the improved resolution of the latter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Pressure:</a:t>
            </a:r>
            <a:r>
              <a:rPr lang="en-GB" sz="2000" dirty="0" smtClean="0"/>
              <a:t> Very low bias, very high correlation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Temperature:</a:t>
            </a:r>
            <a:r>
              <a:rPr lang="en-GB" sz="2000" dirty="0" smtClean="0"/>
              <a:t> Reanalyses have a warm bias, ranging from around 0 °C at </a:t>
            </a:r>
            <a:r>
              <a:rPr lang="en-GB" sz="2000" dirty="0"/>
              <a:t>0 °C </a:t>
            </a:r>
            <a:r>
              <a:rPr lang="en-GB" sz="2000" dirty="0" smtClean="0"/>
              <a:t>to around +3</a:t>
            </a:r>
            <a:r>
              <a:rPr lang="en-GB" sz="2000" dirty="0"/>
              <a:t> °C </a:t>
            </a:r>
            <a:r>
              <a:rPr lang="en-GB" sz="2000" dirty="0" smtClean="0"/>
              <a:t>at -30 </a:t>
            </a:r>
            <a:r>
              <a:rPr lang="en-GB" sz="2000" dirty="0"/>
              <a:t>°</a:t>
            </a:r>
            <a:r>
              <a:rPr lang="en-GB" sz="2000" dirty="0" smtClean="0"/>
              <a:t>C    Similar biases were found over the Weddell Sea by </a:t>
            </a:r>
            <a:r>
              <a:rPr lang="en-GB" sz="2000" dirty="0" err="1" smtClean="0">
                <a:hlinkClick r:id="rId2" action="ppaction://hlinksldjump"/>
              </a:rPr>
              <a:t>Jonassen</a:t>
            </a:r>
            <a:r>
              <a:rPr lang="en-GB" sz="2000" dirty="0" smtClean="0">
                <a:hlinkClick r:id="rId2" action="ppaction://hlinksldjump"/>
              </a:rPr>
              <a:t> et al (2019), </a:t>
            </a:r>
            <a:r>
              <a:rPr lang="en-GB" sz="2000" dirty="0" smtClean="0"/>
              <a:t>and over Arctic sea ice ( </a:t>
            </a:r>
            <a:r>
              <a:rPr lang="en-GB" sz="2000" dirty="0" err="1" smtClean="0">
                <a:hlinkClick r:id="rId2" action="ppaction://hlinksldjump"/>
              </a:rPr>
              <a:t>Batrak</a:t>
            </a:r>
            <a:r>
              <a:rPr lang="en-GB" sz="2000" dirty="0" smtClean="0">
                <a:hlinkClick r:id="rId2" action="ppaction://hlinksldjump"/>
              </a:rPr>
              <a:t> and Müller 2019</a:t>
            </a:r>
            <a:r>
              <a:rPr lang="en-GB" sz="2000" dirty="0" smtClean="0"/>
              <a:t>, </a:t>
            </a:r>
            <a:r>
              <a:rPr lang="en-GB" sz="2000" dirty="0" smtClean="0">
                <a:hlinkClick r:id="rId2" action="ppaction://hlinksldjump"/>
              </a:rPr>
              <a:t>Wang et al., 2019</a:t>
            </a:r>
            <a:r>
              <a:rPr lang="en-GB" sz="2000" dirty="0" smtClean="0"/>
              <a:t>)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Mixing ratio: </a:t>
            </a:r>
            <a:r>
              <a:rPr lang="en-GB" sz="2000" dirty="0" smtClean="0"/>
              <a:t>Low </a:t>
            </a:r>
            <a:r>
              <a:rPr lang="en-GB" sz="2000" dirty="0"/>
              <a:t>bias, H</a:t>
            </a:r>
            <a:r>
              <a:rPr lang="en-GB" sz="2000" dirty="0" smtClean="0"/>
              <a:t>igh correlation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/>
              <a:t>10m wind components: </a:t>
            </a:r>
            <a:r>
              <a:rPr lang="en-GB" sz="2000" dirty="0" smtClean="0"/>
              <a:t>Small bias, but rather scattered. Reanalyses are slightly better at simulating the </a:t>
            </a:r>
            <a:r>
              <a:rPr lang="en-GB" sz="2000" i="1" dirty="0" smtClean="0"/>
              <a:t>u</a:t>
            </a:r>
            <a:r>
              <a:rPr lang="en-GB" sz="2000" dirty="0" smtClean="0"/>
              <a:t>-component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 smtClean="0"/>
              <a:t>Overall, the reanalyses are doing a pretty good job of reproducing the observed conditions, but the significant temperature biases are a concern, and these have not improved from ERA-Interim to ERA5</a:t>
            </a:r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12885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7093" y="147781"/>
            <a:ext cx="663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Why are the reanalyses biased warm?</a:t>
            </a:r>
            <a:endParaRPr lang="en-GB" sz="3200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315029" y="1224778"/>
            <a:ext cx="5601463" cy="3990665"/>
            <a:chOff x="315029" y="1224778"/>
            <a:chExt cx="5601463" cy="3990665"/>
          </a:xfrm>
        </p:grpSpPr>
        <p:grpSp>
          <p:nvGrpSpPr>
            <p:cNvPr id="20" name="Group 19"/>
            <p:cNvGrpSpPr>
              <a:grpSpLocks noChangeAspect="1"/>
            </p:cNvGrpSpPr>
            <p:nvPr/>
          </p:nvGrpSpPr>
          <p:grpSpPr>
            <a:xfrm>
              <a:off x="315029" y="1224778"/>
              <a:ext cx="5601463" cy="3990665"/>
              <a:chOff x="304800" y="1224754"/>
              <a:chExt cx="6908800" cy="492205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5361577" y="5440221"/>
                <a:ext cx="446670" cy="31864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350912" y="4947691"/>
                <a:ext cx="468000" cy="279849"/>
              </a:xfrm>
              <a:prstGeom prst="rect">
                <a:avLst/>
              </a:prstGeom>
              <a:pattFill prst="pct10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304800" y="1224754"/>
                <a:ext cx="6908800" cy="4922057"/>
                <a:chOff x="304800" y="1224754"/>
                <a:chExt cx="6908800" cy="4922057"/>
              </a:xfrm>
            </p:grpSpPr>
            <p:grpSp>
              <p:nvGrpSpPr>
                <p:cNvPr id="14" name="Group 13"/>
                <p:cNvGrpSpPr>
                  <a:grpSpLocks noChangeAspect="1"/>
                </p:cNvGrpSpPr>
                <p:nvPr/>
              </p:nvGrpSpPr>
              <p:grpSpPr>
                <a:xfrm>
                  <a:off x="304800" y="1224754"/>
                  <a:ext cx="6908800" cy="4922057"/>
                  <a:chOff x="304800" y="1224754"/>
                  <a:chExt cx="6908800" cy="4922057"/>
                </a:xfrm>
              </p:grpSpPr>
              <p:cxnSp>
                <p:nvCxnSpPr>
                  <p:cNvPr id="13" name="Straight Connector 12"/>
                  <p:cNvCxnSpPr/>
                  <p:nvPr/>
                </p:nvCxnSpPr>
                <p:spPr>
                  <a:xfrm>
                    <a:off x="304800" y="1991360"/>
                    <a:ext cx="6908800" cy="0"/>
                  </a:xfrm>
                  <a:prstGeom prst="line">
                    <a:avLst/>
                  </a:prstGeom>
                  <a:ln w="38100">
                    <a:solidFill>
                      <a:schemeClr val="accent5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" name="Rectangle 4"/>
                  <p:cNvSpPr/>
                  <p:nvPr/>
                </p:nvSpPr>
                <p:spPr>
                  <a:xfrm>
                    <a:off x="1773382" y="1708738"/>
                    <a:ext cx="701963" cy="3519055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6" name="Rectangle 5"/>
                  <p:cNvSpPr/>
                  <p:nvPr/>
                </p:nvSpPr>
                <p:spPr>
                  <a:xfrm>
                    <a:off x="3214255" y="1588666"/>
                    <a:ext cx="720436" cy="4558145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" name="Rectangle 6"/>
                  <p:cNvSpPr/>
                  <p:nvPr/>
                </p:nvSpPr>
                <p:spPr>
                  <a:xfrm>
                    <a:off x="4636655" y="1865756"/>
                    <a:ext cx="748145" cy="2032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" name="Rectangle 7"/>
                  <p:cNvSpPr/>
                  <p:nvPr/>
                </p:nvSpPr>
                <p:spPr>
                  <a:xfrm>
                    <a:off x="6096000" y="1856520"/>
                    <a:ext cx="729673" cy="2142836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1773383" y="1357756"/>
                    <a:ext cx="701963" cy="350982"/>
                  </a:xfrm>
                  <a:prstGeom prst="rect">
                    <a:avLst/>
                  </a:prstGeom>
                  <a:pattFill prst="pct10">
                    <a:fgClr>
                      <a:schemeClr val="accent1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1">
                        <a:shade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3214255" y="1224754"/>
                    <a:ext cx="720435" cy="363913"/>
                  </a:xfrm>
                  <a:prstGeom prst="rect">
                    <a:avLst/>
                  </a:prstGeom>
                  <a:pattFill prst="pct10">
                    <a:fgClr>
                      <a:schemeClr val="accent1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1">
                        <a:shade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4636654" y="1255234"/>
                    <a:ext cx="748145" cy="614230"/>
                  </a:xfrm>
                  <a:prstGeom prst="rect">
                    <a:avLst/>
                  </a:prstGeom>
                  <a:pattFill prst="pct10">
                    <a:fgClr>
                      <a:schemeClr val="accent1"/>
                    </a:fgClr>
                    <a:bgClr>
                      <a:schemeClr val="bg1"/>
                    </a:bgClr>
                  </a:pattFill>
                  <a:ln>
                    <a:solidFill>
                      <a:schemeClr val="accent1">
                        <a:shade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cxnSp>
              <p:nvCxnSpPr>
                <p:cNvPr id="18" name="Straight Arrow Connector 17"/>
                <p:cNvCxnSpPr/>
                <p:nvPr/>
              </p:nvCxnSpPr>
              <p:spPr>
                <a:xfrm>
                  <a:off x="629920" y="2049400"/>
                  <a:ext cx="0" cy="140853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" name="TextBox 20"/>
            <p:cNvSpPr txBox="1"/>
            <p:nvPr/>
          </p:nvSpPr>
          <p:spPr>
            <a:xfrm>
              <a:off x="4978400" y="4185920"/>
              <a:ext cx="6983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Snow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00320" y="4538054"/>
              <a:ext cx="455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Ice</a:t>
              </a:r>
              <a:endParaRPr lang="en-GB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70560" y="227199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 m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5000213" y="2368173"/>
            <a:ext cx="60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ERA</a:t>
            </a:r>
            <a:endParaRPr lang="en-GB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720828" y="236817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A4</a:t>
            </a:r>
            <a:endParaRPr lang="en-GB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545120" y="236817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A3</a:t>
            </a:r>
            <a:endParaRPr lang="en-GB" sz="2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89048" y="2383730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A5</a:t>
            </a:r>
            <a:endParaRPr lang="en-GB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04869" y="1474895"/>
            <a:ext cx="1006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Sea level</a:t>
            </a:r>
            <a:endParaRPr lang="en-GB" dirty="0"/>
          </a:p>
        </p:txBody>
      </p:sp>
      <p:sp>
        <p:nvSpPr>
          <p:cNvPr id="31" name="Rectangle 30"/>
          <p:cNvSpPr/>
          <p:nvPr/>
        </p:nvSpPr>
        <p:spPr>
          <a:xfrm>
            <a:off x="221673" y="942109"/>
            <a:ext cx="6049818" cy="4507346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6959600" y="1372303"/>
            <a:ext cx="50495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Reanalyses lack the insulating snow layer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Central Weddell Sea ice is often thicker than the 1.5 m uniform thickness used in the reanalyses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OSTIA sea ice product may not always represent ice concentration realistically in this region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Possible deficiencies in model physics (clouds, turbulent mixing) BUT a similar bias is found in both ERA-interim and ERA5, which use different physics schemes.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6516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7093" y="147781"/>
            <a:ext cx="6129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Conclusions and recommendations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6327" y="856210"/>
            <a:ext cx="116027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ERA-Interim and ERA5 both provide a reasonably good representation of near-surface meteorology over the Weddell Sea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Both models exhibit similar warm biases in near-surface air temperature. These biases probably result from the simplified representation of sea ice in the models.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The impact of these biases needs to be considered when using the reanalyses to drive ice-ocean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A more sophisticated representation of sea ice (and of its snow cover) should be used in future reanalyses</a:t>
            </a: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881685" y="5210111"/>
            <a:ext cx="21296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Any questions?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John King</a:t>
            </a:r>
          </a:p>
          <a:p>
            <a:r>
              <a:rPr lang="en-GB" sz="2400" b="1" dirty="0" smtClean="0"/>
              <a:t>jcki@bas.ac.uk</a:t>
            </a:r>
            <a:endParaRPr lang="en-GB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88" y="5663618"/>
            <a:ext cx="3267948" cy="7303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6"/>
          <a:stretch/>
        </p:blipFill>
        <p:spPr>
          <a:xfrm>
            <a:off x="10289235" y="5134848"/>
            <a:ext cx="1793038" cy="164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15348" y="212436"/>
            <a:ext cx="2052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smtClean="0"/>
              <a:t>References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2436" y="797211"/>
            <a:ext cx="1165551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Anderson, P. S. (1994). "A method for rescaling humidity sensors at temperatures well below freezing." </a:t>
            </a:r>
            <a:r>
              <a:rPr lang="en-US" u="sng" dirty="0"/>
              <a:t>Journal of Atmospheric and Oceanic Technology </a:t>
            </a:r>
            <a:r>
              <a:rPr lang="en-US" b="1" u="sng" dirty="0"/>
              <a:t>11: 1388-1391</a:t>
            </a:r>
            <a:r>
              <a:rPr lang="en-US" b="1" u="sng" dirty="0" smtClean="0"/>
              <a:t>.</a:t>
            </a:r>
          </a:p>
          <a:p>
            <a:endParaRPr lang="en-US" b="1" u="sng" dirty="0"/>
          </a:p>
          <a:p>
            <a:r>
              <a:rPr lang="en-US" dirty="0" err="1"/>
              <a:t>Batrak</a:t>
            </a:r>
            <a:r>
              <a:rPr lang="en-US" dirty="0"/>
              <a:t>, Y. and M. Müller (2019). "On the warm bias in atmospheric </a:t>
            </a:r>
            <a:r>
              <a:rPr lang="en-US" dirty="0" err="1"/>
              <a:t>reanalyses</a:t>
            </a:r>
            <a:r>
              <a:rPr lang="en-US" dirty="0"/>
              <a:t> induced by the missing snow over Arctic sea-ice." </a:t>
            </a:r>
            <a:r>
              <a:rPr lang="en-US" u="sng" dirty="0"/>
              <a:t>Nature Communications </a:t>
            </a:r>
            <a:r>
              <a:rPr lang="en-US" b="1" u="sng" dirty="0"/>
              <a:t>10(1): 4170</a:t>
            </a:r>
            <a:r>
              <a:rPr lang="en-US" b="1" u="sng" dirty="0" smtClean="0"/>
              <a:t>.</a:t>
            </a:r>
          </a:p>
          <a:p>
            <a:endParaRPr lang="en-US" b="1" u="sng" dirty="0"/>
          </a:p>
          <a:p>
            <a:r>
              <a:rPr lang="en-US" dirty="0"/>
              <a:t>Dee, D. P., et al. (2011). "The ERA-Interim reanalysis: configuration and performance of the data assimilation system." </a:t>
            </a:r>
            <a:r>
              <a:rPr lang="en-US" u="sng" dirty="0"/>
              <a:t>Quarterly Journal of the Royal Meteorological Society </a:t>
            </a:r>
            <a:r>
              <a:rPr lang="en-US" b="1" u="sng" dirty="0"/>
              <a:t>137(656): 553-597</a:t>
            </a:r>
            <a:r>
              <a:rPr lang="en-US" b="1" u="sng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Donlon</a:t>
            </a:r>
            <a:r>
              <a:rPr lang="en-US" dirty="0"/>
              <a:t>, C. J., et al. (2012). "The Operational Sea Surface Temperature and Sea Ice Analysis (OSTIA) system." </a:t>
            </a:r>
            <a:r>
              <a:rPr lang="en-US" u="sng" dirty="0"/>
              <a:t>Remote Sensing of Environment </a:t>
            </a:r>
            <a:r>
              <a:rPr lang="en-US" b="1" u="sng" dirty="0"/>
              <a:t>116: 140-158</a:t>
            </a:r>
            <a:r>
              <a:rPr lang="en-US" b="1" u="sng" dirty="0" smtClean="0"/>
              <a:t>.</a:t>
            </a:r>
          </a:p>
          <a:p>
            <a:endParaRPr lang="en-US" b="1" u="sng" dirty="0"/>
          </a:p>
          <a:p>
            <a:r>
              <a:rPr lang="en-US" dirty="0" err="1"/>
              <a:t>Hersbach</a:t>
            </a:r>
            <a:r>
              <a:rPr lang="en-US" dirty="0"/>
              <a:t>, H., et al. (2020). "The ERA5 global reanalysis." </a:t>
            </a:r>
            <a:r>
              <a:rPr lang="en-US" u="sng" dirty="0"/>
              <a:t>Quarterly Journal of the Royal Meteorological Society </a:t>
            </a:r>
            <a:r>
              <a:rPr lang="en-US" b="1" u="sng" dirty="0"/>
              <a:t>146(730): 1999-2049.</a:t>
            </a:r>
          </a:p>
          <a:p>
            <a:endParaRPr lang="en-US" dirty="0"/>
          </a:p>
          <a:p>
            <a:r>
              <a:rPr lang="en-US" dirty="0" err="1"/>
              <a:t>Jonassen</a:t>
            </a:r>
            <a:r>
              <a:rPr lang="en-US" dirty="0"/>
              <a:t>, M. O., et al. (2019). "Assessment of Atmospheric </a:t>
            </a:r>
            <a:r>
              <a:rPr lang="en-US" dirty="0" err="1"/>
              <a:t>Reanalyses</a:t>
            </a:r>
            <a:r>
              <a:rPr lang="en-US" dirty="0"/>
              <a:t> With Independent Observations in the Weddell Sea, the Antarctic." </a:t>
            </a:r>
            <a:r>
              <a:rPr lang="en-US" u="sng" dirty="0"/>
              <a:t>Journal of Geophysical Research - Atmospheres </a:t>
            </a:r>
            <a:r>
              <a:rPr lang="en-US" b="1" u="sng" dirty="0"/>
              <a:t>124(23): 12468-12484</a:t>
            </a:r>
            <a:r>
              <a:rPr lang="en-US" b="1" u="sng" dirty="0" smtClean="0"/>
              <a:t>.</a:t>
            </a:r>
          </a:p>
          <a:p>
            <a:endParaRPr lang="en-US" b="1" u="sng" dirty="0"/>
          </a:p>
          <a:p>
            <a:r>
              <a:rPr lang="en-US" dirty="0"/>
              <a:t>Wang, C., et al. (2019). "Comparison of ERA5 and ERA-Interim near-surface air temperature, snowfall and precipitation over Arctic sea ice: effects on sea ice thermodynamics and evolution." </a:t>
            </a:r>
            <a:r>
              <a:rPr lang="en-US" u="sng" dirty="0"/>
              <a:t>The Cryosphere </a:t>
            </a:r>
            <a:r>
              <a:rPr lang="en-US" b="1" u="sng" dirty="0"/>
              <a:t>13(6): 1661-1679.</a:t>
            </a:r>
          </a:p>
          <a:p>
            <a:r>
              <a:rPr lang="en-GB" dirty="0"/>
              <a:t>	</a:t>
            </a:r>
          </a:p>
          <a:p>
            <a:endParaRPr lang="en-US" b="1" u="sng" dirty="0"/>
          </a:p>
          <a:p>
            <a:endParaRPr lang="en-GB" dirty="0"/>
          </a:p>
        </p:txBody>
      </p:sp>
      <p:sp>
        <p:nvSpPr>
          <p:cNvPr id="4" name="Action Button: Back or Previous 3">
            <a:hlinkClick r:id="" action="ppaction://hlinkshowjump?jump=lastslideviewed" highlightClick="1"/>
          </p:cNvPr>
          <p:cNvSpPr>
            <a:spLocks noChangeAspect="1"/>
          </p:cNvSpPr>
          <p:nvPr/>
        </p:nvSpPr>
        <p:spPr>
          <a:xfrm>
            <a:off x="11526010" y="6376883"/>
            <a:ext cx="416966" cy="416966"/>
          </a:xfrm>
          <a:prstGeom prst="actionButtonBackPrevious">
            <a:avLst/>
          </a:prstGeom>
          <a:solidFill>
            <a:schemeClr val="bg1">
              <a:lumMod val="8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88449" y="6405759"/>
            <a:ext cx="2462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Back to last slide viewed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7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2AA46643F42B49B410AC0E59222DD0" ma:contentTypeVersion="13" ma:contentTypeDescription="Create a new document." ma:contentTypeScope="" ma:versionID="d491bf6fbce70b19dd6f672d6aafa629">
  <xsd:schema xmlns:xsd="http://www.w3.org/2001/XMLSchema" xmlns:xs="http://www.w3.org/2001/XMLSchema" xmlns:p="http://schemas.microsoft.com/office/2006/metadata/properties" xmlns:ns3="110062a6-4994-45e8-b1e8-a679da38e6e3" xmlns:ns4="94eff583-247d-4f47-86f3-d9ee287dab79" targetNamespace="http://schemas.microsoft.com/office/2006/metadata/properties" ma:root="true" ma:fieldsID="4c12c4221e0572a082a0cddea41a31cc" ns3:_="" ns4:_="">
    <xsd:import namespace="110062a6-4994-45e8-b1e8-a679da38e6e3"/>
    <xsd:import namespace="94eff583-247d-4f47-86f3-d9ee287dab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062a6-4994-45e8-b1e8-a679da38e6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ff583-247d-4f47-86f3-d9ee287dab7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0DDEF6-D770-4273-9E47-B61261B0D341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4eff583-247d-4f47-86f3-d9ee287dab79"/>
    <ds:schemaRef ds:uri="110062a6-4994-45e8-b1e8-a679da38e6e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DDF3C6D-6EC0-443D-963C-7E8C3BEEB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0062a6-4994-45e8-b1e8-a679da38e6e3"/>
    <ds:schemaRef ds:uri="94eff583-247d-4f47-86f3-d9ee287dab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EC698C-AD4A-4BEF-AF07-777AAC434A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1370</Words>
  <Application>Microsoft Office PowerPoint</Application>
  <PresentationFormat>Widescreen</PresentationFormat>
  <Paragraphs>243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Natural Environment Research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King - UKRI BAS</dc:creator>
  <cp:lastModifiedBy>John King - UKRI BAS</cp:lastModifiedBy>
  <cp:revision>64</cp:revision>
  <dcterms:created xsi:type="dcterms:W3CDTF">2021-04-06T14:48:47Z</dcterms:created>
  <dcterms:modified xsi:type="dcterms:W3CDTF">2021-04-21T10:21:12Z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0x010100512AA46643F42B49B410AC0E59222DD0</vt:lpwstr>
  </property>
</Properties>
</file>