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5"/>
  </p:notesMasterIdLst>
  <p:sldIdLst>
    <p:sldId id="348" r:id="rId2"/>
    <p:sldId id="351" r:id="rId3"/>
    <p:sldId id="355" r:id="rId4"/>
    <p:sldId id="377" r:id="rId5"/>
    <p:sldId id="361" r:id="rId6"/>
    <p:sldId id="360" r:id="rId7"/>
    <p:sldId id="364" r:id="rId8"/>
    <p:sldId id="381" r:id="rId9"/>
    <p:sldId id="382" r:id="rId10"/>
    <p:sldId id="352" r:id="rId11"/>
    <p:sldId id="383" r:id="rId12"/>
    <p:sldId id="366" r:id="rId13"/>
    <p:sldId id="3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 zhang" initials="bz" lastIdx="3" clrIdx="0"/>
  <p:cmAuthor id="2" name="Man Lu" initials="ML" lastIdx="1" clrIdx="1">
    <p:extLst>
      <p:ext uri="{19B8F6BF-5375-455C-9EA6-DF929625EA0E}">
        <p15:presenceInfo xmlns:p15="http://schemas.microsoft.com/office/powerpoint/2012/main" userId="S::mlu8@ua.edu::2d471a9f-e294-4a7b-8722-da1df8dd12a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5B9BD5"/>
    <a:srgbClr val="640000"/>
    <a:srgbClr val="960000"/>
    <a:srgbClr val="AA0000"/>
    <a:srgbClr val="7D0000"/>
    <a:srgbClr val="780000"/>
    <a:srgbClr val="73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82374" autoAdjust="0"/>
  </p:normalViewPr>
  <p:slideViewPr>
    <p:cSldViewPr snapToGrid="0" showGuides="1">
      <p:cViewPr varScale="1">
        <p:scale>
          <a:sx n="59" d="100"/>
          <a:sy n="59" d="100"/>
        </p:scale>
        <p:origin x="1098" y="72"/>
      </p:cViewPr>
      <p:guideLst>
        <p:guide orient="horz" pos="2160"/>
        <p:guide pos="7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90F1E-C530-48D2-BEBC-71EA63EB22A9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E773A-17AA-4F50-AF41-393F4F698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5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CE773A-17AA-4F50-AF41-393F4F6988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94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E773A-17AA-4F50-AF41-393F4F6988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90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E773A-17AA-4F50-AF41-393F4F6988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15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E773A-17AA-4F50-AF41-393F4F69889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77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E773A-17AA-4F50-AF41-393F4F69889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E773A-17AA-4F50-AF41-393F4F6988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280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E773A-17AA-4F50-AF41-393F4F6988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10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E773A-17AA-4F50-AF41-393F4F6988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72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E773A-17AA-4F50-AF41-393F4F6988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09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E773A-17AA-4F50-AF41-393F4F6988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21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E773A-17AA-4F50-AF41-393F4F6988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44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E773A-17AA-4F50-AF41-393F4F6988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50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E773A-17AA-4F50-AF41-393F4F6988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75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511A-4336-46A1-BBF0-06A7E11FEA79}" type="datetime1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40-</a:t>
            </a:r>
            <a:fld id="{C19BB649-4094-4E11-8E06-1C9DD4C1B9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53657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511A-4336-46A1-BBF0-06A7E11FEA79}" type="datetime1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40-</a:t>
            </a:r>
            <a:fld id="{C19BB649-4094-4E11-8E06-1C9DD4C1B9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25266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511A-4336-46A1-BBF0-06A7E11FEA79}" type="datetime1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40-</a:t>
            </a:r>
            <a:fld id="{C19BB649-4094-4E11-8E06-1C9DD4C1B9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03412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37360"/>
            <a:ext cx="12192000" cy="3383280"/>
          </a:xfrm>
          <a:prstGeom prst="rect">
            <a:avLst/>
          </a:prstGeom>
          <a:solidFill>
            <a:srgbClr val="960000"/>
          </a:solidFill>
          <a:ln>
            <a:solidFill>
              <a:srgbClr val="9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580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0E30-4F3B-4438-B40E-9256663B0872}" type="datetime1">
              <a:rPr lang="en-US" smtClean="0"/>
              <a:t>4/25/2021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30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2093400"/>
            <a:ext cx="12192000" cy="2671200"/>
          </a:xfrm>
          <a:prstGeom prst="rect">
            <a:avLst/>
          </a:prstGeom>
          <a:solidFill>
            <a:srgbClr val="960000"/>
          </a:solidFill>
          <a:ln>
            <a:solidFill>
              <a:srgbClr val="9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439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511A-4336-46A1-BBF0-06A7E11FEA79}" type="datetime1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40-</a:t>
            </a:r>
            <a:fld id="{C19BB649-4094-4E11-8E06-1C9DD4C1B9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26636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511A-4336-46A1-BBF0-06A7E11FEA79}" type="datetime1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40-</a:t>
            </a:r>
            <a:fld id="{C19BB649-4094-4E11-8E06-1C9DD4C1B9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78516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511A-4336-46A1-BBF0-06A7E11FEA79}" type="datetime1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40-</a:t>
            </a:r>
            <a:fld id="{C19BB649-4094-4E11-8E06-1C9DD4C1B9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74227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511A-4336-46A1-BBF0-06A7E11FEA79}" type="datetime1">
              <a:rPr lang="en-US" smtClean="0"/>
              <a:t>4/25/2021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40-</a:t>
            </a:r>
            <a:fld id="{C19BB649-4094-4E11-8E06-1C9DD4C1B9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54592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511A-4336-46A1-BBF0-06A7E11FEA79}" type="datetime1">
              <a:rPr lang="en-US" smtClean="0"/>
              <a:t>4/25/2021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40-</a:t>
            </a:r>
            <a:fld id="{C19BB649-4094-4E11-8E06-1C9DD4C1B9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4223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2AF8-4893-4CF0-9C6D-06033F053E0E}" type="datetime1">
              <a:rPr lang="en-US" smtClean="0"/>
              <a:t>4/25/2021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40-</a:t>
            </a:r>
            <a:fld id="{C19BB649-4094-4E11-8E06-1C9DD4C1B9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302911-2D11-43DB-95A1-CF31104E6A1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02C7B5-22BA-4777-8964-7220E767B0E5}"/>
              </a:ext>
            </a:extLst>
          </p:cNvPr>
          <p:cNvSpPr/>
          <p:nvPr userDrawn="1"/>
        </p:nvSpPr>
        <p:spPr>
          <a:xfrm>
            <a:off x="0" y="0"/>
            <a:ext cx="12192000" cy="930442"/>
          </a:xfrm>
          <a:prstGeom prst="rect">
            <a:avLst/>
          </a:prstGeom>
          <a:solidFill>
            <a:srgbClr val="960000"/>
          </a:solidFill>
          <a:ln>
            <a:noFill/>
          </a:ln>
          <a:effectLst/>
          <a:scene3d>
            <a:camera prst="orthographicFront"/>
            <a:lightRig rig="chilly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831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511A-4336-46A1-BBF0-06A7E11FEA79}" type="datetime1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40-</a:t>
            </a:r>
            <a:fld id="{C19BB649-4094-4E11-8E06-1C9DD4C1B9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10378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511A-4336-46A1-BBF0-06A7E11FEA79}" type="datetime1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40-</a:t>
            </a:r>
            <a:fld id="{C19BB649-4094-4E11-8E06-1C9DD4C1B9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13993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2511A-4336-46A1-BBF0-06A7E11FEA79}" type="datetime1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40-</a:t>
            </a:r>
            <a:fld id="{C19BB649-4094-4E11-8E06-1C9DD4C1B9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33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64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00877"/>
            <a:ext cx="12192000" cy="12618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wildfire frequency initiated by marine organic carbon burial at the Frasnian–Famennian boundary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9F96C30-5C49-4C75-ABE7-7FDC2C80888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0" y="3629480"/>
            <a:ext cx="12192000" cy="41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Man Lu</a:t>
            </a:r>
            <a:r>
              <a:rPr lang="en-US" altLang="en-US" sz="2400" baseline="30000" dirty="0">
                <a:solidFill>
                  <a:schemeClr val="bg1"/>
                </a:solidFill>
                <a:cs typeface="Arial" panose="020B0604020202020204" pitchFamily="34" charset="0"/>
              </a:rPr>
              <a:t>1</a:t>
            </a:r>
            <a:r>
              <a:rPr lang="en-US" alt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*, </a:t>
            </a:r>
            <a:r>
              <a:rPr lang="en-US" altLang="en-US" sz="2400" dirty="0" err="1">
                <a:solidFill>
                  <a:schemeClr val="bg1"/>
                </a:solidFill>
                <a:cs typeface="Arial" panose="020B0604020202020204" pitchFamily="34" charset="0"/>
              </a:rPr>
              <a:t>Takehito</a:t>
            </a:r>
            <a:r>
              <a:rPr lang="en-US" alt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 Ikejiri</a:t>
            </a:r>
            <a:r>
              <a:rPr lang="en-US" altLang="en-US" sz="2400" baseline="30000" dirty="0">
                <a:solidFill>
                  <a:schemeClr val="bg1"/>
                </a:solidFill>
                <a:cs typeface="Arial" panose="020B0604020202020204" pitchFamily="34" charset="0"/>
              </a:rPr>
              <a:t>1</a:t>
            </a:r>
            <a:r>
              <a:rPr lang="en-US" alt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chemeClr val="bg1"/>
                </a:solidFill>
                <a:cs typeface="Arial" panose="020B0604020202020204" pitchFamily="34" charset="0"/>
              </a:rPr>
              <a:t>Yongge</a:t>
            </a:r>
            <a:r>
              <a:rPr lang="en-US" alt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 Sun</a:t>
            </a:r>
            <a:r>
              <a:rPr lang="en-US" altLang="en-US" sz="2400" baseline="30000" dirty="0">
                <a:solidFill>
                  <a:schemeClr val="bg1"/>
                </a:solidFill>
                <a:cs typeface="Arial" panose="020B0604020202020204" pitchFamily="34" charset="0"/>
              </a:rPr>
              <a:t>2</a:t>
            </a:r>
            <a:r>
              <a:rPr lang="en-US" alt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, Richard Carroll</a:t>
            </a:r>
            <a:r>
              <a:rPr lang="en-US" altLang="en-US" sz="2400" baseline="30000" dirty="0">
                <a:solidFill>
                  <a:schemeClr val="bg1"/>
                </a:solidFill>
                <a:cs typeface="Arial" panose="020B0604020202020204" pitchFamily="34" charset="0"/>
              </a:rPr>
              <a:t>3</a:t>
            </a:r>
            <a:r>
              <a:rPr lang="en-US" alt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,</a:t>
            </a:r>
            <a:r>
              <a:rPr lang="en-US" altLang="en-US" sz="2400" baseline="300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Yuehan Lu</a:t>
            </a:r>
            <a:r>
              <a:rPr lang="en-US" altLang="en-US" sz="2400" baseline="30000" dirty="0">
                <a:solidFill>
                  <a:schemeClr val="bg1"/>
                </a:solidFill>
                <a:cs typeface="Arial" panose="020B0604020202020204" pitchFamily="34" charset="0"/>
              </a:rPr>
              <a:t>1</a:t>
            </a:r>
            <a:r>
              <a:rPr lang="en-US" alt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en-US" altLang="en-US" sz="2400" baseline="30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D49A17-B82E-49BE-922C-5C92DD82A494}"/>
              </a:ext>
            </a:extLst>
          </p:cNvPr>
          <p:cNvSpPr txBox="1"/>
          <p:nvPr/>
        </p:nvSpPr>
        <p:spPr>
          <a:xfrm>
            <a:off x="0" y="5414813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Molecular Eco-Geochemistry Laboratory, Department of Geological Sciences, University of Alabama, USA</a:t>
            </a:r>
          </a:p>
          <a:p>
            <a:pPr algn="ctr"/>
            <a:r>
              <a:rPr lang="en-US" altLang="zh-CN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Environmental and Biogeochemical Institute , School of Earth Science, Zhejiang University, China </a:t>
            </a:r>
          </a:p>
          <a:p>
            <a:pPr algn="ctr"/>
            <a:r>
              <a:rPr lang="en-US" altLang="zh-CN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Energy Investigation Program, Geological Survey of Alabama, USA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DC15226-BA49-452D-909A-2E0FE201845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1770" y="4222751"/>
            <a:ext cx="12192000" cy="41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* mlu8@crimson.ua.edu</a:t>
            </a:r>
            <a:endParaRPr lang="en-US" altLang="en-US" sz="2400" baseline="30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90A1FE-8D17-4255-923D-B8372CC9D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5443" y="114300"/>
            <a:ext cx="1595675" cy="15982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454A55-91D4-454C-B67C-4140DD24CA6D}"/>
              </a:ext>
            </a:extLst>
          </p:cNvPr>
          <p:cNvSpPr txBox="1"/>
          <p:nvPr/>
        </p:nvSpPr>
        <p:spPr>
          <a:xfrm>
            <a:off x="0" y="816429"/>
            <a:ext cx="4980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EGU21-10132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vPICO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presentations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9C5324-385D-4D88-A273-4BE09A24AB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0186" y="273571"/>
            <a:ext cx="2316508" cy="127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06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map&#10;&#10;Description generated with high confidence">
            <a:extLst>
              <a:ext uri="{FF2B5EF4-FFF2-40B4-BE49-F238E27FC236}">
                <a16:creationId xmlns:a16="http://schemas.microsoft.com/office/drawing/2014/main" id="{90F0835D-3228-49A7-A63F-6E3959AB4F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476" y="935066"/>
            <a:ext cx="6246764" cy="4571654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1524000" y="1"/>
            <a:ext cx="9144000" cy="936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Discussions: atmospheric 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5B0B63-62A2-46EE-A0C1-B60514B41CA9}"/>
              </a:ext>
            </a:extLst>
          </p:cNvPr>
          <p:cNvSpPr/>
          <p:nvPr/>
        </p:nvSpPr>
        <p:spPr>
          <a:xfrm>
            <a:off x="5913121" y="1415514"/>
            <a:ext cx="137759" cy="3329206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2492E0-85D9-43BB-9E32-6001C7E0156B}"/>
              </a:ext>
            </a:extLst>
          </p:cNvPr>
          <p:cNvSpPr txBox="1"/>
          <p:nvPr/>
        </p:nvSpPr>
        <p:spPr>
          <a:xfrm>
            <a:off x="1850210" y="5700486"/>
            <a:ext cx="1533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Organic carbon burial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033909-C2CB-499A-B93B-308B977C8AEC}"/>
              </a:ext>
            </a:extLst>
          </p:cNvPr>
          <p:cNvSpPr txBox="1"/>
          <p:nvPr/>
        </p:nvSpPr>
        <p:spPr>
          <a:xfrm>
            <a:off x="7147562" y="5643154"/>
            <a:ext cx="180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in atmosphere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6D546B-D1B8-4D28-ADA8-0478F39CDF3F}"/>
              </a:ext>
            </a:extLst>
          </p:cNvPr>
          <p:cNvSpPr txBox="1"/>
          <p:nvPr/>
        </p:nvSpPr>
        <p:spPr>
          <a:xfrm>
            <a:off x="9030790" y="5715725"/>
            <a:ext cx="1637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wildfire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8DF8B6-A29F-460B-9F4F-2C3979449AEF}"/>
              </a:ext>
            </a:extLst>
          </p:cNvPr>
          <p:cNvSpPr txBox="1"/>
          <p:nvPr/>
        </p:nvSpPr>
        <p:spPr>
          <a:xfrm>
            <a:off x="4294054" y="5607956"/>
            <a:ext cx="2383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removed during respiration and decay of organic carbon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5016107-1C3C-426F-8A97-67557A8ED4CE}"/>
              </a:ext>
            </a:extLst>
          </p:cNvPr>
          <p:cNvCxnSpPr/>
          <p:nvPr/>
        </p:nvCxnSpPr>
        <p:spPr>
          <a:xfrm>
            <a:off x="4216400" y="5750560"/>
            <a:ext cx="0" cy="5994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06C6535-D905-4383-9A43-90DE2452B11F}"/>
              </a:ext>
            </a:extLst>
          </p:cNvPr>
          <p:cNvCxnSpPr>
            <a:cxnSpLocks/>
          </p:cNvCxnSpPr>
          <p:nvPr/>
        </p:nvCxnSpPr>
        <p:spPr>
          <a:xfrm flipV="1">
            <a:off x="1818640" y="5669280"/>
            <a:ext cx="0" cy="5994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D3BDFE7-6396-4F45-A0D5-E5B430BA4BCC}"/>
              </a:ext>
            </a:extLst>
          </p:cNvPr>
          <p:cNvCxnSpPr>
            <a:cxnSpLocks/>
          </p:cNvCxnSpPr>
          <p:nvPr/>
        </p:nvCxnSpPr>
        <p:spPr>
          <a:xfrm flipV="1">
            <a:off x="7172960" y="5669280"/>
            <a:ext cx="0" cy="5994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6C028A4-6C2B-4969-BC2B-1D48A3F27A6C}"/>
              </a:ext>
            </a:extLst>
          </p:cNvPr>
          <p:cNvCxnSpPr>
            <a:cxnSpLocks/>
          </p:cNvCxnSpPr>
          <p:nvPr/>
        </p:nvCxnSpPr>
        <p:spPr>
          <a:xfrm flipV="1">
            <a:off x="9062720" y="5679440"/>
            <a:ext cx="0" cy="5994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row: Right 6">
            <a:extLst>
              <a:ext uri="{FF2B5EF4-FFF2-40B4-BE49-F238E27FC236}">
                <a16:creationId xmlns:a16="http://schemas.microsoft.com/office/drawing/2014/main" id="{EEEBE4BC-A926-4294-B964-752129EB0CE8}"/>
              </a:ext>
            </a:extLst>
          </p:cNvPr>
          <p:cNvSpPr/>
          <p:nvPr/>
        </p:nvSpPr>
        <p:spPr>
          <a:xfrm>
            <a:off x="3535680" y="5974080"/>
            <a:ext cx="426720" cy="121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D29EAC83-D619-4699-B31F-3568B8DCF624}"/>
              </a:ext>
            </a:extLst>
          </p:cNvPr>
          <p:cNvSpPr/>
          <p:nvPr/>
        </p:nvSpPr>
        <p:spPr>
          <a:xfrm flipV="1">
            <a:off x="6512560" y="5974080"/>
            <a:ext cx="426720" cy="101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5FBD62B7-CB1D-49CA-B7EB-2680E7B3224C}"/>
              </a:ext>
            </a:extLst>
          </p:cNvPr>
          <p:cNvSpPr/>
          <p:nvPr/>
        </p:nvSpPr>
        <p:spPr>
          <a:xfrm flipV="1">
            <a:off x="8463280" y="5923280"/>
            <a:ext cx="426720" cy="101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48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524000" y="1"/>
            <a:ext cx="9144000" cy="936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Discussions: drying climate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2492E0-85D9-43BB-9E32-6001C7E0156B}"/>
              </a:ext>
            </a:extLst>
          </p:cNvPr>
          <p:cNvSpPr txBox="1"/>
          <p:nvPr/>
        </p:nvSpPr>
        <p:spPr>
          <a:xfrm>
            <a:off x="8555810" y="1270726"/>
            <a:ext cx="1908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Enhanced organic carbon burial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033909-C2CB-499A-B93B-308B977C8AEC}"/>
              </a:ext>
            </a:extLst>
          </p:cNvPr>
          <p:cNvSpPr txBox="1"/>
          <p:nvPr/>
        </p:nvSpPr>
        <p:spPr>
          <a:xfrm>
            <a:off x="8676640" y="3753394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Less water vapor in the atmosphere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6D546B-D1B8-4D28-ADA8-0478F39CDF3F}"/>
              </a:ext>
            </a:extLst>
          </p:cNvPr>
          <p:cNvSpPr txBox="1"/>
          <p:nvPr/>
        </p:nvSpPr>
        <p:spPr>
          <a:xfrm>
            <a:off x="8797110" y="4902925"/>
            <a:ext cx="1637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Drying climate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8DF8B6-A29F-460B-9F4F-2C3979449AEF}"/>
              </a:ext>
            </a:extLst>
          </p:cNvPr>
          <p:cNvSpPr txBox="1"/>
          <p:nvPr/>
        </p:nvSpPr>
        <p:spPr>
          <a:xfrm>
            <a:off x="8551094" y="2448196"/>
            <a:ext cx="202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Decreased CO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in the atmosphere, lower temperature</a:t>
            </a:r>
          </a:p>
        </p:txBody>
      </p:sp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C3F29CA8-7DF4-42D6-8F00-61755FAA3C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5"/>
          <a:stretch/>
        </p:blipFill>
        <p:spPr>
          <a:xfrm>
            <a:off x="678130" y="934720"/>
            <a:ext cx="4879392" cy="5923280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88F3DC14-63DC-4297-AEF7-482D5971F4F0}"/>
              </a:ext>
            </a:extLst>
          </p:cNvPr>
          <p:cNvSpPr/>
          <p:nvPr/>
        </p:nvSpPr>
        <p:spPr>
          <a:xfrm>
            <a:off x="9428480" y="1991360"/>
            <a:ext cx="152400" cy="386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1D510EEE-AE93-4D25-AC1A-73F85D592C32}"/>
              </a:ext>
            </a:extLst>
          </p:cNvPr>
          <p:cNvSpPr/>
          <p:nvPr/>
        </p:nvSpPr>
        <p:spPr>
          <a:xfrm>
            <a:off x="9428480" y="3393440"/>
            <a:ext cx="152400" cy="386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1A21B556-038F-4BE2-9810-7536EDD625B0}"/>
              </a:ext>
            </a:extLst>
          </p:cNvPr>
          <p:cNvSpPr/>
          <p:nvPr/>
        </p:nvSpPr>
        <p:spPr>
          <a:xfrm>
            <a:off x="9428480" y="4490720"/>
            <a:ext cx="152400" cy="386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EF90C8F-B08F-4F0E-A427-37DB5FDACC77}"/>
              </a:ext>
            </a:extLst>
          </p:cNvPr>
          <p:cNvCxnSpPr>
            <a:cxnSpLocks/>
          </p:cNvCxnSpPr>
          <p:nvPr/>
        </p:nvCxnSpPr>
        <p:spPr>
          <a:xfrm flipH="1" flipV="1">
            <a:off x="2966720" y="2153920"/>
            <a:ext cx="314960" cy="2143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001A18A-D461-402E-AA5E-C22F126253DC}"/>
              </a:ext>
            </a:extLst>
          </p:cNvPr>
          <p:cNvSpPr txBox="1"/>
          <p:nvPr/>
        </p:nvSpPr>
        <p:spPr>
          <a:xfrm>
            <a:off x="3393440" y="3942081"/>
            <a:ext cx="19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Increased</a:t>
            </a:r>
          </a:p>
          <a:p>
            <a:r>
              <a:rPr lang="en-US" dirty="0">
                <a:solidFill>
                  <a:schemeClr val="accent2"/>
                </a:solidFill>
              </a:rPr>
              <a:t>aridity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262782-1B62-412F-BA68-4E79E484141A}"/>
              </a:ext>
            </a:extLst>
          </p:cNvPr>
          <p:cNvSpPr txBox="1"/>
          <p:nvPr/>
        </p:nvSpPr>
        <p:spPr>
          <a:xfrm>
            <a:off x="5567680" y="5878176"/>
            <a:ext cx="2641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CIA: chemical index of alteration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ACL: average chain length of plant waxes</a:t>
            </a: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73B89B19-B8E4-4653-B77A-8C37B1BF2744}"/>
              </a:ext>
            </a:extLst>
          </p:cNvPr>
          <p:cNvSpPr/>
          <p:nvPr/>
        </p:nvSpPr>
        <p:spPr>
          <a:xfrm>
            <a:off x="9428480" y="5252720"/>
            <a:ext cx="152400" cy="386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B4A37D-9883-463B-821F-7ABD4A793DF5}"/>
              </a:ext>
            </a:extLst>
          </p:cNvPr>
          <p:cNvSpPr txBox="1"/>
          <p:nvPr/>
        </p:nvSpPr>
        <p:spPr>
          <a:xfrm>
            <a:off x="8522790" y="5685245"/>
            <a:ext cx="1982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Increased frequency of wildfire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25784A-3567-4D94-A9CF-AF14C619F80B}"/>
              </a:ext>
            </a:extLst>
          </p:cNvPr>
          <p:cNvCxnSpPr>
            <a:cxnSpLocks/>
          </p:cNvCxnSpPr>
          <p:nvPr/>
        </p:nvCxnSpPr>
        <p:spPr>
          <a:xfrm>
            <a:off x="2184400" y="4767744"/>
            <a:ext cx="33426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FE09782-AD99-46DC-B3EC-09FA6A9FDE59}"/>
              </a:ext>
            </a:extLst>
          </p:cNvPr>
          <p:cNvCxnSpPr>
            <a:cxnSpLocks/>
          </p:cNvCxnSpPr>
          <p:nvPr/>
        </p:nvCxnSpPr>
        <p:spPr>
          <a:xfrm flipH="1" flipV="1">
            <a:off x="4714240" y="2133600"/>
            <a:ext cx="314960" cy="2143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83E4EDB-5C1A-4A7E-97A7-9EF41AAB100E}"/>
              </a:ext>
            </a:extLst>
          </p:cNvPr>
          <p:cNvSpPr txBox="1"/>
          <p:nvPr/>
        </p:nvSpPr>
        <p:spPr>
          <a:xfrm>
            <a:off x="5113252" y="4593243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F-F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247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524000" y="1"/>
            <a:ext cx="9144000" cy="936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67E753-23B2-4489-B64D-1DFC2C8219C4}"/>
              </a:ext>
            </a:extLst>
          </p:cNvPr>
          <p:cNvSpPr txBox="1"/>
          <p:nvPr/>
        </p:nvSpPr>
        <p:spPr>
          <a:xfrm>
            <a:off x="0" y="1815696"/>
            <a:ext cx="1219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Wildfire frequency increased after the F–F boundary.</a:t>
            </a:r>
          </a:p>
          <a:p>
            <a:pPr indent="-457200">
              <a:buFont typeface="Arial" panose="020B0604020202020204" pitchFamily="34" charset="0"/>
              <a:buChar char="•"/>
            </a:pPr>
            <a:endParaRPr lang="en-US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increased wildfire frequency is linked to the organic carbon burial at the F–F boundary.</a:t>
            </a:r>
          </a:p>
          <a:p>
            <a:pPr indent="-457200">
              <a:buFont typeface="Arial" panose="020B0604020202020204" pitchFamily="34" charset="0"/>
              <a:buChar char="•"/>
            </a:pPr>
            <a:endParaRPr lang="en-US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Rising organic carbon burial can lead to higher atmospheric O</a:t>
            </a:r>
            <a:r>
              <a:rPr lang="en-US" alt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and a drier climate during the Famennian, both of which may have intensified wildfire. </a:t>
            </a:r>
          </a:p>
          <a:p>
            <a:pPr indent="-457200">
              <a:buFont typeface="Arial" panose="020B0604020202020204" pitchFamily="34" charset="0"/>
              <a:buChar char="•"/>
            </a:pPr>
            <a:endParaRPr lang="en-US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>
              <a:buFont typeface="Arial" panose="020B0604020202020204" pitchFamily="34" charset="0"/>
              <a:buChar char="•"/>
            </a:pPr>
            <a:endParaRPr lang="en-US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656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524000" y="1"/>
            <a:ext cx="9144000" cy="936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2CD16BD7-A7EA-49D7-983B-8D6089059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977667"/>
            <a:ext cx="91440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200" dirty="0">
                <a:cs typeface="Arial" panose="020B0604020202020204" pitchFamily="34" charset="0"/>
              </a:rPr>
              <a:t>American Chemical Society Petroleum Research Fund </a:t>
            </a:r>
            <a:r>
              <a:rPr lang="en-US" sz="2000" dirty="0"/>
              <a:t>PRF#61366-ND2 </a:t>
            </a:r>
            <a:endParaRPr lang="en-US" altLang="en-US" sz="2200" dirty="0"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2200" dirty="0">
                <a:cs typeface="Arial" panose="020B0604020202020204" pitchFamily="34" charset="0"/>
              </a:rPr>
              <a:t>NSF EAR 1255724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2200" dirty="0">
                <a:cs typeface="Arial" panose="020B0604020202020204" pitchFamily="34" charset="0"/>
              </a:rPr>
              <a:t>GCGAS Student Grant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cs typeface="Arial" panose="020B0604020202020204" pitchFamily="34" charset="0"/>
              </a:rPr>
              <a:t>Hook’s Research Fund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cs typeface="Arial" panose="020B0604020202020204" pitchFamily="34" charset="0"/>
              </a:rPr>
              <a:t>Johnson Travelling Fund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cs typeface="Arial" panose="020B0604020202020204" pitchFamily="34" charset="0"/>
              </a:rPr>
              <a:t>Graduate School Research and Travel Fund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zh-CN" sz="2200" dirty="0">
                <a:cs typeface="Arial" panose="020B0604020202020204" pitchFamily="34" charset="0"/>
              </a:rPr>
              <a:t>Newton/</a:t>
            </a:r>
            <a:r>
              <a:rPr lang="en-US" altLang="zh-CN" sz="2200" dirty="0" err="1">
                <a:cs typeface="Arial" panose="020B0604020202020204" pitchFamily="34" charset="0"/>
              </a:rPr>
              <a:t>Winefordner</a:t>
            </a:r>
            <a:r>
              <a:rPr lang="en-US" altLang="zh-CN" sz="2200" dirty="0">
                <a:cs typeface="Arial" panose="020B0604020202020204" pitchFamily="34" charset="0"/>
              </a:rPr>
              <a:t> Scholarship</a:t>
            </a:r>
            <a:endParaRPr lang="en-US" altLang="en-US" sz="2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672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524000" y="1"/>
            <a:ext cx="9144000" cy="936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Wildfire indicators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9B787770-6700-42DE-AA13-0F6C35F5E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909" y="927551"/>
            <a:ext cx="3959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000" b="1" dirty="0">
                <a:sym typeface="Wingdings" panose="05000000000000000000" pitchFamily="2" charset="2"/>
              </a:rPr>
              <a:t>Charcoals and inertinite</a:t>
            </a:r>
            <a:endParaRPr lang="en-US" altLang="en-US" sz="2000" b="1" dirty="0"/>
          </a:p>
        </p:txBody>
      </p:sp>
      <p:pic>
        <p:nvPicPr>
          <p:cNvPr id="5" name="图片 2" descr="屏幕剪辑">
            <a:extLst>
              <a:ext uri="{FF2B5EF4-FFF2-40B4-BE49-F238E27FC236}">
                <a16:creationId xmlns:a16="http://schemas.microsoft.com/office/drawing/2014/main" id="{44BA7698-D766-4B2A-A7C1-D97CD7903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59" y="1455200"/>
            <a:ext cx="3706584" cy="249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3">
            <a:extLst>
              <a:ext uri="{FF2B5EF4-FFF2-40B4-BE49-F238E27FC236}">
                <a16:creationId xmlns:a16="http://schemas.microsoft.com/office/drawing/2014/main" id="{D527BCE7-C373-4487-B17A-E6E57CC77A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305" y="4071258"/>
            <a:ext cx="3623810" cy="278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2">
            <a:extLst>
              <a:ext uri="{FF2B5EF4-FFF2-40B4-BE49-F238E27FC236}">
                <a16:creationId xmlns:a16="http://schemas.microsoft.com/office/drawing/2014/main" id="{66601C91-B43C-4B1B-A09B-E212EDB21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173" y="3650982"/>
            <a:ext cx="223040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highlight>
                  <a:srgbClr val="C0C0C0"/>
                </a:highlight>
              </a:rPr>
              <a:t>(Scott, 2010)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40744FD1-FC38-4A1D-B22D-A3F44BDB7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082" y="6550223"/>
            <a:ext cx="25229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highlight>
                  <a:srgbClr val="C0C0C0"/>
                </a:highlight>
              </a:rPr>
              <a:t>(Lu et al  in prep)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5D8C86-77ED-4D9D-8A13-9AB76F748BC9}"/>
              </a:ext>
            </a:extLst>
          </p:cNvPr>
          <p:cNvSpPr txBox="1"/>
          <p:nvPr/>
        </p:nvSpPr>
        <p:spPr>
          <a:xfrm>
            <a:off x="17315" y="1639390"/>
            <a:ext cx="1795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492212-D107-4D29-BAFD-A2D50B7EFF0C}"/>
              </a:ext>
            </a:extLst>
          </p:cNvPr>
          <p:cNvSpPr txBox="1"/>
          <p:nvPr/>
        </p:nvSpPr>
        <p:spPr>
          <a:xfrm>
            <a:off x="16419" y="4108072"/>
            <a:ext cx="3228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Pennsylvanian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A0BB62-6E63-4D2E-B04F-F9ACF7EF1F8B}"/>
              </a:ext>
            </a:extLst>
          </p:cNvPr>
          <p:cNvSpPr txBox="1"/>
          <p:nvPr/>
        </p:nvSpPr>
        <p:spPr>
          <a:xfrm>
            <a:off x="3952241" y="4460570"/>
            <a:ext cx="127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C0C0C0"/>
                </a:highlight>
              </a:rPr>
              <a:t>Inertinite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F678CA-440E-4FF4-9937-A01DAF643E6A}"/>
              </a:ext>
            </a:extLst>
          </p:cNvPr>
          <p:cNvSpPr txBox="1"/>
          <p:nvPr/>
        </p:nvSpPr>
        <p:spPr>
          <a:xfrm>
            <a:off x="2140858" y="4197136"/>
            <a:ext cx="127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C0C0C0"/>
                </a:highlight>
              </a:rPr>
              <a:t>Vitrinite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2E46B7FA-ACCB-4F0D-9FF2-681C772CF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2104" y="960209"/>
            <a:ext cx="66098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000" b="1" dirty="0">
                <a:sym typeface="Wingdings" panose="05000000000000000000" pitchFamily="2" charset="2"/>
              </a:rPr>
              <a:t>Polycyclic aromatic hydrocarbons (PAHs)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4A284E2-17B8-436F-AE36-A6A821EAF1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1287" y="2868385"/>
            <a:ext cx="1952625" cy="1905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F53196-3333-4E5C-A123-F75732B092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8660" y="4120923"/>
            <a:ext cx="2762250" cy="1685925"/>
          </a:xfrm>
          <a:prstGeom prst="rect">
            <a:avLst/>
          </a:prstGeom>
        </p:spPr>
      </p:pic>
      <p:pic>
        <p:nvPicPr>
          <p:cNvPr id="16" name="Picture 15" descr="A picture containing athletic game, sport, soccer&#10;&#10;Description generated with very high confidence">
            <a:extLst>
              <a:ext uri="{FF2B5EF4-FFF2-40B4-BE49-F238E27FC236}">
                <a16:creationId xmlns:a16="http://schemas.microsoft.com/office/drawing/2014/main" id="{31B0CDC0-DE00-4C1B-AD41-715A6BEF94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7916" y="1904999"/>
            <a:ext cx="2638425" cy="1905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4FCBAE2-FDA4-483C-9FB3-7E75A7EE3D51}"/>
              </a:ext>
            </a:extLst>
          </p:cNvPr>
          <p:cNvSpPr txBox="1"/>
          <p:nvPr/>
        </p:nvSpPr>
        <p:spPr>
          <a:xfrm>
            <a:off x="6896101" y="4784273"/>
            <a:ext cx="1812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Coronene</a:t>
            </a:r>
            <a:endParaRPr lang="zh-CN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FE358A-5C0D-4D03-A345-10E9AF182E75}"/>
              </a:ext>
            </a:extLst>
          </p:cNvPr>
          <p:cNvSpPr txBox="1"/>
          <p:nvPr/>
        </p:nvSpPr>
        <p:spPr>
          <a:xfrm>
            <a:off x="9916886" y="5769429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Benz(a)anthracene</a:t>
            </a:r>
            <a:endParaRPr lang="zh-CN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0AE916-7D7C-4CB6-8A7C-66419AD31810}"/>
              </a:ext>
            </a:extLst>
          </p:cNvPr>
          <p:cNvSpPr txBox="1"/>
          <p:nvPr/>
        </p:nvSpPr>
        <p:spPr>
          <a:xfrm>
            <a:off x="10526496" y="3614054"/>
            <a:ext cx="1812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Pyrene</a:t>
            </a:r>
            <a:endParaRPr lang="zh-CN" alt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B189749-05C4-4639-A26E-ED90E4557FD1}"/>
              </a:ext>
            </a:extLst>
          </p:cNvPr>
          <p:cNvCxnSpPr/>
          <p:nvPr/>
        </p:nvCxnSpPr>
        <p:spPr>
          <a:xfrm>
            <a:off x="5933440" y="924560"/>
            <a:ext cx="0" cy="593344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87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istogram&#10;&#10;Description automatically generated">
            <a:extLst>
              <a:ext uri="{FF2B5EF4-FFF2-40B4-BE49-F238E27FC236}">
                <a16:creationId xmlns:a16="http://schemas.microsoft.com/office/drawing/2014/main" id="{8B81258B-D7F7-48C0-B9DF-BC32259C59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7" t="7387" r="13762" b="63698"/>
          <a:stretch/>
        </p:blipFill>
        <p:spPr>
          <a:xfrm>
            <a:off x="2249215" y="1618592"/>
            <a:ext cx="7966842" cy="4687613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1524000" y="1"/>
            <a:ext cx="9144000" cy="936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Wildfire record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19E652-A208-4321-88BD-E82B8C4772DD}"/>
              </a:ext>
            </a:extLst>
          </p:cNvPr>
          <p:cNvSpPr txBox="1"/>
          <p:nvPr/>
        </p:nvSpPr>
        <p:spPr>
          <a:xfrm>
            <a:off x="5938154" y="6343242"/>
            <a:ext cx="4372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(Lu et al., 2021-</a:t>
            </a:r>
            <a:r>
              <a:rPr lang="en-US" altLang="zh-CN" sz="1400" i="1" dirty="0">
                <a:latin typeface="Arial" panose="020B0604020202020204" pitchFamily="34" charset="0"/>
                <a:cs typeface="Arial" panose="020B0604020202020204" pitchFamily="34" charset="0"/>
              </a:rPr>
              <a:t>Palaeo-3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8F7CD9F-5DDB-40AA-AD57-68CBE58185F3}"/>
              </a:ext>
            </a:extLst>
          </p:cNvPr>
          <p:cNvCxnSpPr>
            <a:cxnSpLocks/>
          </p:cNvCxnSpPr>
          <p:nvPr/>
        </p:nvCxnSpPr>
        <p:spPr>
          <a:xfrm>
            <a:off x="8692053" y="1744715"/>
            <a:ext cx="0" cy="381525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74F809B-0659-4CE7-A141-40A8077E272E}"/>
              </a:ext>
            </a:extLst>
          </p:cNvPr>
          <p:cNvSpPr txBox="1"/>
          <p:nvPr/>
        </p:nvSpPr>
        <p:spPr>
          <a:xfrm>
            <a:off x="7416802" y="1062246"/>
            <a:ext cx="2468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Frasnian–Famennian (F–F)</a:t>
            </a:r>
          </a:p>
        </p:txBody>
      </p:sp>
    </p:spTree>
    <p:extLst>
      <p:ext uri="{BB962C8B-B14F-4D97-AF65-F5344CB8AC3E}">
        <p14:creationId xmlns:p14="http://schemas.microsoft.com/office/powerpoint/2010/main" val="2132387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EF96462-838F-46B2-86BE-7914487EE65C}"/>
              </a:ext>
            </a:extLst>
          </p:cNvPr>
          <p:cNvGrpSpPr/>
          <p:nvPr/>
        </p:nvGrpSpPr>
        <p:grpSpPr>
          <a:xfrm>
            <a:off x="4104641" y="1920240"/>
            <a:ext cx="3653608" cy="2915920"/>
            <a:chOff x="132080" y="1788160"/>
            <a:chExt cx="5029200" cy="3556481"/>
          </a:xfrm>
        </p:grpSpPr>
        <p:pic>
          <p:nvPicPr>
            <p:cNvPr id="4" name="Picture 3" descr="Diagram&#10;&#10;Description automatically generated">
              <a:extLst>
                <a:ext uri="{FF2B5EF4-FFF2-40B4-BE49-F238E27FC236}">
                  <a16:creationId xmlns:a16="http://schemas.microsoft.com/office/drawing/2014/main" id="{5D6E0220-8EE3-43CD-8B79-E98B49BD5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325" y="1828800"/>
              <a:ext cx="4884841" cy="351584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757A16B-3AA3-418F-B19D-26B53E02A949}"/>
                </a:ext>
              </a:extLst>
            </p:cNvPr>
            <p:cNvSpPr/>
            <p:nvPr/>
          </p:nvSpPr>
          <p:spPr>
            <a:xfrm>
              <a:off x="132080" y="1788160"/>
              <a:ext cx="284480" cy="2133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878A015-A2A3-448C-98EC-6D57045ACA4F}"/>
                </a:ext>
              </a:extLst>
            </p:cNvPr>
            <p:cNvSpPr/>
            <p:nvPr/>
          </p:nvSpPr>
          <p:spPr>
            <a:xfrm>
              <a:off x="4947920" y="2346960"/>
              <a:ext cx="213360" cy="1391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1524000" y="1"/>
            <a:ext cx="9144000" cy="936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Previous studies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1164E0-0F0E-4460-BE53-E5A665AE2F7D}"/>
              </a:ext>
            </a:extLst>
          </p:cNvPr>
          <p:cNvSpPr txBox="1"/>
          <p:nvPr/>
        </p:nvSpPr>
        <p:spPr>
          <a:xfrm>
            <a:off x="4194628" y="953226"/>
            <a:ext cx="281432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Kaiho</a:t>
            </a:r>
            <a:r>
              <a:rPr lang="en-US" b="1" dirty="0"/>
              <a:t> et al., 2013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6DC8017-A825-4B87-B0E2-619B33A1DECE}"/>
              </a:ext>
            </a:extLst>
          </p:cNvPr>
          <p:cNvSpPr/>
          <p:nvPr/>
        </p:nvSpPr>
        <p:spPr>
          <a:xfrm>
            <a:off x="7118169" y="2004423"/>
            <a:ext cx="542471" cy="4267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6A3C582F-A0E0-4FD6-AB97-DFEF473128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576" y="1869077"/>
            <a:ext cx="3634315" cy="39627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4B388EB-321D-485E-87B5-183B876194AC}"/>
              </a:ext>
            </a:extLst>
          </p:cNvPr>
          <p:cNvSpPr txBox="1"/>
          <p:nvPr/>
        </p:nvSpPr>
        <p:spPr>
          <a:xfrm>
            <a:off x="417853" y="2095863"/>
            <a:ext cx="1247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entucky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2CF9DE-F9AD-465D-9995-3F6460B869E2}"/>
              </a:ext>
            </a:extLst>
          </p:cNvPr>
          <p:cNvSpPr txBox="1"/>
          <p:nvPr/>
        </p:nvSpPr>
        <p:spPr>
          <a:xfrm>
            <a:off x="2634886" y="1408249"/>
            <a:ext cx="706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Ohio</a:t>
            </a:r>
          </a:p>
        </p:txBody>
      </p:sp>
      <p:pic>
        <p:nvPicPr>
          <p:cNvPr id="15" name="Picture 14" descr="Chart, diagram, scatter chart&#10;&#10;Description automatically generated">
            <a:extLst>
              <a:ext uri="{FF2B5EF4-FFF2-40B4-BE49-F238E27FC236}">
                <a16:creationId xmlns:a16="http://schemas.microsoft.com/office/drawing/2014/main" id="{1B5AA074-1401-479E-A1C3-5FA6835177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736" y="1756954"/>
            <a:ext cx="3702959" cy="241880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C555E57-7627-4CD7-8840-BE4048FE5762}"/>
              </a:ext>
            </a:extLst>
          </p:cNvPr>
          <p:cNvSpPr txBox="1"/>
          <p:nvPr/>
        </p:nvSpPr>
        <p:spPr>
          <a:xfrm>
            <a:off x="0" y="989148"/>
            <a:ext cx="2601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Rimmer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et al., 2015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725665-8A22-4021-A228-A88F57D5C5F2}"/>
              </a:ext>
            </a:extLst>
          </p:cNvPr>
          <p:cNvSpPr txBox="1"/>
          <p:nvPr/>
        </p:nvSpPr>
        <p:spPr>
          <a:xfrm>
            <a:off x="4866640" y="1808480"/>
            <a:ext cx="2753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Sinsin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section, Belgium: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BF8B0F-5B93-4951-9A1A-3E867E2C6AF8}"/>
              </a:ext>
            </a:extLst>
          </p:cNvPr>
          <p:cNvSpPr txBox="1"/>
          <p:nvPr/>
        </p:nvSpPr>
        <p:spPr>
          <a:xfrm>
            <a:off x="8178800" y="985520"/>
            <a:ext cx="281432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Liu et al., 2020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CFC71A-D2EF-4607-98D9-711BE82A73B0}"/>
              </a:ext>
            </a:extLst>
          </p:cNvPr>
          <p:cNvSpPr txBox="1"/>
          <p:nvPr/>
        </p:nvSpPr>
        <p:spPr>
          <a:xfrm>
            <a:off x="10414000" y="1422400"/>
            <a:ext cx="1381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New York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2A2573-A763-4498-9431-21840100B73D}"/>
              </a:ext>
            </a:extLst>
          </p:cNvPr>
          <p:cNvSpPr txBox="1"/>
          <p:nvPr/>
        </p:nvSpPr>
        <p:spPr>
          <a:xfrm>
            <a:off x="5029200" y="5238373"/>
            <a:ext cx="7030720" cy="144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Organic rich black shales and/or limestones were deposited in shallow marine environment.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occurrences of fossil charcoals and/or PAHs in marine rocks can provide a continuous record of wildfire.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 continuous high-solution temporal change of wildfire frequency across the F‒F boundary needs to be investigated.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C53F73E-8381-424B-9C5B-3CEB27B9E437}"/>
              </a:ext>
            </a:extLst>
          </p:cNvPr>
          <p:cNvSpPr/>
          <p:nvPr/>
        </p:nvSpPr>
        <p:spPr>
          <a:xfrm>
            <a:off x="8378009" y="3596640"/>
            <a:ext cx="318951" cy="943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40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524000" y="1"/>
            <a:ext cx="9144000" cy="936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Study site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A170906C-177A-4148-96FD-9DD5EE4F1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228" y="994916"/>
            <a:ext cx="46326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ym typeface="Wingdings" panose="05000000000000000000" pitchFamily="2" charset="2"/>
              </a:rPr>
              <a:t>Upper Devonian Chattanooga Shale from Tennessee</a:t>
            </a:r>
          </a:p>
          <a:p>
            <a:pPr eaLnBrk="1" hangingPunct="1">
              <a:spcBef>
                <a:spcPct val="0"/>
              </a:spcBef>
            </a:pPr>
            <a:endParaRPr lang="en-US" altLang="zh-CN" sz="2000" b="1" dirty="0">
              <a:sym typeface="Wingdings" panose="05000000000000000000" pitchFamily="2" charset="2"/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EA9F477C-C1E5-40E0-BC47-250FB7A450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30" y="1747520"/>
            <a:ext cx="3437289" cy="4643120"/>
          </a:xfrm>
          <a:prstGeom prst="rect">
            <a:avLst/>
          </a:prstGeo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3A98696F-A583-4B5B-8312-9255D8368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" y="6235562"/>
            <a:ext cx="34950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200" dirty="0">
                <a:cs typeface="Arial" panose="020B0604020202020204" pitchFamily="34" charset="0"/>
              </a:rPr>
              <a:t>(</a:t>
            </a:r>
            <a:r>
              <a:rPr lang="en-US" altLang="zh-CN" sz="1200" dirty="0">
                <a:cs typeface="Arial" panose="020B0604020202020204" pitchFamily="34" charset="0"/>
              </a:rPr>
              <a:t>Lu et al. in prep; modified from </a:t>
            </a:r>
            <a:r>
              <a:rPr lang="en-US" altLang="zh-CN" sz="1200" dirty="0" err="1">
                <a:cs typeface="Arial" panose="020B0604020202020204" pitchFamily="34" charset="0"/>
              </a:rPr>
              <a:t>Golonka</a:t>
            </a:r>
            <a:r>
              <a:rPr lang="en-US" altLang="zh-CN" sz="1200" dirty="0">
                <a:cs typeface="Arial" panose="020B0604020202020204" pitchFamily="34" charset="0"/>
              </a:rPr>
              <a:t>, 2020</a:t>
            </a:r>
            <a:r>
              <a:rPr lang="zh-CN" altLang="en-US" sz="1200" dirty="0"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ECB4C7CD-E96A-413E-A5B7-E7FD8CDEEE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467" y="0"/>
            <a:ext cx="3501387" cy="6858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37BEEB-726D-46A0-A764-51F4FE3EAC62}"/>
              </a:ext>
            </a:extLst>
          </p:cNvPr>
          <p:cNvCxnSpPr>
            <a:cxnSpLocks/>
          </p:cNvCxnSpPr>
          <p:nvPr/>
        </p:nvCxnSpPr>
        <p:spPr>
          <a:xfrm>
            <a:off x="7405716" y="3533833"/>
            <a:ext cx="28263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4">
            <a:extLst>
              <a:ext uri="{FF2B5EF4-FFF2-40B4-BE49-F238E27FC236}">
                <a16:creationId xmlns:a16="http://schemas.microsoft.com/office/drawing/2014/main" id="{65ADCE75-1581-494E-BB9D-16F0A2C56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2880" y="6319520"/>
            <a:ext cx="17170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200" dirty="0">
                <a:cs typeface="Arial" panose="020B0604020202020204" pitchFamily="34" charset="0"/>
              </a:rPr>
              <a:t>(</a:t>
            </a:r>
            <a:r>
              <a:rPr lang="en-US" altLang="zh-CN" sz="1200" dirty="0">
                <a:cs typeface="Arial" panose="020B0604020202020204" pitchFamily="34" charset="0"/>
              </a:rPr>
              <a:t>modified from Lu et al. 2021-</a:t>
            </a:r>
            <a:r>
              <a:rPr lang="en-US" altLang="zh-CN" sz="1200" i="1" dirty="0">
                <a:cs typeface="Arial" panose="020B0604020202020204" pitchFamily="34" charset="0"/>
              </a:rPr>
              <a:t>EPSL</a:t>
            </a:r>
            <a:r>
              <a:rPr lang="zh-CN" altLang="en-US" sz="1200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33150D-A8DF-4466-BF15-C84AC82FBE7B}"/>
              </a:ext>
            </a:extLst>
          </p:cNvPr>
          <p:cNvSpPr txBox="1"/>
          <p:nvPr/>
        </p:nvSpPr>
        <p:spPr>
          <a:xfrm>
            <a:off x="10132292" y="3374043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F-F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16" name="图片 3">
            <a:extLst>
              <a:ext uri="{FF2B5EF4-FFF2-40B4-BE49-F238E27FC236}">
                <a16:creationId xmlns:a16="http://schemas.microsoft.com/office/drawing/2014/main" id="{B53E1485-9A95-4CE4-9FCA-065B57B82C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960" y="3263612"/>
            <a:ext cx="3271520" cy="231422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E0D3D36-470F-4313-8F3B-091329EC34B4}"/>
              </a:ext>
            </a:extLst>
          </p:cNvPr>
          <p:cNvGrpSpPr/>
          <p:nvPr/>
        </p:nvGrpSpPr>
        <p:grpSpPr>
          <a:xfrm>
            <a:off x="3866955" y="3289334"/>
            <a:ext cx="2899605" cy="1949976"/>
            <a:chOff x="3661695" y="3639619"/>
            <a:chExt cx="5006218" cy="2930964"/>
          </a:xfrm>
        </p:grpSpPr>
        <p:cxnSp>
          <p:nvCxnSpPr>
            <p:cNvPr id="18" name="直接连接符 7">
              <a:extLst>
                <a:ext uri="{FF2B5EF4-FFF2-40B4-BE49-F238E27FC236}">
                  <a16:creationId xmlns:a16="http://schemas.microsoft.com/office/drawing/2014/main" id="{64896EA7-6C36-4FAB-A144-3447C2E0AD0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93504" y="3639619"/>
              <a:ext cx="4374409" cy="26304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直接连接符 21">
              <a:extLst>
                <a:ext uri="{FF2B5EF4-FFF2-40B4-BE49-F238E27FC236}">
                  <a16:creationId xmlns:a16="http://schemas.microsoft.com/office/drawing/2014/main" id="{D43761C4-69CB-44A4-B116-30D0078642F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61695" y="5658499"/>
              <a:ext cx="3671510" cy="9120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572324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524000" y="1"/>
            <a:ext cx="9144000" cy="936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Results: fossil charcoals</a:t>
            </a:r>
          </a:p>
        </p:txBody>
      </p:sp>
      <p:pic>
        <p:nvPicPr>
          <p:cNvPr id="3" name="图片 8">
            <a:extLst>
              <a:ext uri="{FF2B5EF4-FFF2-40B4-BE49-F238E27FC236}">
                <a16:creationId xmlns:a16="http://schemas.microsoft.com/office/drawing/2014/main" id="{E1D7AED1-0D0F-4639-BC5A-40368573B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61" y="1610687"/>
            <a:ext cx="4615905" cy="346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FCCA4BFD-939C-467A-9DA6-C7EEE43E8563}"/>
              </a:ext>
            </a:extLst>
          </p:cNvPr>
          <p:cNvSpPr/>
          <p:nvPr/>
        </p:nvSpPr>
        <p:spPr bwMode="auto">
          <a:xfrm rot="9010139">
            <a:off x="3017875" y="4405158"/>
            <a:ext cx="295422" cy="68228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22C98675-14EF-4DFC-AC87-23B98D7EDF8A}"/>
              </a:ext>
            </a:extLst>
          </p:cNvPr>
          <p:cNvSpPr/>
          <p:nvPr/>
        </p:nvSpPr>
        <p:spPr bwMode="auto">
          <a:xfrm rot="12089776">
            <a:off x="4317432" y="4474431"/>
            <a:ext cx="295422" cy="68228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1962CF-8529-4D73-960F-324B64FE8BC4}"/>
              </a:ext>
            </a:extLst>
          </p:cNvPr>
          <p:cNvSpPr txBox="1"/>
          <p:nvPr/>
        </p:nvSpPr>
        <p:spPr>
          <a:xfrm>
            <a:off x="3124663" y="5264726"/>
            <a:ext cx="2227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Inertinite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2AC1856-D14C-40DE-AE7E-8732E358B7DF}"/>
              </a:ext>
            </a:extLst>
          </p:cNvPr>
          <p:cNvSpPr/>
          <p:nvPr/>
        </p:nvSpPr>
        <p:spPr>
          <a:xfrm>
            <a:off x="896851" y="1540625"/>
            <a:ext cx="847898" cy="7315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8F69CAF-27A3-4852-812D-4802EDE960CE}"/>
              </a:ext>
            </a:extLst>
          </p:cNvPr>
          <p:cNvSpPr/>
          <p:nvPr/>
        </p:nvSpPr>
        <p:spPr>
          <a:xfrm>
            <a:off x="2745047" y="2624051"/>
            <a:ext cx="847898" cy="7315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73CD8666-3CC4-49A0-8C37-0A6C32691120}"/>
              </a:ext>
            </a:extLst>
          </p:cNvPr>
          <p:cNvSpPr/>
          <p:nvPr/>
        </p:nvSpPr>
        <p:spPr bwMode="auto">
          <a:xfrm rot="3487422">
            <a:off x="2023119" y="1265718"/>
            <a:ext cx="295422" cy="682282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68B5828F-FFE0-453A-8D89-0E1E354A0A19}"/>
              </a:ext>
            </a:extLst>
          </p:cNvPr>
          <p:cNvSpPr/>
          <p:nvPr/>
        </p:nvSpPr>
        <p:spPr bwMode="auto">
          <a:xfrm rot="21256498">
            <a:off x="3040042" y="1833755"/>
            <a:ext cx="295422" cy="682282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F06669-6E8B-4E4F-8F03-F2465118324E}"/>
              </a:ext>
            </a:extLst>
          </p:cNvPr>
          <p:cNvSpPr txBox="1"/>
          <p:nvPr/>
        </p:nvSpPr>
        <p:spPr>
          <a:xfrm>
            <a:off x="2725651" y="991986"/>
            <a:ext cx="3009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Vitrinite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346BFAB-4CC5-48F0-9D27-C2E5A2D47E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95" y="966656"/>
            <a:ext cx="3313285" cy="589134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07D23E7-6442-40D5-BE65-FA8CCF0D3E63}"/>
              </a:ext>
            </a:extLst>
          </p:cNvPr>
          <p:cNvCxnSpPr/>
          <p:nvPr/>
        </p:nvCxnSpPr>
        <p:spPr>
          <a:xfrm>
            <a:off x="7874924" y="4747424"/>
            <a:ext cx="18786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FDF0B60-4DEA-458A-BE33-335E69688B68}"/>
              </a:ext>
            </a:extLst>
          </p:cNvPr>
          <p:cNvSpPr txBox="1"/>
          <p:nvPr/>
        </p:nvSpPr>
        <p:spPr>
          <a:xfrm>
            <a:off x="436880" y="5902960"/>
            <a:ext cx="5567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Inertinite abundances show increased fire frequency after the F–F boundary.</a:t>
            </a:r>
          </a:p>
        </p:txBody>
      </p:sp>
    </p:spTree>
    <p:extLst>
      <p:ext uri="{BB962C8B-B14F-4D97-AF65-F5344CB8AC3E}">
        <p14:creationId xmlns:p14="http://schemas.microsoft.com/office/powerpoint/2010/main" val="1425219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524000" y="1"/>
            <a:ext cx="9144000" cy="936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Results: PAHs</a:t>
            </a:r>
          </a:p>
        </p:txBody>
      </p:sp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258E9F9B-1F44-41A2-B6D5-8079B435B2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040" y="937888"/>
            <a:ext cx="3545840" cy="5922755"/>
          </a:xfrm>
          <a:prstGeom prst="rect">
            <a:avLst/>
          </a:prstGeom>
        </p:spPr>
      </p:pic>
      <p:pic>
        <p:nvPicPr>
          <p:cNvPr id="8" name="Picture 7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916C670B-2853-4ABC-A5EE-DB2A656F8C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3" y="1239520"/>
            <a:ext cx="5676723" cy="39420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693428-C839-4083-8354-1576668C69AC}"/>
              </a:ext>
            </a:extLst>
          </p:cNvPr>
          <p:cNvSpPr txBox="1"/>
          <p:nvPr/>
        </p:nvSpPr>
        <p:spPr>
          <a:xfrm>
            <a:off x="9824720" y="5573376"/>
            <a:ext cx="2113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PyC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pyrogenic PAHs</a:t>
            </a:r>
          </a:p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n-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C</a:t>
            </a:r>
            <a:r>
              <a:rPr 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normal alkane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E89C0A-CB3A-4989-895D-96F83FA10A32}"/>
              </a:ext>
            </a:extLst>
          </p:cNvPr>
          <p:cNvSpPr txBox="1"/>
          <p:nvPr/>
        </p:nvSpPr>
        <p:spPr>
          <a:xfrm>
            <a:off x="447040" y="5628640"/>
            <a:ext cx="635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Pyrogenic PAHs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PyC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concentrations show increased fire frequency after the F–F boundary.</a:t>
            </a:r>
          </a:p>
        </p:txBody>
      </p:sp>
    </p:spTree>
    <p:extLst>
      <p:ext uri="{BB962C8B-B14F-4D97-AF65-F5344CB8AC3E}">
        <p14:creationId xmlns:p14="http://schemas.microsoft.com/office/powerpoint/2010/main" val="4072242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524000" y="1"/>
            <a:ext cx="9144000" cy="936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Organic carbon burial: carbon isotope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8CF762C-EC99-4612-BDD4-967D6A089B39}"/>
                  </a:ext>
                </a:extLst>
              </p:cNvPr>
              <p:cNvSpPr txBox="1"/>
              <p:nvPr/>
            </p:nvSpPr>
            <p:spPr>
              <a:xfrm>
                <a:off x="2799082" y="1920240"/>
                <a:ext cx="6812278" cy="794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𝐹𝑖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𝐹𝑜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△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)/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8CF762C-EC99-4612-BDD4-967D6A089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082" y="1920240"/>
                <a:ext cx="6812278" cy="7941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2F0F30D-5EF1-4712-BC43-8098F520D4F1}"/>
              </a:ext>
            </a:extLst>
          </p:cNvPr>
          <p:cNvSpPr txBox="1"/>
          <p:nvPr/>
        </p:nvSpPr>
        <p:spPr>
          <a:xfrm>
            <a:off x="0" y="3048001"/>
            <a:ext cx="1219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Synthesizing </a:t>
            </a:r>
            <a:r>
              <a:rPr lang="el-GR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of Late Devonian rocks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Chen et al., 2005;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Buggisch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Joachimski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2006; Kaiser et al., 2008; Xu et al., 2012; George et al., 2014; Girard et al., 2017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Buggisch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Joachimski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2006; Zhang et al., 2019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Assigning age to each carbon isotope data point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absolute ages are calculated by using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biostratigraphic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zonation given by the authors and by the absolute ages given for the biozone boundaries (Becker et al., 2016)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38ACB7-28CC-4035-8C67-34BF77B4ACC0}"/>
              </a:ext>
            </a:extLst>
          </p:cNvPr>
          <p:cNvSpPr txBox="1"/>
          <p:nvPr/>
        </p:nvSpPr>
        <p:spPr>
          <a:xfrm>
            <a:off x="8127637" y="5018078"/>
            <a:ext cx="2570843" cy="1164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Fi: 60*10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gC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Myr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δi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=-5  ‰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Mo: 45.6*10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gC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△D: 30 ‰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D865D1-ACF0-4EE9-B983-CF3D67BECCCE}"/>
              </a:ext>
            </a:extLst>
          </p:cNvPr>
          <p:cNvSpPr txBox="1"/>
          <p:nvPr/>
        </p:nvSpPr>
        <p:spPr>
          <a:xfrm>
            <a:off x="6532880" y="146304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Unknown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4908092-FC1D-40C6-A18D-6328ED898C1E}"/>
              </a:ext>
            </a:extLst>
          </p:cNvPr>
          <p:cNvCxnSpPr/>
          <p:nvPr/>
        </p:nvCxnSpPr>
        <p:spPr>
          <a:xfrm>
            <a:off x="7071360" y="1920240"/>
            <a:ext cx="0" cy="2641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6D0B2ED-968C-4C5B-8DFD-D6DE4D78961F}"/>
              </a:ext>
            </a:extLst>
          </p:cNvPr>
          <p:cNvSpPr txBox="1"/>
          <p:nvPr/>
        </p:nvSpPr>
        <p:spPr>
          <a:xfrm>
            <a:off x="1727200" y="1036320"/>
            <a:ext cx="7609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Kump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Arthur, 1999: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6E83C-8A75-43A9-8DED-76327C7E935E}"/>
              </a:ext>
            </a:extLst>
          </p:cNvPr>
          <p:cNvSpPr txBox="1"/>
          <p:nvPr/>
        </p:nvSpPr>
        <p:spPr>
          <a:xfrm>
            <a:off x="413293" y="4753600"/>
            <a:ext cx="75111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Fi: input carbon flux delivered from continental weathering and volcanic emission</a:t>
            </a:r>
          </a:p>
          <a:p>
            <a:pPr>
              <a:lnSpc>
                <a:spcPct val="150000"/>
              </a:lnSpc>
            </a:pP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i: carbon isotope composition of Fi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Fc: incoming flux of carbon into sedimentary carbonate reservoir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Fo: incoming flux of carbon into the sedimentary organic matter reservoir</a:t>
            </a:r>
          </a:p>
          <a:p>
            <a:pPr>
              <a:lnSpc>
                <a:spcPct val="150000"/>
              </a:lnSpc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δc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carbon isotope composition of Fc</a:t>
            </a:r>
          </a:p>
          <a:p>
            <a:pPr>
              <a:lnSpc>
                <a:spcPct val="150000"/>
              </a:lnSpc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δo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carbon isotope composition of Fo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976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524000" y="1"/>
            <a:ext cx="9144000" cy="936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Results: organic carbon burial</a:t>
            </a:r>
          </a:p>
        </p:txBody>
      </p:sp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687733B3-0F9B-4F05-8617-C59ED812BE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998" y="914240"/>
            <a:ext cx="4824202" cy="59437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E879AEA-3860-499E-A04C-A610B4AB8CFD}"/>
              </a:ext>
            </a:extLst>
          </p:cNvPr>
          <p:cNvSpPr txBox="1"/>
          <p:nvPr/>
        </p:nvSpPr>
        <p:spPr>
          <a:xfrm>
            <a:off x="8971280" y="3190241"/>
            <a:ext cx="3220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Enhanced organic carbon burial at the F‒F boundary may initiate the rise of the wildfire frequency during the Famennian.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9F5680-A147-447B-8622-A1977822E821}"/>
              </a:ext>
            </a:extLst>
          </p:cNvPr>
          <p:cNvCxnSpPr>
            <a:cxnSpLocks/>
          </p:cNvCxnSpPr>
          <p:nvPr/>
        </p:nvCxnSpPr>
        <p:spPr>
          <a:xfrm>
            <a:off x="4399280" y="4439920"/>
            <a:ext cx="225552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BB9A0E9-2AD1-41A4-A793-A342043024D7}"/>
              </a:ext>
            </a:extLst>
          </p:cNvPr>
          <p:cNvSpPr txBox="1"/>
          <p:nvPr/>
        </p:nvSpPr>
        <p:spPr>
          <a:xfrm>
            <a:off x="6566132" y="4257963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F-F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360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14786</TotalTime>
  <Words>677</Words>
  <Application>Microsoft Office PowerPoint</Application>
  <PresentationFormat>Widescreen</PresentationFormat>
  <Paragraphs>108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Hao Wu</dc:creator>
  <cp:lastModifiedBy>Man Lu</cp:lastModifiedBy>
  <cp:revision>592</cp:revision>
  <dcterms:created xsi:type="dcterms:W3CDTF">2017-09-18T18:30:56Z</dcterms:created>
  <dcterms:modified xsi:type="dcterms:W3CDTF">2021-04-25T16:54:54Z</dcterms:modified>
</cp:coreProperties>
</file>