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511" r:id="rId3"/>
    <p:sldId id="512" r:id="rId4"/>
    <p:sldId id="513" r:id="rId5"/>
    <p:sldId id="373" r:id="rId6"/>
    <p:sldId id="516" r:id="rId7"/>
    <p:sldId id="388" r:id="rId8"/>
    <p:sldId id="389" r:id="rId9"/>
    <p:sldId id="514" r:id="rId10"/>
    <p:sldId id="392" r:id="rId11"/>
    <p:sldId id="517" r:id="rId12"/>
  </p:sldIdLst>
  <p:sldSz cx="9144000" cy="6858000" type="screen4x3"/>
  <p:notesSz cx="6819900" cy="99187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 userDrawn="1">
          <p15:clr>
            <a:srgbClr val="A4A3A4"/>
          </p15:clr>
        </p15:guide>
        <p15:guide id="2" pos="214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5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93011" autoAdjust="0"/>
  </p:normalViewPr>
  <p:slideViewPr>
    <p:cSldViewPr snapToGrid="0">
      <p:cViewPr>
        <p:scale>
          <a:sx n="66" d="100"/>
          <a:sy n="66" d="100"/>
        </p:scale>
        <p:origin x="93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200" d="100"/>
          <a:sy n="200" d="100"/>
        </p:scale>
        <p:origin x="876" y="990"/>
      </p:cViewPr>
      <p:guideLst>
        <p:guide orient="horz" pos="3124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6AC7CC1-1E65-4EE1-8AEC-8446B3E0BF06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A751D3B-A347-4137-BABB-15716A1E53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944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151814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710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5C670C-845B-40C7-AC56-57A44D4B8094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504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751D3B-A347-4137-BABB-15716A1E536B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923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3602-9E76-4679-8A46-0D524419C905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6B3-7F14-4B47-89EF-D85A4D7D66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3D10B-E1ED-450B-B12B-D1CC50B89649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8DC47-58B0-4B3F-960C-62195930964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201D-7C54-451B-B67C-630B05B0C585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ABF7-36C3-45AA-8908-57DA563999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4ABBF-795E-4122-816F-136E5525C1C4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A4282-245D-4DCF-AA1A-3348086522C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D1F02-93BA-4D91-9F60-BBD15F735D79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F6955-8305-46FA-B0A0-CA4989A631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F2D2-8302-4BA9-9EB3-9AF03353CA97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EF74C-5842-421E-8EA8-3429FE15D9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F6252-B2AA-46E7-8DB4-12E6DEE27355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38A1-D6F5-4BD1-81EF-027C792BDF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AC76C-BBA6-4ACC-9FB1-25B1AE30FA4F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3370-341B-40D0-905F-AF54F86AAC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45532-B9CC-4FDE-8BD8-724554416B02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0E8A-0AAF-452A-B7D2-EB49F6D996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7E7F3-3534-44A0-BCFB-8F33DB4FB206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C5096-24A1-4A6A-BEFB-61E49FB7B8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E4FFC-1B3C-404C-93AC-FCE760EBD25E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31446-7506-42AF-AFD3-0DB8C225CD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4C3AE05-CC46-4097-9DB7-AD0F805F00E0}" type="datetimeFigureOut">
              <a:rPr lang="it-IT"/>
              <a:pPr>
                <a:defRPr/>
              </a:pPr>
              <a:t>27/04/2021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BA5C1D-2582-41BA-9F83-BDCD7E5467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9" name="Picture 2" descr="Immagine"/>
          <p:cNvPicPr>
            <a:picLocks noChangeAspect="1" noChangeArrowheads="1"/>
          </p:cNvPicPr>
          <p:nvPr/>
        </p:nvPicPr>
        <p:blipFill rotWithShape="1">
          <a:blip r:embed="rId3" cstate="print"/>
          <a:srcRect l="9633" r="4055"/>
          <a:stretch/>
        </p:blipFill>
        <p:spPr bwMode="auto">
          <a:xfrm>
            <a:off x="7555832" y="157911"/>
            <a:ext cx="1135781" cy="166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6BBC260-DB71-44F5-BA4B-7A7BDF87626A}"/>
              </a:ext>
            </a:extLst>
          </p:cNvPr>
          <p:cNvSpPr txBox="1"/>
          <p:nvPr/>
        </p:nvSpPr>
        <p:spPr>
          <a:xfrm>
            <a:off x="1218225" y="4378345"/>
            <a:ext cx="71708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 err="1">
                <a:solidFill>
                  <a:srgbClr val="002060"/>
                </a:solidFill>
                <a:effectLst/>
                <a:latin typeface="Garamond 3 LT Std"/>
                <a:ea typeface="Calibri" panose="020F0502020204030204" pitchFamily="34" charset="0"/>
                <a:cs typeface="Garamond 3 LT Std"/>
              </a:rPr>
              <a:t>Authors</a:t>
            </a:r>
            <a:r>
              <a:rPr lang="it-IT" sz="1800" dirty="0">
                <a:solidFill>
                  <a:srgbClr val="002060"/>
                </a:solidFill>
                <a:effectLst/>
                <a:latin typeface="Garamond 3 LT Std"/>
                <a:ea typeface="Calibri" panose="020F0502020204030204" pitchFamily="34" charset="0"/>
                <a:cs typeface="Garamond 3 LT Std"/>
              </a:rPr>
              <a:t>: Francesco Fiorillo, Guido Leone, Mauro Pagnozzi, Vittorio Catani, Gianni Testa, Libera Esposito</a:t>
            </a:r>
          </a:p>
          <a:p>
            <a:endParaRPr lang="it-IT" dirty="0">
              <a:solidFill>
                <a:srgbClr val="002060"/>
              </a:solidFill>
              <a:latin typeface="Garamond 3 LT Std"/>
              <a:ea typeface="Calibri" panose="020F0502020204030204" pitchFamily="34" charset="0"/>
              <a:cs typeface="Garamond 3 LT Std"/>
            </a:endParaRPr>
          </a:p>
          <a:p>
            <a:endParaRPr lang="it-IT" dirty="0">
              <a:solidFill>
                <a:srgbClr val="002060"/>
              </a:solidFill>
              <a:latin typeface="Garamond 3 LT Std"/>
              <a:ea typeface="Calibri" panose="020F0502020204030204" pitchFamily="34" charset="0"/>
              <a:cs typeface="Garamond 3 LT Std"/>
            </a:endParaRPr>
          </a:p>
          <a:p>
            <a:r>
              <a:rPr lang="it-IT" dirty="0">
                <a:solidFill>
                  <a:srgbClr val="002060"/>
                </a:solidFill>
                <a:effectLst/>
                <a:latin typeface="Garamond 3 LT Std"/>
                <a:ea typeface="Calibri" panose="020F0502020204030204" pitchFamily="34" charset="0"/>
                <a:cs typeface="Garamond 3 LT Std"/>
              </a:rPr>
              <a:t>Dipartimento di Scienze e Tecnologie, University of Sannio, Italy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5E9C8C5-1763-451D-9191-350220EBD7BE}"/>
              </a:ext>
            </a:extLst>
          </p:cNvPr>
          <p:cNvSpPr txBox="1"/>
          <p:nvPr/>
        </p:nvSpPr>
        <p:spPr>
          <a:xfrm>
            <a:off x="1020817" y="2744464"/>
            <a:ext cx="73050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 Neue LT Std"/>
              </a:rPr>
              <a:t>The phenomenon of ascendant flow which characterizes karst springs, southern Apennines</a:t>
            </a:r>
            <a:endParaRPr lang="it-IT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Garamond 3 LT Std"/>
            </a:endParaRPr>
          </a:p>
        </p:txBody>
      </p:sp>
      <p:pic>
        <p:nvPicPr>
          <p:cNvPr id="1026" name="Picture 2" descr="DST Unisannio - Dipartimento Scienze e Tecnologia">
            <a:extLst>
              <a:ext uri="{FF2B5EF4-FFF2-40B4-BE49-F238E27FC236}">
                <a16:creationId xmlns:a16="http://schemas.microsoft.com/office/drawing/2014/main" id="{8221347D-972D-415F-88C7-C499887BE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18AA25-05C4-4EBC-8721-AFE06B6655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31" t="9322" r="61324" b="72129"/>
          <a:stretch/>
        </p:blipFill>
        <p:spPr>
          <a:xfrm>
            <a:off x="452387" y="277151"/>
            <a:ext cx="3143279" cy="96333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B2AF982-919D-47D2-825D-116C902F799C}"/>
              </a:ext>
            </a:extLst>
          </p:cNvPr>
          <p:cNvSpPr txBox="1"/>
          <p:nvPr/>
        </p:nvSpPr>
        <p:spPr>
          <a:xfrm>
            <a:off x="558215" y="1236407"/>
            <a:ext cx="6997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>
                <a:solidFill>
                  <a:srgbClr val="002060"/>
                </a:solidFill>
                <a:effectLst/>
                <a:latin typeface="+mn-lt"/>
              </a:rPr>
              <a:t>Session: </a:t>
            </a:r>
            <a:r>
              <a:rPr lang="en-US" sz="1600" b="0" i="1" dirty="0">
                <a:solidFill>
                  <a:srgbClr val="002060"/>
                </a:solidFill>
                <a:effectLst/>
                <a:latin typeface="+mn-lt"/>
              </a:rPr>
              <a:t>Field and modelling approaches for the assessment of hydrogeological and engineering problems in the complex karst environment</a:t>
            </a:r>
            <a:r>
              <a:rPr lang="en-US" sz="1600" b="0" dirty="0">
                <a:solidFill>
                  <a:srgbClr val="002060"/>
                </a:solidFill>
                <a:effectLst/>
                <a:latin typeface="+mn-lt"/>
              </a:rPr>
              <a:t>, 29 April 2021</a:t>
            </a:r>
            <a:endParaRPr lang="it-IT" sz="16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3"/>
          <p:cNvSpPr txBox="1">
            <a:spLocks noChangeArrowheads="1"/>
          </p:cNvSpPr>
          <p:nvPr/>
        </p:nvSpPr>
        <p:spPr bwMode="auto">
          <a:xfrm>
            <a:off x="819578" y="336131"/>
            <a:ext cx="7173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Preliminary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points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and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main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aspects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of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the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presentation</a:t>
            </a:r>
            <a:endParaRPr lang="it-IT" sz="2400" dirty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576262" y="1028026"/>
            <a:ext cx="799147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The upwelling flux is a natural phenomenon in the discharge zone, which affects many (basal) karst springs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It is difficult to detect instrumentally this phenomenon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The upwelling flow may have an important role for both the water intake structures and the management of groundwater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This presentation shows the example of </a:t>
            </a:r>
            <a:r>
              <a:rPr lang="en-US" dirty="0" err="1">
                <a:solidFill>
                  <a:srgbClr val="002060"/>
                </a:solidFill>
                <a:latin typeface="+mn-lt"/>
              </a:rPr>
              <a:t>Grassano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 karst spring areas, Southern Italy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1FE5300E-0651-4E26-B759-236514FF7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0643" y="3966962"/>
            <a:ext cx="3164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2060"/>
                </a:solidFill>
                <a:latin typeface="+mn-lt"/>
              </a:rPr>
              <a:t>Data and Methods used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A9C046F-473E-451E-BF9D-AC2CF2BE3BA8}"/>
              </a:ext>
            </a:extLst>
          </p:cNvPr>
          <p:cNvSpPr txBox="1"/>
          <p:nvPr/>
        </p:nvSpPr>
        <p:spPr>
          <a:xfrm>
            <a:off x="1612616" y="4353467"/>
            <a:ext cx="5587876" cy="253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Hydraulic head monitoring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Temperature and electrical conductivity of spring waters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Radon (</a:t>
            </a:r>
            <a:r>
              <a:rPr lang="en-US" baseline="30000" dirty="0">
                <a:solidFill>
                  <a:srgbClr val="002060"/>
                </a:solidFill>
                <a:latin typeface="+mn-lt"/>
              </a:rPr>
              <a:t>222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Rn) in the spring waters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Karst features (sinkholes distribution)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Numerical code simulation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Immagine 18" descr="no blocco_sept 2017">
            <a:extLst>
              <a:ext uri="{FF2B5EF4-FFF2-40B4-BE49-F238E27FC236}">
                <a16:creationId xmlns:a16="http://schemas.microsoft.com/office/drawing/2014/main" id="{161F7061-0DBF-487B-91B0-F7D8BBF28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" t="15385"/>
          <a:stretch>
            <a:fillRect/>
          </a:stretch>
        </p:blipFill>
        <p:spPr bwMode="auto">
          <a:xfrm>
            <a:off x="1316912" y="1125690"/>
            <a:ext cx="4392891" cy="13776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Immagine 19" descr="blocco affiorante_sept 2017">
            <a:extLst>
              <a:ext uri="{FF2B5EF4-FFF2-40B4-BE49-F238E27FC236}">
                <a16:creationId xmlns:a16="http://schemas.microsoft.com/office/drawing/2014/main" id="{D93237AC-EF00-45A4-898B-EC247E08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" t="6966"/>
          <a:stretch>
            <a:fillRect/>
          </a:stretch>
        </p:blipFill>
        <p:spPr bwMode="auto">
          <a:xfrm>
            <a:off x="1336161" y="2669705"/>
            <a:ext cx="4392891" cy="13840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3" name="Immagine 20" descr="blocco sepolto_oct 2017">
            <a:extLst>
              <a:ext uri="{FF2B5EF4-FFF2-40B4-BE49-F238E27FC236}">
                <a16:creationId xmlns:a16="http://schemas.microsoft.com/office/drawing/2014/main" id="{91B27E49-83E6-4C82-BC92-FF2B2390C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" t="9795"/>
          <a:stretch>
            <a:fillRect/>
          </a:stretch>
        </p:blipFill>
        <p:spPr bwMode="auto">
          <a:xfrm>
            <a:off x="1345792" y="4224361"/>
            <a:ext cx="4392891" cy="22136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BB769901-5CF9-4487-B975-E90EFE1B0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08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2F23B4C-9449-4BC9-B875-DE168241C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4127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499246A7-238D-4ACA-A703-B0BBE94D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5" y="254782"/>
            <a:ext cx="8285714" cy="559199"/>
          </a:xfrm>
        </p:spPr>
        <p:txBody>
          <a:bodyPr/>
          <a:lstStyle/>
          <a:p>
            <a:pPr algn="ctr"/>
            <a:r>
              <a:rPr lang="it-IT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Hydrogeological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</a:rPr>
              <a:t> sketch </a:t>
            </a:r>
            <a:r>
              <a:rPr lang="it-IT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through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groundwater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flowpath</a:t>
            </a:r>
            <a:br>
              <a:rPr lang="it-IT" sz="20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karst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aquifers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</a:rPr>
              <a:t> of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southern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Apennines</a:t>
            </a:r>
            <a:r>
              <a:rPr lang="it-IT" sz="18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D1CDA1E-3195-4114-8C39-34C4762696B5}"/>
              </a:ext>
            </a:extLst>
          </p:cNvPr>
          <p:cNvSpPr txBox="1"/>
          <p:nvPr/>
        </p:nvSpPr>
        <p:spPr>
          <a:xfrm>
            <a:off x="5933724" y="1676346"/>
            <a:ext cx="29180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+mn-lt"/>
              </a:rPr>
              <a:t>Caposele spring</a:t>
            </a:r>
          </a:p>
          <a:p>
            <a:r>
              <a:rPr lang="it-IT" sz="1400" i="1" dirty="0">
                <a:latin typeface="+mn-lt"/>
              </a:rPr>
              <a:t>Pagnozzi et al. 2020, Applied Sciences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9345293-D261-44C7-8312-DB6F613809A9}"/>
              </a:ext>
            </a:extLst>
          </p:cNvPr>
          <p:cNvSpPr txBox="1"/>
          <p:nvPr/>
        </p:nvSpPr>
        <p:spPr>
          <a:xfrm>
            <a:off x="5933724" y="4894454"/>
            <a:ext cx="20229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+mn-lt"/>
              </a:rPr>
              <a:t>Serino springs</a:t>
            </a:r>
          </a:p>
          <a:p>
            <a:r>
              <a:rPr lang="it-IT" sz="1400" i="1" dirty="0">
                <a:latin typeface="+mn-lt"/>
              </a:rPr>
              <a:t>Fiorillo et al. 2018, Water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7A638B0-6A64-4B13-9609-BD4E8E928950}"/>
              </a:ext>
            </a:extLst>
          </p:cNvPr>
          <p:cNvSpPr txBox="1"/>
          <p:nvPr/>
        </p:nvSpPr>
        <p:spPr>
          <a:xfrm>
            <a:off x="5972222" y="3177070"/>
            <a:ext cx="20229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Calibri" panose="020F0502020204030204" pitchFamily="34" charset="0"/>
              </a:rPr>
              <a:t>Grassano springs</a:t>
            </a:r>
          </a:p>
          <a:p>
            <a:r>
              <a:rPr lang="it-IT" sz="1400" i="1" dirty="0">
                <a:latin typeface="+mn-lt"/>
              </a:rPr>
              <a:t>Fiorillo et al. 2019, Water</a:t>
            </a:r>
          </a:p>
        </p:txBody>
      </p:sp>
    </p:spTree>
    <p:extLst>
      <p:ext uri="{BB962C8B-B14F-4D97-AF65-F5344CB8AC3E}">
        <p14:creationId xmlns:p14="http://schemas.microsoft.com/office/powerpoint/2010/main" val="18221691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C114FCE-03EF-457B-9E36-BB2BEB6A1C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38"/>
          <a:stretch/>
        </p:blipFill>
        <p:spPr>
          <a:xfrm>
            <a:off x="672725" y="935008"/>
            <a:ext cx="8125809" cy="5369539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13DD1B6C-4A41-4A5F-B6F5-3230CE7FD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5405" y="153343"/>
            <a:ext cx="5864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Matese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karst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massif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and the Grassano springs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F0029D9-429A-45A1-A970-26EB2428503C}"/>
              </a:ext>
            </a:extLst>
          </p:cNvPr>
          <p:cNvSpPr txBox="1"/>
          <p:nvPr/>
        </p:nvSpPr>
        <p:spPr>
          <a:xfrm>
            <a:off x="3330327" y="5630664"/>
            <a:ext cx="144225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0070C0"/>
                </a:solidFill>
                <a:latin typeface="+mn-lt"/>
              </a:rPr>
              <a:t>Grassano springs</a:t>
            </a:r>
          </a:p>
        </p:txBody>
      </p:sp>
    </p:spTree>
    <p:extLst>
      <p:ext uri="{BB962C8B-B14F-4D97-AF65-F5344CB8AC3E}">
        <p14:creationId xmlns:p14="http://schemas.microsoft.com/office/powerpoint/2010/main" val="334844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1042_IMGP8477 (1)"/>
          <p:cNvPicPr>
            <a:picLocks noChangeAspect="1" noChangeArrowheads="1"/>
          </p:cNvPicPr>
          <p:nvPr/>
        </p:nvPicPr>
        <p:blipFill rotWithShape="1">
          <a:blip r:embed="rId3" cstate="print"/>
          <a:srcRect t="27634" b="18276"/>
          <a:stretch/>
        </p:blipFill>
        <p:spPr bwMode="auto">
          <a:xfrm>
            <a:off x="862012" y="757298"/>
            <a:ext cx="7419975" cy="266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riangolo isoscele 2"/>
          <p:cNvSpPr/>
          <p:nvPr/>
        </p:nvSpPr>
        <p:spPr>
          <a:xfrm rot="10800000">
            <a:off x="5219700" y="2752735"/>
            <a:ext cx="214312" cy="214313"/>
          </a:xfrm>
          <a:prstGeom prst="triangl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6083" name="CasellaDiTesto 3"/>
          <p:cNvSpPr txBox="1">
            <a:spLocks noChangeArrowheads="1"/>
          </p:cNvSpPr>
          <p:nvPr/>
        </p:nvSpPr>
        <p:spPr bwMode="auto">
          <a:xfrm>
            <a:off x="5349875" y="2525723"/>
            <a:ext cx="1370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FFFF00"/>
                </a:solidFill>
                <a:latin typeface="Calibri" pitchFamily="34" charset="0"/>
              </a:rPr>
              <a:t>1014 m </a:t>
            </a:r>
            <a:r>
              <a:rPr lang="it-IT" dirty="0" err="1">
                <a:solidFill>
                  <a:srgbClr val="FFFF00"/>
                </a:solidFill>
                <a:latin typeface="Calibri" pitchFamily="34" charset="0"/>
              </a:rPr>
              <a:t>a.s.l</a:t>
            </a:r>
            <a:r>
              <a:rPr lang="it-IT" dirty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5" name="Triangolo isoscele 4"/>
          <p:cNvSpPr/>
          <p:nvPr/>
        </p:nvSpPr>
        <p:spPr>
          <a:xfrm rot="10800000">
            <a:off x="3089275" y="895360"/>
            <a:ext cx="201612" cy="214313"/>
          </a:xfrm>
          <a:prstGeom prst="triangl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6085" name="CasellaDiTesto 5"/>
          <p:cNvSpPr txBox="1">
            <a:spLocks noChangeArrowheads="1"/>
          </p:cNvSpPr>
          <p:nvPr/>
        </p:nvSpPr>
        <p:spPr bwMode="auto">
          <a:xfrm>
            <a:off x="3219450" y="681048"/>
            <a:ext cx="1370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FF00"/>
                </a:solidFill>
                <a:latin typeface="Calibri" pitchFamily="34" charset="0"/>
              </a:rPr>
              <a:t>2050 m a.s.l.</a:t>
            </a:r>
          </a:p>
        </p:txBody>
      </p:sp>
      <p:sp>
        <p:nvSpPr>
          <p:cNvPr id="46087" name="Text Box 3"/>
          <p:cNvSpPr txBox="1">
            <a:spLocks noChangeArrowheads="1"/>
          </p:cNvSpPr>
          <p:nvPr/>
        </p:nvSpPr>
        <p:spPr bwMode="auto">
          <a:xfrm>
            <a:off x="2814580" y="181689"/>
            <a:ext cx="3731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Matese </a:t>
            </a:r>
            <a:r>
              <a:rPr lang="it-IT" sz="2000" dirty="0" err="1">
                <a:solidFill>
                  <a:srgbClr val="002060"/>
                </a:solidFill>
                <a:latin typeface="+mn-lt"/>
                <a:cs typeface="Arial" charset="0"/>
              </a:rPr>
              <a:t>lake</a:t>
            </a:r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 (polje), </a:t>
            </a:r>
            <a:r>
              <a:rPr lang="it-IT" sz="2000" dirty="0" err="1">
                <a:solidFill>
                  <a:srgbClr val="002060"/>
                </a:solidFill>
                <a:latin typeface="+mn-lt"/>
                <a:cs typeface="Arial" charset="0"/>
              </a:rPr>
              <a:t>recharge</a:t>
            </a:r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 area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FE146A40-E40D-41DB-9094-3043E8F71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380" y="3756383"/>
            <a:ext cx="44473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 err="1">
                <a:solidFill>
                  <a:srgbClr val="002060"/>
                </a:solidFill>
                <a:latin typeface="+mn-lt"/>
                <a:cs typeface="Arial" charset="0"/>
              </a:rPr>
              <a:t>Montepugliano</a:t>
            </a:r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 </a:t>
            </a:r>
            <a:r>
              <a:rPr lang="it-IT" sz="2000" dirty="0" err="1">
                <a:solidFill>
                  <a:srgbClr val="002060"/>
                </a:solidFill>
                <a:latin typeface="+mn-lt"/>
                <a:cs typeface="Arial" charset="0"/>
              </a:rPr>
              <a:t>sinkholes</a:t>
            </a:r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, </a:t>
            </a:r>
            <a:r>
              <a:rPr lang="it-IT" sz="2000" dirty="0" err="1">
                <a:solidFill>
                  <a:srgbClr val="002060"/>
                </a:solidFill>
                <a:latin typeface="+mn-lt"/>
                <a:cs typeface="Arial" charset="0"/>
              </a:rPr>
              <a:t>discharge</a:t>
            </a:r>
            <a:r>
              <a:rPr lang="it-IT" sz="2000" dirty="0">
                <a:solidFill>
                  <a:srgbClr val="002060"/>
                </a:solidFill>
                <a:latin typeface="+mn-lt"/>
                <a:cs typeface="Arial" charset="0"/>
              </a:rPr>
              <a:t> area</a:t>
            </a:r>
          </a:p>
        </p:txBody>
      </p:sp>
      <p:pic>
        <p:nvPicPr>
          <p:cNvPr id="9" name="Immagine 8" descr="C:\Users\Mauro\Desktop\fig.6a.png">
            <a:extLst>
              <a:ext uri="{FF2B5EF4-FFF2-40B4-BE49-F238E27FC236}">
                <a16:creationId xmlns:a16="http://schemas.microsoft.com/office/drawing/2014/main" id="{9FCF1363-A10E-4476-AD1C-A4982EC2819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67" y="4277629"/>
            <a:ext cx="4221969" cy="2403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Immagine 9" descr="C:\Users\Mauro\Desktop\fig.7.png">
            <a:extLst>
              <a:ext uri="{FF2B5EF4-FFF2-40B4-BE49-F238E27FC236}">
                <a16:creationId xmlns:a16="http://schemas.microsoft.com/office/drawing/2014/main" id="{F8DC5EED-19F0-42F2-88E9-36BBCAA2203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695" y="4277630"/>
            <a:ext cx="3856681" cy="2403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1109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0B4172B-916B-48AC-9466-B7BF18C7BE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47" r="37562"/>
          <a:stretch/>
        </p:blipFill>
        <p:spPr>
          <a:xfrm>
            <a:off x="326215" y="945013"/>
            <a:ext cx="5605193" cy="5629041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C6622732-9152-4E0D-B521-169AF83769A2}"/>
              </a:ext>
            </a:extLst>
          </p:cNvPr>
          <p:cNvCxnSpPr/>
          <p:nvPr/>
        </p:nvCxnSpPr>
        <p:spPr>
          <a:xfrm flipH="1">
            <a:off x="4880008" y="4889634"/>
            <a:ext cx="1463040" cy="317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56B08E8-612A-4864-8E82-43EAB24A8E9B}"/>
              </a:ext>
            </a:extLst>
          </p:cNvPr>
          <p:cNvSpPr txBox="1"/>
          <p:nvPr/>
        </p:nvSpPr>
        <p:spPr>
          <a:xfrm>
            <a:off x="6352673" y="4720357"/>
            <a:ext cx="2298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sinkhole</a:t>
            </a:r>
            <a:r>
              <a:rPr lang="it-IT" sz="1600" dirty="0"/>
              <a:t> of Telese </a:t>
            </a:r>
            <a:r>
              <a:rPr lang="it-IT" sz="1600" dirty="0" err="1"/>
              <a:t>plain</a:t>
            </a:r>
            <a:endParaRPr lang="it-IT" sz="1600" dirty="0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7A0C044E-A83A-4AA8-A26C-2934496FC108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571999" y="3458842"/>
            <a:ext cx="1306919" cy="3385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EE84217-4D09-4B9E-AAE2-62281325D6ED}"/>
              </a:ext>
            </a:extLst>
          </p:cNvPr>
          <p:cNvSpPr txBox="1"/>
          <p:nvPr/>
        </p:nvSpPr>
        <p:spPr>
          <a:xfrm>
            <a:off x="5878918" y="3628119"/>
            <a:ext cx="3066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sinkhole</a:t>
            </a:r>
            <a:r>
              <a:rPr lang="it-IT" sz="1600" dirty="0"/>
              <a:t> of </a:t>
            </a:r>
            <a:r>
              <a:rPr lang="it-IT" sz="1600" dirty="0" err="1"/>
              <a:t>Montepugliano</a:t>
            </a:r>
            <a:r>
              <a:rPr lang="it-IT" sz="1600" dirty="0"/>
              <a:t> </a:t>
            </a:r>
            <a:r>
              <a:rPr lang="it-IT" sz="1600" dirty="0" err="1"/>
              <a:t>relief</a:t>
            </a:r>
            <a:endParaRPr lang="it-IT" sz="16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604382A-B58A-4977-A925-57E3065213C1}"/>
              </a:ext>
            </a:extLst>
          </p:cNvPr>
          <p:cNvSpPr txBox="1"/>
          <p:nvPr/>
        </p:nvSpPr>
        <p:spPr>
          <a:xfrm>
            <a:off x="5878918" y="4254826"/>
            <a:ext cx="3204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hot (&gt;18 °C) and </a:t>
            </a:r>
            <a:r>
              <a:rPr lang="it-IT" sz="1600" dirty="0" err="1"/>
              <a:t>sulfurous</a:t>
            </a:r>
            <a:r>
              <a:rPr lang="it-IT" sz="1600" dirty="0"/>
              <a:t> spring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187688BF-8976-4AFF-8E36-9B1D321AFCB7}"/>
              </a:ext>
            </a:extLst>
          </p:cNvPr>
          <p:cNvCxnSpPr>
            <a:cxnSpLocks/>
          </p:cNvCxnSpPr>
          <p:nvPr/>
        </p:nvCxnSpPr>
        <p:spPr>
          <a:xfrm flipH="1" flipV="1">
            <a:off x="4971898" y="4122261"/>
            <a:ext cx="926270" cy="3018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B003FFB8-373A-4079-9B62-6A5C8A7160B6}"/>
              </a:ext>
            </a:extLst>
          </p:cNvPr>
          <p:cNvCxnSpPr>
            <a:cxnSpLocks/>
          </p:cNvCxnSpPr>
          <p:nvPr/>
        </p:nvCxnSpPr>
        <p:spPr>
          <a:xfrm>
            <a:off x="1977061" y="945013"/>
            <a:ext cx="0" cy="20917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3AEFBF5-0FAA-4DA3-9A13-9876D08475E2}"/>
              </a:ext>
            </a:extLst>
          </p:cNvPr>
          <p:cNvSpPr txBox="1"/>
          <p:nvPr/>
        </p:nvSpPr>
        <p:spPr>
          <a:xfrm>
            <a:off x="1555571" y="664143"/>
            <a:ext cx="2087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fresh</a:t>
            </a:r>
            <a:r>
              <a:rPr lang="it-IT" sz="1600" dirty="0"/>
              <a:t> spring (&lt;12 °C)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E3CC47D0-0002-4CFA-9679-F034016BD4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4" t="54482" r="12213" b="27703"/>
          <a:stretch/>
        </p:blipFill>
        <p:spPr>
          <a:xfrm>
            <a:off x="6112043" y="1483191"/>
            <a:ext cx="539016" cy="1873409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E16FAFD-F051-4B98-9843-4B6FC5D79DED}"/>
              </a:ext>
            </a:extLst>
          </p:cNvPr>
          <p:cNvSpPr txBox="1"/>
          <p:nvPr/>
        </p:nvSpPr>
        <p:spPr>
          <a:xfrm>
            <a:off x="6701185" y="2944956"/>
            <a:ext cx="10540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>
                <a:latin typeface="+mn-lt"/>
              </a:rPr>
              <a:t>limestone</a:t>
            </a:r>
            <a:r>
              <a:rPr lang="it-IT" sz="1600" dirty="0">
                <a:latin typeface="+mn-lt"/>
              </a:rPr>
              <a:t>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0D5EB9B-701E-49AF-957F-05299833FA91}"/>
              </a:ext>
            </a:extLst>
          </p:cNvPr>
          <p:cNvSpPr txBox="1"/>
          <p:nvPr/>
        </p:nvSpPr>
        <p:spPr>
          <a:xfrm>
            <a:off x="6694843" y="2520035"/>
            <a:ext cx="705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+mn-lt"/>
              </a:rPr>
              <a:t>flysch 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19F4DC8-BDAB-444F-8539-A8E9EDE52152}"/>
              </a:ext>
            </a:extLst>
          </p:cNvPr>
          <p:cNvSpPr txBox="1"/>
          <p:nvPr/>
        </p:nvSpPr>
        <p:spPr>
          <a:xfrm>
            <a:off x="6694843" y="2040618"/>
            <a:ext cx="530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>
                <a:latin typeface="+mn-lt"/>
              </a:rPr>
              <a:t>tuff</a:t>
            </a:r>
            <a:r>
              <a:rPr lang="it-IT" sz="1600" dirty="0">
                <a:latin typeface="+mn-lt"/>
              </a:rPr>
              <a:t> 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A69C861-B7BC-48D5-AF99-7728D3E99FE8}"/>
              </a:ext>
            </a:extLst>
          </p:cNvPr>
          <p:cNvSpPr txBox="1"/>
          <p:nvPr/>
        </p:nvSpPr>
        <p:spPr>
          <a:xfrm>
            <a:off x="6691316" y="1538322"/>
            <a:ext cx="2040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>
                <a:latin typeface="+mn-lt"/>
              </a:rPr>
              <a:t>alluvial</a:t>
            </a:r>
            <a:r>
              <a:rPr lang="it-IT" sz="1600" dirty="0">
                <a:latin typeface="+mn-lt"/>
              </a:rPr>
              <a:t> and </a:t>
            </a:r>
            <a:r>
              <a:rPr lang="it-IT" sz="1600" dirty="0" err="1">
                <a:latin typeface="+mn-lt"/>
              </a:rPr>
              <a:t>travertine</a:t>
            </a:r>
            <a:r>
              <a:rPr lang="it-IT" sz="1600" dirty="0">
                <a:latin typeface="+mn-lt"/>
              </a:rPr>
              <a:t> 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67E7FC7-F3F3-42DC-9618-097E796AE66E}"/>
              </a:ext>
            </a:extLst>
          </p:cNvPr>
          <p:cNvSpPr/>
          <p:nvPr/>
        </p:nvSpPr>
        <p:spPr>
          <a:xfrm>
            <a:off x="6194980" y="1559318"/>
            <a:ext cx="423268" cy="2139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ext Box 3">
            <a:extLst>
              <a:ext uri="{FF2B5EF4-FFF2-40B4-BE49-F238E27FC236}">
                <a16:creationId xmlns:a16="http://schemas.microsoft.com/office/drawing/2014/main" id="{10539373-8A8D-4075-80CC-D4687E817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81" y="112081"/>
            <a:ext cx="83682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Main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features of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Montepugliano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and Telese 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plain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(</a:t>
            </a:r>
            <a:r>
              <a:rPr lang="it-IT" sz="2400" dirty="0" err="1">
                <a:solidFill>
                  <a:srgbClr val="002060"/>
                </a:solidFill>
                <a:latin typeface="+mn-lt"/>
                <a:cs typeface="Arial" charset="0"/>
              </a:rPr>
              <a:t>discharge</a:t>
            </a:r>
            <a:r>
              <a:rPr lang="it-IT" sz="2400" dirty="0">
                <a:solidFill>
                  <a:srgbClr val="002060"/>
                </a:solidFill>
                <a:latin typeface="+mn-lt"/>
                <a:cs typeface="Arial" charset="0"/>
              </a:rPr>
              <a:t> area)</a:t>
            </a:r>
          </a:p>
        </p:txBody>
      </p:sp>
    </p:spTree>
    <p:extLst>
      <p:ext uri="{BB962C8B-B14F-4D97-AF65-F5344CB8AC3E}">
        <p14:creationId xmlns:p14="http://schemas.microsoft.com/office/powerpoint/2010/main" val="1941595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082" y="1563939"/>
            <a:ext cx="8580438" cy="389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5917F29C-6C57-47DF-89B8-EA4C571AB947}"/>
              </a:ext>
            </a:extLst>
          </p:cNvPr>
          <p:cNvSpPr/>
          <p:nvPr/>
        </p:nvSpPr>
        <p:spPr>
          <a:xfrm>
            <a:off x="40640" y="146535"/>
            <a:ext cx="9011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kern="0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Physical and chemical characteristics of </a:t>
            </a:r>
            <a:r>
              <a:rPr lang="en-US" sz="2400" kern="0" dirty="0" err="1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Grassano-Tesele</a:t>
            </a:r>
            <a:r>
              <a:rPr lang="en-US" sz="2400" kern="0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 spring water</a:t>
            </a:r>
            <a:endParaRPr lang="it-IT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D832FE8-2159-4C37-8680-38F7BABCDF24}"/>
              </a:ext>
            </a:extLst>
          </p:cNvPr>
          <p:cNvSpPr/>
          <p:nvPr/>
        </p:nvSpPr>
        <p:spPr>
          <a:xfrm>
            <a:off x="355600" y="5344058"/>
            <a:ext cx="8382000" cy="816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700"/>
              </a:lnSpc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Location: 1, </a:t>
            </a:r>
            <a:r>
              <a:rPr lang="en-US" sz="1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Jacobelli</a:t>
            </a:r>
            <a:r>
              <a:rPr lang="en-US" sz="1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Park; 2, </a:t>
            </a:r>
            <a:r>
              <a:rPr lang="en-US" sz="1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Minieri</a:t>
            </a:r>
            <a:r>
              <a:rPr lang="en-US" sz="1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Park; 3, </a:t>
            </a:r>
            <a:r>
              <a:rPr lang="en-US" sz="1400" dirty="0" err="1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Grassano</a:t>
            </a:r>
            <a:r>
              <a:rPr lang="en-US" sz="1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Park; 4, other.</a:t>
            </a:r>
          </a:p>
          <a:p>
            <a:pPr algn="just">
              <a:lnSpc>
                <a:spcPts val="1700"/>
              </a:lnSpc>
              <a:spcAft>
                <a:spcPts val="600"/>
              </a:spcAft>
            </a:pPr>
            <a:r>
              <a:rPr lang="en-US" sz="1400" baseline="30000" dirty="0">
                <a:latin typeface="+mn-lt"/>
              </a:rPr>
              <a:t>1</a:t>
            </a:r>
            <a:r>
              <a:rPr lang="en-US" sz="1400" dirty="0">
                <a:latin typeface="+mn-lt"/>
              </a:rPr>
              <a:t>Data acquired using a multi-parameter water quality meters, between January and February 2019; </a:t>
            </a:r>
            <a:r>
              <a:rPr lang="en-US" sz="1400" baseline="30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Impresa  </a:t>
            </a:r>
            <a:r>
              <a:rPr lang="en-US" sz="1400" dirty="0" err="1">
                <a:latin typeface="+mn-lt"/>
              </a:rPr>
              <a:t>Minieri</a:t>
            </a:r>
            <a:r>
              <a:rPr lang="en-US" sz="1400" dirty="0">
                <a:latin typeface="+mn-lt"/>
              </a:rPr>
              <a:t> S.p.A. relatively to years </a:t>
            </a:r>
            <a:r>
              <a:rPr lang="en-US" sz="1400" baseline="30000" dirty="0">
                <a:latin typeface="+mn-lt"/>
              </a:rPr>
              <a:t>a</a:t>
            </a:r>
            <a:r>
              <a:rPr lang="en-US" sz="1400" dirty="0">
                <a:latin typeface="+mn-lt"/>
              </a:rPr>
              <a:t>2000, </a:t>
            </a:r>
            <a:r>
              <a:rPr lang="en-US" sz="1400" baseline="30000" dirty="0">
                <a:latin typeface="+mn-lt"/>
              </a:rPr>
              <a:t>b</a:t>
            </a:r>
            <a:r>
              <a:rPr lang="en-US" sz="1400" dirty="0">
                <a:latin typeface="+mn-lt"/>
              </a:rPr>
              <a:t>2017 and </a:t>
            </a:r>
            <a:r>
              <a:rPr lang="en-US" sz="1400" baseline="30000" dirty="0">
                <a:latin typeface="+mn-lt"/>
              </a:rPr>
              <a:t>c</a:t>
            </a:r>
            <a:r>
              <a:rPr lang="en-US" sz="1400" dirty="0">
                <a:latin typeface="+mn-lt"/>
              </a:rPr>
              <a:t>2018; </a:t>
            </a:r>
            <a:r>
              <a:rPr lang="en-US" sz="1400" baseline="30000" dirty="0">
                <a:latin typeface="+mn-lt"/>
              </a:rPr>
              <a:t>3</a:t>
            </a:r>
            <a:r>
              <a:rPr lang="en-US" sz="1400" dirty="0">
                <a:latin typeface="+mn-lt"/>
              </a:rPr>
              <a:t>Harabaglia </a:t>
            </a:r>
            <a:r>
              <a:rPr lang="en-US" sz="1400" i="1" dirty="0">
                <a:latin typeface="+mn-lt"/>
              </a:rPr>
              <a:t>et al</a:t>
            </a:r>
            <a:r>
              <a:rPr lang="en-US" sz="1400" dirty="0">
                <a:latin typeface="+mn-lt"/>
              </a:rPr>
              <a:t>. (2002); </a:t>
            </a:r>
            <a:r>
              <a:rPr lang="en-US" sz="1400" baseline="30000" dirty="0">
                <a:latin typeface="+mn-lt"/>
              </a:rPr>
              <a:t>4</a:t>
            </a:r>
            <a:r>
              <a:rPr lang="en-US" sz="1400" dirty="0">
                <a:latin typeface="+mn-lt"/>
              </a:rPr>
              <a:t>Corniello e De </a:t>
            </a:r>
            <a:r>
              <a:rPr lang="en-US" sz="1400" dirty="0" err="1">
                <a:latin typeface="+mn-lt"/>
              </a:rPr>
              <a:t>Riso</a:t>
            </a:r>
            <a:r>
              <a:rPr lang="en-US" sz="1400" dirty="0">
                <a:latin typeface="+mn-lt"/>
              </a:rPr>
              <a:t> (1986).</a:t>
            </a:r>
            <a:endParaRPr lang="it-IT" sz="14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13E5117-B861-4C7B-B42E-DDBF8DBCEA58}"/>
              </a:ext>
            </a:extLst>
          </p:cNvPr>
          <p:cNvSpPr/>
          <p:nvPr/>
        </p:nvSpPr>
        <p:spPr>
          <a:xfrm>
            <a:off x="8316227" y="1563939"/>
            <a:ext cx="543293" cy="279630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6DD2926-7D82-4031-BD5D-04205C80BDB9}"/>
              </a:ext>
            </a:extLst>
          </p:cNvPr>
          <p:cNvSpPr/>
          <p:nvPr/>
        </p:nvSpPr>
        <p:spPr>
          <a:xfrm>
            <a:off x="8316227" y="4642911"/>
            <a:ext cx="543293" cy="595291"/>
          </a:xfrm>
          <a:prstGeom prst="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75A2DD5-C433-407E-A945-49FD386F3F5F}"/>
              </a:ext>
            </a:extLst>
          </p:cNvPr>
          <p:cNvSpPr/>
          <p:nvPr/>
        </p:nvSpPr>
        <p:spPr>
          <a:xfrm>
            <a:off x="8316226" y="4362759"/>
            <a:ext cx="543293" cy="280152"/>
          </a:xfrm>
          <a:prstGeom prst="rect">
            <a:avLst/>
          </a:prstGeom>
          <a:noFill/>
          <a:ln w="44450">
            <a:solidFill>
              <a:srgbClr val="C85A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FDADB13-0275-41CB-8CC6-8049BEE873D7}"/>
              </a:ext>
            </a:extLst>
          </p:cNvPr>
          <p:cNvSpPr/>
          <p:nvPr/>
        </p:nvSpPr>
        <p:spPr>
          <a:xfrm>
            <a:off x="2087078" y="1563940"/>
            <a:ext cx="543293" cy="2863681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BE791C6-FF3F-4BA5-8C0A-559D87274353}"/>
              </a:ext>
            </a:extLst>
          </p:cNvPr>
          <p:cNvSpPr/>
          <p:nvPr/>
        </p:nvSpPr>
        <p:spPr>
          <a:xfrm>
            <a:off x="2087078" y="4433321"/>
            <a:ext cx="543293" cy="209589"/>
          </a:xfrm>
          <a:prstGeom prst="rect">
            <a:avLst/>
          </a:prstGeom>
          <a:noFill/>
          <a:ln w="44450">
            <a:solidFill>
              <a:srgbClr val="C85A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E8AD201-A6E0-4014-9D16-93FD0C321AAA}"/>
              </a:ext>
            </a:extLst>
          </p:cNvPr>
          <p:cNvSpPr/>
          <p:nvPr/>
        </p:nvSpPr>
        <p:spPr>
          <a:xfrm>
            <a:off x="2087077" y="4647494"/>
            <a:ext cx="560939" cy="595291"/>
          </a:xfrm>
          <a:prstGeom prst="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170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7" y="881687"/>
            <a:ext cx="5593412" cy="36197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5B485D2-967B-4B09-82FC-A90A72811EAE}"/>
              </a:ext>
            </a:extLst>
          </p:cNvPr>
          <p:cNvSpPr/>
          <p:nvPr/>
        </p:nvSpPr>
        <p:spPr>
          <a:xfrm>
            <a:off x="358110" y="153180"/>
            <a:ext cx="857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kern="0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Physical and chemical characteristics,  May 2014 - June 2015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ED88694-5A1D-46DE-BC51-9E10A6D38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97" y="3839182"/>
            <a:ext cx="5593412" cy="270945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7655C3F-89E7-4042-B141-AA6BAF84A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862" y="1291293"/>
            <a:ext cx="3107041" cy="232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5">
            <a:extLst>
              <a:ext uri="{FF2B5EF4-FFF2-40B4-BE49-F238E27FC236}">
                <a16:creationId xmlns:a16="http://schemas.microsoft.com/office/drawing/2014/main" id="{8A34D10A-DE70-475C-99B7-07E1C5F64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015" y="3949291"/>
            <a:ext cx="3106135" cy="232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34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2EDB3C-F52E-454E-AAF5-C953EAE52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" y="138837"/>
            <a:ext cx="9129387" cy="703279"/>
          </a:xfrm>
        </p:spPr>
        <p:txBody>
          <a:bodyPr/>
          <a:lstStyle/>
          <a:p>
            <a:pPr algn="ctr"/>
            <a:r>
              <a:rPr lang="en-US" sz="2400" b="0" i="0" u="none" strike="noStrike" baseline="0" dirty="0">
                <a:latin typeface="+mn-lt"/>
              </a:rPr>
              <a:t>MODFLOW numerical code simulation along the groundwater </a:t>
            </a:r>
            <a:r>
              <a:rPr lang="en-US" sz="2400" b="0" i="0" u="none" strike="noStrike" baseline="0" dirty="0" err="1">
                <a:latin typeface="+mn-lt"/>
              </a:rPr>
              <a:t>flowpath</a:t>
            </a:r>
            <a:br>
              <a:rPr lang="en-US" sz="1800" b="0" i="0" u="none" strike="noStrike" baseline="0" dirty="0">
                <a:latin typeface="+mn-lt"/>
              </a:rPr>
            </a:br>
            <a:r>
              <a:rPr lang="en-US" sz="1800" b="0" i="1" u="none" strike="noStrike" baseline="0" dirty="0">
                <a:latin typeface="+mn-lt"/>
              </a:rPr>
              <a:t>the water table has been drawn by piezometers P1 and P2 </a:t>
            </a:r>
            <a:endParaRPr lang="it-IT" i="1" dirty="0">
              <a:latin typeface="+mn-lt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CFD720-3016-4F7E-8BAD-7D1294F0E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08" y="1068404"/>
            <a:ext cx="8974367" cy="5299119"/>
          </a:xfrm>
          <a:prstGeom prst="rect">
            <a:avLst/>
          </a:prstGeom>
        </p:spPr>
      </p:pic>
      <p:pic>
        <p:nvPicPr>
          <p:cNvPr id="6" name="Segnaposto contenuto 4">
            <a:extLst>
              <a:ext uri="{FF2B5EF4-FFF2-40B4-BE49-F238E27FC236}">
                <a16:creationId xmlns:a16="http://schemas.microsoft.com/office/drawing/2014/main" id="{477CA9C9-3806-47E6-A990-E04B8B78C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39" y="1699247"/>
            <a:ext cx="5529792" cy="4278042"/>
          </a:xfr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962D7D39-084F-4778-8044-257B842289FA}"/>
              </a:ext>
            </a:extLst>
          </p:cNvPr>
          <p:cNvSpPr/>
          <p:nvPr/>
        </p:nvSpPr>
        <p:spPr>
          <a:xfrm>
            <a:off x="8277726" y="3429000"/>
            <a:ext cx="866274" cy="306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7FDC35E0-EB2B-4C9F-AE26-7F1C43EDADD6}"/>
              </a:ext>
            </a:extLst>
          </p:cNvPr>
          <p:cNvCxnSpPr/>
          <p:nvPr/>
        </p:nvCxnSpPr>
        <p:spPr>
          <a:xfrm flipH="1">
            <a:off x="7132320" y="3429000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C18CA0F-92A6-42A2-A9E4-4399343A551E}"/>
              </a:ext>
            </a:extLst>
          </p:cNvPr>
          <p:cNvSpPr txBox="1"/>
          <p:nvPr/>
        </p:nvSpPr>
        <p:spPr>
          <a:xfrm>
            <a:off x="7995563" y="3275111"/>
            <a:ext cx="814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+mn-lt"/>
              </a:rPr>
              <a:t>Flow net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C5CB585-047A-4E72-BA21-41760161DB90}"/>
              </a:ext>
            </a:extLst>
          </p:cNvPr>
          <p:cNvSpPr txBox="1"/>
          <p:nvPr/>
        </p:nvSpPr>
        <p:spPr>
          <a:xfrm>
            <a:off x="7291312" y="4118441"/>
            <a:ext cx="174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+mn-lt"/>
              </a:rPr>
              <a:t>Hydraulic</a:t>
            </a:r>
            <a:r>
              <a:rPr lang="it-IT" sz="1400" dirty="0">
                <a:latin typeface="+mn-lt"/>
              </a:rPr>
              <a:t> head, m asl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BD6475FF-5CEF-401A-B2FE-6E457E7118D9}"/>
              </a:ext>
            </a:extLst>
          </p:cNvPr>
          <p:cNvCxnSpPr>
            <a:cxnSpLocks/>
          </p:cNvCxnSpPr>
          <p:nvPr/>
        </p:nvCxnSpPr>
        <p:spPr>
          <a:xfrm flipH="1">
            <a:off x="7081164" y="4294470"/>
            <a:ext cx="2911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21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D:\assegno_di_ricerca_GEO_05\special_issue_acque_sotterranee\revisioni_manoscritto\files_figure_separate\Figure\figura_10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437682"/>
            <a:ext cx="6381750" cy="4851358"/>
          </a:xfrm>
          <a:prstGeom prst="rect">
            <a:avLst/>
          </a:prstGeom>
          <a:noFill/>
          <a:ln>
            <a:noFill/>
          </a:ln>
        </p:spPr>
      </p:pic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96253" y="221177"/>
            <a:ext cx="858058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General sketch of the groundwater path behind spring outlet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flow net deducted from hydraulic heads by</a:t>
            </a:r>
            <a:r>
              <a:rPr kumimoji="0" lang="en-US" sz="140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 </a:t>
            </a: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piezometers located upstream and downstream main spring outlet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recharge area is located on the left side</a:t>
            </a:r>
            <a:endParaRPr kumimoji="0" lang="en-US" sz="140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81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F59D2C0-F00A-46AD-BF35-DC9D1F0F0950}"/>
              </a:ext>
            </a:extLst>
          </p:cNvPr>
          <p:cNvSpPr txBox="1"/>
          <p:nvPr/>
        </p:nvSpPr>
        <p:spPr>
          <a:xfrm>
            <a:off x="750771" y="1263367"/>
            <a:ext cx="8027468" cy="1754326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800" b="0" i="0" u="none" strike="noStrike" baseline="0" dirty="0">
                <a:solidFill>
                  <a:srgbClr val="000000"/>
                </a:solidFill>
                <a:latin typeface="URWPalladioL-Roma"/>
              </a:rPr>
              <a:t>As recognized in many karst aquifers of southern Italy, the water table has a gentle slope, with values lower than 1%. This characteristic appears to be an important diagnostic feature to recognize the upwelling flow occurring in the discharge area. In fact, this condition favors a deep circulation, with flow lines initially descending (recharge zone), then converging toward springs (discharge zone), where they concentrate with a kind of flow typically ascendant.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7376C5D-0759-4BD4-A250-D122A59A5573}"/>
              </a:ext>
            </a:extLst>
          </p:cNvPr>
          <p:cNvSpPr txBox="1"/>
          <p:nvPr/>
        </p:nvSpPr>
        <p:spPr>
          <a:xfrm>
            <a:off x="750771" y="3429000"/>
            <a:ext cx="8027468" cy="2585323"/>
          </a:xfrm>
          <a:prstGeom prst="rect">
            <a:avLst/>
          </a:prstGeom>
          <a:noFill/>
          <a:ln w="158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i="1" u="none" strike="noStrike" baseline="0" dirty="0">
                <a:latin typeface="URWPalladioL-Roma"/>
              </a:rPr>
              <a:t>Main diagnostic points of the ascendant flow in the discharge area:</a:t>
            </a:r>
          </a:p>
          <a:p>
            <a:pPr marL="285750" indent="-285750" algn="l">
              <a:buFontTx/>
              <a:buChar char="-"/>
            </a:pPr>
            <a:r>
              <a:rPr lang="en-US" sz="1800" b="0" i="0" u="none" strike="noStrike" baseline="0" dirty="0">
                <a:latin typeface="URWPalladioL-Roma"/>
              </a:rPr>
              <a:t>hydraulic head downstream of the spring outlets can be higher than spring elevation</a:t>
            </a:r>
            <a:endParaRPr lang="en-US" dirty="0">
              <a:latin typeface="URWPalladioL-Roma"/>
            </a:endParaRPr>
          </a:p>
          <a:p>
            <a:pPr marL="285750" indent="-285750" algn="l">
              <a:buFontTx/>
              <a:buChar char="-"/>
            </a:pPr>
            <a:r>
              <a:rPr lang="en-US" sz="1800" b="0" i="0" u="none" strike="noStrike" baseline="0" dirty="0">
                <a:latin typeface="URWPalladioL-Roma"/>
              </a:rPr>
              <a:t>gentle slope of the water table would not support the high discharge measured at the spring outlet, which needs a vertical component of the groundwater path</a:t>
            </a:r>
          </a:p>
          <a:p>
            <a:pPr marL="285750" indent="-285750" algn="l">
              <a:buFontTx/>
              <a:buChar char="-"/>
            </a:pPr>
            <a:r>
              <a:rPr lang="en-US" dirty="0">
                <a:latin typeface="URWPalladioL-Roma"/>
              </a:rPr>
              <a:t>spring water temperature almost constant trough the year</a:t>
            </a:r>
          </a:p>
          <a:p>
            <a:pPr marL="285750" indent="-285750" algn="l">
              <a:buFontTx/>
              <a:buChar char="-"/>
            </a:pPr>
            <a:r>
              <a:rPr lang="en-US" dirty="0">
                <a:latin typeface="URWPalladioL-Roma"/>
              </a:rPr>
              <a:t>radon activity increases during the high flow period</a:t>
            </a:r>
          </a:p>
          <a:p>
            <a:pPr marL="285750" indent="-285750" algn="l">
              <a:buFontTx/>
              <a:buChar char="-"/>
            </a:pPr>
            <a:r>
              <a:rPr lang="en-US" dirty="0">
                <a:latin typeface="URWPalladioL-Roma"/>
              </a:rPr>
              <a:t>many collapse sinkholes </a:t>
            </a:r>
            <a:endParaRPr lang="en-US" sz="1800" b="0" i="0" u="none" strike="noStrike" baseline="0" dirty="0">
              <a:latin typeface="URWPalladioL-Roma"/>
            </a:endParaRPr>
          </a:p>
          <a:p>
            <a:pPr marL="285750" indent="-285750" algn="l">
              <a:buFontTx/>
              <a:buChar char="-"/>
            </a:pPr>
            <a:r>
              <a:rPr lang="it-IT" dirty="0" err="1">
                <a:solidFill>
                  <a:srgbClr val="000000"/>
                </a:solidFill>
                <a:latin typeface="URWPalladioL-Roma"/>
              </a:rPr>
              <a:t>formation</a:t>
            </a:r>
            <a:r>
              <a:rPr lang="it-IT" dirty="0">
                <a:solidFill>
                  <a:srgbClr val="000000"/>
                </a:solidFill>
                <a:latin typeface="URWPalladioL-Roma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URWPalladioL-Roma"/>
              </a:rPr>
              <a:t>of sub-vertical conduit (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URWPalladioL-Roma"/>
              </a:rPr>
              <a:t>Vauclusian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URWPalladioL-Roma"/>
              </a:rPr>
              <a:t> type springs)</a:t>
            </a:r>
            <a:endParaRPr lang="it-IT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1925950-95F4-4AC5-A9D6-488D3ADB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981" y="390395"/>
            <a:ext cx="1669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Times New Roman" pitchFamily="18" charset="0"/>
                <a:cs typeface="Garamond 3 LT Std"/>
              </a:rPr>
              <a:t>Conclusions</a:t>
            </a:r>
            <a:endParaRPr kumimoji="0" lang="en-US" sz="120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840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2552</TotalTime>
  <Words>595</Words>
  <Application>Microsoft Office PowerPoint</Application>
  <PresentationFormat>Presentazione su schermo (4:3)</PresentationFormat>
  <Paragraphs>63</Paragraphs>
  <Slides>11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Garamond 3 LT Std</vt:lpstr>
      <vt:lpstr>URWPalladioL-Roma</vt:lpstr>
      <vt:lpstr>Tema di Office</vt:lpstr>
      <vt:lpstr>Presentazione standard di PowerPoint</vt:lpstr>
      <vt:lpstr>Presentazione standard di PowerPoint</vt:lpstr>
      <vt:lpstr>Hydrogeological sketch through groundwater flowpath karst aquifers of southern Apennines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MODFLOW numerical code simulation along the groundwater flowpath the water table has been drawn by piezometers P1 and P2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</dc:creator>
  <cp:lastModifiedBy>Francesco</cp:lastModifiedBy>
  <cp:revision>205</cp:revision>
  <cp:lastPrinted>2018-06-05T12:03:12Z</cp:lastPrinted>
  <dcterms:created xsi:type="dcterms:W3CDTF">2017-09-11T11:50:56Z</dcterms:created>
  <dcterms:modified xsi:type="dcterms:W3CDTF">2021-04-27T10:17:11Z</dcterms:modified>
</cp:coreProperties>
</file>