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57" r:id="rId3"/>
    <p:sldId id="260" r:id="rId4"/>
    <p:sldId id="259" r:id="rId5"/>
    <p:sldId id="278" r:id="rId6"/>
    <p:sldId id="279" r:id="rId7"/>
    <p:sldId id="258" r:id="rId8"/>
    <p:sldId id="281" r:id="rId9"/>
    <p:sldId id="280" r:id="rId10"/>
    <p:sldId id="277" r:id="rId11"/>
    <p:sldId id="263" r:id="rId12"/>
    <p:sldId id="262" r:id="rId13"/>
    <p:sldId id="265" r:id="rId14"/>
    <p:sldId id="266" r:id="rId15"/>
    <p:sldId id="267" r:id="rId16"/>
    <p:sldId id="268" r:id="rId17"/>
    <p:sldId id="269" r:id="rId18"/>
    <p:sldId id="270" r:id="rId19"/>
    <p:sldId id="271" r:id="rId20"/>
    <p:sldId id="272" r:id="rId21"/>
    <p:sldId id="273" r:id="rId22"/>
    <p:sldId id="283" r:id="rId23"/>
    <p:sldId id="274" r:id="rId24"/>
    <p:sldId id="275" r:id="rId25"/>
    <p:sldId id="276" r:id="rId26"/>
    <p:sldId id="28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254" d="100"/>
          <a:sy n="254" d="100"/>
        </p:scale>
        <p:origin x="-318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946C92-8475-4E12-B9CA-00DDFBD6DA97}" type="datetimeFigureOut">
              <a:rPr lang="en-US" smtClean="0"/>
              <a:t>4/22/2021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0203DB-1257-46EB-83C1-A0C5A3C8C727}" type="slidenum">
              <a:rPr lang="en-US" smtClean="0"/>
              <a:t>‹#›</a:t>
            </a:fld>
            <a:endParaRPr lang="en-US"/>
          </a:p>
        </p:txBody>
      </p:sp>
    </p:spTree>
    <p:extLst>
      <p:ext uri="{BB962C8B-B14F-4D97-AF65-F5344CB8AC3E}">
        <p14:creationId xmlns:p14="http://schemas.microsoft.com/office/powerpoint/2010/main" val="3277674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assemble the digitized</a:t>
            </a:r>
            <a:r>
              <a:rPr lang="en-US" baseline="0" dirty="0" smtClean="0"/>
              <a:t> waveforms into a data matrix X as columns of the matrix (upper left).  A singular value decomposition provides us with a low-dimension basis or representation for the collection of signals.  Typically we choose the dimension to be three to support visualization, using the top 3 singular values and vectors to define the representation basis.  The coefficients of the basis for each waveform then provide the coordinates of the waveform in the low-dimension representation (lower right).  Typically the coefficients trace out a line or surface depending on whether the physical source region is a line or a surface.  In this case, the source region in this cartoon is a line.</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5</a:t>
            </a:fld>
            <a:endParaRPr lang="en-US"/>
          </a:p>
        </p:txBody>
      </p:sp>
    </p:spTree>
    <p:extLst>
      <p:ext uri="{BB962C8B-B14F-4D97-AF65-F5344CB8AC3E}">
        <p14:creationId xmlns:p14="http://schemas.microsoft.com/office/powerpoint/2010/main" val="2349881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Synthetics</a:t>
            </a:r>
            <a:r>
              <a:rPr lang="en-US" baseline="0" dirty="0" smtClean="0"/>
              <a:t> are naturally aligned on the event origin times, but with real seismic data, we don’t know the origin times (at least not exactly and without an elaborate process of picking and event location).  Consequently, we align waveforms with the </a:t>
            </a:r>
            <a:r>
              <a:rPr lang="en-US" baseline="0" dirty="0" err="1" smtClean="0"/>
              <a:t>VanDecar-Crosson</a:t>
            </a:r>
            <a:r>
              <a:rPr lang="en-US" baseline="0" dirty="0" smtClean="0"/>
              <a:t> algorithm, which uses the peak offset of the correlation function between pairs of waveforms to define the delay required to align the waveforms.  Since we can measure N(N-1)/2 correlation offsets among N waveforms, if we specify a shift for each waveform to align all N waveforms, the correlation constraints imply an overdetermined system of equations defining those shifts.  The </a:t>
            </a:r>
            <a:r>
              <a:rPr lang="en-US" baseline="0" dirty="0" err="1" smtClean="0"/>
              <a:t>VanDecar-Crosson</a:t>
            </a:r>
            <a:r>
              <a:rPr lang="en-US" baseline="0" dirty="0" smtClean="0"/>
              <a:t> algorithm minimizes the sum of square errors between the difference of the shifts and the offsets measured from the peak of the correlation functions.</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6</a:t>
            </a:fld>
            <a:endParaRPr lang="en-US"/>
          </a:p>
        </p:txBody>
      </p:sp>
    </p:spTree>
    <p:extLst>
      <p:ext uri="{BB962C8B-B14F-4D97-AF65-F5344CB8AC3E}">
        <p14:creationId xmlns:p14="http://schemas.microsoft.com/office/powerpoint/2010/main" val="537952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plan for</a:t>
            </a:r>
            <a:r>
              <a:rPr lang="en-US" baseline="0" dirty="0" smtClean="0"/>
              <a:t> estimating (reconstructing) the placement of sources in the source region from the measured positions of corresponding waveforms in signal space assumes that the geometry of waveforms in an infinitesimal region of signal space is the same as the geometry of sources in a corresponding small portion of the source region.  The image of the sources in signal space may be a stretched and rotated version of the local geometry of sources in physical space.  But we assume that the connectivity of sources in physical space and waveforms in signal space is the same, i.e. if sources in physical space are neighbors, then their corresponding waveforms are neighbors in signal space.  We use the local connectivity defined by high values of waveform correlation to assemble a global picture of the distribution of sources in the source region.  The “embedding” or reconstruction of the sources that results may be a somewhat distorted map of sources in physical space.  In particular, it may be known only up to an arbitrary rotation and stretching.  Thus it is an imperfect map of physical space, but nonetheless provides information on the distribution of sources.</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7</a:t>
            </a:fld>
            <a:endParaRPr lang="en-US"/>
          </a:p>
        </p:txBody>
      </p:sp>
    </p:spTree>
    <p:extLst>
      <p:ext uri="{BB962C8B-B14F-4D97-AF65-F5344CB8AC3E}">
        <p14:creationId xmlns:p14="http://schemas.microsoft.com/office/powerpoint/2010/main" val="3825128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Menke’s</a:t>
            </a:r>
            <a:r>
              <a:rPr lang="en-US" dirty="0" smtClean="0"/>
              <a:t> method was</a:t>
            </a:r>
            <a:r>
              <a:rPr lang="en-US" baseline="0" dirty="0" smtClean="0"/>
              <a:t> an early attempt in the seismological community (by William </a:t>
            </a:r>
            <a:r>
              <a:rPr lang="en-US" baseline="0" dirty="0" err="1" smtClean="0"/>
              <a:t>Menke</a:t>
            </a:r>
            <a:r>
              <a:rPr lang="en-US" baseline="0" dirty="0" smtClean="0"/>
              <a:t>) to estimate the relative locations of events related through waveform correlation.  Hans </a:t>
            </a:r>
            <a:r>
              <a:rPr lang="en-US" baseline="0" dirty="0" err="1" smtClean="0"/>
              <a:t>Israelsson</a:t>
            </a:r>
            <a:r>
              <a:rPr lang="en-US" baseline="0" dirty="0" smtClean="0"/>
              <a:t> developed a closely-related method to estimate offsets of events from already-located master events based on waveform correlation.  Both methods suffer from a deficiency in waveform correlation:  while very high value of correlations generally are a reliable indication of event proximity, moderately high values may not be because the image of a source region in signal space may fold back upon itself to place points (waveforms) closer in signal space than would be predicted from the physical separation of the corresponding sources.  This is particularly true of seismic signals which tend to be highly oscillatory;  cycle-skipping is a significant problem.  Low values of waveform correlation may not provide much information about event proximity at all due to a “floor” in correlation values set by the time-bandwidth product of the signals.  Hence, only the highest-value correlations should be used to make inferences about relative event locations, implying that global information must be constructed from the pattern of local information.  Note:  the waveform correlation measurements indicated are those at the peak (maximum) of the correlation function.</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8</a:t>
            </a:fld>
            <a:endParaRPr lang="en-US"/>
          </a:p>
        </p:txBody>
      </p:sp>
    </p:spTree>
    <p:extLst>
      <p:ext uri="{BB962C8B-B14F-4D97-AF65-F5344CB8AC3E}">
        <p14:creationId xmlns:p14="http://schemas.microsoft.com/office/powerpoint/2010/main" val="2165693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more sophisticated approach to source-region reconstruction acknowledges that</a:t>
            </a:r>
            <a:r>
              <a:rPr lang="en-US" baseline="0" dirty="0" smtClean="0"/>
              <a:t> waveform correlation measurements provide only reliable local information on event proximity.  The machine learning </a:t>
            </a:r>
            <a:r>
              <a:rPr lang="en-US" baseline="0" dirty="0" err="1" smtClean="0"/>
              <a:t>Isomap</a:t>
            </a:r>
            <a:r>
              <a:rPr lang="en-US" baseline="0" dirty="0" smtClean="0"/>
              <a:t> algorithm replaces the Euclidean distance in signal space that might be inferred from correlation measurements with the shortest distance along the image of the source region in signal space (the geodesic distance).  Locally the distance estimate provided by waveform correlation is the  same as the geodesic distance.  But larger distances are traced through nodes in a graph that connects each waveform to its nearest neighbors.  The ability to estimate distances as minimum path lengths in the graph is controlled by the density of points (waveforms) sampling the source region image in signal space.  Consequently, this approach is well suited to situations where very large numbers of waveforms are available to define the image.</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9</a:t>
            </a:fld>
            <a:endParaRPr lang="en-US"/>
          </a:p>
        </p:txBody>
      </p:sp>
    </p:spTree>
    <p:extLst>
      <p:ext uri="{BB962C8B-B14F-4D97-AF65-F5344CB8AC3E}">
        <p14:creationId xmlns:p14="http://schemas.microsoft.com/office/powerpoint/2010/main" val="375039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pair of figures demonstrates</a:t>
            </a:r>
            <a:r>
              <a:rPr lang="en-US" baseline="0" dirty="0" smtClean="0"/>
              <a:t> (for synthetics described in the next two slides) how the approximate geodesic distance in signal space used by </a:t>
            </a:r>
            <a:r>
              <a:rPr lang="en-US" baseline="0" dirty="0" err="1" smtClean="0"/>
              <a:t>Isomap</a:t>
            </a:r>
            <a:r>
              <a:rPr lang="en-US" baseline="0" dirty="0" smtClean="0"/>
              <a:t> is more nearly proportional to source separation than (the log of) the waveform correlation value.  Both measures exhibit significant scatter due to the oscillatory nature of seismic waveforms, but the geodesic distance is significantly better at estimating source separation.  Waveform correlations are roughly proportional to source separation only out to 200-300 meters in this example, then hit a ceiling determined by the T-B floor in correlation measurements.  Measurements beyond 300 meters are largely useless.  The geodesic distance is not perfectly linearly related to source separation, probably because the source region image exhibits some stretching along its long axis relative to the physical source region.</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10</a:t>
            </a:fld>
            <a:endParaRPr lang="en-US"/>
          </a:p>
        </p:txBody>
      </p:sp>
    </p:spTree>
    <p:extLst>
      <p:ext uri="{BB962C8B-B14F-4D97-AF65-F5344CB8AC3E}">
        <p14:creationId xmlns:p14="http://schemas.microsoft.com/office/powerpoint/2010/main" val="3269493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color</a:t>
            </a:r>
            <a:r>
              <a:rPr lang="en-US" baseline="0" dirty="0" smtClean="0"/>
              <a:t> in panel 6, the source region, encodes the time that the panel was mined.  We maintain this same color scheme for events (or the median time origin time of event clusters) throughout the rest of the presentation.  Because the panel was mined uniformly from the southeast to the northwest, time of occurrence of observed events is presumed to be a good proxy for event location along the panel.  This assumption is largely, though not perfectly correct, as we shall see.</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11</a:t>
            </a:fld>
            <a:endParaRPr lang="en-US"/>
          </a:p>
        </p:txBody>
      </p:sp>
    </p:spTree>
    <p:extLst>
      <p:ext uri="{BB962C8B-B14F-4D97-AF65-F5344CB8AC3E}">
        <p14:creationId xmlns:p14="http://schemas.microsoft.com/office/powerpoint/2010/main" val="561477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tested the concepts described above</a:t>
            </a:r>
            <a:r>
              <a:rPr lang="en-US" baseline="0" dirty="0" smtClean="0"/>
              <a:t> first with finite-difference synthetics generated by SW4 in a simple model (layer over a half space, but with accurate topography).  The source region is indicated in the map at left by the rainbow-colored narrow rectangle, which was sampled at a density of 15 meters producing a 16 x 144 point (2,304 total) representation of the source region.  The simulation was accurate to 8 Hz.  Record sections corresponding to the 144 point southwest boundary of the source region are shown at right for the two observing stations, ROA and BCE.  We used only the vertical component records of ground motion in subsequent analyses.</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12</a:t>
            </a:fld>
            <a:endParaRPr lang="en-US"/>
          </a:p>
        </p:txBody>
      </p:sp>
    </p:spTree>
    <p:extLst>
      <p:ext uri="{BB962C8B-B14F-4D97-AF65-F5344CB8AC3E}">
        <p14:creationId xmlns:p14="http://schemas.microsoft.com/office/powerpoint/2010/main" val="4172942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a:t>
            </a:r>
            <a:r>
              <a:rPr lang="en-US" baseline="0" dirty="0" smtClean="0"/>
              <a:t> 3D image created by synthetics (with natural alignment) for station ROA by the algorithm of slide 5.  Note that the image is a two-dimensional surface:  the image has the same dimension as the source region (which was a planar representation of the panel).  The image is heavily folded, hence not a very good map of the source region, though waveforms corresponding to different neighborhoods of the source region map to different portions of signal space.  Because of the folding, some waveforms corresponding to different parts of the source region are not that far apart.  This characteristic is the problem with waveform correlation as an estimator of source proximity.</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13</a:t>
            </a:fld>
            <a:endParaRPr lang="en-US"/>
          </a:p>
        </p:txBody>
      </p:sp>
    </p:spTree>
    <p:extLst>
      <p:ext uri="{BB962C8B-B14F-4D97-AF65-F5344CB8AC3E}">
        <p14:creationId xmlns:p14="http://schemas.microsoft.com/office/powerpoint/2010/main" val="2960545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corresponding 3D</a:t>
            </a:r>
            <a:r>
              <a:rPr lang="en-US" baseline="0" dirty="0" smtClean="0"/>
              <a:t> image with waveforms aligned by maximum correlation.   Crucially, this type of alignment still separates waveforms by source location, and actually is less ambiguous than the previous image.  This is a good thing, since this is the only type of alignment feasible with real observations.</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14</a:t>
            </a:fld>
            <a:endParaRPr lang="en-US"/>
          </a:p>
        </p:txBody>
      </p:sp>
    </p:spTree>
    <p:extLst>
      <p:ext uri="{BB962C8B-B14F-4D97-AF65-F5344CB8AC3E}">
        <p14:creationId xmlns:p14="http://schemas.microsoft.com/office/powerpoint/2010/main" val="20493005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noiseless</a:t>
            </a:r>
            <a:r>
              <a:rPr lang="en-US" baseline="0" dirty="0" smtClean="0"/>
              <a:t> reconstructions of the source distribution made from the synthetics.  Because of the problem with raw correlation measurements not accurately representing source separation, </a:t>
            </a:r>
            <a:r>
              <a:rPr lang="en-US" baseline="0" dirty="0" err="1" smtClean="0"/>
              <a:t>Menke’s</a:t>
            </a:r>
            <a:r>
              <a:rPr lang="en-US" baseline="0" dirty="0" smtClean="0"/>
              <a:t> method produces a folded reconstruction.  </a:t>
            </a:r>
            <a:r>
              <a:rPr lang="en-US" baseline="0" dirty="0" err="1" smtClean="0"/>
              <a:t>Isomap</a:t>
            </a:r>
            <a:r>
              <a:rPr lang="en-US" baseline="0" dirty="0" smtClean="0"/>
              <a:t> is free of this problem in this instance.  This is an ideal situation because the source region is adequately and uniformly sampled.  With these synthetics, color represents distance along the source region from southeast (blue) to northwest (brown).</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15</a:t>
            </a:fld>
            <a:endParaRPr lang="en-US"/>
          </a:p>
        </p:txBody>
      </p:sp>
    </p:spTree>
    <p:extLst>
      <p:ext uri="{BB962C8B-B14F-4D97-AF65-F5344CB8AC3E}">
        <p14:creationId xmlns:p14="http://schemas.microsoft.com/office/powerpoint/2010/main" val="4173104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the same sort of 3D image using natural waveform</a:t>
            </a:r>
            <a:r>
              <a:rPr lang="en-US" baseline="0" dirty="0" smtClean="0"/>
              <a:t> alignment for the BCE synthetics.  This image is highly folded and tightly curled due to the position of station BCE near one end of the panel. </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16</a:t>
            </a:fld>
            <a:endParaRPr lang="en-US"/>
          </a:p>
        </p:txBody>
      </p:sp>
    </p:spTree>
    <p:extLst>
      <p:ext uri="{BB962C8B-B14F-4D97-AF65-F5344CB8AC3E}">
        <p14:creationId xmlns:p14="http://schemas.microsoft.com/office/powerpoint/2010/main" val="2841880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image, obtained again with the projection algorithm of slide 5  (Principle Components Analysis) is again considerably less ambiguous than the previous image, though still a highly distorted image of the source region.</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17</a:t>
            </a:fld>
            <a:endParaRPr lang="en-US"/>
          </a:p>
        </p:txBody>
      </p:sp>
    </p:spTree>
    <p:extLst>
      <p:ext uri="{BB962C8B-B14F-4D97-AF65-F5344CB8AC3E}">
        <p14:creationId xmlns:p14="http://schemas.microsoft.com/office/powerpoint/2010/main" val="5486106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Both reconstructions methods</a:t>
            </a:r>
            <a:r>
              <a:rPr lang="en-US" baseline="0" dirty="0" smtClean="0"/>
              <a:t> fail, in this case, to give a good estimate of source distribution, though </a:t>
            </a:r>
            <a:r>
              <a:rPr lang="en-US" baseline="0" dirty="0" err="1" smtClean="0"/>
              <a:t>Isomap</a:t>
            </a:r>
            <a:r>
              <a:rPr lang="en-US" baseline="0" dirty="0" smtClean="0"/>
              <a:t> fails less spectacularly.  Here we have reached the limits of what can be done with observations from a single vertical-channel seismograph.</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18</a:t>
            </a:fld>
            <a:endParaRPr lang="en-US"/>
          </a:p>
        </p:txBody>
      </p:sp>
    </p:spTree>
    <p:extLst>
      <p:ext uri="{BB962C8B-B14F-4D97-AF65-F5344CB8AC3E}">
        <p14:creationId xmlns:p14="http://schemas.microsoft.com/office/powerpoint/2010/main" val="2789297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a:t>
            </a:r>
            <a:r>
              <a:rPr lang="en-US" baseline="0" dirty="0" smtClean="0"/>
              <a:t> correlation detectors applied to the continuous streams from stations BCE and ROA, we found a very large number of events over the 11 months that panel 6 was mined.  To enhance the SNR and decluster the data, we clustered the detections (using a waveform correlation similarity measure), then stacked the waveforms for a given station in each cluster.  We show here that the clusters were active only for short time periods;  the two longer duration clusters that appear as large vertical streaks were actually due to another mine nearby, and were eliminated from the data.  This operation gave us a reduced set of high-SNR waveforms to use in the inversion process.  We assigned the median detection time for events in a cluster as the “origin time” of the stacked waveform for subsequent analysis.  This approximation is legitimate since the clusters were active only for very short periods.</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19</a:t>
            </a:fld>
            <a:endParaRPr lang="en-US"/>
          </a:p>
        </p:txBody>
      </p:sp>
    </p:spTree>
    <p:extLst>
      <p:ext uri="{BB962C8B-B14F-4D97-AF65-F5344CB8AC3E}">
        <p14:creationId xmlns:p14="http://schemas.microsoft.com/office/powerpoint/2010/main" val="828476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  this image is significantly</a:t>
            </a:r>
            <a:r>
              <a:rPr lang="en-US" baseline="0" dirty="0" smtClean="0"/>
              <a:t> more compact than the one produced by the ROA synthetics.  We think the difference is due to the fact that the real waveforms contain significantly more scattered energy, which tends to reduce the distinction between sources in different parts of the source region.</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20</a:t>
            </a:fld>
            <a:endParaRPr lang="en-US"/>
          </a:p>
        </p:txBody>
      </p:sp>
    </p:spTree>
    <p:extLst>
      <p:ext uri="{BB962C8B-B14F-4D97-AF65-F5344CB8AC3E}">
        <p14:creationId xmlns:p14="http://schemas.microsoft.com/office/powerpoint/2010/main" val="4237299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our</a:t>
            </a:r>
            <a:r>
              <a:rPr lang="en-US" baseline="0" dirty="0" smtClean="0"/>
              <a:t> main result:  reconstructions with both </a:t>
            </a:r>
            <a:r>
              <a:rPr lang="en-US" baseline="0" dirty="0" err="1" smtClean="0"/>
              <a:t>Menke’s</a:t>
            </a:r>
            <a:r>
              <a:rPr lang="en-US" baseline="0" dirty="0" smtClean="0"/>
              <a:t> method and </a:t>
            </a:r>
            <a:r>
              <a:rPr lang="en-US" baseline="0" dirty="0" err="1" smtClean="0"/>
              <a:t>Isomap</a:t>
            </a:r>
            <a:r>
              <a:rPr lang="en-US" baseline="0" dirty="0" smtClean="0"/>
              <a:t>.  We think the results are remarkable, given the fact that they are obtained with observations from a single vertical channel (in the 1-8 Hz band).  </a:t>
            </a:r>
            <a:r>
              <a:rPr lang="en-US" baseline="0" dirty="0" err="1" smtClean="0"/>
              <a:t>Menke’s</a:t>
            </a:r>
            <a:r>
              <a:rPr lang="en-US" baseline="0" dirty="0" smtClean="0"/>
              <a:t> method performs better here than it does with synthetics (contrast with slide 15), a fact we attribute again to the greater amount of scattering in the real data, and might have been predicted from the image of slide 20, which is significantly less folded than the image of slide 14.</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21</a:t>
            </a:fld>
            <a:endParaRPr lang="en-US"/>
          </a:p>
        </p:txBody>
      </p:sp>
    </p:spTree>
    <p:extLst>
      <p:ext uri="{BB962C8B-B14F-4D97-AF65-F5344CB8AC3E}">
        <p14:creationId xmlns:p14="http://schemas.microsoft.com/office/powerpoint/2010/main" val="2895745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22</a:t>
            </a:fld>
            <a:endParaRPr lang="en-US"/>
          </a:p>
        </p:txBody>
      </p:sp>
    </p:spTree>
    <p:extLst>
      <p:ext uri="{BB962C8B-B14F-4D97-AF65-F5344CB8AC3E}">
        <p14:creationId xmlns:p14="http://schemas.microsoft.com/office/powerpoint/2010/main" val="21322653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23</a:t>
            </a:fld>
            <a:endParaRPr lang="en-US"/>
          </a:p>
        </p:txBody>
      </p:sp>
    </p:spTree>
    <p:extLst>
      <p:ext uri="{BB962C8B-B14F-4D97-AF65-F5344CB8AC3E}">
        <p14:creationId xmlns:p14="http://schemas.microsoft.com/office/powerpoint/2010/main" val="33587975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Menke’s</a:t>
            </a:r>
            <a:r>
              <a:rPr lang="en-US" dirty="0" smtClean="0"/>
              <a:t> algorithm reconstruction from the BCE data shows the limitation</a:t>
            </a:r>
            <a:r>
              <a:rPr lang="en-US" baseline="0" dirty="0" smtClean="0"/>
              <a:t> of the method, due to the problem, noted in the last slide, of the signal space image of the source region being folded back upon itself.  We tried many different thresholds for excluding low correlation values, but did not get a better result than this one.  </a:t>
            </a:r>
            <a:r>
              <a:rPr lang="en-US" baseline="0" dirty="0" err="1" smtClean="0"/>
              <a:t>Isomap</a:t>
            </a:r>
            <a:r>
              <a:rPr lang="en-US" baseline="0" dirty="0" smtClean="0"/>
              <a:t> properly unfolds the image, but has some artifacts (gaps and the large loop at lower right).  It is a bit counterintuitive, but data from the station closer to the source region actually is harder to interpret via these algorithms than those from the more distant ROA.</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24</a:t>
            </a:fld>
            <a:endParaRPr lang="en-US"/>
          </a:p>
        </p:txBody>
      </p:sp>
    </p:spTree>
    <p:extLst>
      <p:ext uri="{BB962C8B-B14F-4D97-AF65-F5344CB8AC3E}">
        <p14:creationId xmlns:p14="http://schemas.microsoft.com/office/powerpoint/2010/main" val="34197949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record sections correspond</a:t>
            </a:r>
            <a:r>
              <a:rPr lang="en-US" baseline="0" dirty="0" smtClean="0"/>
              <a:t> to the </a:t>
            </a:r>
            <a:r>
              <a:rPr lang="en-US" baseline="0" dirty="0" err="1" smtClean="0"/>
              <a:t>Isomap</a:t>
            </a:r>
            <a:r>
              <a:rPr lang="en-US" baseline="0" dirty="0" smtClean="0"/>
              <a:t> results in slide 21 (left side) and slide 24 (right side).</a:t>
            </a:r>
            <a:endParaRPr lang="en-US" dirty="0"/>
          </a:p>
        </p:txBody>
      </p:sp>
      <p:sp>
        <p:nvSpPr>
          <p:cNvPr id="4" name="Slide Number Placeholder 3"/>
          <p:cNvSpPr>
            <a:spLocks noGrp="1"/>
          </p:cNvSpPr>
          <p:nvPr>
            <p:ph type="sldNum" sz="quarter" idx="10"/>
          </p:nvPr>
        </p:nvSpPr>
        <p:spPr/>
        <p:txBody>
          <a:bodyPr/>
          <a:lstStyle/>
          <a:p>
            <a:fld id="{3D0203DB-1257-46EB-83C1-A0C5A3C8C727}" type="slidenum">
              <a:rPr lang="en-US" smtClean="0"/>
              <a:t>25</a:t>
            </a:fld>
            <a:endParaRPr lang="en-US"/>
          </a:p>
        </p:txBody>
      </p:sp>
    </p:spTree>
    <p:extLst>
      <p:ext uri="{BB962C8B-B14F-4D97-AF65-F5344CB8AC3E}">
        <p14:creationId xmlns:p14="http://schemas.microsoft.com/office/powerpoint/2010/main" val="1007930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7CC0FB-FE1E-43C8-A86A-AB7E5FF1F58D}"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64791-D4F6-460C-BDEB-FE04CDC934C2}" type="slidenum">
              <a:rPr lang="en-US" smtClean="0"/>
              <a:t>‹#›</a:t>
            </a:fld>
            <a:endParaRPr lang="en-US"/>
          </a:p>
        </p:txBody>
      </p:sp>
    </p:spTree>
    <p:extLst>
      <p:ext uri="{BB962C8B-B14F-4D97-AF65-F5344CB8AC3E}">
        <p14:creationId xmlns:p14="http://schemas.microsoft.com/office/powerpoint/2010/main" val="1802147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7CC0FB-FE1E-43C8-A86A-AB7E5FF1F58D}"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64791-D4F6-460C-BDEB-FE04CDC934C2}" type="slidenum">
              <a:rPr lang="en-US" smtClean="0"/>
              <a:t>‹#›</a:t>
            </a:fld>
            <a:endParaRPr lang="en-US"/>
          </a:p>
        </p:txBody>
      </p:sp>
    </p:spTree>
    <p:extLst>
      <p:ext uri="{BB962C8B-B14F-4D97-AF65-F5344CB8AC3E}">
        <p14:creationId xmlns:p14="http://schemas.microsoft.com/office/powerpoint/2010/main" val="38042277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7CC0FB-FE1E-43C8-A86A-AB7E5FF1F58D}"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64791-D4F6-460C-BDEB-FE04CDC934C2}" type="slidenum">
              <a:rPr lang="en-US" smtClean="0"/>
              <a:t>‹#›</a:t>
            </a:fld>
            <a:endParaRPr lang="en-US"/>
          </a:p>
        </p:txBody>
      </p:sp>
    </p:spTree>
    <p:extLst>
      <p:ext uri="{BB962C8B-B14F-4D97-AF65-F5344CB8AC3E}">
        <p14:creationId xmlns:p14="http://schemas.microsoft.com/office/powerpoint/2010/main" val="32534025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7CC0FB-FE1E-43C8-A86A-AB7E5FF1F58D}" type="datetimeFigureOut">
              <a:rPr lang="en-US" smtClean="0"/>
              <a:t>4/22/2021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064791-D4F6-460C-BDEB-FE04CDC934C2}" type="slidenum">
              <a:rPr lang="en-US" smtClean="0"/>
              <a:t>‹#›</a:t>
            </a:fld>
            <a:endParaRPr lang="en-US"/>
          </a:p>
        </p:txBody>
      </p:sp>
    </p:spTree>
    <p:extLst>
      <p:ext uri="{BB962C8B-B14F-4D97-AF65-F5344CB8AC3E}">
        <p14:creationId xmlns:p14="http://schemas.microsoft.com/office/powerpoint/2010/main" val="4059066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7CC0FB-FE1E-43C8-A86A-AB7E5FF1F58D}" type="datetimeFigureOut">
              <a:rPr lang="en-US" smtClean="0"/>
              <a:t>4/22/2021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064791-D4F6-460C-BDEB-FE04CDC934C2}" type="slidenum">
              <a:rPr lang="en-US" smtClean="0"/>
              <a:t>‹#›</a:t>
            </a:fld>
            <a:endParaRPr lang="en-US"/>
          </a:p>
        </p:txBody>
      </p:sp>
    </p:spTree>
    <p:extLst>
      <p:ext uri="{BB962C8B-B14F-4D97-AF65-F5344CB8AC3E}">
        <p14:creationId xmlns:p14="http://schemas.microsoft.com/office/powerpoint/2010/main" val="2934062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7CC0FB-FE1E-43C8-A86A-AB7E5FF1F58D}" type="datetimeFigureOut">
              <a:rPr lang="en-US" smtClean="0"/>
              <a:t>4/22/2021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064791-D4F6-460C-BDEB-FE04CDC934C2}" type="slidenum">
              <a:rPr lang="en-US" smtClean="0"/>
              <a:t>‹#›</a:t>
            </a:fld>
            <a:endParaRPr lang="en-US"/>
          </a:p>
        </p:txBody>
      </p:sp>
    </p:spTree>
    <p:extLst>
      <p:ext uri="{BB962C8B-B14F-4D97-AF65-F5344CB8AC3E}">
        <p14:creationId xmlns:p14="http://schemas.microsoft.com/office/powerpoint/2010/main" val="52777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7CC0FB-FE1E-43C8-A86A-AB7E5FF1F58D}" type="datetimeFigureOut">
              <a:rPr lang="en-US" smtClean="0"/>
              <a:t>4/22/2021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064791-D4F6-460C-BDEB-FE04CDC934C2}" type="slidenum">
              <a:rPr lang="en-US" smtClean="0"/>
              <a:t>‹#›</a:t>
            </a:fld>
            <a:endParaRPr lang="en-US"/>
          </a:p>
        </p:txBody>
      </p:sp>
    </p:spTree>
    <p:extLst>
      <p:ext uri="{BB962C8B-B14F-4D97-AF65-F5344CB8AC3E}">
        <p14:creationId xmlns:p14="http://schemas.microsoft.com/office/powerpoint/2010/main" val="1296835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7CC0FB-FE1E-43C8-A86A-AB7E5FF1F58D}" type="datetimeFigureOut">
              <a:rPr lang="en-US" smtClean="0"/>
              <a:t>4/22/2021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064791-D4F6-460C-BDEB-FE04CDC934C2}" type="slidenum">
              <a:rPr lang="en-US" smtClean="0"/>
              <a:t>‹#›</a:t>
            </a:fld>
            <a:endParaRPr lang="en-US"/>
          </a:p>
        </p:txBody>
      </p:sp>
    </p:spTree>
    <p:extLst>
      <p:ext uri="{BB962C8B-B14F-4D97-AF65-F5344CB8AC3E}">
        <p14:creationId xmlns:p14="http://schemas.microsoft.com/office/powerpoint/2010/main" val="259531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7CC0FB-FE1E-43C8-A86A-AB7E5FF1F58D}" type="datetimeFigureOut">
              <a:rPr lang="en-US" smtClean="0"/>
              <a:t>4/22/2021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064791-D4F6-460C-BDEB-FE04CDC934C2}" type="slidenum">
              <a:rPr lang="en-US" smtClean="0"/>
              <a:t>‹#›</a:t>
            </a:fld>
            <a:endParaRPr lang="en-US"/>
          </a:p>
        </p:txBody>
      </p:sp>
    </p:spTree>
    <p:extLst>
      <p:ext uri="{BB962C8B-B14F-4D97-AF65-F5344CB8AC3E}">
        <p14:creationId xmlns:p14="http://schemas.microsoft.com/office/powerpoint/2010/main" val="2367531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7CC0FB-FE1E-43C8-A86A-AB7E5FF1F58D}"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64791-D4F6-460C-BDEB-FE04CDC934C2}" type="slidenum">
              <a:rPr lang="en-US" smtClean="0"/>
              <a:t>‹#›</a:t>
            </a:fld>
            <a:endParaRPr lang="en-US"/>
          </a:p>
        </p:txBody>
      </p:sp>
    </p:spTree>
    <p:extLst>
      <p:ext uri="{BB962C8B-B14F-4D97-AF65-F5344CB8AC3E}">
        <p14:creationId xmlns:p14="http://schemas.microsoft.com/office/powerpoint/2010/main" val="16692289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7CC0FB-FE1E-43C8-A86A-AB7E5FF1F58D}"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064791-D4F6-460C-BDEB-FE04CDC934C2}" type="slidenum">
              <a:rPr lang="en-US" smtClean="0"/>
              <a:t>‹#›</a:t>
            </a:fld>
            <a:endParaRPr lang="en-US"/>
          </a:p>
        </p:txBody>
      </p:sp>
    </p:spTree>
    <p:extLst>
      <p:ext uri="{BB962C8B-B14F-4D97-AF65-F5344CB8AC3E}">
        <p14:creationId xmlns:p14="http://schemas.microsoft.com/office/powerpoint/2010/main" val="396150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7CC0FB-FE1E-43C8-A86A-AB7E5FF1F58D}" type="datetimeFigureOut">
              <a:rPr lang="en-US" smtClean="0"/>
              <a:t>4/22/2021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064791-D4F6-460C-BDEB-FE04CDC934C2}" type="slidenum">
              <a:rPr lang="en-US" smtClean="0"/>
              <a:t>‹#›</a:t>
            </a:fld>
            <a:endParaRPr lang="en-US"/>
          </a:p>
        </p:txBody>
      </p:sp>
    </p:spTree>
    <p:extLst>
      <p:ext uri="{BB962C8B-B14F-4D97-AF65-F5344CB8AC3E}">
        <p14:creationId xmlns:p14="http://schemas.microsoft.com/office/powerpoint/2010/main" val="11714145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doi.org/10.1093/gji/ggaa572"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2.png"/><Relationship Id="rId4"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7400" y="523943"/>
            <a:ext cx="5257800" cy="5568025"/>
          </a:xfrm>
          <a:prstGeom prst="rect">
            <a:avLst/>
          </a:prstGeom>
        </p:spPr>
      </p:pic>
      <p:sp>
        <p:nvSpPr>
          <p:cNvPr id="3" name="Subtitle 2"/>
          <p:cNvSpPr>
            <a:spLocks noGrp="1"/>
          </p:cNvSpPr>
          <p:nvPr>
            <p:ph type="subTitle" idx="1"/>
          </p:nvPr>
        </p:nvSpPr>
        <p:spPr>
          <a:effectLst>
            <a:outerShdw blurRad="50800" dist="38100" dir="2700000" algn="tl" rotWithShape="0">
              <a:prstClr val="black">
                <a:alpha val="40000"/>
              </a:prstClr>
            </a:outerShdw>
          </a:effectLst>
        </p:spPr>
        <p:txBody>
          <a:bodyPr>
            <a:normAutofit/>
          </a:bodyPr>
          <a:lstStyle/>
          <a:p>
            <a:r>
              <a:rPr lang="en-US" sz="2000" dirty="0" smtClean="0">
                <a:solidFill>
                  <a:schemeClr val="tx1"/>
                </a:solidFill>
              </a:rPr>
              <a:t>Dave Harris   Deschutes Signal Processing LLC</a:t>
            </a:r>
          </a:p>
          <a:p>
            <a:r>
              <a:rPr lang="en-US" sz="2000" dirty="0" smtClean="0">
                <a:solidFill>
                  <a:schemeClr val="tx1"/>
                </a:solidFill>
              </a:rPr>
              <a:t>Doug Dodge   Lawrence Livermore National Laboratory</a:t>
            </a:r>
            <a:endParaRPr lang="en-US" sz="2000" dirty="0">
              <a:solidFill>
                <a:schemeClr val="tx1"/>
              </a:solidFill>
            </a:endParaRPr>
          </a:p>
        </p:txBody>
      </p:sp>
      <p:sp>
        <p:nvSpPr>
          <p:cNvPr id="4" name="Title 3"/>
          <p:cNvSpPr txBox="1">
            <a:spLocks noGrp="1"/>
          </p:cNvSpPr>
          <p:nvPr>
            <p:ph type="ctrTitle"/>
          </p:nvPr>
        </p:nvSpPr>
        <p:spPr>
          <a:xfrm>
            <a:off x="685800" y="2080607"/>
            <a:ext cx="7772400" cy="1569660"/>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3200" b="1" dirty="0" smtClean="0"/>
              <a:t>The Structure of Signal Space:</a:t>
            </a:r>
          </a:p>
          <a:p>
            <a:r>
              <a:rPr lang="en-US" sz="3200" b="1" dirty="0" smtClean="0"/>
              <a:t>a case study of direct mapping between seismic waveforms and event distribution</a:t>
            </a:r>
          </a:p>
        </p:txBody>
      </p:sp>
      <p:sp>
        <p:nvSpPr>
          <p:cNvPr id="2" name="TextBox 1"/>
          <p:cNvSpPr txBox="1"/>
          <p:nvPr/>
        </p:nvSpPr>
        <p:spPr>
          <a:xfrm>
            <a:off x="92676" y="5867400"/>
            <a:ext cx="3352800" cy="861774"/>
          </a:xfrm>
          <a:prstGeom prst="rect">
            <a:avLst/>
          </a:prstGeom>
          <a:noFill/>
        </p:spPr>
        <p:txBody>
          <a:bodyPr wrap="square" rtlCol="0">
            <a:spAutoFit/>
          </a:bodyPr>
          <a:lstStyle/>
          <a:p>
            <a:r>
              <a:rPr lang="en-US" sz="1000" dirty="0"/>
              <a:t>LLNL-PRES-821840</a:t>
            </a:r>
          </a:p>
          <a:p>
            <a:r>
              <a:rPr lang="en-US" sz="1000" dirty="0"/>
              <a:t>This work was performed under the auspices of the U.S. </a:t>
            </a:r>
            <a:r>
              <a:rPr lang="en-US" sz="1000" dirty="0" smtClean="0"/>
              <a:t>Department of </a:t>
            </a:r>
            <a:r>
              <a:rPr lang="en-US" sz="1000" dirty="0"/>
              <a:t>Energy by Lawrence Livermore National Laboratory under </a:t>
            </a:r>
            <a:r>
              <a:rPr lang="en-US" sz="1000" dirty="0" smtClean="0"/>
              <a:t>Contract DE-AC52-07NA27344</a:t>
            </a:r>
            <a:r>
              <a:rPr lang="en-US" sz="1000" dirty="0"/>
              <a:t>. Lawrence Livermore National Security, </a:t>
            </a:r>
            <a:r>
              <a:rPr lang="en-US" sz="1000" dirty="0" smtClean="0"/>
              <a:t>LLC</a:t>
            </a:r>
            <a:endParaRPr lang="en-US" sz="1000" dirty="0"/>
          </a:p>
        </p:txBody>
      </p:sp>
    </p:spTree>
    <p:extLst>
      <p:ext uri="{BB962C8B-B14F-4D97-AF65-F5344CB8AC3E}">
        <p14:creationId xmlns:p14="http://schemas.microsoft.com/office/powerpoint/2010/main" val="1485275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normAutofit/>
          </a:bodyPr>
          <a:lstStyle/>
          <a:p>
            <a:pPr marL="0" indent="0" algn="ctr">
              <a:buNone/>
            </a:pPr>
            <a:r>
              <a:rPr lang="en-US" sz="2400" dirty="0" smtClean="0"/>
              <a:t>This presentation is adapted from the paper:</a:t>
            </a:r>
          </a:p>
          <a:p>
            <a:pPr marL="0" indent="0" algn="ctr">
              <a:buNone/>
            </a:pPr>
            <a:endParaRPr lang="en-US" sz="2400" dirty="0"/>
          </a:p>
          <a:p>
            <a:pPr marL="0" indent="0" algn="ctr">
              <a:buNone/>
            </a:pPr>
            <a:r>
              <a:rPr lang="en-US" sz="2400" dirty="0" smtClean="0"/>
              <a:t>“The geometry of signal space:  a case study of direct mapping between seismic signals and event distribution”</a:t>
            </a:r>
          </a:p>
          <a:p>
            <a:pPr marL="0" indent="0" algn="ctr">
              <a:buNone/>
            </a:pPr>
            <a:endParaRPr lang="en-US" sz="2400" dirty="0"/>
          </a:p>
          <a:p>
            <a:pPr marL="0" indent="0" algn="ctr">
              <a:buNone/>
            </a:pPr>
            <a:r>
              <a:rPr lang="en-US" sz="2400" dirty="0" smtClean="0"/>
              <a:t>Geophysical Journal International, Volume 224, Issue 3, March 2021, pages 2189-2208</a:t>
            </a:r>
          </a:p>
          <a:p>
            <a:pPr marL="0" indent="0" algn="ctr">
              <a:buNone/>
            </a:pPr>
            <a:endParaRPr lang="en-US" sz="2400" dirty="0"/>
          </a:p>
          <a:p>
            <a:pPr marL="0" indent="0" algn="ctr">
              <a:buNone/>
            </a:pPr>
            <a:r>
              <a:rPr lang="en-US" sz="2400" dirty="0" smtClean="0">
                <a:hlinkClick r:id="rId2"/>
              </a:rPr>
              <a:t>https://doi.org/10.1093/gji/ggaa572</a:t>
            </a:r>
            <a:endParaRPr lang="en-US" sz="2400" dirty="0"/>
          </a:p>
        </p:txBody>
      </p:sp>
    </p:spTree>
    <p:extLst>
      <p:ext uri="{BB962C8B-B14F-4D97-AF65-F5344CB8AC3E}">
        <p14:creationId xmlns:p14="http://schemas.microsoft.com/office/powerpoint/2010/main" val="1421685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Machine learning has much to teach us about the structure of seismic data</a:t>
            </a:r>
            <a:endParaRPr lang="en-US" sz="3200" dirty="0"/>
          </a:p>
        </p:txBody>
      </p:sp>
      <p:sp>
        <p:nvSpPr>
          <p:cNvPr id="3" name="Content Placeholder 2"/>
          <p:cNvSpPr>
            <a:spLocks noGrp="1"/>
          </p:cNvSpPr>
          <p:nvPr>
            <p:ph idx="1"/>
          </p:nvPr>
        </p:nvSpPr>
        <p:spPr>
          <a:xfrm>
            <a:off x="457200" y="1798637"/>
            <a:ext cx="8229600" cy="4525963"/>
          </a:xfrm>
        </p:spPr>
        <p:txBody>
          <a:bodyPr>
            <a:normAutofit lnSpcReduction="10000"/>
          </a:bodyPr>
          <a:lstStyle/>
          <a:p>
            <a:r>
              <a:rPr lang="en-US" sz="2400" dirty="0" smtClean="0"/>
              <a:t>Great claims are being made for machine learning algorithms in seismology</a:t>
            </a:r>
          </a:p>
          <a:p>
            <a:r>
              <a:rPr lang="en-US" sz="2400" dirty="0" smtClean="0"/>
              <a:t>But, often the connection to the physics is not readily apparent</a:t>
            </a:r>
          </a:p>
          <a:p>
            <a:r>
              <a:rPr lang="en-US" sz="2400" dirty="0" smtClean="0"/>
              <a:t>How do these algorithms work?</a:t>
            </a:r>
          </a:p>
          <a:p>
            <a:pPr lvl="1"/>
            <a:r>
              <a:rPr lang="en-US" sz="2000" dirty="0" smtClean="0"/>
              <a:t>We need some transparency into what machine learning algorithms are doing</a:t>
            </a:r>
          </a:p>
          <a:p>
            <a:pPr lvl="1"/>
            <a:r>
              <a:rPr lang="en-US" sz="2000" dirty="0" smtClean="0"/>
              <a:t>We also need some way to work classical seismological physics into these algorithms, perhaps as constraints</a:t>
            </a:r>
          </a:p>
          <a:p>
            <a:r>
              <a:rPr lang="en-US" sz="2400" dirty="0" smtClean="0"/>
              <a:t>A first step is to investigate the link between seismic events and any discernable structure that may exist in the collection of observations they create</a:t>
            </a:r>
            <a:endParaRPr lang="en-US" sz="2400" dirty="0"/>
          </a:p>
        </p:txBody>
      </p:sp>
    </p:spTree>
    <p:extLst>
      <p:ext uri="{BB962C8B-B14F-4D97-AF65-F5344CB8AC3E}">
        <p14:creationId xmlns:p14="http://schemas.microsoft.com/office/powerpoint/2010/main" val="38383088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3055" t="18913" r="3213" b="24938"/>
          <a:stretch/>
        </p:blipFill>
        <p:spPr>
          <a:xfrm>
            <a:off x="402771" y="1371600"/>
            <a:ext cx="8207829" cy="4419600"/>
          </a:xfrm>
          <a:prstGeom prst="rect">
            <a:avLst/>
          </a:prstGeom>
        </p:spPr>
      </p:pic>
      <p:sp>
        <p:nvSpPr>
          <p:cNvPr id="5" name="Title 1"/>
          <p:cNvSpPr>
            <a:spLocks noGrp="1"/>
          </p:cNvSpPr>
          <p:nvPr>
            <p:ph type="title"/>
          </p:nvPr>
        </p:nvSpPr>
        <p:spPr>
          <a:xfrm>
            <a:off x="457200" y="152400"/>
            <a:ext cx="8229600" cy="1143000"/>
          </a:xfrm>
        </p:spPr>
        <p:txBody>
          <a:bodyPr>
            <a:normAutofit/>
          </a:bodyPr>
          <a:lstStyle/>
          <a:p>
            <a:r>
              <a:rPr lang="en-US" sz="3200" dirty="0" smtClean="0"/>
              <a:t>Fundamental notion:  we think of waveforms as points in a high-dimension signal space</a:t>
            </a:r>
            <a:endParaRPr lang="en-US" sz="3200" dirty="0"/>
          </a:p>
        </p:txBody>
      </p:sp>
      <p:sp>
        <p:nvSpPr>
          <p:cNvPr id="6" name="TextBox 5"/>
          <p:cNvSpPr txBox="1"/>
          <p:nvPr/>
        </p:nvSpPr>
        <p:spPr>
          <a:xfrm>
            <a:off x="2590800" y="4648200"/>
            <a:ext cx="6248401" cy="2062103"/>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marL="285750" indent="-285750">
              <a:buFont typeface="Arial" panose="020B0604020202020204" pitchFamily="34" charset="0"/>
              <a:buChar char="•"/>
            </a:pPr>
            <a:r>
              <a:rPr lang="en-US" sz="1600" dirty="0" smtClean="0"/>
              <a:t>The wave equation implies a mapping from physical space to signal space. </a:t>
            </a:r>
          </a:p>
          <a:p>
            <a:pPr marL="285750" indent="-285750">
              <a:buFont typeface="Arial" panose="020B0604020202020204" pitchFamily="34" charset="0"/>
              <a:buChar char="•"/>
            </a:pPr>
            <a:r>
              <a:rPr lang="en-US" sz="1600" dirty="0" smtClean="0"/>
              <a:t>From waveform correlation studies, we know that events that are close together produce signals that are “close” together, i.e. highly correlated.  Waveform correlations estimate source separation.</a:t>
            </a:r>
          </a:p>
          <a:p>
            <a:pPr marL="285750" indent="-285750">
              <a:buFont typeface="Arial" panose="020B0604020202020204" pitchFamily="34" charset="0"/>
              <a:buChar char="•"/>
            </a:pPr>
            <a:r>
              <a:rPr lang="en-US" sz="1600" dirty="0" smtClean="0"/>
              <a:t>As an event location moves continuously in a source region, the corresponding point in signal space traces out an image of the source region, which may be highly distorted (curved).</a:t>
            </a:r>
            <a:endParaRPr lang="en-US" sz="1600" dirty="0"/>
          </a:p>
        </p:txBody>
      </p:sp>
    </p:spTree>
    <p:extLst>
      <p:ext uri="{BB962C8B-B14F-4D97-AF65-F5344CB8AC3E}">
        <p14:creationId xmlns:p14="http://schemas.microsoft.com/office/powerpoint/2010/main" val="446452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1143000"/>
          </a:xfrm>
        </p:spPr>
        <p:txBody>
          <a:bodyPr>
            <a:normAutofit fontScale="90000"/>
          </a:bodyPr>
          <a:lstStyle/>
          <a:p>
            <a:r>
              <a:rPr lang="en-US" sz="3200" dirty="0" smtClean="0"/>
              <a:t>To visualize a signal space image, we project a collection of waveforms into a low-dimension space</a:t>
            </a:r>
            <a:endParaRPr lang="en-US" sz="3200"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4651" b="-2325"/>
          <a:stretch/>
        </p:blipFill>
        <p:spPr>
          <a:xfrm rot="5400000">
            <a:off x="1358180" y="165821"/>
            <a:ext cx="2724476" cy="5288435"/>
          </a:xfrm>
          <a:prstGeom prst="rect">
            <a:avLst/>
          </a:prstGeom>
          <a:ln>
            <a:noFill/>
          </a:ln>
          <a:effectLst>
            <a:outerShdw blurRad="50800" dist="38100" dir="2700000" algn="tl" rotWithShape="0">
              <a:prstClr val="black">
                <a:alpha val="40000"/>
              </a:prstClr>
            </a:outerShdw>
          </a:effectLst>
        </p:spPr>
      </p:pic>
      <p:sp>
        <p:nvSpPr>
          <p:cNvPr id="5" name="TextBox 4"/>
          <p:cNvSpPr txBox="1"/>
          <p:nvPr/>
        </p:nvSpPr>
        <p:spPr>
          <a:xfrm>
            <a:off x="3154836" y="1828801"/>
            <a:ext cx="2005485" cy="369332"/>
          </a:xfrm>
          <a:prstGeom prst="rect">
            <a:avLst/>
          </a:prstGeom>
          <a:noFill/>
        </p:spPr>
        <p:txBody>
          <a:bodyPr wrap="none" rtlCol="0">
            <a:spAutoFit/>
          </a:bodyPr>
          <a:lstStyle/>
          <a:p>
            <a:r>
              <a:rPr lang="en-US" dirty="0" smtClean="0"/>
              <a:t>Aligned Waveforms</a:t>
            </a:r>
            <a:endParaRPr lang="en-US" dirty="0"/>
          </a:p>
        </p:txBody>
      </p:sp>
      <mc:AlternateContent xmlns:mc="http://schemas.openxmlformats.org/markup-compatibility/2006" xmlns:a14="http://schemas.microsoft.com/office/drawing/2010/main">
        <mc:Choice Requires="a14">
          <p:sp>
            <p:nvSpPr>
              <p:cNvPr id="6" name="Rectangle 5"/>
              <p:cNvSpPr/>
              <p:nvPr/>
            </p:nvSpPr>
            <p:spPr>
              <a:xfrm>
                <a:off x="6172200" y="2514600"/>
                <a:ext cx="1816138" cy="55803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b="1" i="1">
                          <a:latin typeface="Cambria Math"/>
                        </a:rPr>
                        <m:t>𝐗</m:t>
                      </m:r>
                      <m:r>
                        <a:rPr lang="en-US" sz="2800" b="1">
                          <a:latin typeface="Cambria Math"/>
                        </a:rPr>
                        <m:t>=</m:t>
                      </m:r>
                      <m:r>
                        <a:rPr lang="en-US" sz="2800" b="1" i="1">
                          <a:latin typeface="Cambria Math"/>
                        </a:rPr>
                        <m:t>𝐔</m:t>
                      </m:r>
                      <m:r>
                        <a:rPr lang="en-US" sz="2800" b="1" i="1">
                          <a:latin typeface="Cambria Math"/>
                        </a:rPr>
                        <m:t>𝚺</m:t>
                      </m:r>
                      <m:sSup>
                        <m:sSupPr>
                          <m:ctrlPr>
                            <a:rPr lang="en-US" sz="2800" b="1" i="1">
                              <a:latin typeface="Cambria Math"/>
                            </a:rPr>
                          </m:ctrlPr>
                        </m:sSupPr>
                        <m:e>
                          <m:r>
                            <a:rPr lang="en-US" sz="2800" b="1" i="1">
                              <a:latin typeface="Cambria Math"/>
                            </a:rPr>
                            <m:t>𝐕</m:t>
                          </m:r>
                        </m:e>
                        <m:sup>
                          <m:r>
                            <a:rPr lang="en-US" sz="2800" i="1">
                              <a:latin typeface="Cambria Math"/>
                            </a:rPr>
                            <m:t>𝑇</m:t>
                          </m:r>
                        </m:sup>
                      </m:sSup>
                    </m:oMath>
                  </m:oMathPara>
                </a14:m>
                <a:endParaRPr lang="en-US" sz="2800" dirty="0"/>
              </a:p>
            </p:txBody>
          </p:sp>
        </mc:Choice>
        <mc:Fallback xmlns="">
          <p:sp>
            <p:nvSpPr>
              <p:cNvPr id="6" name="Rectangle 5"/>
              <p:cNvSpPr>
                <a:spLocks noRot="1" noChangeAspect="1" noMove="1" noResize="1" noEditPoints="1" noAdjustHandles="1" noChangeArrowheads="1" noChangeShapeType="1" noTextEdit="1"/>
              </p:cNvSpPr>
              <p:nvPr/>
            </p:nvSpPr>
            <p:spPr>
              <a:xfrm>
                <a:off x="6172200" y="2514600"/>
                <a:ext cx="1816138" cy="558038"/>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3937532" y="2105586"/>
                <a:ext cx="444352"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a:rPr>
                        <m:t>𝐗</m:t>
                      </m:r>
                    </m:oMath>
                  </m:oMathPara>
                </a14:m>
                <a:endParaRPr lang="en-US" sz="2400" dirty="0"/>
              </a:p>
            </p:txBody>
          </p:sp>
        </mc:Choice>
        <mc:Fallback xmlns="">
          <p:sp>
            <p:nvSpPr>
              <p:cNvPr id="7" name="Rectangle 6"/>
              <p:cNvSpPr>
                <a:spLocks noRot="1" noChangeAspect="1" noMove="1" noResize="1" noEditPoints="1" noAdjustHandles="1" noChangeArrowheads="1" noChangeShapeType="1" noTextEdit="1"/>
              </p:cNvSpPr>
              <p:nvPr/>
            </p:nvSpPr>
            <p:spPr>
              <a:xfrm>
                <a:off x="3937532" y="2105586"/>
                <a:ext cx="444352" cy="461665"/>
              </a:xfrm>
              <a:prstGeom prst="rect">
                <a:avLst/>
              </a:prstGeom>
              <a:blipFill rotWithShape="1">
                <a:blip r:embed="rId5"/>
                <a:stretch>
                  <a:fillRect/>
                </a:stretch>
              </a:blipFill>
            </p:spPr>
            <p:txBody>
              <a:bodyPr/>
              <a:lstStyle/>
              <a:p>
                <a:r>
                  <a:rPr lang="en-US">
                    <a:noFill/>
                  </a:rPr>
                  <a:t> </a:t>
                </a:r>
              </a:p>
            </p:txBody>
          </p:sp>
        </mc:Fallback>
      </mc:AlternateContent>
      <p:sp>
        <p:nvSpPr>
          <p:cNvPr id="8" name="TextBox 7"/>
          <p:cNvSpPr txBox="1"/>
          <p:nvPr/>
        </p:nvSpPr>
        <p:spPr>
          <a:xfrm>
            <a:off x="5754356" y="2133600"/>
            <a:ext cx="3008644" cy="369332"/>
          </a:xfrm>
          <a:prstGeom prst="rect">
            <a:avLst/>
          </a:prstGeom>
          <a:noFill/>
        </p:spPr>
        <p:txBody>
          <a:bodyPr wrap="none" rtlCol="0">
            <a:spAutoFit/>
          </a:bodyPr>
          <a:lstStyle/>
          <a:p>
            <a:r>
              <a:rPr lang="en-US" dirty="0" smtClean="0"/>
              <a:t>Singular value decomposition:</a:t>
            </a:r>
            <a:endParaRPr lang="en-US" dirty="0"/>
          </a:p>
        </p:txBody>
      </p:sp>
      <p:pic>
        <p:nvPicPr>
          <p:cNvPr id="12" name="Picture 11"/>
          <p:cNvPicPr/>
          <p:nvPr/>
        </p:nvPicPr>
        <p:blipFill rotWithShape="1">
          <a:blip r:embed="rId6" cstate="print">
            <a:extLst>
              <a:ext uri="{28A0092B-C50C-407E-A947-70E740481C1C}">
                <a14:useLocalDpi xmlns:a14="http://schemas.microsoft.com/office/drawing/2010/main" val="0"/>
              </a:ext>
            </a:extLst>
          </a:blip>
          <a:srcRect l="3" t="1" r="51608" b="50671"/>
          <a:stretch/>
        </p:blipFill>
        <p:spPr bwMode="auto">
          <a:xfrm>
            <a:off x="4948518" y="3581400"/>
            <a:ext cx="4043082" cy="3124200"/>
          </a:xfrm>
          <a:prstGeom prst="rect">
            <a:avLst/>
          </a:prstGeom>
          <a:ln>
            <a:solidFill>
              <a:schemeClr val="tx1"/>
            </a:solidFill>
          </a:ln>
          <a:effectLst>
            <a:outerShdw blurRad="50800" dist="38100" dir="2700000" algn="tl" rotWithShape="0">
              <a:prstClr val="black">
                <a:alpha val="40000"/>
              </a:prstClr>
            </a:outerShdw>
          </a:effectLst>
          <a:extLst>
            <a:ext uri="{53640926-AAD7-44D8-BBD7-CCE9431645EC}">
              <a14:shadowObscured xmlns:a14="http://schemas.microsoft.com/office/drawing/2010/main"/>
            </a:ext>
          </a:extLst>
        </p:spPr>
      </p:pic>
      <mc:AlternateContent xmlns:mc="http://schemas.openxmlformats.org/markup-compatibility/2006" xmlns:a14="http://schemas.microsoft.com/office/drawing/2010/main">
        <mc:Choice Requires="a14">
          <p:sp>
            <p:nvSpPr>
              <p:cNvPr id="13" name="TextBox 12"/>
              <p:cNvSpPr txBox="1"/>
              <p:nvPr/>
            </p:nvSpPr>
            <p:spPr>
              <a:xfrm>
                <a:off x="457200" y="4495800"/>
                <a:ext cx="4419600" cy="646331"/>
              </a:xfrm>
              <a:prstGeom prst="rect">
                <a:avLst/>
              </a:prstGeom>
              <a:noFill/>
            </p:spPr>
            <p:txBody>
              <a:bodyPr wrap="square" rtlCol="0">
                <a:spAutoFit/>
              </a:bodyPr>
              <a:lstStyle/>
              <a:p>
                <a:r>
                  <a:rPr lang="en-US" dirty="0" smtClean="0"/>
                  <a:t>Approximate data matrix with the top </a:t>
                </a:r>
                <a14:m>
                  <m:oMath xmlns:m="http://schemas.openxmlformats.org/officeDocument/2006/math">
                    <m:r>
                      <a:rPr lang="en-US" b="0" i="1" smtClean="0">
                        <a:latin typeface="Cambria Math"/>
                      </a:rPr>
                      <m:t>𝑑</m:t>
                    </m:r>
                  </m:oMath>
                </a14:m>
                <a:r>
                  <a:rPr lang="en-US" dirty="0" smtClean="0"/>
                  <a:t> (= 3) singular values and vectors (PCA):</a:t>
                </a:r>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457200" y="4495800"/>
                <a:ext cx="4419600" cy="646331"/>
              </a:xfrm>
              <a:prstGeom prst="rect">
                <a:avLst/>
              </a:prstGeom>
              <a:blipFill rotWithShape="1">
                <a:blip r:embed="rId7"/>
                <a:stretch>
                  <a:fillRect l="-1103" t="-4717" r="-828" b="-132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1447800" y="5290066"/>
                <a:ext cx="2289729"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b="1" i="1" smtClean="0">
                          <a:latin typeface="Cambria Math"/>
                        </a:rPr>
                        <m:t>𝐗</m:t>
                      </m:r>
                      <m:r>
                        <a:rPr lang="en-US" sz="2800" b="1" i="1" smtClean="0">
                          <a:latin typeface="Cambria Math"/>
                          <a:ea typeface="Cambria Math"/>
                        </a:rPr>
                        <m:t>≈</m:t>
                      </m:r>
                      <m:sSub>
                        <m:sSubPr>
                          <m:ctrlPr>
                            <a:rPr lang="en-US" sz="2800" b="1" i="1" smtClean="0">
                              <a:latin typeface="Cambria Math"/>
                            </a:rPr>
                          </m:ctrlPr>
                        </m:sSubPr>
                        <m:e>
                          <m:r>
                            <a:rPr lang="en-US" sz="2800" b="1" i="1" smtClean="0">
                              <a:latin typeface="Cambria Math"/>
                            </a:rPr>
                            <m:t>𝐔</m:t>
                          </m:r>
                        </m:e>
                        <m:sub>
                          <m:r>
                            <a:rPr lang="en-US" sz="2800" b="0" i="1" smtClean="0">
                              <a:latin typeface="Cambria Math"/>
                            </a:rPr>
                            <m:t>𝑑</m:t>
                          </m:r>
                        </m:sub>
                      </m:sSub>
                      <m:sSub>
                        <m:sSubPr>
                          <m:ctrlPr>
                            <a:rPr lang="en-US" sz="2800" b="1" i="1" smtClean="0">
                              <a:latin typeface="Cambria Math"/>
                            </a:rPr>
                          </m:ctrlPr>
                        </m:sSubPr>
                        <m:e>
                          <m:r>
                            <a:rPr lang="en-US" sz="2800" b="1" i="1" smtClean="0">
                              <a:latin typeface="Cambria Math"/>
                            </a:rPr>
                            <m:t> </m:t>
                          </m:r>
                          <m:r>
                            <a:rPr lang="en-US" sz="2800" b="1" i="1" smtClean="0">
                              <a:latin typeface="Cambria Math"/>
                            </a:rPr>
                            <m:t>𝚺</m:t>
                          </m:r>
                        </m:e>
                        <m:sub>
                          <m:r>
                            <a:rPr lang="en-US" sz="2800" b="0" i="1" smtClean="0">
                              <a:latin typeface="Cambria Math"/>
                            </a:rPr>
                            <m:t>𝑑</m:t>
                          </m:r>
                        </m:sub>
                      </m:sSub>
                      <m:sSup>
                        <m:sSupPr>
                          <m:ctrlPr>
                            <a:rPr lang="en-US" sz="2800" b="1" i="1">
                              <a:latin typeface="Cambria Math"/>
                            </a:rPr>
                          </m:ctrlPr>
                        </m:sSupPr>
                        <m:e>
                          <m:r>
                            <a:rPr lang="en-US" sz="2800" b="1" i="1">
                              <a:latin typeface="Cambria Math"/>
                            </a:rPr>
                            <m:t>𝐕</m:t>
                          </m:r>
                        </m:e>
                        <m:sup>
                          <m:r>
                            <a:rPr lang="en-US" sz="2800" i="1">
                              <a:latin typeface="Cambria Math"/>
                            </a:rPr>
                            <m:t>𝑇</m:t>
                          </m:r>
                        </m:sup>
                      </m:sSup>
                    </m:oMath>
                  </m:oMathPara>
                </a14:m>
                <a:endParaRPr lang="en-US" sz="2800" dirty="0"/>
              </a:p>
            </p:txBody>
          </p:sp>
        </mc:Choice>
        <mc:Fallback xmlns="">
          <p:sp>
            <p:nvSpPr>
              <p:cNvPr id="14" name="Rectangle 13"/>
              <p:cNvSpPr>
                <a:spLocks noRot="1" noChangeAspect="1" noMove="1" noResize="1" noEditPoints="1" noAdjustHandles="1" noChangeArrowheads="1" noChangeShapeType="1" noTextEdit="1"/>
              </p:cNvSpPr>
              <p:nvPr/>
            </p:nvSpPr>
            <p:spPr>
              <a:xfrm>
                <a:off x="1447800" y="5290066"/>
                <a:ext cx="2289729" cy="523220"/>
              </a:xfrm>
              <a:prstGeom prst="rect">
                <a:avLst/>
              </a:prstGeom>
              <a:blipFill rotWithShape="1">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6623772" y="3581400"/>
                <a:ext cx="2367828" cy="41248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000" b="1" i="1" smtClean="0">
                              <a:effectLst/>
                              <a:latin typeface="Cambria Math"/>
                            </a:rPr>
                          </m:ctrlPr>
                        </m:sSubPr>
                        <m:e>
                          <m:r>
                            <a:rPr lang="en-US" sz="2000" b="1" i="1">
                              <a:effectLst/>
                              <a:latin typeface="Cambria Math"/>
                              <a:ea typeface="Calibri"/>
                              <a:cs typeface="Times New Roman"/>
                            </a:rPr>
                            <m:t>𝐀</m:t>
                          </m:r>
                        </m:e>
                        <m:sub>
                          <m:r>
                            <a:rPr lang="en-US" sz="2000" b="0" i="1" smtClean="0">
                              <a:effectLst/>
                              <a:latin typeface="Cambria Math"/>
                              <a:ea typeface="Calibri"/>
                              <a:cs typeface="Times New Roman"/>
                            </a:rPr>
                            <m:t>𝑑</m:t>
                          </m:r>
                        </m:sub>
                      </m:sSub>
                      <m:r>
                        <a:rPr lang="en-US" sz="2000" b="1">
                          <a:effectLst/>
                          <a:latin typeface="Cambria Math"/>
                          <a:ea typeface="Calibri"/>
                          <a:cs typeface="Times New Roman"/>
                        </a:rPr>
                        <m:t>=</m:t>
                      </m:r>
                      <m:sSubSup>
                        <m:sSubSupPr>
                          <m:ctrlPr>
                            <a:rPr lang="en-US" sz="2000" b="1" i="1" smtClean="0">
                              <a:effectLst/>
                              <a:latin typeface="Cambria Math"/>
                            </a:rPr>
                          </m:ctrlPr>
                        </m:sSubSupPr>
                        <m:e>
                          <m:r>
                            <a:rPr lang="en-US" sz="2000" b="1" i="1" smtClean="0">
                              <a:effectLst/>
                              <a:latin typeface="Cambria Math"/>
                              <a:ea typeface="Calibri"/>
                              <a:cs typeface="Times New Roman"/>
                            </a:rPr>
                            <m:t>𝑼</m:t>
                          </m:r>
                        </m:e>
                        <m:sub>
                          <m:r>
                            <a:rPr lang="en-US" sz="2000" b="0" i="1" smtClean="0">
                              <a:effectLst/>
                              <a:latin typeface="Cambria Math"/>
                              <a:ea typeface="Calibri"/>
                              <a:cs typeface="Times New Roman"/>
                            </a:rPr>
                            <m:t>𝑑</m:t>
                          </m:r>
                        </m:sub>
                        <m:sup>
                          <m:r>
                            <a:rPr lang="en-US" sz="2000" i="1">
                              <a:effectLst/>
                              <a:latin typeface="Cambria Math"/>
                              <a:ea typeface="Calibri"/>
                              <a:cs typeface="Times New Roman"/>
                            </a:rPr>
                            <m:t>𝑇</m:t>
                          </m:r>
                        </m:sup>
                      </m:sSubSup>
                      <m:r>
                        <a:rPr lang="en-US" sz="2000" b="1" i="1" smtClean="0">
                          <a:effectLst/>
                          <a:latin typeface="Cambria Math"/>
                          <a:ea typeface="Calibri"/>
                          <a:cs typeface="Times New Roman"/>
                        </a:rPr>
                        <m:t>𝑿</m:t>
                      </m:r>
                      <m:r>
                        <a:rPr lang="en-US" sz="2000" b="1" i="1" smtClean="0">
                          <a:effectLst/>
                          <a:latin typeface="Cambria Math"/>
                          <a:ea typeface="Calibri"/>
                          <a:cs typeface="Times New Roman"/>
                        </a:rPr>
                        <m:t>= </m:t>
                      </m:r>
                      <m:sSub>
                        <m:sSubPr>
                          <m:ctrlPr>
                            <a:rPr lang="en-US" sz="2000" b="1" i="1">
                              <a:effectLst/>
                              <a:latin typeface="Cambria Math"/>
                            </a:rPr>
                          </m:ctrlPr>
                        </m:sSubPr>
                        <m:e>
                          <m:r>
                            <a:rPr lang="en-US" sz="2000" b="1" i="1">
                              <a:effectLst/>
                              <a:latin typeface="Cambria Math"/>
                              <a:ea typeface="Calibri"/>
                              <a:cs typeface="Times New Roman"/>
                            </a:rPr>
                            <m:t>𝚺</m:t>
                          </m:r>
                        </m:e>
                        <m:sub>
                          <m:r>
                            <a:rPr lang="en-US" sz="2000" b="0" i="1" smtClean="0">
                              <a:effectLst/>
                              <a:latin typeface="Cambria Math"/>
                              <a:ea typeface="Calibri"/>
                              <a:cs typeface="Times New Roman"/>
                            </a:rPr>
                            <m:t>𝑑</m:t>
                          </m:r>
                        </m:sub>
                      </m:sSub>
                      <m:sSubSup>
                        <m:sSubSupPr>
                          <m:ctrlPr>
                            <a:rPr lang="en-US" sz="2000" b="1" i="1">
                              <a:effectLst/>
                              <a:latin typeface="Cambria Math"/>
                            </a:rPr>
                          </m:ctrlPr>
                        </m:sSubSupPr>
                        <m:e>
                          <m:r>
                            <a:rPr lang="en-US" sz="2000" b="1" i="1">
                              <a:effectLst/>
                              <a:latin typeface="Cambria Math"/>
                              <a:ea typeface="Calibri"/>
                              <a:cs typeface="Times New Roman"/>
                            </a:rPr>
                            <m:t>𝐕</m:t>
                          </m:r>
                        </m:e>
                        <m:sub>
                          <m:r>
                            <a:rPr lang="en-US" sz="2000" b="0" i="1" smtClean="0">
                              <a:effectLst/>
                              <a:latin typeface="Cambria Math"/>
                              <a:ea typeface="Calibri"/>
                              <a:cs typeface="Times New Roman"/>
                            </a:rPr>
                            <m:t>𝑑</m:t>
                          </m:r>
                        </m:sub>
                        <m:sup>
                          <m:r>
                            <a:rPr lang="en-US" sz="2000" i="1">
                              <a:effectLst/>
                              <a:latin typeface="Cambria Math"/>
                              <a:ea typeface="Calibri"/>
                              <a:cs typeface="Times New Roman"/>
                            </a:rPr>
                            <m:t>𝑇</m:t>
                          </m:r>
                        </m:sup>
                      </m:sSubSup>
                    </m:oMath>
                  </m:oMathPara>
                </a14:m>
                <a:endParaRPr lang="en-US" sz="2000" dirty="0"/>
              </a:p>
            </p:txBody>
          </p:sp>
        </mc:Choice>
        <mc:Fallback xmlns="">
          <p:sp>
            <p:nvSpPr>
              <p:cNvPr id="11" name="Rectangle 10"/>
              <p:cNvSpPr>
                <a:spLocks noRot="1" noChangeAspect="1" noMove="1" noResize="1" noEditPoints="1" noAdjustHandles="1" noChangeArrowheads="1" noChangeShapeType="1" noTextEdit="1"/>
              </p:cNvSpPr>
              <p:nvPr/>
            </p:nvSpPr>
            <p:spPr>
              <a:xfrm>
                <a:off x="6623772" y="3581400"/>
                <a:ext cx="2367828" cy="412485"/>
              </a:xfrm>
              <a:prstGeom prst="rect">
                <a:avLst/>
              </a:prstGeom>
              <a:blipFill rotWithShape="1">
                <a:blip r:embed="rId9"/>
                <a:stretch>
                  <a:fillRect b="-1493"/>
                </a:stretch>
              </a:blipFill>
            </p:spPr>
            <p:txBody>
              <a:bodyPr/>
              <a:lstStyle/>
              <a:p>
                <a:r>
                  <a:rPr lang="en-US">
                    <a:noFill/>
                  </a:rPr>
                  <a:t> </a:t>
                </a:r>
              </a:p>
            </p:txBody>
          </p:sp>
        </mc:Fallback>
      </mc:AlternateContent>
      <p:sp>
        <p:nvSpPr>
          <p:cNvPr id="15" name="Oval 14"/>
          <p:cNvSpPr/>
          <p:nvPr/>
        </p:nvSpPr>
        <p:spPr>
          <a:xfrm>
            <a:off x="2206917" y="5306403"/>
            <a:ext cx="5334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176889" y="6059269"/>
            <a:ext cx="1155894" cy="646331"/>
          </a:xfrm>
          <a:prstGeom prst="rect">
            <a:avLst/>
          </a:prstGeom>
          <a:noFill/>
        </p:spPr>
        <p:txBody>
          <a:bodyPr wrap="none" rtlCol="0">
            <a:spAutoFit/>
          </a:bodyPr>
          <a:lstStyle/>
          <a:p>
            <a:pPr algn="ctr"/>
            <a:r>
              <a:rPr lang="en-US" dirty="0" smtClean="0">
                <a:solidFill>
                  <a:srgbClr val="FF0000"/>
                </a:solidFill>
              </a:rPr>
              <a:t>Waveform</a:t>
            </a:r>
          </a:p>
          <a:p>
            <a:pPr algn="ctr"/>
            <a:r>
              <a:rPr lang="en-US" dirty="0" smtClean="0">
                <a:solidFill>
                  <a:srgbClr val="FF0000"/>
                </a:solidFill>
              </a:rPr>
              <a:t>basis</a:t>
            </a:r>
            <a:endParaRPr lang="en-US" dirty="0">
              <a:solidFill>
                <a:srgbClr val="FF0000"/>
              </a:solidFill>
            </a:endParaRPr>
          </a:p>
        </p:txBody>
      </p:sp>
      <p:sp>
        <p:nvSpPr>
          <p:cNvPr id="17" name="Oval 16"/>
          <p:cNvSpPr/>
          <p:nvPr/>
        </p:nvSpPr>
        <p:spPr>
          <a:xfrm>
            <a:off x="2757566" y="5168213"/>
            <a:ext cx="885206" cy="76488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3280815" y="6183868"/>
            <a:ext cx="1313436" cy="369332"/>
          </a:xfrm>
          <a:prstGeom prst="rect">
            <a:avLst/>
          </a:prstGeom>
          <a:noFill/>
        </p:spPr>
        <p:txBody>
          <a:bodyPr wrap="none" rtlCol="0">
            <a:spAutoFit/>
          </a:bodyPr>
          <a:lstStyle/>
          <a:p>
            <a:pPr algn="ctr"/>
            <a:r>
              <a:rPr lang="en-US" dirty="0" smtClean="0">
                <a:solidFill>
                  <a:srgbClr val="FF0000"/>
                </a:solidFill>
              </a:rPr>
              <a:t>Coordinates</a:t>
            </a:r>
            <a:endParaRPr lang="en-US" dirty="0">
              <a:solidFill>
                <a:srgbClr val="FF0000"/>
              </a:solidFill>
            </a:endParaRPr>
          </a:p>
        </p:txBody>
      </p:sp>
      <p:cxnSp>
        <p:nvCxnSpPr>
          <p:cNvPr id="20" name="Straight Connector 19"/>
          <p:cNvCxnSpPr/>
          <p:nvPr/>
        </p:nvCxnSpPr>
        <p:spPr>
          <a:xfrm flipV="1">
            <a:off x="1951544" y="5802732"/>
            <a:ext cx="292443" cy="2982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flipV="1">
            <a:off x="3499434" y="5911472"/>
            <a:ext cx="310566" cy="33692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1820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How do we align waveforms?</a:t>
            </a:r>
            <a:endParaRPr lang="en-US" sz="3200" dirty="0"/>
          </a:p>
        </p:txBody>
      </p:sp>
      <p:sp>
        <p:nvSpPr>
          <p:cNvPr id="3" name="Content Placeholder 2"/>
          <p:cNvSpPr>
            <a:spLocks noGrp="1"/>
          </p:cNvSpPr>
          <p:nvPr>
            <p:ph idx="1"/>
          </p:nvPr>
        </p:nvSpPr>
        <p:spPr/>
        <p:txBody>
          <a:bodyPr>
            <a:normAutofit lnSpcReduction="10000"/>
          </a:bodyPr>
          <a:lstStyle/>
          <a:p>
            <a:r>
              <a:rPr lang="en-US" sz="2800" dirty="0" smtClean="0"/>
              <a:t>For synthetics there are two choices:</a:t>
            </a:r>
          </a:p>
          <a:p>
            <a:pPr lvl="1"/>
            <a:r>
              <a:rPr lang="en-US" sz="2400" dirty="0" smtClean="0"/>
              <a:t>“Natural alignment”, i.e. align to source origin times</a:t>
            </a:r>
          </a:p>
          <a:p>
            <a:pPr lvl="1"/>
            <a:r>
              <a:rPr lang="en-US" sz="2400" dirty="0" smtClean="0"/>
              <a:t>Align based on waveform correlation</a:t>
            </a:r>
          </a:p>
          <a:p>
            <a:pPr lvl="1"/>
            <a:endParaRPr lang="en-US" sz="2400" dirty="0"/>
          </a:p>
          <a:p>
            <a:r>
              <a:rPr lang="en-US" sz="2800" dirty="0" smtClean="0"/>
              <a:t>For observed data, we align based on waveform correlation</a:t>
            </a:r>
          </a:p>
          <a:p>
            <a:pPr lvl="1"/>
            <a:r>
              <a:rPr lang="en-US" sz="2400" dirty="0" err="1" smtClean="0"/>
              <a:t>VanDecar-Crosson</a:t>
            </a:r>
            <a:r>
              <a:rPr lang="en-US" sz="2400" dirty="0" smtClean="0"/>
              <a:t> algorithm (see paper for details)</a:t>
            </a:r>
          </a:p>
          <a:p>
            <a:pPr lvl="1"/>
            <a:r>
              <a:rPr lang="en-US" sz="2400" dirty="0" smtClean="0"/>
              <a:t>High-correlation values imply soft constraints on time offsets between event pairs</a:t>
            </a:r>
          </a:p>
          <a:p>
            <a:pPr lvl="1"/>
            <a:r>
              <a:rPr lang="en-US" sz="2400" dirty="0" smtClean="0"/>
              <a:t>Find shifts for each event to minimize sum of squared  correlation-derived offsets</a:t>
            </a:r>
            <a:endParaRPr lang="en-US" sz="2400" dirty="0"/>
          </a:p>
        </p:txBody>
      </p:sp>
    </p:spTree>
    <p:extLst>
      <p:ext uri="{BB962C8B-B14F-4D97-AF65-F5344CB8AC3E}">
        <p14:creationId xmlns:p14="http://schemas.microsoft.com/office/powerpoint/2010/main" val="829306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1267296"/>
            <a:ext cx="7315200" cy="4722587"/>
          </a:xfrm>
          <a:prstGeom prst="rect">
            <a:avLst/>
          </a:prstGeom>
        </p:spPr>
      </p:pic>
      <p:sp>
        <p:nvSpPr>
          <p:cNvPr id="6" name="Title 1"/>
          <p:cNvSpPr>
            <a:spLocks noGrp="1"/>
          </p:cNvSpPr>
          <p:nvPr>
            <p:ph type="title"/>
          </p:nvPr>
        </p:nvSpPr>
        <p:spPr>
          <a:xfrm>
            <a:off x="457200" y="0"/>
            <a:ext cx="8229600" cy="1143000"/>
          </a:xfrm>
        </p:spPr>
        <p:txBody>
          <a:bodyPr>
            <a:normAutofit/>
          </a:bodyPr>
          <a:lstStyle/>
          <a:p>
            <a:r>
              <a:rPr lang="en-US" sz="3200" dirty="0" smtClean="0"/>
              <a:t>We want to reconstruct the source distribution from its signal-space image</a:t>
            </a:r>
            <a:endParaRPr lang="en-US" sz="3200" dirty="0"/>
          </a:p>
        </p:txBody>
      </p:sp>
      <p:sp>
        <p:nvSpPr>
          <p:cNvPr id="5" name="TextBox 4"/>
          <p:cNvSpPr txBox="1"/>
          <p:nvPr/>
        </p:nvSpPr>
        <p:spPr>
          <a:xfrm>
            <a:off x="4343400" y="5410200"/>
            <a:ext cx="4724400" cy="1323439"/>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sz="1600" dirty="0" smtClean="0"/>
              <a:t>How?  Attempt global reconstruction of source distribution from local estimates of distance between sources.  Assume local source distances are proportional to local distances in signal space measured from waveform correlation.</a:t>
            </a:r>
          </a:p>
        </p:txBody>
      </p:sp>
    </p:spTree>
    <p:extLst>
      <p:ext uri="{BB962C8B-B14F-4D97-AF65-F5344CB8AC3E}">
        <p14:creationId xmlns:p14="http://schemas.microsoft.com/office/powerpoint/2010/main" val="1039816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p:cNvSpPr txBox="1"/>
              <p:nvPr/>
            </p:nvSpPr>
            <p:spPr>
              <a:xfrm>
                <a:off x="685800" y="2345319"/>
                <a:ext cx="7696200" cy="2884636"/>
              </a:xfrm>
              <a:prstGeom prst="rect">
                <a:avLst/>
              </a:prstGeom>
              <a:noFill/>
            </p:spPr>
            <p:txBody>
              <a:bodyPr wrap="square" rtlCol="0">
                <a:spAutoFit/>
              </a:bodyPr>
              <a:lstStyle/>
              <a:p>
                <a:r>
                  <a:rPr lang="en-US" dirty="0" smtClean="0"/>
                  <a:t>Assumes waveform correlation between waveforms </a:t>
                </a:r>
                <a14:m>
                  <m:oMath xmlns:m="http://schemas.openxmlformats.org/officeDocument/2006/math">
                    <m:r>
                      <a:rPr lang="en-US" i="1" smtClean="0">
                        <a:latin typeface="Cambria Math"/>
                      </a:rPr>
                      <m:t>𝑖</m:t>
                    </m:r>
                  </m:oMath>
                </a14:m>
                <a:r>
                  <a:rPr lang="en-US" dirty="0" smtClean="0"/>
                  <a:t> and </a:t>
                </a:r>
                <a14:m>
                  <m:oMath xmlns:m="http://schemas.openxmlformats.org/officeDocument/2006/math">
                    <m:r>
                      <a:rPr lang="en-US" b="0" i="1" smtClean="0">
                        <a:latin typeface="Cambria Math"/>
                      </a:rPr>
                      <m:t>𝑗</m:t>
                    </m:r>
                  </m:oMath>
                </a14:m>
                <a:r>
                  <a:rPr lang="en-US" dirty="0" smtClean="0"/>
                  <a:t> is related to source separation </a:t>
                </a:r>
                <a14:m>
                  <m:oMath xmlns:m="http://schemas.openxmlformats.org/officeDocument/2006/math">
                    <m:sSub>
                      <m:sSubPr>
                        <m:ctrlPr>
                          <a:rPr lang="en-US" i="1" smtClean="0">
                            <a:latin typeface="Cambria Math"/>
                          </a:rPr>
                        </m:ctrlPr>
                      </m:sSubPr>
                      <m:e>
                        <m:r>
                          <a:rPr lang="en-US" b="1" i="1">
                            <a:latin typeface="Cambria Math"/>
                          </a:rPr>
                          <m:t>𝐳</m:t>
                        </m:r>
                      </m:e>
                      <m:sub>
                        <m:r>
                          <a:rPr lang="en-US" i="1">
                            <a:latin typeface="Cambria Math"/>
                          </a:rPr>
                          <m:t>𝑖</m:t>
                        </m:r>
                      </m:sub>
                    </m:sSub>
                    <m:r>
                      <a:rPr lang="en-US" i="1">
                        <a:latin typeface="Cambria Math"/>
                      </a:rPr>
                      <m:t>−</m:t>
                    </m:r>
                    <m:sSub>
                      <m:sSubPr>
                        <m:ctrlPr>
                          <a:rPr lang="en-US" i="1">
                            <a:latin typeface="Cambria Math"/>
                          </a:rPr>
                        </m:ctrlPr>
                      </m:sSubPr>
                      <m:e>
                        <m:r>
                          <a:rPr lang="en-US" b="1" i="1">
                            <a:latin typeface="Cambria Math"/>
                          </a:rPr>
                          <m:t>𝐳</m:t>
                        </m:r>
                      </m:e>
                      <m:sub>
                        <m:r>
                          <a:rPr lang="en-US" i="1">
                            <a:latin typeface="Cambria Math"/>
                          </a:rPr>
                          <m:t>𝑗</m:t>
                        </m:r>
                      </m:sub>
                    </m:sSub>
                  </m:oMath>
                </a14:m>
                <a:r>
                  <a:rPr lang="en-US" dirty="0" smtClean="0"/>
                  <a:t> as:</a:t>
                </a:r>
              </a:p>
              <a:p>
                <a:endParaRPr lang="en-US" dirty="0"/>
              </a:p>
              <a:p>
                <a:endParaRPr lang="en-US" dirty="0" smtClean="0"/>
              </a:p>
              <a:p>
                <a:endParaRPr lang="en-US" dirty="0"/>
              </a:p>
              <a:p>
                <a:endParaRPr lang="en-US" dirty="0" smtClean="0"/>
              </a:p>
              <a:p>
                <a:r>
                  <a:rPr lang="en-US" dirty="0" smtClean="0"/>
                  <a:t>Then estimates source locations </a:t>
                </a:r>
                <a14:m>
                  <m:oMath xmlns:m="http://schemas.openxmlformats.org/officeDocument/2006/math">
                    <m:sSub>
                      <m:sSubPr>
                        <m:ctrlPr>
                          <a:rPr lang="en-US" i="1" smtClean="0">
                            <a:latin typeface="Cambria Math"/>
                          </a:rPr>
                        </m:ctrlPr>
                      </m:sSubPr>
                      <m:e>
                        <m:r>
                          <a:rPr lang="en-US" b="1" i="1">
                            <a:latin typeface="Cambria Math"/>
                          </a:rPr>
                          <m:t>𝐳</m:t>
                        </m:r>
                      </m:e>
                      <m:sub>
                        <m:r>
                          <a:rPr lang="en-US" i="1">
                            <a:latin typeface="Cambria Math"/>
                          </a:rPr>
                          <m:t>𝑖</m:t>
                        </m:r>
                      </m:sub>
                    </m:sSub>
                  </m:oMath>
                </a14:m>
                <a:r>
                  <a:rPr lang="en-US" dirty="0" smtClean="0"/>
                  <a:t> to minimize the sum of square errors:</a:t>
                </a:r>
                <a:endParaRPr lang="en-US" dirty="0"/>
              </a:p>
              <a:p>
                <a:endParaRPr lang="en-US" dirty="0" smtClean="0"/>
              </a:p>
              <a:p>
                <a:endParaRPr lang="en-US" dirty="0"/>
              </a:p>
              <a:p>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685800" y="2345319"/>
                <a:ext cx="7696200" cy="2884636"/>
              </a:xfrm>
              <a:prstGeom prst="rect">
                <a:avLst/>
              </a:prstGeom>
              <a:blipFill rotWithShape="1">
                <a:blip r:embed="rId3"/>
                <a:stretch>
                  <a:fillRect l="-713" t="-1057"/>
                </a:stretch>
              </a:blipFill>
            </p:spPr>
            <p:txBody>
              <a:bodyPr/>
              <a:lstStyle/>
              <a:p>
                <a:r>
                  <a:rPr lang="en-US">
                    <a:noFill/>
                  </a:rPr>
                  <a:t> </a:t>
                </a:r>
              </a:p>
            </p:txBody>
          </p:sp>
        </mc:Fallback>
      </mc:AlternateContent>
      <p:sp>
        <p:nvSpPr>
          <p:cNvPr id="2" name="Title 1"/>
          <p:cNvSpPr>
            <a:spLocks noGrp="1"/>
          </p:cNvSpPr>
          <p:nvPr>
            <p:ph type="title"/>
          </p:nvPr>
        </p:nvSpPr>
        <p:spPr/>
        <p:txBody>
          <a:bodyPr>
            <a:normAutofit fontScale="90000"/>
          </a:bodyPr>
          <a:lstStyle/>
          <a:p>
            <a:r>
              <a:rPr lang="en-US" sz="3200" dirty="0" err="1" smtClean="0"/>
              <a:t>Menke’s</a:t>
            </a:r>
            <a:r>
              <a:rPr lang="en-US" sz="3200" dirty="0" smtClean="0"/>
              <a:t> method inverts pairwise correlation constraints on source distances for source locations</a:t>
            </a:r>
            <a:endParaRPr lang="en-US" sz="3200" dirty="0"/>
          </a:p>
        </p:txBody>
      </p:sp>
      <mc:AlternateContent xmlns:mc="http://schemas.openxmlformats.org/markup-compatibility/2006" xmlns:a14="http://schemas.microsoft.com/office/drawing/2010/main">
        <mc:Choice Requires="a14">
          <p:sp>
            <p:nvSpPr>
              <p:cNvPr id="4" name="Rectangle 3"/>
              <p:cNvSpPr/>
              <p:nvPr/>
            </p:nvSpPr>
            <p:spPr>
              <a:xfrm>
                <a:off x="1828800" y="3031119"/>
                <a:ext cx="1675779" cy="60138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rPr>
                            <m:t>𝑐</m:t>
                          </m:r>
                        </m:e>
                        <m:sub>
                          <m:r>
                            <a:rPr lang="en-US" i="1">
                              <a:latin typeface="Cambria Math"/>
                            </a:rPr>
                            <m:t>𝑖𝑗</m:t>
                          </m:r>
                        </m:sub>
                      </m:sSub>
                      <m:r>
                        <a:rPr lang="en-US" i="1">
                          <a:latin typeface="Cambria Math"/>
                        </a:rPr>
                        <m:t> ≈  </m:t>
                      </m:r>
                      <m:sSup>
                        <m:sSupPr>
                          <m:ctrlPr>
                            <a:rPr lang="en-US" i="1">
                              <a:latin typeface="Cambria Math"/>
                            </a:rPr>
                          </m:ctrlPr>
                        </m:sSupPr>
                        <m:e>
                          <m:r>
                            <a:rPr lang="en-US" i="1">
                              <a:latin typeface="Cambria Math"/>
                            </a:rPr>
                            <m:t>𝑒</m:t>
                          </m:r>
                        </m:e>
                        <m:sup>
                          <m:r>
                            <a:rPr lang="en-US" i="1">
                              <a:latin typeface="Cambria Math"/>
                            </a:rPr>
                            <m:t>−</m:t>
                          </m:r>
                          <m:f>
                            <m:fPr>
                              <m:ctrlPr>
                                <a:rPr lang="en-US" i="1">
                                  <a:latin typeface="Cambria Math"/>
                                </a:rPr>
                              </m:ctrlPr>
                            </m:fPr>
                            <m:num>
                              <m:d>
                                <m:dPr>
                                  <m:begChr m:val="|"/>
                                  <m:endChr m:val="|"/>
                                  <m:ctrlPr>
                                    <a:rPr lang="en-US" i="1">
                                      <a:latin typeface="Cambria Math"/>
                                    </a:rPr>
                                  </m:ctrlPr>
                                </m:dPr>
                                <m:e>
                                  <m:sSub>
                                    <m:sSubPr>
                                      <m:ctrlPr>
                                        <a:rPr lang="en-US" i="1">
                                          <a:latin typeface="Cambria Math"/>
                                        </a:rPr>
                                      </m:ctrlPr>
                                    </m:sSubPr>
                                    <m:e>
                                      <m:r>
                                        <a:rPr lang="en-US" b="1" i="1">
                                          <a:latin typeface="Cambria Math"/>
                                        </a:rPr>
                                        <m:t>𝐳</m:t>
                                      </m:r>
                                    </m:e>
                                    <m:sub>
                                      <m:r>
                                        <a:rPr lang="en-US" i="1">
                                          <a:latin typeface="Cambria Math"/>
                                        </a:rPr>
                                        <m:t>𝑖</m:t>
                                      </m:r>
                                    </m:sub>
                                  </m:sSub>
                                  <m:r>
                                    <a:rPr lang="en-US" i="1">
                                      <a:latin typeface="Cambria Math"/>
                                    </a:rPr>
                                    <m:t>−</m:t>
                                  </m:r>
                                  <m:sSub>
                                    <m:sSubPr>
                                      <m:ctrlPr>
                                        <a:rPr lang="en-US" i="1">
                                          <a:latin typeface="Cambria Math"/>
                                        </a:rPr>
                                      </m:ctrlPr>
                                    </m:sSubPr>
                                    <m:e>
                                      <m:r>
                                        <a:rPr lang="en-US" b="1" i="1">
                                          <a:latin typeface="Cambria Math"/>
                                        </a:rPr>
                                        <m:t>𝐳</m:t>
                                      </m:r>
                                    </m:e>
                                    <m:sub>
                                      <m:r>
                                        <a:rPr lang="en-US" i="1">
                                          <a:latin typeface="Cambria Math"/>
                                        </a:rPr>
                                        <m:t>𝑗</m:t>
                                      </m:r>
                                    </m:sub>
                                  </m:sSub>
                                </m:e>
                              </m:d>
                            </m:num>
                            <m:den>
                              <m:r>
                                <a:rPr lang="en-US" i="1">
                                  <a:latin typeface="Cambria Math"/>
                                </a:rPr>
                                <m:t>𝑠</m:t>
                              </m:r>
                            </m:den>
                          </m:f>
                        </m:sup>
                      </m:sSup>
                    </m:oMath>
                  </m:oMathPara>
                </a14:m>
                <a:endParaRPr lang="en-US" dirty="0"/>
              </a:p>
            </p:txBody>
          </p:sp>
        </mc:Choice>
        <mc:Fallback xmlns="">
          <p:sp>
            <p:nvSpPr>
              <p:cNvPr id="4" name="Rectangle 3"/>
              <p:cNvSpPr>
                <a:spLocks noRot="1" noChangeAspect="1" noMove="1" noResize="1" noEditPoints="1" noAdjustHandles="1" noChangeArrowheads="1" noChangeShapeType="1" noTextEdit="1"/>
              </p:cNvSpPr>
              <p:nvPr/>
            </p:nvSpPr>
            <p:spPr>
              <a:xfrm>
                <a:off x="1828800" y="3031119"/>
                <a:ext cx="1675779" cy="601383"/>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4532252" y="3183519"/>
                <a:ext cx="2997872" cy="41530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a:rPr>
                          </m:ctrlPr>
                        </m:sSubPr>
                        <m:e>
                          <m:r>
                            <a:rPr lang="en-US" i="1">
                              <a:latin typeface="Cambria Math"/>
                            </a:rPr>
                            <m:t>𝐿</m:t>
                          </m:r>
                        </m:e>
                        <m:sub>
                          <m:r>
                            <a:rPr lang="en-US" i="1">
                              <a:latin typeface="Cambria Math"/>
                            </a:rPr>
                            <m:t>𝑖𝑗</m:t>
                          </m:r>
                        </m:sub>
                      </m:sSub>
                      <m:r>
                        <a:rPr lang="en-US" i="1">
                          <a:latin typeface="Cambria Math"/>
                        </a:rPr>
                        <m:t>  =  −</m:t>
                      </m:r>
                      <m:func>
                        <m:funcPr>
                          <m:ctrlPr>
                            <a:rPr lang="en-US" i="1">
                              <a:latin typeface="Cambria Math"/>
                            </a:rPr>
                          </m:ctrlPr>
                        </m:funcPr>
                        <m:fName>
                          <m:r>
                            <m:rPr>
                              <m:sty m:val="p"/>
                            </m:rPr>
                            <a:rPr lang="en-US">
                              <a:latin typeface="Cambria Math"/>
                            </a:rPr>
                            <m:t>ln</m:t>
                          </m:r>
                        </m:fName>
                        <m:e>
                          <m:sSub>
                            <m:sSubPr>
                              <m:ctrlPr>
                                <a:rPr lang="en-US" i="1">
                                  <a:latin typeface="Cambria Math"/>
                                </a:rPr>
                              </m:ctrlPr>
                            </m:sSubPr>
                            <m:e>
                              <m:r>
                                <a:rPr lang="en-US" i="1">
                                  <a:latin typeface="Cambria Math"/>
                                </a:rPr>
                                <m:t>𝑐</m:t>
                              </m:r>
                            </m:e>
                            <m:sub>
                              <m:r>
                                <a:rPr lang="en-US" i="1">
                                  <a:latin typeface="Cambria Math"/>
                                </a:rPr>
                                <m:t>𝑖𝑗</m:t>
                              </m:r>
                            </m:sub>
                          </m:sSub>
                        </m:e>
                      </m:func>
                      <m:r>
                        <a:rPr lang="en-US" i="1">
                          <a:latin typeface="Cambria Math"/>
                        </a:rPr>
                        <m:t>  ≈   </m:t>
                      </m:r>
                      <m:d>
                        <m:dPr>
                          <m:begChr m:val="|"/>
                          <m:endChr m:val="|"/>
                          <m:ctrlPr>
                            <a:rPr lang="en-US" i="1">
                              <a:latin typeface="Cambria Math"/>
                            </a:rPr>
                          </m:ctrlPr>
                        </m:dPr>
                        <m:e>
                          <m:sSub>
                            <m:sSubPr>
                              <m:ctrlPr>
                                <a:rPr lang="en-US" i="1">
                                  <a:latin typeface="Cambria Math"/>
                                </a:rPr>
                              </m:ctrlPr>
                            </m:sSubPr>
                            <m:e>
                              <m:r>
                                <a:rPr lang="en-US" b="1" i="1">
                                  <a:latin typeface="Cambria Math"/>
                                </a:rPr>
                                <m:t>𝐳</m:t>
                              </m:r>
                            </m:e>
                            <m:sub>
                              <m:r>
                                <a:rPr lang="en-US" i="1">
                                  <a:latin typeface="Cambria Math"/>
                                </a:rPr>
                                <m:t>𝑖</m:t>
                              </m:r>
                            </m:sub>
                          </m:sSub>
                          <m:r>
                            <a:rPr lang="en-US" i="1">
                              <a:latin typeface="Cambria Math"/>
                            </a:rPr>
                            <m:t>−</m:t>
                          </m:r>
                          <m:sSub>
                            <m:sSubPr>
                              <m:ctrlPr>
                                <a:rPr lang="en-US" i="1">
                                  <a:latin typeface="Cambria Math"/>
                                </a:rPr>
                              </m:ctrlPr>
                            </m:sSubPr>
                            <m:e>
                              <m:r>
                                <a:rPr lang="en-US" b="1" i="1">
                                  <a:latin typeface="Cambria Math"/>
                                </a:rPr>
                                <m:t>𝐳</m:t>
                              </m:r>
                            </m:e>
                            <m:sub>
                              <m:r>
                                <a:rPr lang="en-US" i="1">
                                  <a:latin typeface="Cambria Math"/>
                                </a:rPr>
                                <m:t>𝑗</m:t>
                              </m:r>
                            </m:sub>
                          </m:sSub>
                        </m:e>
                      </m:d>
                    </m:oMath>
                  </m:oMathPara>
                </a14:m>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4532252" y="3183519"/>
                <a:ext cx="2997872" cy="415307"/>
              </a:xfrm>
              <a:prstGeom prst="rect">
                <a:avLst/>
              </a:prstGeom>
              <a:blipFill rotWithShape="1">
                <a:blip r:embed="rId5"/>
                <a:stretch>
                  <a:fillRect b="-73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3124200" y="4555119"/>
                <a:ext cx="2809102" cy="93128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𝐸</m:t>
                      </m:r>
                      <m:r>
                        <a:rPr lang="en-US" i="1">
                          <a:latin typeface="Cambria Math"/>
                        </a:rPr>
                        <m:t> =   </m:t>
                      </m:r>
                      <m:nary>
                        <m:naryPr>
                          <m:chr m:val="∑"/>
                          <m:limLoc m:val="undOvr"/>
                          <m:ctrlPr>
                            <a:rPr lang="en-US" i="1">
                              <a:latin typeface="Cambria Math"/>
                            </a:rPr>
                          </m:ctrlPr>
                        </m:naryPr>
                        <m:sub>
                          <m:r>
                            <a:rPr lang="en-US" i="1">
                              <a:latin typeface="Cambria Math"/>
                            </a:rPr>
                            <m:t>𝑖</m:t>
                          </m:r>
                          <m:r>
                            <a:rPr lang="en-US" i="1">
                              <a:latin typeface="Cambria Math"/>
                            </a:rPr>
                            <m:t>,</m:t>
                          </m:r>
                          <m:r>
                            <a:rPr lang="en-US" i="1">
                              <a:latin typeface="Cambria Math"/>
                            </a:rPr>
                            <m:t>𝑗</m:t>
                          </m:r>
                        </m:sub>
                        <m:sup/>
                        <m:e>
                          <m:sSup>
                            <m:sSupPr>
                              <m:ctrlPr>
                                <a:rPr lang="en-US" i="1">
                                  <a:latin typeface="Cambria Math"/>
                                </a:rPr>
                              </m:ctrlPr>
                            </m:sSupPr>
                            <m:e>
                              <m:d>
                                <m:dPr>
                                  <m:ctrlPr>
                                    <a:rPr lang="en-US" i="1">
                                      <a:latin typeface="Cambria Math"/>
                                    </a:rPr>
                                  </m:ctrlPr>
                                </m:dPr>
                                <m:e>
                                  <m:sSub>
                                    <m:sSubPr>
                                      <m:ctrlPr>
                                        <a:rPr lang="en-US" i="1">
                                          <a:latin typeface="Cambria Math"/>
                                        </a:rPr>
                                      </m:ctrlPr>
                                    </m:sSubPr>
                                    <m:e>
                                      <m:r>
                                        <a:rPr lang="en-US" i="1">
                                          <a:latin typeface="Cambria Math"/>
                                        </a:rPr>
                                        <m:t>𝐿</m:t>
                                      </m:r>
                                    </m:e>
                                    <m:sub>
                                      <m:r>
                                        <a:rPr lang="en-US" i="1">
                                          <a:latin typeface="Cambria Math"/>
                                        </a:rPr>
                                        <m:t>𝑖𝑗</m:t>
                                      </m:r>
                                    </m:sub>
                                  </m:sSub>
                                  <m:r>
                                    <a:rPr lang="en-US" i="1">
                                      <a:latin typeface="Cambria Math"/>
                                    </a:rPr>
                                    <m:t>−</m:t>
                                  </m:r>
                                  <m:d>
                                    <m:dPr>
                                      <m:begChr m:val="|"/>
                                      <m:endChr m:val="|"/>
                                      <m:ctrlPr>
                                        <a:rPr lang="en-US" i="1">
                                          <a:latin typeface="Cambria Math"/>
                                        </a:rPr>
                                      </m:ctrlPr>
                                    </m:dPr>
                                    <m:e>
                                      <m:sSub>
                                        <m:sSubPr>
                                          <m:ctrlPr>
                                            <a:rPr lang="en-US" i="1">
                                              <a:latin typeface="Cambria Math"/>
                                            </a:rPr>
                                          </m:ctrlPr>
                                        </m:sSubPr>
                                        <m:e>
                                          <m:r>
                                            <a:rPr lang="en-US" b="1" i="1">
                                              <a:latin typeface="Cambria Math"/>
                                            </a:rPr>
                                            <m:t>𝐳</m:t>
                                          </m:r>
                                        </m:e>
                                        <m:sub>
                                          <m:r>
                                            <a:rPr lang="en-US" i="1">
                                              <a:latin typeface="Cambria Math"/>
                                            </a:rPr>
                                            <m:t>𝑖</m:t>
                                          </m:r>
                                        </m:sub>
                                      </m:sSub>
                                      <m:r>
                                        <a:rPr lang="en-US" i="1">
                                          <a:latin typeface="Cambria Math"/>
                                        </a:rPr>
                                        <m:t>−</m:t>
                                      </m:r>
                                      <m:sSub>
                                        <m:sSubPr>
                                          <m:ctrlPr>
                                            <a:rPr lang="en-US" i="1">
                                              <a:latin typeface="Cambria Math"/>
                                            </a:rPr>
                                          </m:ctrlPr>
                                        </m:sSubPr>
                                        <m:e>
                                          <m:r>
                                            <a:rPr lang="en-US" b="1" i="1">
                                              <a:latin typeface="Cambria Math"/>
                                            </a:rPr>
                                            <m:t>𝐳</m:t>
                                          </m:r>
                                        </m:e>
                                        <m:sub>
                                          <m:r>
                                            <a:rPr lang="en-US" i="1">
                                              <a:latin typeface="Cambria Math"/>
                                            </a:rPr>
                                            <m:t>𝑗</m:t>
                                          </m:r>
                                        </m:sub>
                                      </m:sSub>
                                    </m:e>
                                  </m:d>
                                </m:e>
                              </m:d>
                            </m:e>
                            <m:sup>
                              <m:r>
                                <a:rPr lang="en-US" i="1">
                                  <a:latin typeface="Cambria Math"/>
                                </a:rPr>
                                <m:t>2</m:t>
                              </m:r>
                            </m:sup>
                          </m:sSup>
                        </m:e>
                      </m:nary>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3124200" y="4555119"/>
                <a:ext cx="2809102" cy="931281"/>
              </a:xfrm>
              <a:prstGeom prst="rect">
                <a:avLst/>
              </a:prstGeom>
              <a:blipFill rotWithShape="1">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924084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err="1" smtClean="0"/>
              <a:t>Isomap</a:t>
            </a:r>
            <a:r>
              <a:rPr lang="en-US" sz="3200" dirty="0" smtClean="0"/>
              <a:t> does something similar, but with a more complicated estimate of distance between waveforms</a:t>
            </a:r>
            <a:endParaRPr lang="en-US" sz="3200" dirty="0"/>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31253" t="23953" r="21874" b="30214"/>
          <a:stretch/>
        </p:blipFill>
        <p:spPr>
          <a:xfrm>
            <a:off x="3590462" y="1981200"/>
            <a:ext cx="5532120" cy="4056888"/>
          </a:xfrm>
          <a:prstGeom prst="rect">
            <a:avLst/>
          </a:prstGeom>
        </p:spPr>
      </p:pic>
      <p:sp>
        <p:nvSpPr>
          <p:cNvPr id="5" name="TextBox 4"/>
          <p:cNvSpPr txBox="1"/>
          <p:nvPr/>
        </p:nvSpPr>
        <p:spPr>
          <a:xfrm>
            <a:off x="228600" y="1676400"/>
            <a:ext cx="3429000" cy="4185761"/>
          </a:xfrm>
          <a:prstGeom prst="rect">
            <a:avLst/>
          </a:prstGeom>
          <a:noFill/>
        </p:spPr>
        <p:txBody>
          <a:bodyPr wrap="square" rtlCol="0">
            <a:spAutoFit/>
          </a:bodyPr>
          <a:lstStyle/>
          <a:p>
            <a:pPr marL="342900" indent="-342900">
              <a:buFont typeface="+mj-lt"/>
              <a:buAutoNum type="arabicPeriod"/>
            </a:pPr>
            <a:r>
              <a:rPr lang="en-US" dirty="0" smtClean="0"/>
              <a:t>First builds a graph of nearest neighbors among waveforms.</a:t>
            </a:r>
          </a:p>
          <a:p>
            <a:pPr marL="800100" lvl="1" indent="-342900">
              <a:buFont typeface="Arial" panose="020B0604020202020204" pitchFamily="34" charset="0"/>
              <a:buChar char="•"/>
            </a:pPr>
            <a:r>
              <a:rPr lang="en-US" sz="1600" dirty="0" smtClean="0"/>
              <a:t>Nodes are at waveform locations (in signal space).</a:t>
            </a:r>
          </a:p>
          <a:p>
            <a:pPr marL="800100" lvl="1" indent="-342900">
              <a:buFont typeface="Arial" panose="020B0604020202020204" pitchFamily="34" charset="0"/>
              <a:buChar char="•"/>
            </a:pPr>
            <a:r>
              <a:rPr lang="en-US" sz="1600" dirty="0" smtClean="0"/>
              <a:t>Edges are labeled with Cartesian distance between waveforms.</a:t>
            </a:r>
          </a:p>
          <a:p>
            <a:pPr marL="342900" indent="-342900">
              <a:buFont typeface="+mj-lt"/>
              <a:buAutoNum type="arabicPeriod"/>
            </a:pPr>
            <a:r>
              <a:rPr lang="en-US" dirty="0" smtClean="0"/>
              <a:t>Then traces distances between pairs of waveforms along an approximate geodesic.</a:t>
            </a:r>
          </a:p>
          <a:p>
            <a:pPr marL="800100" lvl="1" indent="-342900">
              <a:buFont typeface="Arial" panose="020B0604020202020204" pitchFamily="34" charset="0"/>
              <a:buChar char="•"/>
            </a:pPr>
            <a:r>
              <a:rPr lang="en-US" sz="1600" dirty="0" smtClean="0"/>
              <a:t>Minimum distance path (example in red).</a:t>
            </a:r>
          </a:p>
          <a:p>
            <a:pPr marL="800100" lvl="1" indent="-342900">
              <a:buFont typeface="Arial" panose="020B0604020202020204" pitchFamily="34" charset="0"/>
              <a:buChar char="•"/>
            </a:pPr>
            <a:r>
              <a:rPr lang="en-US" sz="1600" dirty="0" smtClean="0"/>
              <a:t>Distance is sum of edge lengths.</a:t>
            </a:r>
          </a:p>
          <a:p>
            <a:pPr marL="342900" indent="-342900">
              <a:buFont typeface="+mj-lt"/>
              <a:buAutoNum type="arabicPeriod"/>
            </a:pPr>
            <a:r>
              <a:rPr lang="en-US" sz="1600" dirty="0" smtClean="0"/>
              <a:t>Finally inverts these “geodesic” distances for source locations.</a:t>
            </a:r>
          </a:p>
        </p:txBody>
      </p:sp>
      <p:sp>
        <p:nvSpPr>
          <p:cNvPr id="6" name="TextBox 5"/>
          <p:cNvSpPr txBox="1"/>
          <p:nvPr/>
        </p:nvSpPr>
        <p:spPr>
          <a:xfrm>
            <a:off x="381000" y="5867400"/>
            <a:ext cx="8686800" cy="830997"/>
          </a:xfrm>
          <a:prstGeom prst="rect">
            <a:avLst/>
          </a:prstGeom>
          <a:noFill/>
        </p:spPr>
        <p:txBody>
          <a:bodyPr wrap="square" rtlCol="0">
            <a:spAutoFit/>
          </a:bodyPr>
          <a:lstStyle/>
          <a:p>
            <a:r>
              <a:rPr lang="en-US" sz="2400" dirty="0" err="1" smtClean="0"/>
              <a:t>Isomap</a:t>
            </a:r>
            <a:r>
              <a:rPr lang="en-US" sz="2400" dirty="0" smtClean="0"/>
              <a:t> seeks to preserve distances along paths confined to the source region image in signal space</a:t>
            </a:r>
            <a:endParaRPr lang="en-US" sz="2400" dirty="0"/>
          </a:p>
        </p:txBody>
      </p:sp>
    </p:spTree>
    <p:extLst>
      <p:ext uri="{BB962C8B-B14F-4D97-AF65-F5344CB8AC3E}">
        <p14:creationId xmlns:p14="http://schemas.microsoft.com/office/powerpoint/2010/main" val="1367699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6200"/>
            <a:ext cx="8229600" cy="1143000"/>
          </a:xfrm>
        </p:spPr>
        <p:txBody>
          <a:bodyPr>
            <a:normAutofit/>
          </a:bodyPr>
          <a:lstStyle/>
          <a:p>
            <a:pPr algn="l"/>
            <a:r>
              <a:rPr lang="en-US" sz="3200" dirty="0" smtClean="0"/>
              <a:t>The geodesic distance is a more accurate reflection of source separation than –ln(c)</a:t>
            </a:r>
            <a:endParaRPr lang="en-US" sz="3200"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381000" y="1447800"/>
            <a:ext cx="4856547" cy="5257800"/>
          </a:xfrm>
          <a:prstGeom prst="rect">
            <a:avLst/>
          </a:prstGeom>
        </p:spPr>
      </p:pic>
      <p:sp>
        <p:nvSpPr>
          <p:cNvPr id="5" name="TextBox 4"/>
          <p:cNvSpPr txBox="1"/>
          <p:nvPr/>
        </p:nvSpPr>
        <p:spPr>
          <a:xfrm>
            <a:off x="5410200" y="1815481"/>
            <a:ext cx="3352800" cy="1200329"/>
          </a:xfrm>
          <a:prstGeom prst="rect">
            <a:avLst/>
          </a:prstGeom>
          <a:noFill/>
        </p:spPr>
        <p:txBody>
          <a:bodyPr wrap="square" rtlCol="0">
            <a:spAutoFit/>
          </a:bodyPr>
          <a:lstStyle/>
          <a:p>
            <a:r>
              <a:rPr lang="en-US" dirty="0" smtClean="0"/>
              <a:t>Estimates of correlation distance constraints plotted against actual source separation for synthetics (see coming slides for simulation).</a:t>
            </a:r>
            <a:endParaRPr lang="en-US" dirty="0"/>
          </a:p>
        </p:txBody>
      </p:sp>
      <p:sp>
        <p:nvSpPr>
          <p:cNvPr id="6" name="TextBox 5"/>
          <p:cNvSpPr txBox="1"/>
          <p:nvPr/>
        </p:nvSpPr>
        <p:spPr>
          <a:xfrm>
            <a:off x="5410200" y="4514671"/>
            <a:ext cx="3352800" cy="923330"/>
          </a:xfrm>
          <a:prstGeom prst="rect">
            <a:avLst/>
          </a:prstGeom>
          <a:noFill/>
        </p:spPr>
        <p:txBody>
          <a:bodyPr wrap="square" rtlCol="0">
            <a:spAutoFit/>
          </a:bodyPr>
          <a:lstStyle/>
          <a:p>
            <a:r>
              <a:rPr lang="en-US" dirty="0" smtClean="0"/>
              <a:t>Estimates of geodesic distance plotted against actual source separation for synthetics.</a:t>
            </a:r>
            <a:endParaRPr lang="en-US" dirty="0"/>
          </a:p>
        </p:txBody>
      </p:sp>
    </p:spTree>
    <p:extLst>
      <p:ext uri="{BB962C8B-B14F-4D97-AF65-F5344CB8AC3E}">
        <p14:creationId xmlns:p14="http://schemas.microsoft.com/office/powerpoint/2010/main" val="1344582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sz="3200" dirty="0" smtClean="0"/>
              <a:t>Induced seismicity at a coal mine in Utah provides a concrete example</a:t>
            </a:r>
            <a:endParaRPr lang="en-US" sz="32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1" y="1315364"/>
            <a:ext cx="6507360" cy="4628236"/>
          </a:xfrm>
          <a:prstGeom prst="rect">
            <a:avLst/>
          </a:prstGeom>
          <a:effectLst>
            <a:outerShdw blurRad="50800" dist="38100" dir="2700000" algn="tl" rotWithShape="0">
              <a:prstClr val="black">
                <a:alpha val="40000"/>
              </a:prstClr>
            </a:outerShdw>
          </a:effec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52422" t="7449" r="-772" b="18064"/>
          <a:stretch/>
        </p:blipFill>
        <p:spPr>
          <a:xfrm>
            <a:off x="4495800" y="4178980"/>
            <a:ext cx="2590800" cy="2590800"/>
          </a:xfrm>
          <a:prstGeom prst="rect">
            <a:avLst/>
          </a:prstGeom>
          <a:effectLst>
            <a:outerShdw blurRad="50800" dist="38100" dir="2700000" algn="tl" rotWithShape="0">
              <a:prstClr val="black">
                <a:alpha val="40000"/>
              </a:prstClr>
            </a:outerShdw>
          </a:effectLst>
        </p:spPr>
      </p:pic>
      <p:sp>
        <p:nvSpPr>
          <p:cNvPr id="5" name="TextBox 4"/>
          <p:cNvSpPr txBox="1"/>
          <p:nvPr/>
        </p:nvSpPr>
        <p:spPr>
          <a:xfrm>
            <a:off x="5715000" y="1295400"/>
            <a:ext cx="3352800" cy="2800767"/>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sz="1600" dirty="0" smtClean="0"/>
              <a:t>In 2005, the West Ridge Mine extracted coal from a long panel;  regulatory documentation provided an exact picture of how this mining operation progressed.  Two University of Utah stations (BCE and ROA) observed the seismicity induced by the operation.  Can something of the geometry of the mined region be inferred from the event waveforms observed by one of the stations?</a:t>
            </a:r>
            <a:endParaRPr lang="en-US" sz="1600" dirty="0"/>
          </a:p>
        </p:txBody>
      </p:sp>
      <p:grpSp>
        <p:nvGrpSpPr>
          <p:cNvPr id="10" name="Group 9"/>
          <p:cNvGrpSpPr/>
          <p:nvPr/>
        </p:nvGrpSpPr>
        <p:grpSpPr>
          <a:xfrm>
            <a:off x="7207017" y="5257800"/>
            <a:ext cx="1113091" cy="400110"/>
            <a:chOff x="6249624" y="6172200"/>
            <a:chExt cx="1113091" cy="400110"/>
          </a:xfrm>
        </p:grpSpPr>
        <p:sp>
          <p:nvSpPr>
            <p:cNvPr id="7" name="TextBox 6"/>
            <p:cNvSpPr txBox="1"/>
            <p:nvPr/>
          </p:nvSpPr>
          <p:spPr>
            <a:xfrm>
              <a:off x="6643416" y="6172200"/>
              <a:ext cx="719299" cy="400110"/>
            </a:xfrm>
            <a:prstGeom prst="rect">
              <a:avLst/>
            </a:prstGeom>
            <a:noFill/>
          </p:spPr>
          <p:txBody>
            <a:bodyPr wrap="none" rtlCol="0">
              <a:spAutoFit/>
            </a:bodyPr>
            <a:lstStyle/>
            <a:p>
              <a:r>
                <a:rPr lang="en-US" sz="2000" dirty="0" smtClean="0"/>
                <a:t>Yes!  </a:t>
              </a:r>
              <a:endParaRPr lang="en-US" sz="2000" dirty="0"/>
            </a:p>
          </p:txBody>
        </p:sp>
        <p:sp>
          <p:nvSpPr>
            <p:cNvPr id="8" name="Left Arrow 7"/>
            <p:cNvSpPr/>
            <p:nvPr/>
          </p:nvSpPr>
          <p:spPr>
            <a:xfrm>
              <a:off x="6249624" y="6282299"/>
              <a:ext cx="368808" cy="18268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p:cNvSpPr txBox="1"/>
          <p:nvPr/>
        </p:nvSpPr>
        <p:spPr>
          <a:xfrm>
            <a:off x="5188094" y="4495800"/>
            <a:ext cx="1593706" cy="246221"/>
          </a:xfrm>
          <a:prstGeom prst="rect">
            <a:avLst/>
          </a:prstGeom>
          <a:noFill/>
        </p:spPr>
        <p:txBody>
          <a:bodyPr wrap="none" rtlCol="0">
            <a:spAutoFit/>
          </a:bodyPr>
          <a:lstStyle/>
          <a:p>
            <a:r>
              <a:rPr lang="en-US" sz="1000" dirty="0" smtClean="0"/>
              <a:t>One-station reconstruction</a:t>
            </a:r>
            <a:endParaRPr lang="en-US" sz="1000" dirty="0"/>
          </a:p>
        </p:txBody>
      </p:sp>
    </p:spTree>
    <p:extLst>
      <p:ext uri="{BB962C8B-B14F-4D97-AF65-F5344CB8AC3E}">
        <p14:creationId xmlns:p14="http://schemas.microsoft.com/office/powerpoint/2010/main" val="3156022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76200"/>
            <a:ext cx="8229600" cy="868362"/>
          </a:xfrm>
        </p:spPr>
        <p:txBody>
          <a:bodyPr>
            <a:normAutofit/>
          </a:bodyPr>
          <a:lstStyle/>
          <a:p>
            <a:r>
              <a:rPr lang="en-US" sz="3200" dirty="0" smtClean="0"/>
              <a:t>Testing Concepts and Algorithms with Synthetics</a:t>
            </a:r>
            <a:endParaRPr lang="en-US" sz="32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066800"/>
            <a:ext cx="5626885" cy="4800600"/>
          </a:xfrm>
          <a:prstGeom prst="rect">
            <a:avLst/>
          </a:prstGeom>
        </p:spPr>
      </p:pic>
      <p:sp>
        <p:nvSpPr>
          <p:cNvPr id="8" name="Rectangle 7"/>
          <p:cNvSpPr/>
          <p:nvPr/>
        </p:nvSpPr>
        <p:spPr>
          <a:xfrm>
            <a:off x="4953000" y="3352800"/>
            <a:ext cx="83820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417826" y="5735574"/>
            <a:ext cx="915926" cy="1179578"/>
          </a:xfrm>
          <a:prstGeom prst="rect">
            <a:avLst/>
          </a:prstGeom>
        </p:spPr>
      </p:pic>
      <p:grpSp>
        <p:nvGrpSpPr>
          <p:cNvPr id="13" name="Group 12"/>
          <p:cNvGrpSpPr/>
          <p:nvPr/>
        </p:nvGrpSpPr>
        <p:grpSpPr>
          <a:xfrm>
            <a:off x="5218574" y="1940294"/>
            <a:ext cx="3925426" cy="3987797"/>
            <a:chOff x="5061421" y="1940294"/>
            <a:chExt cx="3925426" cy="3987797"/>
          </a:xfrm>
        </p:grpSpPr>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61421" y="1940294"/>
              <a:ext cx="1945272" cy="3949775"/>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10400" y="1965846"/>
              <a:ext cx="1976447" cy="3962245"/>
            </a:xfrm>
            <a:prstGeom prst="rect">
              <a:avLst/>
            </a:prstGeom>
          </p:spPr>
        </p:pic>
      </p:grpSp>
      <p:sp>
        <p:nvSpPr>
          <p:cNvPr id="6" name="TextBox 5"/>
          <p:cNvSpPr txBox="1"/>
          <p:nvPr/>
        </p:nvSpPr>
        <p:spPr>
          <a:xfrm>
            <a:off x="5638800" y="1219200"/>
            <a:ext cx="3148362" cy="369332"/>
          </a:xfrm>
          <a:prstGeom prst="rect">
            <a:avLst/>
          </a:prstGeom>
          <a:noFill/>
        </p:spPr>
        <p:txBody>
          <a:bodyPr wrap="none" rtlCol="0">
            <a:spAutoFit/>
          </a:bodyPr>
          <a:lstStyle/>
          <a:p>
            <a:r>
              <a:rPr lang="en-US" dirty="0" smtClean="0"/>
              <a:t>SW4 finite difference synthetics</a:t>
            </a:r>
            <a:endParaRPr lang="en-US" dirty="0"/>
          </a:p>
        </p:txBody>
      </p:sp>
    </p:spTree>
    <p:extLst>
      <p:ext uri="{BB962C8B-B14F-4D97-AF65-F5344CB8AC3E}">
        <p14:creationId xmlns:p14="http://schemas.microsoft.com/office/powerpoint/2010/main" val="83773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3D image obtained with natural alignment for station ROA</a:t>
            </a:r>
            <a:endParaRPr lang="en-US" sz="3200"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402738" y="1905000"/>
            <a:ext cx="8476068" cy="3104601"/>
          </a:xfrm>
          <a:prstGeom prst="rect">
            <a:avLst/>
          </a:prstGeom>
        </p:spPr>
      </p:pic>
      <p:sp>
        <p:nvSpPr>
          <p:cNvPr id="5" name="TextBox 4"/>
          <p:cNvSpPr txBox="1"/>
          <p:nvPr/>
        </p:nvSpPr>
        <p:spPr>
          <a:xfrm>
            <a:off x="1219200" y="5486400"/>
            <a:ext cx="6858000" cy="92333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dirty="0" smtClean="0"/>
              <a:t>Color encodes position along the long axis of mined panel.  Note that the simple process of projection sorts the waveforms by their corresponding event proximity.</a:t>
            </a:r>
            <a:endParaRPr lang="en-US" dirty="0"/>
          </a:p>
        </p:txBody>
      </p:sp>
    </p:spTree>
    <p:extLst>
      <p:ext uri="{BB962C8B-B14F-4D97-AF65-F5344CB8AC3E}">
        <p14:creationId xmlns:p14="http://schemas.microsoft.com/office/powerpoint/2010/main" val="2671355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3D image obtained by </a:t>
            </a:r>
            <a:r>
              <a:rPr lang="en-US" sz="3200" dirty="0" err="1" smtClean="0"/>
              <a:t>VanDecar-Crosson</a:t>
            </a:r>
            <a:r>
              <a:rPr lang="en-US" sz="3200" dirty="0" smtClean="0"/>
              <a:t> alignment with waveform correlation constraints</a:t>
            </a:r>
            <a:endParaRPr lang="en-US" sz="3200"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348154" y="1600200"/>
            <a:ext cx="8414212" cy="3124200"/>
          </a:xfrm>
          <a:prstGeom prst="rect">
            <a:avLst/>
          </a:prstGeom>
        </p:spPr>
      </p:pic>
      <p:sp>
        <p:nvSpPr>
          <p:cNvPr id="5" name="TextBox 4"/>
          <p:cNvSpPr txBox="1"/>
          <p:nvPr/>
        </p:nvSpPr>
        <p:spPr>
          <a:xfrm>
            <a:off x="1219200" y="5486400"/>
            <a:ext cx="6858000" cy="92333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dirty="0" smtClean="0"/>
              <a:t>This type of alignment produces an image with waveforms still sorted by corresponding source distribution, which is crucial for seismic observations with unknown origin times.  Again station ROA synthetics.</a:t>
            </a:r>
            <a:endParaRPr lang="en-US" dirty="0"/>
          </a:p>
        </p:txBody>
      </p:sp>
    </p:spTree>
    <p:extLst>
      <p:ext uri="{BB962C8B-B14F-4D97-AF65-F5344CB8AC3E}">
        <p14:creationId xmlns:p14="http://schemas.microsoft.com/office/powerpoint/2010/main" val="8411933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200" dirty="0" smtClean="0"/>
              <a:t>Reconstructions of source distribution by two algorithms </a:t>
            </a:r>
            <a:endParaRPr lang="en-US" sz="3200"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365108" y="1371600"/>
            <a:ext cx="8397892" cy="4424742"/>
          </a:xfrm>
          <a:prstGeom prst="rect">
            <a:avLst/>
          </a:prstGeom>
        </p:spPr>
      </p:pic>
      <p:sp>
        <p:nvSpPr>
          <p:cNvPr id="5" name="TextBox 4"/>
          <p:cNvSpPr txBox="1"/>
          <p:nvPr/>
        </p:nvSpPr>
        <p:spPr>
          <a:xfrm>
            <a:off x="685800" y="5943600"/>
            <a:ext cx="8153400" cy="830997"/>
          </a:xfrm>
          <a:prstGeom prst="rect">
            <a:avLst/>
          </a:prstGeom>
          <a:noFill/>
        </p:spPr>
        <p:txBody>
          <a:bodyPr wrap="square" rtlCol="0">
            <a:spAutoFit/>
          </a:bodyPr>
          <a:lstStyle/>
          <a:p>
            <a:r>
              <a:rPr lang="en-US" sz="1600" dirty="0" err="1" smtClean="0"/>
              <a:t>Menke’s</a:t>
            </a:r>
            <a:r>
              <a:rPr lang="en-US" sz="1600" dirty="0" smtClean="0"/>
              <a:t> algorithm fails to constrain large distances properly and produces a “wrapped” reconstruction;  </a:t>
            </a:r>
            <a:r>
              <a:rPr lang="en-US" sz="1600" dirty="0" err="1" smtClean="0"/>
              <a:t>Isomap</a:t>
            </a:r>
            <a:r>
              <a:rPr lang="en-US" sz="1600" dirty="0" smtClean="0"/>
              <a:t> approximately constrains geodesic distances and produces a more accurate reconstruction</a:t>
            </a:r>
            <a:endParaRPr lang="en-US" sz="1600" dirty="0"/>
          </a:p>
        </p:txBody>
      </p:sp>
    </p:spTree>
    <p:extLst>
      <p:ext uri="{BB962C8B-B14F-4D97-AF65-F5344CB8AC3E}">
        <p14:creationId xmlns:p14="http://schemas.microsoft.com/office/powerpoint/2010/main" val="2088242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Natural alignment, 3D, signal-space image for station BCE synthetics</a:t>
            </a:r>
            <a:endParaRPr lang="en-US" sz="3200"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326372" y="2286000"/>
            <a:ext cx="8512194" cy="3124200"/>
          </a:xfrm>
          <a:prstGeom prst="rect">
            <a:avLst/>
          </a:prstGeom>
        </p:spPr>
      </p:pic>
    </p:spTree>
    <p:extLst>
      <p:ext uri="{BB962C8B-B14F-4D97-AF65-F5344CB8AC3E}">
        <p14:creationId xmlns:p14="http://schemas.microsoft.com/office/powerpoint/2010/main" val="1554562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3D image obtained with </a:t>
            </a:r>
            <a:r>
              <a:rPr lang="en-US" sz="3200" dirty="0" err="1" smtClean="0"/>
              <a:t>VanDecar-Crosson</a:t>
            </a:r>
            <a:r>
              <a:rPr lang="en-US" sz="3200" dirty="0" smtClean="0"/>
              <a:t> alignment</a:t>
            </a:r>
            <a:endParaRPr lang="en-US" sz="3200"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240247" y="1905000"/>
            <a:ext cx="8522119" cy="3124200"/>
          </a:xfrm>
          <a:prstGeom prst="rect">
            <a:avLst/>
          </a:prstGeom>
        </p:spPr>
      </p:pic>
      <p:sp>
        <p:nvSpPr>
          <p:cNvPr id="5" name="TextBox 4"/>
          <p:cNvSpPr txBox="1"/>
          <p:nvPr/>
        </p:nvSpPr>
        <p:spPr>
          <a:xfrm>
            <a:off x="1219200" y="5486400"/>
            <a:ext cx="6858000" cy="923330"/>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dirty="0" smtClean="0"/>
              <a:t>Note that waveforms corresponding to the far end of the panel (from BCE, in brown) are compressed in a small region.  This effect should make reconstruction of source distribution more difficult.  </a:t>
            </a:r>
            <a:endParaRPr lang="en-US" dirty="0"/>
          </a:p>
        </p:txBody>
      </p:sp>
    </p:spTree>
    <p:extLst>
      <p:ext uri="{BB962C8B-B14F-4D97-AF65-F5344CB8AC3E}">
        <p14:creationId xmlns:p14="http://schemas.microsoft.com/office/powerpoint/2010/main" val="2860294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sz="3200" dirty="0"/>
              <a:t>R</a:t>
            </a:r>
            <a:r>
              <a:rPr lang="en-US" sz="3200" dirty="0" smtClean="0"/>
              <a:t>econstructions of the source region from BCE waveforms exhibit degeneracies, especially at the portion of the panel most distant from the station</a:t>
            </a:r>
            <a:endParaRPr lang="en-US" sz="3200"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284196" y="1676400"/>
            <a:ext cx="8572784" cy="4516806"/>
          </a:xfrm>
          <a:prstGeom prst="rect">
            <a:avLst/>
          </a:prstGeom>
        </p:spPr>
      </p:pic>
      <p:sp>
        <p:nvSpPr>
          <p:cNvPr id="5" name="TextBox 4"/>
          <p:cNvSpPr txBox="1"/>
          <p:nvPr/>
        </p:nvSpPr>
        <p:spPr>
          <a:xfrm>
            <a:off x="1219200" y="6336268"/>
            <a:ext cx="6858000" cy="369332"/>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dirty="0" smtClean="0"/>
              <a:t>This example highlights the need for a good observational geometry.</a:t>
            </a:r>
            <a:endParaRPr lang="en-US" dirty="0"/>
          </a:p>
        </p:txBody>
      </p:sp>
    </p:spTree>
    <p:extLst>
      <p:ext uri="{BB962C8B-B14F-4D97-AF65-F5344CB8AC3E}">
        <p14:creationId xmlns:p14="http://schemas.microsoft.com/office/powerpoint/2010/main" val="958541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fontScale="90000"/>
          </a:bodyPr>
          <a:lstStyle/>
          <a:p>
            <a:r>
              <a:rPr lang="en-US" sz="3200" dirty="0" smtClean="0"/>
              <a:t>Inversion with West Ridge Mine Event Observations</a:t>
            </a:r>
            <a:endParaRPr lang="en-US" sz="3200"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bwMode="auto">
          <a:xfrm>
            <a:off x="228600" y="990600"/>
            <a:ext cx="5144135" cy="5621020"/>
          </a:xfrm>
          <a:prstGeom prst="rect">
            <a:avLst/>
          </a:prstGeom>
          <a:noFill/>
          <a:ln>
            <a:noFill/>
          </a:ln>
        </p:spPr>
      </p:pic>
      <p:sp>
        <p:nvSpPr>
          <p:cNvPr id="5" name="TextBox 4"/>
          <p:cNvSpPr txBox="1"/>
          <p:nvPr/>
        </p:nvSpPr>
        <p:spPr>
          <a:xfrm>
            <a:off x="5486400" y="914400"/>
            <a:ext cx="3581401" cy="5909310"/>
          </a:xfrm>
          <a:prstGeom prst="rect">
            <a:avLst/>
          </a:prstGeom>
          <a:noFill/>
        </p:spPr>
        <p:txBody>
          <a:bodyPr wrap="square" rtlCol="0">
            <a:spAutoFit/>
          </a:bodyPr>
          <a:lstStyle/>
          <a:p>
            <a:r>
              <a:rPr lang="en-US" dirty="0" smtClean="0"/>
              <a:t>We performed substantial preprocessing to enhance waveform SNR and decluster events.</a:t>
            </a:r>
          </a:p>
          <a:p>
            <a:endParaRPr lang="en-US" dirty="0"/>
          </a:p>
          <a:p>
            <a:r>
              <a:rPr lang="en-US" dirty="0" smtClean="0"/>
              <a:t>We ran correlation detectors to find 173,776 events and clustered these into 2212 clusters for BCE and 1600 clusters for ROA.</a:t>
            </a:r>
          </a:p>
          <a:p>
            <a:endParaRPr lang="en-US" dirty="0"/>
          </a:p>
          <a:p>
            <a:r>
              <a:rPr lang="en-US" dirty="0" smtClean="0"/>
              <a:t>The waveforms were stacked in each cluster to produce a high-SNR template.</a:t>
            </a:r>
          </a:p>
          <a:p>
            <a:endParaRPr lang="en-US" dirty="0"/>
          </a:p>
          <a:p>
            <a:r>
              <a:rPr lang="en-US" dirty="0" smtClean="0"/>
              <a:t>The clusters were active only for short time periods;  we assume each represented a distinct source active at a median time.</a:t>
            </a:r>
          </a:p>
          <a:p>
            <a:endParaRPr lang="en-US" dirty="0"/>
          </a:p>
          <a:p>
            <a:r>
              <a:rPr lang="en-US" dirty="0" smtClean="0"/>
              <a:t>The cluster templates were the waveform inputs to our subsequent analyses.</a:t>
            </a:r>
            <a:endParaRPr lang="en-US" dirty="0"/>
          </a:p>
        </p:txBody>
      </p:sp>
      <p:sp>
        <p:nvSpPr>
          <p:cNvPr id="7" name="TextBox 6"/>
          <p:cNvSpPr txBox="1"/>
          <p:nvPr/>
        </p:nvSpPr>
        <p:spPr>
          <a:xfrm>
            <a:off x="990600" y="6324600"/>
            <a:ext cx="3048000" cy="276999"/>
          </a:xfrm>
          <a:prstGeom prst="rect">
            <a:avLst/>
          </a:prstGeom>
          <a:solidFill>
            <a:schemeClr val="bg1"/>
          </a:solidFill>
        </p:spPr>
        <p:txBody>
          <a:bodyPr wrap="square" rtlCol="0">
            <a:spAutoFit/>
          </a:bodyPr>
          <a:lstStyle/>
          <a:p>
            <a:r>
              <a:rPr lang="en-US" sz="1200" dirty="0" smtClean="0"/>
              <a:t>Clusters ordered by median detection time</a:t>
            </a:r>
            <a:endParaRPr lang="en-US" sz="1200" dirty="0"/>
          </a:p>
        </p:txBody>
      </p:sp>
      <p:sp>
        <p:nvSpPr>
          <p:cNvPr id="9" name="TextBox 8"/>
          <p:cNvSpPr txBox="1"/>
          <p:nvPr/>
        </p:nvSpPr>
        <p:spPr>
          <a:xfrm>
            <a:off x="941996" y="891642"/>
            <a:ext cx="3048000" cy="276999"/>
          </a:xfrm>
          <a:prstGeom prst="rect">
            <a:avLst/>
          </a:prstGeom>
          <a:solidFill>
            <a:schemeClr val="bg1"/>
          </a:solidFill>
        </p:spPr>
        <p:txBody>
          <a:bodyPr wrap="square" rtlCol="0">
            <a:spAutoFit/>
          </a:bodyPr>
          <a:lstStyle/>
          <a:p>
            <a:pPr algn="ctr"/>
            <a:r>
              <a:rPr lang="en-US" sz="1200" dirty="0" smtClean="0"/>
              <a:t>Events/day/cluster</a:t>
            </a:r>
            <a:endParaRPr lang="en-US" sz="1200" dirty="0"/>
          </a:p>
        </p:txBody>
      </p:sp>
    </p:spTree>
    <p:extLst>
      <p:ext uri="{BB962C8B-B14F-4D97-AF65-F5344CB8AC3E}">
        <p14:creationId xmlns:p14="http://schemas.microsoft.com/office/powerpoint/2010/main" val="4293594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3200" dirty="0" smtClean="0"/>
              <a:t>ROA signal space image produced with </a:t>
            </a:r>
            <a:r>
              <a:rPr lang="en-US" sz="3200" dirty="0" err="1" smtClean="0"/>
              <a:t>VanDecar-Crosson</a:t>
            </a:r>
            <a:r>
              <a:rPr lang="en-US" sz="3200" dirty="0" smtClean="0"/>
              <a:t> alignment </a:t>
            </a:r>
            <a:endParaRPr lang="en-US" sz="3200"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228600" y="1524000"/>
            <a:ext cx="8596560" cy="4343400"/>
          </a:xfrm>
          <a:prstGeom prst="rect">
            <a:avLst/>
          </a:prstGeom>
        </p:spPr>
      </p:pic>
      <p:sp>
        <p:nvSpPr>
          <p:cNvPr id="5" name="TextBox 4"/>
          <p:cNvSpPr txBox="1"/>
          <p:nvPr/>
        </p:nvSpPr>
        <p:spPr>
          <a:xfrm>
            <a:off x="304800" y="5029200"/>
            <a:ext cx="3048000" cy="147732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dirty="0" smtClean="0"/>
              <a:t>Color coding here denotes median time of event clusters, which is a proxy for location given the linear progression of mining along the panel.</a:t>
            </a:r>
            <a:endParaRPr lang="en-US" dirty="0"/>
          </a:p>
        </p:txBody>
      </p:sp>
      <p:sp>
        <p:nvSpPr>
          <p:cNvPr id="6" name="TextBox 5"/>
          <p:cNvSpPr txBox="1"/>
          <p:nvPr/>
        </p:nvSpPr>
        <p:spPr>
          <a:xfrm>
            <a:off x="5867400" y="5030848"/>
            <a:ext cx="3048000" cy="147732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dirty="0" smtClean="0"/>
              <a:t>As with the synthetic data, the projection algorithm sorts sources from different parts of the panel into different regions of signal space.</a:t>
            </a:r>
            <a:endParaRPr lang="en-US" dirty="0"/>
          </a:p>
        </p:txBody>
      </p:sp>
    </p:spTree>
    <p:extLst>
      <p:ext uri="{BB962C8B-B14F-4D97-AF65-F5344CB8AC3E}">
        <p14:creationId xmlns:p14="http://schemas.microsoft.com/office/powerpoint/2010/main" val="927594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3200" dirty="0" smtClean="0"/>
              <a:t>ROA reconstructions are broadly congruent (but distorted) with a rectangular source region</a:t>
            </a:r>
            <a:endParaRPr lang="en-US" sz="3200"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381000" y="1313965"/>
            <a:ext cx="8305547" cy="5391635"/>
          </a:xfrm>
          <a:prstGeom prst="rect">
            <a:avLst/>
          </a:prstGeom>
        </p:spPr>
      </p:pic>
    </p:spTree>
    <p:extLst>
      <p:ext uri="{BB962C8B-B14F-4D97-AF65-F5344CB8AC3E}">
        <p14:creationId xmlns:p14="http://schemas.microsoft.com/office/powerpoint/2010/main" val="1971274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sz="3200" dirty="0" smtClean="0"/>
              <a:t>This time-lapse video shows the progression of source activity more clearly</a:t>
            </a:r>
            <a:endParaRPr lang="en-US" sz="3200" dirty="0"/>
          </a:p>
        </p:txBody>
      </p:sp>
      <p:pic>
        <p:nvPicPr>
          <p:cNvPr id="5" name="ROAHD.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4761" r="954"/>
          <a:stretch/>
        </p:blipFill>
        <p:spPr>
          <a:xfrm>
            <a:off x="152400" y="1447800"/>
            <a:ext cx="6035040" cy="5097043"/>
          </a:xfrm>
          <a:prstGeom prst="rect">
            <a:avLst/>
          </a:prstGeom>
        </p:spPr>
      </p:pic>
      <p:sp>
        <p:nvSpPr>
          <p:cNvPr id="4" name="TextBox 3"/>
          <p:cNvSpPr txBox="1"/>
          <p:nvPr/>
        </p:nvSpPr>
        <p:spPr>
          <a:xfrm>
            <a:off x="6172200" y="3094672"/>
            <a:ext cx="2819400" cy="1754326"/>
          </a:xfrm>
          <a:prstGeom prst="rect">
            <a:avLst/>
          </a:prstGeom>
          <a:noFill/>
        </p:spPr>
        <p:txBody>
          <a:bodyPr wrap="square" rtlCol="0">
            <a:spAutoFit/>
          </a:bodyPr>
          <a:lstStyle/>
          <a:p>
            <a:r>
              <a:rPr lang="en-US" dirty="0" smtClean="0"/>
              <a:t>We speculate that late time sources lagging along the top and bottom margins of the reconstruction represent delayed collapse along the sides of the panel.</a:t>
            </a:r>
            <a:endParaRPr lang="en-US" dirty="0"/>
          </a:p>
        </p:txBody>
      </p:sp>
    </p:spTree>
    <p:extLst>
      <p:ext uri="{BB962C8B-B14F-4D97-AF65-F5344CB8AC3E}">
        <p14:creationId xmlns:p14="http://schemas.microsoft.com/office/powerpoint/2010/main" val="34656367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BCE signal-space image is curled back on itself, which portends trouble for reconstruction</a:t>
            </a:r>
            <a:endParaRPr lang="en-US" sz="3200"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238773" y="1828800"/>
            <a:ext cx="8600428" cy="4343400"/>
          </a:xfrm>
          <a:prstGeom prst="rect">
            <a:avLst/>
          </a:prstGeom>
        </p:spPr>
      </p:pic>
    </p:spTree>
    <p:extLst>
      <p:ext uri="{BB962C8B-B14F-4D97-AF65-F5344CB8AC3E}">
        <p14:creationId xmlns:p14="http://schemas.microsoft.com/office/powerpoint/2010/main" val="2487545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r>
              <a:rPr lang="en-US" sz="3200" dirty="0" err="1" smtClean="0"/>
              <a:t>Menke’s</a:t>
            </a:r>
            <a:r>
              <a:rPr lang="en-US" sz="3200" dirty="0" smtClean="0"/>
              <a:t> method produces a locally correct, but globally folded reconstruction;  </a:t>
            </a:r>
            <a:r>
              <a:rPr lang="en-US" sz="3200" dirty="0" err="1" smtClean="0"/>
              <a:t>Isomap</a:t>
            </a:r>
            <a:r>
              <a:rPr lang="en-US" sz="3200" dirty="0" smtClean="0"/>
              <a:t> correctly unfolds the image with some artifacts</a:t>
            </a:r>
            <a:endParaRPr lang="en-US" sz="3200" dirty="0"/>
          </a:p>
        </p:txBody>
      </p:sp>
      <p:pic>
        <p:nvPicPr>
          <p:cNvPr id="4" name="Picture 3"/>
          <p:cNvPicPr/>
          <p:nvPr/>
        </p:nvPicPr>
        <p:blipFill>
          <a:blip r:embed="rId3" cstate="print">
            <a:extLst>
              <a:ext uri="{28A0092B-C50C-407E-A947-70E740481C1C}">
                <a14:useLocalDpi xmlns:a14="http://schemas.microsoft.com/office/drawing/2010/main" val="0"/>
              </a:ext>
            </a:extLst>
          </a:blip>
          <a:stretch>
            <a:fillRect/>
          </a:stretch>
        </p:blipFill>
        <p:spPr>
          <a:xfrm>
            <a:off x="617855" y="1649667"/>
            <a:ext cx="7840345" cy="5089809"/>
          </a:xfrm>
          <a:prstGeom prst="rect">
            <a:avLst/>
          </a:prstGeom>
        </p:spPr>
      </p:pic>
    </p:spTree>
    <p:extLst>
      <p:ext uri="{BB962C8B-B14F-4D97-AF65-F5344CB8AC3E}">
        <p14:creationId xmlns:p14="http://schemas.microsoft.com/office/powerpoint/2010/main" val="3140768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a:t>
            </a:r>
            <a:r>
              <a:rPr lang="en-US" sz="3200" dirty="0" err="1" smtClean="0"/>
              <a:t>Isomap</a:t>
            </a:r>
            <a:r>
              <a:rPr lang="en-US" sz="3200" dirty="0" smtClean="0"/>
              <a:t> reconstructions appear to place waveforms in a logical order</a:t>
            </a:r>
            <a:endParaRPr lang="en-US" sz="3200" dirty="0"/>
          </a:p>
        </p:txBody>
      </p:sp>
      <p:pic>
        <p:nvPicPr>
          <p:cNvPr id="4" name="Picture 3"/>
          <p:cNvPicPr/>
          <p:nvPr/>
        </p:nvPicPr>
        <p:blipFill rotWithShape="1">
          <a:blip r:embed="rId3" cstate="print">
            <a:extLst>
              <a:ext uri="{28A0092B-C50C-407E-A947-70E740481C1C}">
                <a14:useLocalDpi xmlns:a14="http://schemas.microsoft.com/office/drawing/2010/main" val="0"/>
              </a:ext>
            </a:extLst>
          </a:blip>
          <a:srcRect l="6514" t="2171" r="7149" b="2238"/>
          <a:stretch/>
        </p:blipFill>
        <p:spPr bwMode="auto">
          <a:xfrm>
            <a:off x="228600" y="1676400"/>
            <a:ext cx="5965317" cy="4953000"/>
          </a:xfrm>
          <a:prstGeom prst="rect">
            <a:avLst/>
          </a:prstGeom>
          <a:ln>
            <a:noFill/>
          </a:ln>
          <a:extLst>
            <a:ext uri="{53640926-AAD7-44D8-BBD7-CCE9431645EC}">
              <a14:shadowObscured xmlns:a14="http://schemas.microsoft.com/office/drawing/2010/main"/>
            </a:ext>
          </a:extLst>
        </p:spPr>
      </p:pic>
      <p:sp>
        <p:nvSpPr>
          <p:cNvPr id="5" name="TextBox 4"/>
          <p:cNvSpPr txBox="1"/>
          <p:nvPr/>
        </p:nvSpPr>
        <p:spPr>
          <a:xfrm>
            <a:off x="6193916" y="2561272"/>
            <a:ext cx="2721483" cy="1477328"/>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r>
              <a:rPr lang="en-US" dirty="0" smtClean="0"/>
              <a:t>The ROA waveforms have a larger time-bandwidth product, which is favorable for distinguishing different parts of the source region.</a:t>
            </a:r>
            <a:endParaRPr lang="en-US" dirty="0"/>
          </a:p>
        </p:txBody>
      </p:sp>
    </p:spTree>
    <p:extLst>
      <p:ext uri="{BB962C8B-B14F-4D97-AF65-F5344CB8AC3E}">
        <p14:creationId xmlns:p14="http://schemas.microsoft.com/office/powerpoint/2010/main" val="1289200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Thank you for your attention …</a:t>
            </a:r>
            <a:endParaRPr lang="en-US" sz="3200" dirty="0"/>
          </a:p>
        </p:txBody>
      </p:sp>
      <p:sp>
        <p:nvSpPr>
          <p:cNvPr id="3" name="Content Placeholder 2"/>
          <p:cNvSpPr>
            <a:spLocks noGrp="1"/>
          </p:cNvSpPr>
          <p:nvPr>
            <p:ph idx="1"/>
          </p:nvPr>
        </p:nvSpPr>
        <p:spPr/>
        <p:txBody>
          <a:bodyPr>
            <a:normAutofit/>
          </a:bodyPr>
          <a:lstStyle/>
          <a:p>
            <a:pPr marL="0" indent="0">
              <a:buNone/>
            </a:pPr>
            <a:r>
              <a:rPr lang="en-US" sz="2400" dirty="0" smtClean="0"/>
              <a:t>We have learned several important lessons about the constraints that waveform similarity places on source region geometry</a:t>
            </a:r>
          </a:p>
          <a:p>
            <a:pPr lvl="1"/>
            <a:r>
              <a:rPr lang="en-US" sz="2000" dirty="0" smtClean="0"/>
              <a:t>With sufficiently dense sampling of signal space we can observe the signal-space geometry (a surface) of waveforms corresponding to sources related through a common generating process.</a:t>
            </a:r>
          </a:p>
          <a:p>
            <a:pPr lvl="1"/>
            <a:r>
              <a:rPr lang="en-US" sz="2000" dirty="0" smtClean="0"/>
              <a:t>Geodesic distances in signal space are a (far) better estimate of source separation than simple waveform correlations</a:t>
            </a:r>
          </a:p>
          <a:p>
            <a:pPr lvl="1"/>
            <a:r>
              <a:rPr lang="en-US" sz="2000" dirty="0" smtClean="0"/>
              <a:t>Samples of the signal space image can be inverted for an estimate of the topology (connectedness) of the source region and </a:t>
            </a:r>
            <a:r>
              <a:rPr lang="en-US" sz="2000" dirty="0" err="1" smtClean="0"/>
              <a:t>Isomap</a:t>
            </a:r>
            <a:r>
              <a:rPr lang="en-US" sz="2000" dirty="0"/>
              <a:t> </a:t>
            </a:r>
            <a:r>
              <a:rPr lang="en-US" sz="2000" dirty="0" smtClean="0"/>
              <a:t>provides a better estimate than </a:t>
            </a:r>
            <a:r>
              <a:rPr lang="en-US" sz="2000" dirty="0" err="1" smtClean="0"/>
              <a:t>Menke’s</a:t>
            </a:r>
            <a:r>
              <a:rPr lang="en-US" sz="2000" dirty="0" smtClean="0"/>
              <a:t> method</a:t>
            </a:r>
          </a:p>
          <a:p>
            <a:pPr lvl="1"/>
            <a:endParaRPr lang="en-US" sz="2000" dirty="0"/>
          </a:p>
          <a:p>
            <a:pPr marL="0" indent="0">
              <a:buNone/>
            </a:pPr>
            <a:r>
              <a:rPr lang="en-US" sz="2400" dirty="0" smtClean="0"/>
              <a:t>Please refer to our paper for details</a:t>
            </a:r>
            <a:endParaRPr lang="en-US" sz="2400" dirty="0"/>
          </a:p>
        </p:txBody>
      </p:sp>
    </p:spTree>
    <p:extLst>
      <p:ext uri="{BB962C8B-B14F-4D97-AF65-F5344CB8AC3E}">
        <p14:creationId xmlns:p14="http://schemas.microsoft.com/office/powerpoint/2010/main" val="20540379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4932</TotalTime>
  <Words>3482</Words>
  <Application>Microsoft Office PowerPoint</Application>
  <PresentationFormat>On-screen Show (4:3)</PresentationFormat>
  <Paragraphs>155</Paragraphs>
  <Slides>26</Slides>
  <Notes>21</Notes>
  <HiddenSlides>0</HiddenSlides>
  <MMClips>1</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The Structure of Signal Space: a case study of direct mapping between seismic waveforms and event distribution</vt:lpstr>
      <vt:lpstr>PowerPoint Presentation</vt:lpstr>
      <vt:lpstr>Machine learning has much to teach us about the structure of seismic data</vt:lpstr>
      <vt:lpstr>Fundamental notion:  we think of waveforms as points in a high-dimension signal space</vt:lpstr>
      <vt:lpstr>To visualize a signal space image, we project a collection of waveforms into a low-dimension space</vt:lpstr>
      <vt:lpstr>How do we align waveforms?</vt:lpstr>
      <vt:lpstr>We want to reconstruct the source distribution from its signal-space image</vt:lpstr>
      <vt:lpstr>Menke’s method inverts pairwise correlation constraints on source distances for source locations</vt:lpstr>
      <vt:lpstr>Isomap does something similar, but with a more complicated estimate of distance between waveforms</vt:lpstr>
      <vt:lpstr>The geodesic distance is a more accurate reflection of source separation than –ln(c)</vt:lpstr>
      <vt:lpstr>Induced seismicity at a coal mine in Utah provides a concrete example</vt:lpstr>
      <vt:lpstr>Testing Concepts and Algorithms with Synthetics</vt:lpstr>
      <vt:lpstr>3D image obtained with natural alignment for station ROA</vt:lpstr>
      <vt:lpstr>3D image obtained by VanDecar-Crosson alignment with waveform correlation constraints</vt:lpstr>
      <vt:lpstr>Reconstructions of source distribution by two algorithms </vt:lpstr>
      <vt:lpstr>Natural alignment, 3D, signal-space image for station BCE synthetics</vt:lpstr>
      <vt:lpstr>3D image obtained with VanDecar-Crosson alignment</vt:lpstr>
      <vt:lpstr>Reconstructions of the source region from BCE waveforms exhibit degeneracies, especially at the portion of the panel most distant from the station</vt:lpstr>
      <vt:lpstr>Inversion with West Ridge Mine Event Observations</vt:lpstr>
      <vt:lpstr>ROA signal space image produced with VanDecar-Crosson alignment </vt:lpstr>
      <vt:lpstr>ROA reconstructions are broadly congruent (but distorted) with a rectangular source region</vt:lpstr>
      <vt:lpstr>This time-lapse video shows the progression of source activity more clearly</vt:lpstr>
      <vt:lpstr>The BCE signal-space image is curled back on itself, which portends trouble for reconstruction</vt:lpstr>
      <vt:lpstr>Menke’s method produces a locally correct, but globally folded reconstruction;  Isomap correctly unfolds the image with some artifacts</vt:lpstr>
      <vt:lpstr>The Isomap reconstructions appear to place waveforms in a logical order</vt:lpstr>
      <vt:lpstr>Thank you for your attention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Structure of Signal Space: a case study of direct mapping between seismic waveforms and event distribution</dc:title>
  <dc:creator>dbh</dc:creator>
  <cp:lastModifiedBy>dbh</cp:lastModifiedBy>
  <cp:revision>75</cp:revision>
  <dcterms:created xsi:type="dcterms:W3CDTF">2021-04-16T17:29:17Z</dcterms:created>
  <dcterms:modified xsi:type="dcterms:W3CDTF">2021-04-22T16:28:58Z</dcterms:modified>
</cp:coreProperties>
</file>