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9" r:id="rId2"/>
    <p:sldId id="360" r:id="rId3"/>
    <p:sldId id="349" r:id="rId4"/>
    <p:sldId id="256" r:id="rId5"/>
    <p:sldId id="350" r:id="rId6"/>
    <p:sldId id="356" r:id="rId7"/>
    <p:sldId id="351" r:id="rId8"/>
    <p:sldId id="352" r:id="rId9"/>
    <p:sldId id="35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6" autoAdjust="0"/>
    <p:restoredTop sz="94660"/>
  </p:normalViewPr>
  <p:slideViewPr>
    <p:cSldViewPr snapToGrid="0">
      <p:cViewPr>
        <p:scale>
          <a:sx n="76" d="100"/>
          <a:sy n="76" d="100"/>
        </p:scale>
        <p:origin x="216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49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1472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198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329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6837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7512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754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0726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5666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359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5458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171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3820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6785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572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5636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413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B0652E4-D26B-4141-AE12-B3FE16C23D47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99433-5D9E-4217-8E32-4E59939F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83022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organizer.copernicus.org/EGU21/EGU21-10147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15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EB96456-D879-4409-B338-A5EC763C8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79" y="73241"/>
            <a:ext cx="4572000" cy="122872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5B8A712-3905-41F7-BA8E-261AFC243197}"/>
              </a:ext>
            </a:extLst>
          </p:cNvPr>
          <p:cNvSpPr txBox="1"/>
          <p:nvPr/>
        </p:nvSpPr>
        <p:spPr>
          <a:xfrm>
            <a:off x="246355" y="1878924"/>
            <a:ext cx="1169928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u="none" strike="noStrike" dirty="0">
                <a:effectLst/>
                <a:latin typeface="Open Sans"/>
                <a:hlinkClick r:id="rId3"/>
              </a:rPr>
              <a:t>Comparing traditional </a:t>
            </a:r>
            <a:r>
              <a:rPr lang="en-US" sz="2800" b="1" i="0" u="none" strike="noStrike" dirty="0" err="1">
                <a:effectLst/>
                <a:latin typeface="Open Sans"/>
                <a:hlinkClick r:id="rId3"/>
              </a:rPr>
              <a:t>geomechanical</a:t>
            </a:r>
            <a:r>
              <a:rPr lang="en-US" sz="2800" b="1" i="0" u="none" strike="noStrike" dirty="0">
                <a:effectLst/>
                <a:latin typeface="Open Sans"/>
                <a:hlinkClick r:id="rId3"/>
              </a:rPr>
              <a:t> and remote sensing techniques for rock mass characterization</a:t>
            </a:r>
            <a:r>
              <a:rPr lang="en-US" b="1" i="0" u="none" strike="noStrike" dirty="0">
                <a:effectLst/>
                <a:latin typeface="Open Sans"/>
                <a:hlinkClick r:id="rId3"/>
              </a:rPr>
              <a:t> </a:t>
            </a:r>
            <a:r>
              <a:rPr lang="en-US" b="0" i="0" dirty="0">
                <a:effectLst/>
                <a:latin typeface="Open Sans"/>
              </a:rPr>
              <a:t> </a:t>
            </a:r>
          </a:p>
          <a:p>
            <a:pPr algn="l"/>
            <a:r>
              <a:rPr lang="en-US" b="0" i="0" dirty="0">
                <a:effectLst/>
                <a:latin typeface="Open Sans"/>
              </a:rPr>
              <a:t> </a:t>
            </a:r>
          </a:p>
          <a:p>
            <a:pPr algn="l"/>
            <a:endParaRPr lang="en-US" sz="2400" b="0" i="0" dirty="0">
              <a:effectLst/>
              <a:latin typeface="Open Sans"/>
            </a:endParaRPr>
          </a:p>
          <a:p>
            <a:pPr algn="l"/>
            <a:r>
              <a:rPr lang="en-US" sz="2400" i="0" dirty="0">
                <a:effectLst/>
                <a:latin typeface="Open Sans"/>
              </a:rPr>
              <a:t>Angela Caccia </a:t>
            </a:r>
            <a:r>
              <a:rPr lang="en-US" sz="2400" i="0" baseline="30000" dirty="0">
                <a:effectLst/>
                <a:latin typeface="Open Sans"/>
              </a:rPr>
              <a:t>1</a:t>
            </a:r>
            <a:r>
              <a:rPr lang="en-US" sz="2400" b="0" i="0" dirty="0">
                <a:effectLst/>
                <a:latin typeface="Open Sans"/>
              </a:rPr>
              <a:t>, Biagio Palma </a:t>
            </a:r>
            <a:r>
              <a:rPr lang="en-US" sz="2400" b="0" i="0" baseline="30000" dirty="0">
                <a:effectLst/>
                <a:latin typeface="Open Sans"/>
              </a:rPr>
              <a:t>2</a:t>
            </a:r>
            <a:r>
              <a:rPr lang="en-US" sz="2400" b="0" i="0" dirty="0">
                <a:effectLst/>
                <a:latin typeface="Open Sans"/>
              </a:rPr>
              <a:t>, and Mario Parise </a:t>
            </a:r>
            <a:r>
              <a:rPr lang="en-US" sz="2400" baseline="30000" dirty="0">
                <a:latin typeface="Open Sans"/>
              </a:rPr>
              <a:t>1</a:t>
            </a:r>
            <a:endParaRPr lang="en-US" sz="2400" b="0" i="0" baseline="30000" dirty="0">
              <a:effectLst/>
              <a:latin typeface="Open Sans"/>
            </a:endParaRPr>
          </a:p>
          <a:p>
            <a:pPr algn="l"/>
            <a:endParaRPr lang="en-US" dirty="0">
              <a:latin typeface="Open Sans"/>
            </a:endParaRPr>
          </a:p>
          <a:p>
            <a:pPr algn="l"/>
            <a:endParaRPr lang="en-US" sz="2000" b="0" i="0" dirty="0">
              <a:effectLst/>
              <a:latin typeface="Open Sans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it-IT" sz="2000" dirty="0">
                <a:latin typeface="Open Sans"/>
              </a:rPr>
              <a:t>Aldo Moro, Earth and Enviromental Sciences, Bari, Italy</a:t>
            </a:r>
            <a:endParaRPr lang="en-US" sz="2000" b="0" i="0" dirty="0">
              <a:effectLst/>
              <a:latin typeface="Open Sans"/>
            </a:endParaRPr>
          </a:p>
          <a:p>
            <a:pPr marL="342900" indent="-342900" algn="l">
              <a:buFont typeface="+mj-lt"/>
              <a:buAutoNum type="arabicPeriod"/>
            </a:pPr>
            <a:endParaRPr lang="en-US" sz="2000" dirty="0">
              <a:latin typeface="Open Sans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n-US" sz="2000" b="0" i="0" dirty="0">
                <a:effectLst/>
                <a:latin typeface="Open Sans"/>
              </a:rPr>
              <a:t>IDROGEO s.r.l., Vico Equense (NA), Italy</a:t>
            </a:r>
          </a:p>
          <a:p>
            <a:pPr algn="l"/>
            <a:endParaRPr lang="en-US" dirty="0">
              <a:latin typeface="Open Sans"/>
            </a:endParaRPr>
          </a:p>
          <a:p>
            <a:pPr algn="l"/>
            <a:endParaRPr lang="en-US" b="0" i="0" dirty="0">
              <a:effectLst/>
              <a:latin typeface="Open Sans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3276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uppo 58">
            <a:extLst>
              <a:ext uri="{FF2B5EF4-FFF2-40B4-BE49-F238E27FC236}">
                <a16:creationId xmlns:a16="http://schemas.microsoft.com/office/drawing/2014/main" id="{30993AB3-DA94-422A-8B40-ED4DF292F143}"/>
              </a:ext>
            </a:extLst>
          </p:cNvPr>
          <p:cNvGrpSpPr/>
          <p:nvPr/>
        </p:nvGrpSpPr>
        <p:grpSpPr>
          <a:xfrm>
            <a:off x="138479" y="8878"/>
            <a:ext cx="12053520" cy="6716638"/>
            <a:chOff x="138479" y="8878"/>
            <a:chExt cx="12053520" cy="6716638"/>
          </a:xfrm>
        </p:grpSpPr>
        <p:pic>
          <p:nvPicPr>
            <p:cNvPr id="3" name="Immagine 2" descr="Immagine che contiene esterni, acqua, persona, uomo&#10;&#10;Descrizione generata automaticamente">
              <a:extLst>
                <a:ext uri="{FF2B5EF4-FFF2-40B4-BE49-F238E27FC236}">
                  <a16:creationId xmlns:a16="http://schemas.microsoft.com/office/drawing/2014/main" id="{B9F69EEB-6C4E-4ADA-98D4-F33754395A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217" r="42888" b="-1"/>
            <a:stretch/>
          </p:blipFill>
          <p:spPr>
            <a:xfrm>
              <a:off x="8042109" y="928800"/>
              <a:ext cx="1193563" cy="1850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Immagine 3" descr="Immagine che contiene esterni, strada, via, fuoco&#10;&#10;Descrizione generata automaticamente">
              <a:extLst>
                <a:ext uri="{FF2B5EF4-FFF2-40B4-BE49-F238E27FC236}">
                  <a16:creationId xmlns:a16="http://schemas.microsoft.com/office/drawing/2014/main" id="{CE7ADAFE-AF44-4477-A6B0-3C890E4C2454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54" r="31951" b="-1"/>
            <a:stretch/>
          </p:blipFill>
          <p:spPr>
            <a:xfrm>
              <a:off x="9441549" y="928800"/>
              <a:ext cx="1257241" cy="1850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" name="Immagine 4" descr="Immagine che contiene esterni, persona, roccia, pietra&#10;&#10;Descrizione generata automaticamente">
              <a:extLst>
                <a:ext uri="{FF2B5EF4-FFF2-40B4-BE49-F238E27FC236}">
                  <a16:creationId xmlns:a16="http://schemas.microsoft.com/office/drawing/2014/main" id="{343D0134-DC10-4ED9-8C40-CBB6105007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60" b="12474"/>
            <a:stretch/>
          </p:blipFill>
          <p:spPr>
            <a:xfrm>
              <a:off x="517128" y="928800"/>
              <a:ext cx="2594463" cy="1850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BE6AC1A2-EE12-4D8D-A49D-BEAECCBA97BA}"/>
                </a:ext>
              </a:extLst>
            </p:cNvPr>
            <p:cNvSpPr txBox="1"/>
            <p:nvPr/>
          </p:nvSpPr>
          <p:spPr>
            <a:xfrm>
              <a:off x="6251898" y="234445"/>
              <a:ext cx="471846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Remote </a:t>
              </a:r>
              <a:r>
                <a:rPr lang="it-IT" sz="2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Geomechanical</a:t>
              </a:r>
              <a:r>
                <a:rPr lang="it-IT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it-IT" sz="2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Surveying</a:t>
              </a:r>
              <a:endPara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it-IT" sz="2400" dirty="0"/>
            </a:p>
          </p:txBody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6CF8AE1C-B7C2-491B-A44E-F3B5C829A25C}"/>
                </a:ext>
              </a:extLst>
            </p:cNvPr>
            <p:cNvSpPr txBox="1"/>
            <p:nvPr/>
          </p:nvSpPr>
          <p:spPr>
            <a:xfrm>
              <a:off x="423082" y="23672"/>
              <a:ext cx="49626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Traditional</a:t>
              </a:r>
              <a:r>
                <a:rPr lang="it-IT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it-IT" sz="2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Geomechanical</a:t>
              </a:r>
              <a:r>
                <a:rPr lang="it-IT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it-IT" sz="2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Surveying</a:t>
              </a:r>
              <a:r>
                <a:rPr lang="it-IT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(ISRM 1978)</a:t>
              </a:r>
              <a:endParaRPr lang="it-IT" sz="2400" b="1" dirty="0"/>
            </a:p>
          </p:txBody>
        </p: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47760504-D898-40EE-8114-28480DFBED5E}"/>
                </a:ext>
              </a:extLst>
            </p:cNvPr>
            <p:cNvSpPr txBox="1"/>
            <p:nvPr/>
          </p:nvSpPr>
          <p:spPr>
            <a:xfrm>
              <a:off x="5042315" y="1339024"/>
              <a:ext cx="8905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3600" b="1" dirty="0"/>
                <a:t>VS</a:t>
              </a:r>
            </a:p>
          </p:txBody>
        </p:sp>
        <p:pic>
          <p:nvPicPr>
            <p:cNvPr id="9" name="Immagine 8" descr="Immagine che contiene esterni, uomo, acqua, molo&#10;&#10;Descrizione generata automaticamente">
              <a:extLst>
                <a:ext uri="{FF2B5EF4-FFF2-40B4-BE49-F238E27FC236}">
                  <a16:creationId xmlns:a16="http://schemas.microsoft.com/office/drawing/2014/main" id="{EEED9310-D63F-442C-B431-81BC26C04252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9" r="30896" b="-1"/>
            <a:stretch/>
          </p:blipFill>
          <p:spPr bwMode="auto">
            <a:xfrm>
              <a:off x="6360291" y="928800"/>
              <a:ext cx="1457731" cy="1850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55BA271F-0550-49B7-ABD6-2033DB3CA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10110" y="928800"/>
              <a:ext cx="1387801" cy="1850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Parentesi graffa chiusa 10">
              <a:extLst>
                <a:ext uri="{FF2B5EF4-FFF2-40B4-BE49-F238E27FC236}">
                  <a16:creationId xmlns:a16="http://schemas.microsoft.com/office/drawing/2014/main" id="{E21AFC10-E25D-44C3-AE70-FC0C01610637}"/>
                </a:ext>
              </a:extLst>
            </p:cNvPr>
            <p:cNvSpPr/>
            <p:nvPr/>
          </p:nvSpPr>
          <p:spPr>
            <a:xfrm rot="5400000">
              <a:off x="5159611" y="-2427135"/>
              <a:ext cx="830997" cy="10631606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0F579E68-E362-435D-AC0A-98D320A7A01F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656" y="3009600"/>
              <a:ext cx="3016747" cy="1692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D6E3DDFF-6FEE-42AB-B139-30592FDA7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3696" y="3008957"/>
              <a:ext cx="2689789" cy="169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09C7D41F-692F-4FAB-A025-19DBB6F1AE8E}"/>
                </a:ext>
              </a:extLst>
            </p:cNvPr>
            <p:cNvPicPr/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42" r="5337"/>
            <a:stretch/>
          </p:blipFill>
          <p:spPr bwMode="auto">
            <a:xfrm>
              <a:off x="2372752" y="3791979"/>
              <a:ext cx="1944883" cy="1475175"/>
            </a:xfrm>
            <a:prstGeom prst="rect">
              <a:avLst/>
            </a:prstGeom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29" name="Connettore 2 28">
              <a:extLst>
                <a:ext uri="{FF2B5EF4-FFF2-40B4-BE49-F238E27FC236}">
                  <a16:creationId xmlns:a16="http://schemas.microsoft.com/office/drawing/2014/main" id="{1529924E-95FD-4984-AAC6-7E739CAC1DC3}"/>
                </a:ext>
              </a:extLst>
            </p:cNvPr>
            <p:cNvCxnSpPr>
              <a:cxnSpLocks/>
              <a:stCxn id="41" idx="1"/>
            </p:cNvCxnSpPr>
            <p:nvPr/>
          </p:nvCxnSpPr>
          <p:spPr>
            <a:xfrm>
              <a:off x="3496267" y="4397700"/>
              <a:ext cx="170406" cy="229701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2 30">
              <a:extLst>
                <a:ext uri="{FF2B5EF4-FFF2-40B4-BE49-F238E27FC236}">
                  <a16:creationId xmlns:a16="http://schemas.microsoft.com/office/drawing/2014/main" id="{DB375018-96ED-4B46-87EB-7FCACACEE1D3}"/>
                </a:ext>
              </a:extLst>
            </p:cNvPr>
            <p:cNvCxnSpPr>
              <a:cxnSpLocks/>
            </p:cNvCxnSpPr>
            <p:nvPr/>
          </p:nvCxnSpPr>
          <p:spPr>
            <a:xfrm>
              <a:off x="3697652" y="4332378"/>
              <a:ext cx="1820884" cy="67281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1BF1FC7F-7CBC-49F0-8716-DAC876677E2F}"/>
                </a:ext>
              </a:extLst>
            </p:cNvPr>
            <p:cNvPicPr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652" y="5024112"/>
              <a:ext cx="1820884" cy="167959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E3053B41-5E13-4E94-8AF7-2A81DBA078E7}"/>
                </a:ext>
              </a:extLst>
            </p:cNvPr>
            <p:cNvSpPr txBox="1"/>
            <p:nvPr/>
          </p:nvSpPr>
          <p:spPr>
            <a:xfrm>
              <a:off x="138479" y="4762502"/>
              <a:ext cx="33577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/>
                <a:t>Conca Azzurra,</a:t>
              </a:r>
            </a:p>
            <a:p>
              <a:r>
                <a:rPr lang="it-IT" sz="1400" dirty="0"/>
                <a:t>Campania ( South Italy).</a:t>
              </a:r>
            </a:p>
          </p:txBody>
        </p:sp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53108CBB-000E-482D-BBBF-F7056C7F8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12014" y="3790800"/>
              <a:ext cx="2722966" cy="1476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35" name="Connettore 2 34">
              <a:extLst>
                <a:ext uri="{FF2B5EF4-FFF2-40B4-BE49-F238E27FC236}">
                  <a16:creationId xmlns:a16="http://schemas.microsoft.com/office/drawing/2014/main" id="{15A07FA1-F6A8-49AE-93F7-B172B0D39721}"/>
                </a:ext>
              </a:extLst>
            </p:cNvPr>
            <p:cNvCxnSpPr>
              <a:cxnSpLocks/>
            </p:cNvCxnSpPr>
            <p:nvPr/>
          </p:nvCxnSpPr>
          <p:spPr>
            <a:xfrm>
              <a:off x="9260226" y="4643350"/>
              <a:ext cx="2773072" cy="38076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Immagine 35">
              <a:extLst>
                <a:ext uri="{FF2B5EF4-FFF2-40B4-BE49-F238E27FC236}">
                  <a16:creationId xmlns:a16="http://schemas.microsoft.com/office/drawing/2014/main" id="{5D449225-0E26-468F-88C5-93D7F9A2F1A7}"/>
                </a:ext>
              </a:extLst>
            </p:cNvPr>
            <p:cNvPicPr/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97985" y="5025600"/>
              <a:ext cx="1835313" cy="16812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7" name="Rettangolo 36">
              <a:extLst>
                <a:ext uri="{FF2B5EF4-FFF2-40B4-BE49-F238E27FC236}">
                  <a16:creationId xmlns:a16="http://schemas.microsoft.com/office/drawing/2014/main" id="{BCA749E2-1E9D-41FA-9CB7-81F8793B073F}"/>
                </a:ext>
              </a:extLst>
            </p:cNvPr>
            <p:cNvSpPr/>
            <p:nvPr/>
          </p:nvSpPr>
          <p:spPr>
            <a:xfrm>
              <a:off x="8940456" y="4643350"/>
              <a:ext cx="319770" cy="273413"/>
            </a:xfrm>
            <a:prstGeom prst="rect">
              <a:avLst/>
            </a:prstGeom>
            <a:noFill/>
            <a:ln w="127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2556285B-24E3-4D6A-88F6-63D9DE8EF4A3}"/>
                </a:ext>
              </a:extLst>
            </p:cNvPr>
            <p:cNvSpPr txBox="1"/>
            <p:nvPr/>
          </p:nvSpPr>
          <p:spPr>
            <a:xfrm>
              <a:off x="5798565" y="4743580"/>
              <a:ext cx="25488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 err="1"/>
                <a:t>Caterina’s</a:t>
              </a:r>
              <a:r>
                <a:rPr lang="it-IT" sz="1400" dirty="0"/>
                <a:t> Beach,</a:t>
              </a:r>
            </a:p>
            <a:p>
              <a:r>
                <a:rPr lang="it-IT" sz="1400" dirty="0"/>
                <a:t>Campania ( South Italy).</a:t>
              </a:r>
            </a:p>
          </p:txBody>
        </p:sp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87028595-A82D-40F8-B993-530EAAC1F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444158" y="8878"/>
              <a:ext cx="1747841" cy="380762"/>
            </a:xfrm>
            <a:prstGeom prst="rect">
              <a:avLst/>
            </a:prstGeom>
          </p:spPr>
        </p:pic>
        <p:sp>
          <p:nvSpPr>
            <p:cNvPr id="41" name="Rettangolo 40">
              <a:extLst>
                <a:ext uri="{FF2B5EF4-FFF2-40B4-BE49-F238E27FC236}">
                  <a16:creationId xmlns:a16="http://schemas.microsoft.com/office/drawing/2014/main" id="{C07CB8CF-71DF-4409-87EA-D48B1A89F1BF}"/>
                </a:ext>
              </a:extLst>
            </p:cNvPr>
            <p:cNvSpPr/>
            <p:nvPr/>
          </p:nvSpPr>
          <p:spPr>
            <a:xfrm>
              <a:off x="3496267" y="4333746"/>
              <a:ext cx="201385" cy="127907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8" name="Connettore 2 47">
              <a:extLst>
                <a:ext uri="{FF2B5EF4-FFF2-40B4-BE49-F238E27FC236}">
                  <a16:creationId xmlns:a16="http://schemas.microsoft.com/office/drawing/2014/main" id="{08B8738D-A07C-4D0E-838C-32E2D87A835D}"/>
                </a:ext>
              </a:extLst>
            </p:cNvPr>
            <p:cNvCxnSpPr>
              <a:cxnSpLocks/>
            </p:cNvCxnSpPr>
            <p:nvPr/>
          </p:nvCxnSpPr>
          <p:spPr>
            <a:xfrm>
              <a:off x="8939403" y="4916763"/>
              <a:ext cx="1258582" cy="180875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11764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7CA421-FA2B-47ED-A101-F8BBEBB29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22AAE9B-C859-43A3-B84E-32A09660C672}"/>
              </a:ext>
            </a:extLst>
          </p:cNvPr>
          <p:cNvSpPr txBox="1"/>
          <p:nvPr/>
        </p:nvSpPr>
        <p:spPr>
          <a:xfrm>
            <a:off x="8238434" y="2271073"/>
            <a:ext cx="3344020" cy="13476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Advantages &amp; Limits</a:t>
            </a: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2425D82-CD5E-45A4-9542-70951E59F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914" y="639905"/>
            <a:ext cx="6915664" cy="5578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1DB897-A621-4D5F-AC81-91199AC4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A816F072-B352-4003-ACAE-3087D7CD0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016119"/>
              </p:ext>
            </p:extLst>
          </p:nvPr>
        </p:nvGraphicFramePr>
        <p:xfrm>
          <a:off x="955392" y="1382413"/>
          <a:ext cx="6275586" cy="4098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091">
                  <a:extLst>
                    <a:ext uri="{9D8B030D-6E8A-4147-A177-3AD203B41FA5}">
                      <a16:colId xmlns:a16="http://schemas.microsoft.com/office/drawing/2014/main" val="781178212"/>
                    </a:ext>
                  </a:extLst>
                </a:gridCol>
                <a:gridCol w="1012914">
                  <a:extLst>
                    <a:ext uri="{9D8B030D-6E8A-4147-A177-3AD203B41FA5}">
                      <a16:colId xmlns:a16="http://schemas.microsoft.com/office/drawing/2014/main" val="1638212147"/>
                    </a:ext>
                  </a:extLst>
                </a:gridCol>
                <a:gridCol w="1186211">
                  <a:extLst>
                    <a:ext uri="{9D8B030D-6E8A-4147-A177-3AD203B41FA5}">
                      <a16:colId xmlns:a16="http://schemas.microsoft.com/office/drawing/2014/main" val="4101947002"/>
                    </a:ext>
                  </a:extLst>
                </a:gridCol>
                <a:gridCol w="1228766">
                  <a:extLst>
                    <a:ext uri="{9D8B030D-6E8A-4147-A177-3AD203B41FA5}">
                      <a16:colId xmlns:a16="http://schemas.microsoft.com/office/drawing/2014/main" val="424099775"/>
                    </a:ext>
                  </a:extLst>
                </a:gridCol>
                <a:gridCol w="1370604">
                  <a:extLst>
                    <a:ext uri="{9D8B030D-6E8A-4147-A177-3AD203B41FA5}">
                      <a16:colId xmlns:a16="http://schemas.microsoft.com/office/drawing/2014/main" val="3024342142"/>
                    </a:ext>
                  </a:extLst>
                </a:gridCol>
              </a:tblGrid>
              <a:tr h="488181">
                <a:tc rowSpan="2">
                  <a:txBody>
                    <a:bodyPr/>
                    <a:lstStyle/>
                    <a:p>
                      <a:pPr algn="ctr"/>
                      <a:endParaRPr lang="it-IT" sz="130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25" marR="66725" marT="33362" marB="3336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3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Traditional</a:t>
                      </a:r>
                      <a:r>
                        <a:rPr lang="it-IT" sz="13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3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Geomechanical</a:t>
                      </a:r>
                      <a:r>
                        <a:rPr lang="it-IT" sz="13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3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Surveying</a:t>
                      </a:r>
                      <a:endParaRPr lang="it-IT" sz="13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25" marR="66725" marT="33362" marB="3336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3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Remote </a:t>
                      </a:r>
                      <a:r>
                        <a:rPr lang="it-IT" sz="13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Geomechanical</a:t>
                      </a:r>
                      <a:r>
                        <a:rPr lang="it-IT" sz="13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3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Surveying</a:t>
                      </a:r>
                      <a:endParaRPr lang="it-IT" sz="13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25" marR="66725" marT="33362" marB="3336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5461775"/>
                  </a:ext>
                </a:extLst>
              </a:tr>
              <a:tr h="295261">
                <a:tc vMerge="1">
                  <a:txBody>
                    <a:bodyPr/>
                    <a:lstStyle/>
                    <a:p>
                      <a:endParaRPr lang="it-IT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Advantages</a:t>
                      </a:r>
                    </a:p>
                  </a:txBody>
                  <a:tcPr marL="66725" marR="66725" marT="33362" marB="3336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Limits</a:t>
                      </a:r>
                    </a:p>
                  </a:txBody>
                  <a:tcPr marL="66725" marR="66725" marT="33362" marB="3336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Advanges</a:t>
                      </a:r>
                    </a:p>
                  </a:txBody>
                  <a:tcPr marL="66725" marR="66725" marT="33362" marB="3336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Limits</a:t>
                      </a:r>
                    </a:p>
                  </a:txBody>
                  <a:tcPr marL="66725" marR="66725" marT="33362" marB="3336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8212388"/>
                  </a:ext>
                </a:extLst>
              </a:tr>
              <a:tr h="295261"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Times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long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322712"/>
                  </a:ext>
                </a:extLst>
              </a:tr>
              <a:tr h="295261"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Costs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expensive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large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5427056"/>
                  </a:ext>
                </a:extLst>
              </a:tr>
              <a:tr h="295261"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Amount of data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wide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058635"/>
                  </a:ext>
                </a:extLst>
              </a:tr>
              <a:tr h="488181"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Characterization of discontinuities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accurate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inaccurate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171241"/>
                  </a:ext>
                </a:extLst>
              </a:tr>
              <a:tr h="874022"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Identification of discontinuities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accurate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Only with controlled software management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733827"/>
                  </a:ext>
                </a:extLst>
              </a:tr>
              <a:tr h="1066943"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Discrimination in families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accurate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Only</a:t>
                      </a:r>
                      <a:r>
                        <a:rPr lang="it-IT" sz="13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with </a:t>
                      </a:r>
                      <a:r>
                        <a:rPr lang="it-IT" sz="13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controlled</a:t>
                      </a:r>
                      <a:r>
                        <a:rPr lang="it-IT" sz="13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software management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725" marR="66725" marT="33362" marB="333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31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7878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FD3FEF33-AFF0-4116-A9FF-A93CFA1E701C}"/>
              </a:ext>
            </a:extLst>
          </p:cNvPr>
          <p:cNvSpPr txBox="1"/>
          <p:nvPr/>
        </p:nvSpPr>
        <p:spPr>
          <a:xfrm>
            <a:off x="4724125" y="3628115"/>
            <a:ext cx="4692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USER software </a:t>
            </a:r>
            <a:r>
              <a:rPr lang="it-IT" dirty="0" err="1"/>
              <a:t>manegement</a:t>
            </a:r>
            <a:endParaRPr lang="it-IT" dirty="0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5EED55B0-5D9B-4D3A-AEEE-9C6CA7B098F8}"/>
              </a:ext>
            </a:extLst>
          </p:cNvPr>
          <p:cNvSpPr txBox="1"/>
          <p:nvPr/>
        </p:nvSpPr>
        <p:spPr>
          <a:xfrm>
            <a:off x="4779466" y="498474"/>
            <a:ext cx="4692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Automatic</a:t>
            </a:r>
            <a:r>
              <a:rPr lang="it-IT" dirty="0"/>
              <a:t> software </a:t>
            </a:r>
            <a:r>
              <a:rPr lang="it-IT" dirty="0" err="1"/>
              <a:t>manegement</a:t>
            </a:r>
            <a:endParaRPr lang="it-IT" dirty="0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5B065267-1183-4519-9D1D-E5D77FDFBA5E}"/>
              </a:ext>
            </a:extLst>
          </p:cNvPr>
          <p:cNvSpPr txBox="1"/>
          <p:nvPr/>
        </p:nvSpPr>
        <p:spPr>
          <a:xfrm>
            <a:off x="0" y="19295"/>
            <a:ext cx="729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Conca Azzurra, Campania (South Italy)</a:t>
            </a: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6AA78550-27A8-4B92-96DE-21AE179815F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81" b="22964"/>
          <a:stretch/>
        </p:blipFill>
        <p:spPr>
          <a:xfrm>
            <a:off x="567472" y="4102924"/>
            <a:ext cx="2968379" cy="1507055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44" name="Gruppo 43">
            <a:extLst>
              <a:ext uri="{FF2B5EF4-FFF2-40B4-BE49-F238E27FC236}">
                <a16:creationId xmlns:a16="http://schemas.microsoft.com/office/drawing/2014/main" id="{FA694B88-7165-4864-87FE-96CE44EFB39D}"/>
              </a:ext>
            </a:extLst>
          </p:cNvPr>
          <p:cNvGrpSpPr/>
          <p:nvPr/>
        </p:nvGrpSpPr>
        <p:grpSpPr>
          <a:xfrm>
            <a:off x="4772836" y="4272124"/>
            <a:ext cx="3447940" cy="2342611"/>
            <a:chOff x="353212" y="4133136"/>
            <a:chExt cx="3447940" cy="2342611"/>
          </a:xfrm>
        </p:grpSpPr>
        <p:sp>
          <p:nvSpPr>
            <p:cNvPr id="42" name="Rettangolo 41">
              <a:extLst>
                <a:ext uri="{FF2B5EF4-FFF2-40B4-BE49-F238E27FC236}">
                  <a16:creationId xmlns:a16="http://schemas.microsoft.com/office/drawing/2014/main" id="{C03649E6-4E82-4A75-A008-DE62B4F20367}"/>
                </a:ext>
              </a:extLst>
            </p:cNvPr>
            <p:cNvSpPr/>
            <p:nvPr/>
          </p:nvSpPr>
          <p:spPr>
            <a:xfrm>
              <a:off x="353212" y="4133136"/>
              <a:ext cx="3447940" cy="234261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C1FEBD96-8DD8-43D4-B87F-7402DFFBBF76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629" y="4305300"/>
              <a:ext cx="2221200" cy="2066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D591C88D-E2DA-4B51-96F7-0D24E555F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7245" y="4305302"/>
              <a:ext cx="946800" cy="1472079"/>
            </a:xfrm>
            <a:prstGeom prst="rect">
              <a:avLst/>
            </a:prstGeom>
          </p:spPr>
        </p:pic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689764F5-B54B-49DE-AC52-D5F9E850C7C2}"/>
              </a:ext>
            </a:extLst>
          </p:cNvPr>
          <p:cNvGrpSpPr/>
          <p:nvPr/>
        </p:nvGrpSpPr>
        <p:grpSpPr>
          <a:xfrm>
            <a:off x="4828178" y="1139977"/>
            <a:ext cx="3447940" cy="2342611"/>
            <a:chOff x="321956" y="1086389"/>
            <a:chExt cx="3447940" cy="2342611"/>
          </a:xfrm>
        </p:grpSpPr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5E9CEFCB-988A-41E9-BD3A-6245B47B37AF}"/>
                </a:ext>
              </a:extLst>
            </p:cNvPr>
            <p:cNvGrpSpPr/>
            <p:nvPr/>
          </p:nvGrpSpPr>
          <p:grpSpPr>
            <a:xfrm>
              <a:off x="321956" y="1086389"/>
              <a:ext cx="3447940" cy="2342611"/>
              <a:chOff x="319596" y="177553"/>
              <a:chExt cx="5149049" cy="3595457"/>
            </a:xfrm>
          </p:grpSpPr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id="{63ECDF95-370A-4F89-893A-8E1428A65B4E}"/>
                  </a:ext>
                </a:extLst>
              </p:cNvPr>
              <p:cNvSpPr/>
              <p:nvPr/>
            </p:nvSpPr>
            <p:spPr>
              <a:xfrm>
                <a:off x="319596" y="177553"/>
                <a:ext cx="5149049" cy="359545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41C6A76A-7489-49A3-A829-89C6DD54FA89}"/>
                  </a:ext>
                </a:extLst>
              </p:cNvPr>
              <p:cNvPicPr/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0391" y="451500"/>
                <a:ext cx="3319200" cy="3171600"/>
              </a:xfrm>
              <a:prstGeom prst="rect">
                <a:avLst/>
              </a:prstGeom>
            </p:spPr>
          </p:pic>
        </p:grpSp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ADB4AB9E-9122-450C-8DBE-46980E94C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11686" y="1264878"/>
              <a:ext cx="945302" cy="2081025"/>
            </a:xfrm>
            <a:prstGeom prst="rect">
              <a:avLst/>
            </a:prstGeom>
          </p:spPr>
        </p:pic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2ACA7848-533D-41F7-903E-DB48DC1AF39D}"/>
              </a:ext>
            </a:extLst>
          </p:cNvPr>
          <p:cNvGrpSpPr/>
          <p:nvPr/>
        </p:nvGrpSpPr>
        <p:grpSpPr>
          <a:xfrm>
            <a:off x="8540210" y="1147398"/>
            <a:ext cx="3447940" cy="2342611"/>
            <a:chOff x="4435656" y="1097060"/>
            <a:chExt cx="3447940" cy="2342611"/>
          </a:xfrm>
        </p:grpSpPr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A399EDDC-2F86-4A49-9DF2-25CC4B31E9C0}"/>
                </a:ext>
              </a:extLst>
            </p:cNvPr>
            <p:cNvSpPr/>
            <p:nvPr/>
          </p:nvSpPr>
          <p:spPr>
            <a:xfrm>
              <a:off x="4435656" y="1097060"/>
              <a:ext cx="3447940" cy="234261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4EE31BFB-56C3-4DAA-B19B-62D9A76E34CC}"/>
                </a:ext>
              </a:extLst>
            </p:cNvPr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2082" y="1264878"/>
              <a:ext cx="2221200" cy="2066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6C80156E-55B5-4405-BD6A-DF25CD111E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47295"/>
            <a:stretch/>
          </p:blipFill>
          <p:spPr>
            <a:xfrm>
              <a:off x="6788804" y="1253177"/>
              <a:ext cx="854008" cy="1694913"/>
            </a:xfrm>
            <a:prstGeom prst="rect">
              <a:avLst/>
            </a:prstGeom>
          </p:spPr>
        </p:pic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EC98A2E5-8809-4720-85AC-17C0B5AE6C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6701" t="12518" r="24607" b="68415"/>
            <a:stretch/>
          </p:blipFill>
          <p:spPr>
            <a:xfrm>
              <a:off x="6803839" y="2946375"/>
              <a:ext cx="307699" cy="342858"/>
            </a:xfrm>
            <a:prstGeom prst="rect">
              <a:avLst/>
            </a:prstGeom>
          </p:spPr>
        </p:pic>
        <p:pic>
          <p:nvPicPr>
            <p:cNvPr id="39" name="Immagine 38">
              <a:extLst>
                <a:ext uri="{FF2B5EF4-FFF2-40B4-BE49-F238E27FC236}">
                  <a16:creationId xmlns:a16="http://schemas.microsoft.com/office/drawing/2014/main" id="{AED0F3CF-BB89-4B61-A9FF-3A0772DB01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7570" t="12518" b="67319"/>
            <a:stretch/>
          </p:blipFill>
          <p:spPr>
            <a:xfrm>
              <a:off x="7249893" y="2946375"/>
              <a:ext cx="353896" cy="330388"/>
            </a:xfrm>
            <a:prstGeom prst="rect">
              <a:avLst/>
            </a:prstGeom>
          </p:spPr>
        </p:pic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FAD2892E-B2F7-4D91-98A6-AF76538DEEA2}"/>
              </a:ext>
            </a:extLst>
          </p:cNvPr>
          <p:cNvGrpSpPr/>
          <p:nvPr/>
        </p:nvGrpSpPr>
        <p:grpSpPr>
          <a:xfrm>
            <a:off x="8540210" y="4272124"/>
            <a:ext cx="3447940" cy="2342611"/>
            <a:chOff x="4435656" y="4167194"/>
            <a:chExt cx="3447940" cy="2342611"/>
          </a:xfrm>
        </p:grpSpPr>
        <p:sp>
          <p:nvSpPr>
            <p:cNvPr id="43" name="Rettangolo 42">
              <a:extLst>
                <a:ext uri="{FF2B5EF4-FFF2-40B4-BE49-F238E27FC236}">
                  <a16:creationId xmlns:a16="http://schemas.microsoft.com/office/drawing/2014/main" id="{C6D92E74-5DBB-4FFE-AEF0-681610BFDDCF}"/>
                </a:ext>
              </a:extLst>
            </p:cNvPr>
            <p:cNvSpPr/>
            <p:nvPr/>
          </p:nvSpPr>
          <p:spPr>
            <a:xfrm>
              <a:off x="4435656" y="4167194"/>
              <a:ext cx="3447940" cy="234261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1A55E181-AD98-410A-A3B2-AD6764B669F3}"/>
                </a:ext>
              </a:extLst>
            </p:cNvPr>
            <p:cNvPicPr/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0118" y="4305300"/>
              <a:ext cx="2221200" cy="2066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BF5BDEE8-41CE-42F5-9D20-3D6EA7B40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95202" y="4307458"/>
              <a:ext cx="946800" cy="1726138"/>
            </a:xfrm>
            <a:prstGeom prst="rect">
              <a:avLst/>
            </a:prstGeom>
          </p:spPr>
        </p:pic>
      </p:grpSp>
      <p:pic>
        <p:nvPicPr>
          <p:cNvPr id="46" name="Immagine 45">
            <a:extLst>
              <a:ext uri="{FF2B5EF4-FFF2-40B4-BE49-F238E27FC236}">
                <a16:creationId xmlns:a16="http://schemas.microsoft.com/office/drawing/2014/main" id="{14FC1775-440D-484D-86F6-22788BC65E9D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96" y="1362581"/>
            <a:ext cx="3527884" cy="2342611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47" name="Parentesi graffa chiusa 46">
            <a:extLst>
              <a:ext uri="{FF2B5EF4-FFF2-40B4-BE49-F238E27FC236}">
                <a16:creationId xmlns:a16="http://schemas.microsoft.com/office/drawing/2014/main" id="{34CFB5FE-535B-460F-95D1-E8D96EE20806}"/>
              </a:ext>
            </a:extLst>
          </p:cNvPr>
          <p:cNvSpPr/>
          <p:nvPr/>
        </p:nvSpPr>
        <p:spPr>
          <a:xfrm>
            <a:off x="4039084" y="893369"/>
            <a:ext cx="589290" cy="5721366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B2734457-96D6-4048-8926-651C3DEBBE3F}"/>
              </a:ext>
            </a:extLst>
          </p:cNvPr>
          <p:cNvSpPr txBox="1"/>
          <p:nvPr/>
        </p:nvSpPr>
        <p:spPr>
          <a:xfrm>
            <a:off x="4779466" y="793074"/>
            <a:ext cx="2222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Cloud Compare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C017474F-EAEC-4A18-878A-D7AEDA3CEAD4}"/>
              </a:ext>
            </a:extLst>
          </p:cNvPr>
          <p:cNvSpPr txBox="1"/>
          <p:nvPr/>
        </p:nvSpPr>
        <p:spPr>
          <a:xfrm>
            <a:off x="4747934" y="3936699"/>
            <a:ext cx="2222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Cloud Compare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8C10C355-494B-4A9C-9A1B-32FB24FBFC60}"/>
              </a:ext>
            </a:extLst>
          </p:cNvPr>
          <p:cNvSpPr txBox="1"/>
          <p:nvPr/>
        </p:nvSpPr>
        <p:spPr>
          <a:xfrm>
            <a:off x="8540209" y="793074"/>
            <a:ext cx="332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Discontinuity Set Extractor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EBE1E5C1-EFB3-4708-A6AB-0661523DA018}"/>
              </a:ext>
            </a:extLst>
          </p:cNvPr>
          <p:cNvSpPr txBox="1"/>
          <p:nvPr/>
        </p:nvSpPr>
        <p:spPr>
          <a:xfrm>
            <a:off x="8631646" y="3880274"/>
            <a:ext cx="332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Discontinuity Set Extractor</a:t>
            </a:r>
          </a:p>
        </p:txBody>
      </p:sp>
    </p:spTree>
    <p:extLst>
      <p:ext uri="{BB962C8B-B14F-4D97-AF65-F5344CB8AC3E}">
        <p14:creationId xmlns:p14="http://schemas.microsoft.com/office/powerpoint/2010/main" val="3906397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>
            <a:extLst>
              <a:ext uri="{FF2B5EF4-FFF2-40B4-BE49-F238E27FC236}">
                <a16:creationId xmlns:a16="http://schemas.microsoft.com/office/drawing/2014/main" id="{02FE9C57-8C64-4D2A-AA71-110B3292A546}"/>
              </a:ext>
            </a:extLst>
          </p:cNvPr>
          <p:cNvGrpSpPr/>
          <p:nvPr/>
        </p:nvGrpSpPr>
        <p:grpSpPr>
          <a:xfrm>
            <a:off x="249833" y="1601151"/>
            <a:ext cx="6132494" cy="3655695"/>
            <a:chOff x="249373" y="617220"/>
            <a:chExt cx="4883150" cy="2811780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476DDE3C-6A98-4539-AFB3-E47A92778A2E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373" y="617220"/>
              <a:ext cx="4883150" cy="2811780"/>
            </a:xfrm>
            <a:prstGeom prst="rect">
              <a:avLst/>
            </a:prstGeom>
          </p:spPr>
        </p:pic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1A81F3D3-4C11-4D42-A0B3-4005077AA1D6}"/>
                </a:ext>
              </a:extLst>
            </p:cNvPr>
            <p:cNvSpPr txBox="1"/>
            <p:nvPr/>
          </p:nvSpPr>
          <p:spPr>
            <a:xfrm>
              <a:off x="308303" y="974220"/>
              <a:ext cx="665918" cy="28407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rgbClr val="002060"/>
                  </a:solidFill>
                </a:rPr>
                <a:t>Discontinuity</a:t>
              </a:r>
              <a:r>
                <a:rPr lang="it-IT" sz="900" b="1" dirty="0">
                  <a:solidFill>
                    <a:srgbClr val="002060"/>
                  </a:solidFill>
                </a:rPr>
                <a:t> sets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FBA8AD31-62DA-4B40-AC6D-460F4A9EA04B}"/>
                </a:ext>
              </a:extLst>
            </p:cNvPr>
            <p:cNvSpPr txBox="1"/>
            <p:nvPr/>
          </p:nvSpPr>
          <p:spPr>
            <a:xfrm>
              <a:off x="1015404" y="1026959"/>
              <a:ext cx="834760" cy="17754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900" b="1" dirty="0">
                  <a:solidFill>
                    <a:srgbClr val="002060"/>
                  </a:solidFill>
                </a:rPr>
                <a:t>Field data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5AAA5509-A7BC-4EAF-AF3D-FCC1495CC971}"/>
                </a:ext>
              </a:extLst>
            </p:cNvPr>
            <p:cNvSpPr txBox="1"/>
            <p:nvPr/>
          </p:nvSpPr>
          <p:spPr>
            <a:xfrm>
              <a:off x="2699494" y="1010044"/>
              <a:ext cx="757849" cy="26039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rgbClr val="002060"/>
                  </a:solidFill>
                </a:rPr>
                <a:t>CC </a:t>
              </a:r>
              <a:r>
                <a:rPr lang="it-IT" sz="800" b="1" dirty="0" err="1">
                  <a:solidFill>
                    <a:srgbClr val="002060"/>
                  </a:solidFill>
                </a:rPr>
                <a:t>controlled</a:t>
              </a:r>
              <a:r>
                <a:rPr lang="it-IT" sz="800" b="1" dirty="0">
                  <a:solidFill>
                    <a:srgbClr val="002060"/>
                  </a:solidFill>
                </a:rPr>
                <a:t> </a:t>
              </a:r>
              <a:r>
                <a:rPr lang="it-IT" sz="800" b="1" dirty="0" err="1">
                  <a:solidFill>
                    <a:srgbClr val="002060"/>
                  </a:solidFill>
                </a:rPr>
                <a:t>manegement</a:t>
              </a:r>
              <a:endParaRPr lang="it-IT" sz="800" b="1" dirty="0">
                <a:solidFill>
                  <a:srgbClr val="002060"/>
                </a:solidFill>
              </a:endParaRP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D6804283-8AD5-46F9-BCC3-741D3FF4DD53}"/>
                </a:ext>
              </a:extLst>
            </p:cNvPr>
            <p:cNvSpPr txBox="1"/>
            <p:nvPr/>
          </p:nvSpPr>
          <p:spPr>
            <a:xfrm>
              <a:off x="4278024" y="1006758"/>
              <a:ext cx="770996" cy="26039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rgbClr val="002060"/>
                  </a:solidFill>
                </a:rPr>
                <a:t>DSE </a:t>
              </a:r>
              <a:r>
                <a:rPr lang="it-IT" sz="800" b="1" dirty="0" err="1">
                  <a:solidFill>
                    <a:srgbClr val="002060"/>
                  </a:solidFill>
                </a:rPr>
                <a:t>controlled</a:t>
              </a:r>
              <a:r>
                <a:rPr lang="it-IT" sz="800" b="1" dirty="0">
                  <a:solidFill>
                    <a:srgbClr val="002060"/>
                  </a:solidFill>
                </a:rPr>
                <a:t> </a:t>
              </a:r>
              <a:r>
                <a:rPr lang="it-IT" sz="800" b="1" dirty="0" err="1">
                  <a:solidFill>
                    <a:srgbClr val="002060"/>
                  </a:solidFill>
                </a:rPr>
                <a:t>manegement</a:t>
              </a:r>
              <a:endParaRPr lang="it-IT" sz="800" b="1" dirty="0">
                <a:solidFill>
                  <a:srgbClr val="002060"/>
                </a:solidFill>
              </a:endParaRPr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26F7DD5E-6B3D-4E34-A3DA-CB758576C7B7}"/>
                </a:ext>
              </a:extLst>
            </p:cNvPr>
            <p:cNvSpPr txBox="1"/>
            <p:nvPr/>
          </p:nvSpPr>
          <p:spPr>
            <a:xfrm>
              <a:off x="1902205" y="1008244"/>
              <a:ext cx="757849" cy="26039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rgbClr val="002060"/>
                  </a:solidFill>
                </a:rPr>
                <a:t>CC </a:t>
              </a:r>
              <a:r>
                <a:rPr lang="it-IT" sz="800" b="1" dirty="0" err="1">
                  <a:solidFill>
                    <a:srgbClr val="002060"/>
                  </a:solidFill>
                </a:rPr>
                <a:t>automatic</a:t>
              </a:r>
              <a:r>
                <a:rPr lang="it-IT" sz="800" b="1" dirty="0">
                  <a:solidFill>
                    <a:srgbClr val="002060"/>
                  </a:solidFill>
                </a:rPr>
                <a:t> </a:t>
              </a:r>
              <a:r>
                <a:rPr lang="it-IT" sz="800" b="1" dirty="0" err="1">
                  <a:solidFill>
                    <a:srgbClr val="002060"/>
                  </a:solidFill>
                </a:rPr>
                <a:t>manegement</a:t>
              </a:r>
              <a:endParaRPr lang="it-IT" sz="800" b="1" dirty="0">
                <a:solidFill>
                  <a:srgbClr val="002060"/>
                </a:solidFill>
              </a:endParaRPr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03D376A8-A20C-43F7-B615-ECFC28187D18}"/>
                </a:ext>
              </a:extLst>
            </p:cNvPr>
            <p:cNvSpPr txBox="1"/>
            <p:nvPr/>
          </p:nvSpPr>
          <p:spPr>
            <a:xfrm>
              <a:off x="3480734" y="1009605"/>
              <a:ext cx="757849" cy="26039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rgbClr val="002060"/>
                  </a:solidFill>
                </a:rPr>
                <a:t>DSE </a:t>
              </a:r>
              <a:r>
                <a:rPr lang="it-IT" sz="800" b="1" dirty="0" err="1">
                  <a:solidFill>
                    <a:srgbClr val="002060"/>
                  </a:solidFill>
                </a:rPr>
                <a:t>automatic</a:t>
              </a:r>
              <a:r>
                <a:rPr lang="it-IT" sz="800" b="1" dirty="0">
                  <a:solidFill>
                    <a:srgbClr val="002060"/>
                  </a:solidFill>
                </a:rPr>
                <a:t> </a:t>
              </a:r>
              <a:r>
                <a:rPr lang="it-IT" sz="800" b="1" dirty="0" err="1">
                  <a:solidFill>
                    <a:srgbClr val="002060"/>
                  </a:solidFill>
                </a:rPr>
                <a:t>manegement</a:t>
              </a:r>
              <a:endParaRPr lang="it-IT" sz="8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0CB190F0-2803-459D-83A6-A9B364C41096}"/>
              </a:ext>
            </a:extLst>
          </p:cNvPr>
          <p:cNvGrpSpPr/>
          <p:nvPr/>
        </p:nvGrpSpPr>
        <p:grpSpPr>
          <a:xfrm>
            <a:off x="6964491" y="1601152"/>
            <a:ext cx="5039360" cy="3655695"/>
            <a:chOff x="5918925" y="2750685"/>
            <a:chExt cx="5039360" cy="3655695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35450E88-F3ED-49CB-8160-EBC30E2987F6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8925" y="2750685"/>
              <a:ext cx="5039360" cy="3655695"/>
            </a:xfrm>
            <a:prstGeom prst="rect">
              <a:avLst/>
            </a:prstGeom>
          </p:spPr>
        </p:pic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69E56351-83D8-467D-BAC9-ABCEEC20C16B}"/>
                </a:ext>
              </a:extLst>
            </p:cNvPr>
            <p:cNvSpPr txBox="1"/>
            <p:nvPr/>
          </p:nvSpPr>
          <p:spPr>
            <a:xfrm>
              <a:off x="9876280" y="3016143"/>
              <a:ext cx="1020320" cy="2308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900" dirty="0">
                  <a:solidFill>
                    <a:schemeClr val="bg1"/>
                  </a:solidFill>
                </a:rPr>
                <a:t>Field data</a:t>
              </a:r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1A730525-87CC-4C37-B248-21DB83002212}"/>
                </a:ext>
              </a:extLst>
            </p:cNvPr>
            <p:cNvSpPr txBox="1"/>
            <p:nvPr/>
          </p:nvSpPr>
          <p:spPr>
            <a:xfrm>
              <a:off x="9876280" y="3212351"/>
              <a:ext cx="1020320" cy="2308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900" dirty="0">
                  <a:solidFill>
                    <a:schemeClr val="bg1"/>
                  </a:solidFill>
                </a:rPr>
                <a:t>DSE</a:t>
              </a:r>
            </a:p>
          </p:txBody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81E32036-94F4-45A8-9037-9F1DF04D7470}"/>
                </a:ext>
              </a:extLst>
            </p:cNvPr>
            <p:cNvSpPr txBox="1"/>
            <p:nvPr/>
          </p:nvSpPr>
          <p:spPr>
            <a:xfrm>
              <a:off x="9876280" y="3408559"/>
              <a:ext cx="1020320" cy="2308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900" dirty="0">
                  <a:solidFill>
                    <a:schemeClr val="bg1"/>
                  </a:solidFill>
                </a:rPr>
                <a:t>CC </a:t>
              </a:r>
              <a:r>
                <a:rPr lang="it-IT" sz="900" dirty="0" err="1">
                  <a:solidFill>
                    <a:schemeClr val="bg1"/>
                  </a:solidFill>
                </a:rPr>
                <a:t>controlled</a:t>
              </a:r>
              <a:endParaRPr lang="it-IT" sz="900" dirty="0">
                <a:solidFill>
                  <a:schemeClr val="bg1"/>
                </a:solidFill>
              </a:endParaRP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7C19799F-8FAC-4481-B094-34E3FA6495DC}"/>
                </a:ext>
              </a:extLst>
            </p:cNvPr>
            <p:cNvSpPr txBox="1"/>
            <p:nvPr/>
          </p:nvSpPr>
          <p:spPr>
            <a:xfrm>
              <a:off x="9876280" y="3604767"/>
              <a:ext cx="1020321" cy="2308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900" dirty="0">
                  <a:solidFill>
                    <a:schemeClr val="bg1"/>
                  </a:solidFill>
                </a:rPr>
                <a:t>CC </a:t>
              </a:r>
              <a:r>
                <a:rPr lang="it-IT" sz="900" dirty="0" err="1">
                  <a:solidFill>
                    <a:schemeClr val="bg1"/>
                  </a:solidFill>
                </a:rPr>
                <a:t>automatic</a:t>
              </a:r>
              <a:endParaRPr lang="it-IT" sz="900" dirty="0">
                <a:solidFill>
                  <a:schemeClr val="bg1"/>
                </a:solidFill>
              </a:endParaRP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ABF79E87-85D0-4D6C-8C14-CDF2ED863E7F}"/>
                </a:ext>
              </a:extLst>
            </p:cNvPr>
            <p:cNvSpPr txBox="1"/>
            <p:nvPr/>
          </p:nvSpPr>
          <p:spPr>
            <a:xfrm>
              <a:off x="9642917" y="2819935"/>
              <a:ext cx="1196534" cy="2308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900" b="1" dirty="0">
                  <a:solidFill>
                    <a:schemeClr val="bg1"/>
                  </a:solidFill>
                </a:rPr>
                <a:t>Symbols legend</a:t>
              </a: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0FF3609A-2250-4A68-8636-FFD48C4E9492}"/>
                </a:ext>
              </a:extLst>
            </p:cNvPr>
            <p:cNvSpPr txBox="1"/>
            <p:nvPr/>
          </p:nvSpPr>
          <p:spPr>
            <a:xfrm>
              <a:off x="9647668" y="3953409"/>
              <a:ext cx="1196534" cy="2308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900" b="1" dirty="0">
                  <a:solidFill>
                    <a:schemeClr val="bg1"/>
                  </a:solidFill>
                </a:rPr>
                <a:t>Color legend </a:t>
              </a:r>
            </a:p>
          </p:txBody>
        </p: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09221C69-01E4-4FA4-AEE8-A55468E40A22}"/>
                </a:ext>
              </a:extLst>
            </p:cNvPr>
            <p:cNvSpPr txBox="1"/>
            <p:nvPr/>
          </p:nvSpPr>
          <p:spPr>
            <a:xfrm>
              <a:off x="10014386" y="5239283"/>
              <a:ext cx="658377" cy="2308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9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Various</a:t>
              </a:r>
              <a:r>
                <a:rPr lang="it-IT" sz="9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0D00BEAC-8A1B-4E17-AC19-C0B611F9E64D}"/>
              </a:ext>
            </a:extLst>
          </p:cNvPr>
          <p:cNvSpPr txBox="1"/>
          <p:nvPr/>
        </p:nvSpPr>
        <p:spPr>
          <a:xfrm>
            <a:off x="0" y="19295"/>
            <a:ext cx="729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Conca Azzurra, Campania (South Italy)</a:t>
            </a:r>
          </a:p>
        </p:txBody>
      </p:sp>
    </p:spTree>
    <p:extLst>
      <p:ext uri="{BB962C8B-B14F-4D97-AF65-F5344CB8AC3E}">
        <p14:creationId xmlns:p14="http://schemas.microsoft.com/office/powerpoint/2010/main" val="3506429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po 31">
            <a:extLst>
              <a:ext uri="{FF2B5EF4-FFF2-40B4-BE49-F238E27FC236}">
                <a16:creationId xmlns:a16="http://schemas.microsoft.com/office/drawing/2014/main" id="{8230637F-90F6-474F-9031-E3E247F9C4C3}"/>
              </a:ext>
            </a:extLst>
          </p:cNvPr>
          <p:cNvGrpSpPr/>
          <p:nvPr/>
        </p:nvGrpSpPr>
        <p:grpSpPr>
          <a:xfrm>
            <a:off x="-16831" y="-66345"/>
            <a:ext cx="7557586" cy="7014405"/>
            <a:chOff x="-16831" y="-66345"/>
            <a:chExt cx="7557586" cy="7014405"/>
          </a:xfrm>
        </p:grpSpPr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A94496F1-547D-412F-86ED-EEBC24894773}"/>
                </a:ext>
              </a:extLst>
            </p:cNvPr>
            <p:cNvGrpSpPr/>
            <p:nvPr/>
          </p:nvGrpSpPr>
          <p:grpSpPr>
            <a:xfrm>
              <a:off x="-16831" y="-66345"/>
              <a:ext cx="7557586" cy="7014405"/>
              <a:chOff x="-16831" y="-66345"/>
              <a:chExt cx="7557586" cy="7014405"/>
            </a:xfrm>
          </p:grpSpPr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A2284558-5C1A-414C-8198-B0B074B2C3A2}"/>
                  </a:ext>
                </a:extLst>
              </p:cNvPr>
              <p:cNvSpPr txBox="1"/>
              <p:nvPr/>
            </p:nvSpPr>
            <p:spPr>
              <a:xfrm>
                <a:off x="175196" y="3633435"/>
                <a:ext cx="15063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Wedge sliding</a:t>
                </a:r>
              </a:p>
            </p:txBody>
          </p:sp>
          <p:grpSp>
            <p:nvGrpSpPr>
              <p:cNvPr id="28" name="Gruppo 27">
                <a:extLst>
                  <a:ext uri="{FF2B5EF4-FFF2-40B4-BE49-F238E27FC236}">
                    <a16:creationId xmlns:a16="http://schemas.microsoft.com/office/drawing/2014/main" id="{E0E2767A-40C5-4924-AA96-9CDAEC1D42E8}"/>
                  </a:ext>
                </a:extLst>
              </p:cNvPr>
              <p:cNvGrpSpPr/>
              <p:nvPr/>
            </p:nvGrpSpPr>
            <p:grpSpPr>
              <a:xfrm>
                <a:off x="253938" y="3963712"/>
                <a:ext cx="3308602" cy="2742741"/>
                <a:chOff x="327497" y="3875179"/>
                <a:chExt cx="3308602" cy="2742741"/>
              </a:xfrm>
            </p:grpSpPr>
            <p:sp>
              <p:nvSpPr>
                <p:cNvPr id="24" name="CasellaDiTesto 23">
                  <a:extLst>
                    <a:ext uri="{FF2B5EF4-FFF2-40B4-BE49-F238E27FC236}">
                      <a16:creationId xmlns:a16="http://schemas.microsoft.com/office/drawing/2014/main" id="{B3C5C461-D77C-4A69-AC52-1C6185A17CDC}"/>
                    </a:ext>
                  </a:extLst>
                </p:cNvPr>
                <p:cNvSpPr txBox="1"/>
                <p:nvPr/>
              </p:nvSpPr>
              <p:spPr>
                <a:xfrm>
                  <a:off x="327497" y="3875179"/>
                  <a:ext cx="3308602" cy="2742741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it-IT" dirty="0"/>
                </a:p>
              </p:txBody>
            </p:sp>
            <p:pic>
              <p:nvPicPr>
                <p:cNvPr id="5" name="Immagine 4">
                  <a:extLst>
                    <a:ext uri="{FF2B5EF4-FFF2-40B4-BE49-F238E27FC236}">
                      <a16:creationId xmlns:a16="http://schemas.microsoft.com/office/drawing/2014/main" id="{B7A9D182-0F7D-4136-AD45-9B04ACC6C3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567322" y="3933562"/>
                  <a:ext cx="2808796" cy="2559387"/>
                </a:xfrm>
                <a:prstGeom prst="rect">
                  <a:avLst/>
                </a:prstGeom>
              </p:spPr>
            </p:pic>
          </p:grpSp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42464EB4-4CEC-4284-8C4B-BBD5269B2BE9}"/>
                  </a:ext>
                </a:extLst>
              </p:cNvPr>
              <p:cNvSpPr txBox="1"/>
              <p:nvPr/>
            </p:nvSpPr>
            <p:spPr>
              <a:xfrm>
                <a:off x="2979946" y="5963175"/>
                <a:ext cx="1036414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00" dirty="0"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171/73  </a:t>
                </a:r>
              </a:p>
              <a:p>
                <a:r>
                  <a:rPr lang="it-IT" sz="1000" dirty="0"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240/70 </a:t>
                </a:r>
              </a:p>
              <a:p>
                <a:r>
                  <a:rPr lang="it-IT" sz="1000" dirty="0"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214/80 </a:t>
                </a:r>
              </a:p>
              <a:p>
                <a:r>
                  <a:rPr lang="it-IT" sz="1000" dirty="0"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073/82 </a:t>
                </a:r>
              </a:p>
              <a:p>
                <a:endParaRPr lang="it-IT" dirty="0"/>
              </a:p>
            </p:txBody>
          </p:sp>
          <p:grpSp>
            <p:nvGrpSpPr>
              <p:cNvPr id="29" name="Gruppo 28">
                <a:extLst>
                  <a:ext uri="{FF2B5EF4-FFF2-40B4-BE49-F238E27FC236}">
                    <a16:creationId xmlns:a16="http://schemas.microsoft.com/office/drawing/2014/main" id="{FF88EE5E-055F-46C5-A559-A9C0317272B0}"/>
                  </a:ext>
                </a:extLst>
              </p:cNvPr>
              <p:cNvGrpSpPr/>
              <p:nvPr/>
            </p:nvGrpSpPr>
            <p:grpSpPr>
              <a:xfrm>
                <a:off x="4232153" y="3963712"/>
                <a:ext cx="3308602" cy="2742741"/>
                <a:chOff x="4277264" y="3902207"/>
                <a:chExt cx="3308602" cy="2742741"/>
              </a:xfrm>
            </p:grpSpPr>
            <p:sp>
              <p:nvSpPr>
                <p:cNvPr id="22" name="CasellaDiTesto 21">
                  <a:extLst>
                    <a:ext uri="{FF2B5EF4-FFF2-40B4-BE49-F238E27FC236}">
                      <a16:creationId xmlns:a16="http://schemas.microsoft.com/office/drawing/2014/main" id="{150DE605-A0A1-414D-ADCD-CABAE3C2A187}"/>
                    </a:ext>
                  </a:extLst>
                </p:cNvPr>
                <p:cNvSpPr txBox="1"/>
                <p:nvPr/>
              </p:nvSpPr>
              <p:spPr>
                <a:xfrm>
                  <a:off x="4277264" y="3902207"/>
                  <a:ext cx="3308602" cy="2742741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it-IT" dirty="0"/>
                </a:p>
              </p:txBody>
            </p:sp>
            <p:pic>
              <p:nvPicPr>
                <p:cNvPr id="7" name="Immagine 6">
                  <a:extLst>
                    <a:ext uri="{FF2B5EF4-FFF2-40B4-BE49-F238E27FC236}">
                      <a16:creationId xmlns:a16="http://schemas.microsoft.com/office/drawing/2014/main" id="{37E90553-DB63-4945-B187-930A70D700A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622312" y="3933563"/>
                  <a:ext cx="2674959" cy="2590446"/>
                </a:xfrm>
                <a:prstGeom prst="rect">
                  <a:avLst/>
                </a:prstGeom>
              </p:spPr>
            </p:pic>
          </p:grpSp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7F79856C-BB21-4EF9-9A5D-54DB1B804B0D}"/>
                  </a:ext>
                </a:extLst>
              </p:cNvPr>
              <p:cNvSpPr txBox="1"/>
              <p:nvPr/>
            </p:nvSpPr>
            <p:spPr>
              <a:xfrm>
                <a:off x="4143039" y="3594380"/>
                <a:ext cx="1722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Flexural</a:t>
                </a:r>
                <a:r>
                  <a:rPr lang="it-IT" dirty="0">
                    <a:solidFill>
                      <a:schemeClr val="accent3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it-IT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Topling</a:t>
                </a:r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6" name="Gruppo 25">
                <a:extLst>
                  <a:ext uri="{FF2B5EF4-FFF2-40B4-BE49-F238E27FC236}">
                    <a16:creationId xmlns:a16="http://schemas.microsoft.com/office/drawing/2014/main" id="{561CC0D7-CD9B-4446-BC77-4EF5DB869765}"/>
                  </a:ext>
                </a:extLst>
              </p:cNvPr>
              <p:cNvGrpSpPr/>
              <p:nvPr/>
            </p:nvGrpSpPr>
            <p:grpSpPr>
              <a:xfrm>
                <a:off x="253938" y="785190"/>
                <a:ext cx="3308602" cy="2742741"/>
                <a:chOff x="512288" y="1019801"/>
                <a:chExt cx="3308602" cy="2742741"/>
              </a:xfrm>
            </p:grpSpPr>
            <p:sp>
              <p:nvSpPr>
                <p:cNvPr id="25" name="CasellaDiTesto 24">
                  <a:extLst>
                    <a:ext uri="{FF2B5EF4-FFF2-40B4-BE49-F238E27FC236}">
                      <a16:creationId xmlns:a16="http://schemas.microsoft.com/office/drawing/2014/main" id="{BA2DEF47-3787-44DE-AD85-1F301A904837}"/>
                    </a:ext>
                  </a:extLst>
                </p:cNvPr>
                <p:cNvSpPr txBox="1"/>
                <p:nvPr/>
              </p:nvSpPr>
              <p:spPr>
                <a:xfrm>
                  <a:off x="512288" y="1019801"/>
                  <a:ext cx="3308602" cy="2742741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it-IT" dirty="0"/>
                </a:p>
              </p:txBody>
            </p:sp>
            <p:pic>
              <p:nvPicPr>
                <p:cNvPr id="11" name="Immagine 10">
                  <a:extLst>
                    <a:ext uri="{FF2B5EF4-FFF2-40B4-BE49-F238E27FC236}">
                      <a16:creationId xmlns:a16="http://schemas.microsoft.com/office/drawing/2014/main" id="{931E841E-E0CD-41DA-94D5-8C33F41CBAB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31023" y="1065002"/>
                  <a:ext cx="2692230" cy="2625940"/>
                </a:xfrm>
                <a:prstGeom prst="rect">
                  <a:avLst/>
                </a:prstGeom>
              </p:spPr>
            </p:pic>
          </p:grpSp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D8391B4C-39BC-4E37-B043-BB0117AF2056}"/>
                  </a:ext>
                </a:extLst>
              </p:cNvPr>
              <p:cNvSpPr txBox="1"/>
              <p:nvPr/>
            </p:nvSpPr>
            <p:spPr>
              <a:xfrm>
                <a:off x="175196" y="431868"/>
                <a:ext cx="1499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Planar Sliding</a:t>
                </a:r>
              </a:p>
            </p:txBody>
          </p:sp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91B47C44-96DB-438A-A248-40B2F0DFFB3E}"/>
                  </a:ext>
                </a:extLst>
              </p:cNvPr>
              <p:cNvSpPr txBox="1"/>
              <p:nvPr/>
            </p:nvSpPr>
            <p:spPr>
              <a:xfrm>
                <a:off x="4148240" y="456875"/>
                <a:ext cx="1530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Direct</a:t>
                </a:r>
                <a:r>
                  <a:rPr lang="it-IT" dirty="0">
                    <a:solidFill>
                      <a:schemeClr val="accent3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it-IT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Topling</a:t>
                </a:r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7" name="Gruppo 26">
                <a:extLst>
                  <a:ext uri="{FF2B5EF4-FFF2-40B4-BE49-F238E27FC236}">
                    <a16:creationId xmlns:a16="http://schemas.microsoft.com/office/drawing/2014/main" id="{6CB55A35-DF58-49E9-AF54-DB86F11B3317}"/>
                  </a:ext>
                </a:extLst>
              </p:cNvPr>
              <p:cNvGrpSpPr/>
              <p:nvPr/>
            </p:nvGrpSpPr>
            <p:grpSpPr>
              <a:xfrm>
                <a:off x="4232153" y="785697"/>
                <a:ext cx="3308602" cy="2742741"/>
                <a:chOff x="4296399" y="877751"/>
                <a:chExt cx="3308602" cy="2742741"/>
              </a:xfrm>
            </p:grpSpPr>
            <p:sp>
              <p:nvSpPr>
                <p:cNvPr id="23" name="CasellaDiTesto 22">
                  <a:extLst>
                    <a:ext uri="{FF2B5EF4-FFF2-40B4-BE49-F238E27FC236}">
                      <a16:creationId xmlns:a16="http://schemas.microsoft.com/office/drawing/2014/main" id="{F8A8757B-F395-4572-9FD6-B01B129F1B82}"/>
                    </a:ext>
                  </a:extLst>
                </p:cNvPr>
                <p:cNvSpPr txBox="1"/>
                <p:nvPr/>
              </p:nvSpPr>
              <p:spPr>
                <a:xfrm>
                  <a:off x="4296399" y="877751"/>
                  <a:ext cx="3308602" cy="2742741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it-IT" dirty="0"/>
                </a:p>
              </p:txBody>
            </p:sp>
            <p:pic>
              <p:nvPicPr>
                <p:cNvPr id="16" name="Immagine 15">
                  <a:extLst>
                    <a:ext uri="{FF2B5EF4-FFF2-40B4-BE49-F238E27FC236}">
                      <a16:creationId xmlns:a16="http://schemas.microsoft.com/office/drawing/2014/main" id="{9C3956B3-A866-4D5F-8D5D-BAB09E96D42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417810" y="949617"/>
                  <a:ext cx="3065780" cy="2625940"/>
                </a:xfrm>
                <a:prstGeom prst="rect">
                  <a:avLst/>
                </a:prstGeom>
              </p:spPr>
            </p:pic>
          </p:grpSp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E4A196FB-7CA5-4504-86B9-56F1211894A5}"/>
                  </a:ext>
                </a:extLst>
              </p:cNvPr>
              <p:cNvSpPr txBox="1"/>
              <p:nvPr/>
            </p:nvSpPr>
            <p:spPr>
              <a:xfrm>
                <a:off x="-16831" y="-66345"/>
                <a:ext cx="72972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800" dirty="0"/>
                  <a:t>Conca Azzurra, Campania (South Italy)</a:t>
                </a:r>
              </a:p>
            </p:txBody>
          </p:sp>
        </p:grp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2E379A57-E471-4577-973D-55BA5127F23F}"/>
                </a:ext>
              </a:extLst>
            </p:cNvPr>
            <p:cNvSpPr txBox="1"/>
            <p:nvPr/>
          </p:nvSpPr>
          <p:spPr>
            <a:xfrm>
              <a:off x="6991541" y="6276652"/>
              <a:ext cx="4764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15/58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0358006C-ED6F-4BA4-8055-13D5130652F8}"/>
                </a:ext>
              </a:extLst>
            </p:cNvPr>
            <p:cNvSpPr txBox="1"/>
            <p:nvPr/>
          </p:nvSpPr>
          <p:spPr>
            <a:xfrm>
              <a:off x="6775593" y="3086999"/>
              <a:ext cx="54053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171/73</a:t>
              </a:r>
            </a:p>
          </p:txBody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B83EB1DF-5DB7-430F-89E6-95E565BA70AB}"/>
                </a:ext>
              </a:extLst>
            </p:cNvPr>
            <p:cNvSpPr txBox="1"/>
            <p:nvPr/>
          </p:nvSpPr>
          <p:spPr>
            <a:xfrm>
              <a:off x="2919419" y="3073056"/>
              <a:ext cx="54053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171/73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0563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47D03DA-8CBB-415C-ABE9-6170B56FD4C6}"/>
              </a:ext>
            </a:extLst>
          </p:cNvPr>
          <p:cNvSpPr txBox="1"/>
          <p:nvPr/>
        </p:nvSpPr>
        <p:spPr>
          <a:xfrm>
            <a:off x="0" y="19295"/>
            <a:ext cx="10316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err="1"/>
              <a:t>Caterina’s</a:t>
            </a:r>
            <a:r>
              <a:rPr lang="it-IT" sz="2800" dirty="0"/>
              <a:t> Beach, Campania (South Italy)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4775498-F9CC-40F7-AF11-2663F5FBC51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751" y="670264"/>
            <a:ext cx="4505960" cy="248539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4674F25-75AA-49EB-B7A6-4C9971A522D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6" y="3861880"/>
            <a:ext cx="2692616" cy="234261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8CF65EAD-D613-4357-9D69-ECA455BA978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551027" y="4284623"/>
            <a:ext cx="2517775" cy="14141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0318F11E-D760-43A3-91DA-E56B9B737DA3}"/>
              </a:ext>
            </a:extLst>
          </p:cNvPr>
          <p:cNvSpPr/>
          <p:nvPr/>
        </p:nvSpPr>
        <p:spPr>
          <a:xfrm>
            <a:off x="2811978" y="3861881"/>
            <a:ext cx="2517775" cy="232585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47A409C-C608-42FE-ACD9-64FC0E28E73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944031" y="3999986"/>
            <a:ext cx="2221200" cy="20664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4A40A2CC-A24D-4521-8BE1-DB05F91C581E}"/>
              </a:ext>
            </a:extLst>
          </p:cNvPr>
          <p:cNvGrpSpPr/>
          <p:nvPr/>
        </p:nvGrpSpPr>
        <p:grpSpPr>
          <a:xfrm>
            <a:off x="9163983" y="3820391"/>
            <a:ext cx="2601921" cy="2342611"/>
            <a:chOff x="8166692" y="1276978"/>
            <a:chExt cx="2601921" cy="2342611"/>
          </a:xfrm>
        </p:grpSpPr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62ED2EEE-AC8A-4A2C-9354-F2862192AFCB}"/>
                </a:ext>
              </a:extLst>
            </p:cNvPr>
            <p:cNvSpPr/>
            <p:nvPr/>
          </p:nvSpPr>
          <p:spPr>
            <a:xfrm>
              <a:off x="8166692" y="1276978"/>
              <a:ext cx="2601921" cy="234261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6092E842-9A74-449A-AF59-EC31BF4C4F28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7053" y="1428249"/>
              <a:ext cx="2221200" cy="2066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862419A-1A33-4D15-BD5A-3F8F5D1AED57}"/>
              </a:ext>
            </a:extLst>
          </p:cNvPr>
          <p:cNvSpPr txBox="1"/>
          <p:nvPr/>
        </p:nvSpPr>
        <p:spPr>
          <a:xfrm>
            <a:off x="3470360" y="6222934"/>
            <a:ext cx="1349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184/84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4B405AB-9BE6-49B6-9B83-51561A02D3B6}"/>
              </a:ext>
            </a:extLst>
          </p:cNvPr>
          <p:cNvSpPr txBox="1"/>
          <p:nvPr/>
        </p:nvSpPr>
        <p:spPr>
          <a:xfrm>
            <a:off x="10068146" y="6260604"/>
            <a:ext cx="1349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291/84</a:t>
            </a:r>
          </a:p>
        </p:txBody>
      </p:sp>
      <p:sp>
        <p:nvSpPr>
          <p:cNvPr id="10" name="Parentesi graffa chiusa 9">
            <a:extLst>
              <a:ext uri="{FF2B5EF4-FFF2-40B4-BE49-F238E27FC236}">
                <a16:creationId xmlns:a16="http://schemas.microsoft.com/office/drawing/2014/main" id="{4B91A847-85B9-493C-9CB7-3CDBEAF8461D}"/>
              </a:ext>
            </a:extLst>
          </p:cNvPr>
          <p:cNvSpPr/>
          <p:nvPr/>
        </p:nvSpPr>
        <p:spPr>
          <a:xfrm rot="5400000">
            <a:off x="5766567" y="-2178947"/>
            <a:ext cx="804269" cy="11194405"/>
          </a:xfrm>
          <a:prstGeom prst="rightBrac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6054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>
            <a:extLst>
              <a:ext uri="{FF2B5EF4-FFF2-40B4-BE49-F238E27FC236}">
                <a16:creationId xmlns:a16="http://schemas.microsoft.com/office/drawing/2014/main" id="{B7355370-D65B-445F-B30D-7BEC44F02702}"/>
              </a:ext>
            </a:extLst>
          </p:cNvPr>
          <p:cNvGrpSpPr/>
          <p:nvPr/>
        </p:nvGrpSpPr>
        <p:grpSpPr>
          <a:xfrm>
            <a:off x="138946" y="1051453"/>
            <a:ext cx="3898800" cy="2556000"/>
            <a:chOff x="442609" y="394253"/>
            <a:chExt cx="3447940" cy="2342611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ACDD77AD-4F4D-46DF-B6CE-E5CD427C4757}"/>
                </a:ext>
              </a:extLst>
            </p:cNvPr>
            <p:cNvSpPr/>
            <p:nvPr/>
          </p:nvSpPr>
          <p:spPr>
            <a:xfrm>
              <a:off x="442609" y="394253"/>
              <a:ext cx="3447940" cy="234261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3D67CCD2-F5B2-49F1-ADCC-EF52FAA16004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926" y="532358"/>
              <a:ext cx="2221200" cy="2066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BA1CCE42-CB01-42EE-8E5B-1C435D073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06074" y="532358"/>
              <a:ext cx="911527" cy="1722570"/>
            </a:xfrm>
            <a:prstGeom prst="rect">
              <a:avLst/>
            </a:prstGeom>
          </p:spPr>
        </p:pic>
      </p:grp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66C311E-B546-4974-958F-40621627B50E}"/>
              </a:ext>
            </a:extLst>
          </p:cNvPr>
          <p:cNvSpPr txBox="1"/>
          <p:nvPr/>
        </p:nvSpPr>
        <p:spPr>
          <a:xfrm>
            <a:off x="0" y="19295"/>
            <a:ext cx="10316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err="1"/>
              <a:t>Caterina’s</a:t>
            </a:r>
            <a:r>
              <a:rPr lang="it-IT" sz="2800" dirty="0"/>
              <a:t> Beach, Campania (South Italy)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EC42ABC-FD92-4647-8E16-EF7FFB7465E6}"/>
              </a:ext>
            </a:extLst>
          </p:cNvPr>
          <p:cNvSpPr txBox="1"/>
          <p:nvPr/>
        </p:nvSpPr>
        <p:spPr>
          <a:xfrm>
            <a:off x="63349" y="612318"/>
            <a:ext cx="4834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Controlled</a:t>
            </a:r>
            <a:r>
              <a:rPr lang="it-IT" dirty="0"/>
              <a:t> software </a:t>
            </a:r>
            <a:r>
              <a:rPr lang="it-IT" dirty="0" err="1"/>
              <a:t>manegement</a:t>
            </a:r>
            <a:r>
              <a:rPr lang="it-IT" dirty="0"/>
              <a:t>: CC</a:t>
            </a:r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F5D34472-293E-4571-A917-030D14B0ED06}"/>
              </a:ext>
            </a:extLst>
          </p:cNvPr>
          <p:cNvGrpSpPr/>
          <p:nvPr/>
        </p:nvGrpSpPr>
        <p:grpSpPr>
          <a:xfrm>
            <a:off x="138946" y="4151314"/>
            <a:ext cx="3898568" cy="2554482"/>
            <a:chOff x="4677257" y="1566106"/>
            <a:chExt cx="3447940" cy="2342611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E12B40C4-7491-4EF1-B8E6-CAAE30D513D7}"/>
                </a:ext>
              </a:extLst>
            </p:cNvPr>
            <p:cNvSpPr/>
            <p:nvPr/>
          </p:nvSpPr>
          <p:spPr>
            <a:xfrm>
              <a:off x="4677257" y="1566106"/>
              <a:ext cx="3447940" cy="234261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D5852159-C978-4947-920A-5527815E3FDC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1940" y="1704211"/>
              <a:ext cx="2221200" cy="2066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C77573D0-99B8-4FB8-A24B-B137AB061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07920" y="1714946"/>
              <a:ext cx="910800" cy="1936293"/>
            </a:xfrm>
            <a:prstGeom prst="rect">
              <a:avLst/>
            </a:prstGeom>
          </p:spPr>
        </p:pic>
      </p:grp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4C1662C-0714-4827-83A1-0069FAE51B7C}"/>
              </a:ext>
            </a:extLst>
          </p:cNvPr>
          <p:cNvSpPr txBox="1"/>
          <p:nvPr/>
        </p:nvSpPr>
        <p:spPr>
          <a:xfrm>
            <a:off x="63348" y="3643394"/>
            <a:ext cx="4613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Automatic</a:t>
            </a:r>
            <a:r>
              <a:rPr lang="it-IT" dirty="0"/>
              <a:t> software </a:t>
            </a:r>
            <a:r>
              <a:rPr lang="it-IT" dirty="0" err="1"/>
              <a:t>manegement</a:t>
            </a:r>
            <a:r>
              <a:rPr lang="it-IT" dirty="0"/>
              <a:t>: DSE</a:t>
            </a:r>
          </a:p>
        </p:txBody>
      </p: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DB760A72-CEA0-46A0-8B26-98CD5646D901}"/>
              </a:ext>
            </a:extLst>
          </p:cNvPr>
          <p:cNvGrpSpPr/>
          <p:nvPr/>
        </p:nvGrpSpPr>
        <p:grpSpPr>
          <a:xfrm>
            <a:off x="6294238" y="549267"/>
            <a:ext cx="4834902" cy="3093558"/>
            <a:chOff x="176279" y="4120588"/>
            <a:chExt cx="3447940" cy="2342611"/>
          </a:xfrm>
        </p:grpSpPr>
        <p:sp>
          <p:nvSpPr>
            <p:cNvPr id="21" name="Rettangolo 20">
              <a:extLst>
                <a:ext uri="{FF2B5EF4-FFF2-40B4-BE49-F238E27FC236}">
                  <a16:creationId xmlns:a16="http://schemas.microsoft.com/office/drawing/2014/main" id="{F4946F7E-FD1F-4543-957C-B2797C56904C}"/>
                </a:ext>
              </a:extLst>
            </p:cNvPr>
            <p:cNvSpPr/>
            <p:nvPr/>
          </p:nvSpPr>
          <p:spPr>
            <a:xfrm>
              <a:off x="176279" y="4120588"/>
              <a:ext cx="3447940" cy="234261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C046081-29D8-4F33-A85D-16EAC6917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7662" y="4147222"/>
              <a:ext cx="2268706" cy="2268706"/>
            </a:xfrm>
            <a:prstGeom prst="rect">
              <a:avLst/>
            </a:prstGeom>
          </p:spPr>
        </p:pic>
      </p:grpSp>
      <p:sp>
        <p:nvSpPr>
          <p:cNvPr id="28" name="Parentesi graffa chiusa 27">
            <a:extLst>
              <a:ext uri="{FF2B5EF4-FFF2-40B4-BE49-F238E27FC236}">
                <a16:creationId xmlns:a16="http://schemas.microsoft.com/office/drawing/2014/main" id="{5DEB0687-7B3F-459B-93C3-B090F69B9176}"/>
              </a:ext>
            </a:extLst>
          </p:cNvPr>
          <p:cNvSpPr/>
          <p:nvPr/>
        </p:nvSpPr>
        <p:spPr>
          <a:xfrm>
            <a:off x="5158047" y="706917"/>
            <a:ext cx="448524" cy="5992055"/>
          </a:xfrm>
          <a:prstGeom prst="rightBrac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289EBDF0-5B02-4848-B5C9-3D8E13689AD5}"/>
              </a:ext>
            </a:extLst>
          </p:cNvPr>
          <p:cNvGrpSpPr/>
          <p:nvPr/>
        </p:nvGrpSpPr>
        <p:grpSpPr>
          <a:xfrm>
            <a:off x="6294238" y="3721053"/>
            <a:ext cx="4834902" cy="3093558"/>
            <a:chOff x="2931482" y="2776349"/>
            <a:chExt cx="4834902" cy="3093558"/>
          </a:xfrm>
        </p:grpSpPr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0DE3354F-7A97-4E64-80D2-85EF11EABFEF}"/>
                </a:ext>
              </a:extLst>
            </p:cNvPr>
            <p:cNvSpPr/>
            <p:nvPr/>
          </p:nvSpPr>
          <p:spPr>
            <a:xfrm>
              <a:off x="2931482" y="2776349"/>
              <a:ext cx="4834902" cy="309355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37" name="Immagine 36">
              <a:extLst>
                <a:ext uri="{FF2B5EF4-FFF2-40B4-BE49-F238E27FC236}">
                  <a16:creationId xmlns:a16="http://schemas.microsoft.com/office/drawing/2014/main" id="{54EEF164-3EE6-4C56-8BEC-F83D0FDEE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46404" y="2955507"/>
              <a:ext cx="3687351" cy="2723399"/>
            </a:xfrm>
            <a:prstGeom prst="rect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</p:pic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9BC36475-9E90-4238-8AD9-021AB90A4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39840" y="2978367"/>
              <a:ext cx="878676" cy="23783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3937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45BD7D-231F-4E57-AD97-D3F1B4286128}"/>
              </a:ext>
            </a:extLst>
          </p:cNvPr>
          <p:cNvSpPr txBox="1"/>
          <p:nvPr/>
        </p:nvSpPr>
        <p:spPr>
          <a:xfrm>
            <a:off x="1524703" y="542515"/>
            <a:ext cx="187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Planar Sliding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2FD8190-5E00-4267-858F-870A3CB0DF9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53" y="1270708"/>
            <a:ext cx="2437601" cy="231203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263263B-08CF-4716-8A06-85FEC2CF9E5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743" y="1270708"/>
            <a:ext cx="2407459" cy="231203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32CABA8A-8A36-4848-BC7C-109D80C0F938}"/>
              </a:ext>
            </a:extLst>
          </p:cNvPr>
          <p:cNvSpPr txBox="1"/>
          <p:nvPr/>
        </p:nvSpPr>
        <p:spPr>
          <a:xfrm>
            <a:off x="70312" y="882512"/>
            <a:ext cx="2754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DSE: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automatic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manegement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CC84528-4EC6-4828-B543-D0B9AC5FCB9D}"/>
              </a:ext>
            </a:extLst>
          </p:cNvPr>
          <p:cNvSpPr txBox="1"/>
          <p:nvPr/>
        </p:nvSpPr>
        <p:spPr>
          <a:xfrm>
            <a:off x="2680677" y="892197"/>
            <a:ext cx="2693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CC: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controlled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manegement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6B651D0-7161-466D-8F69-55ED2297FF88}"/>
              </a:ext>
            </a:extLst>
          </p:cNvPr>
          <p:cNvSpPr txBox="1"/>
          <p:nvPr/>
        </p:nvSpPr>
        <p:spPr>
          <a:xfrm>
            <a:off x="4451952" y="3327187"/>
            <a:ext cx="8523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J12= 002/61 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46FFCEB-AA0E-41EE-ACE9-15BE7FC1B1A7}"/>
              </a:ext>
            </a:extLst>
          </p:cNvPr>
          <p:cNvSpPr txBox="1"/>
          <p:nvPr/>
        </p:nvSpPr>
        <p:spPr>
          <a:xfrm>
            <a:off x="0" y="19295"/>
            <a:ext cx="10316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err="1"/>
              <a:t>Caterina’s</a:t>
            </a:r>
            <a:r>
              <a:rPr lang="it-IT" sz="2800" dirty="0"/>
              <a:t> Beach, Campania (South Italy)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C4443EA0-8E01-49AC-9C11-8023F17AA7CD}"/>
              </a:ext>
            </a:extLst>
          </p:cNvPr>
          <p:cNvSpPr txBox="1"/>
          <p:nvPr/>
        </p:nvSpPr>
        <p:spPr>
          <a:xfrm>
            <a:off x="7865353" y="481459"/>
            <a:ext cx="187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Wedge Sliding</a:t>
            </a:r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90EAC196-76C8-409A-9882-5F67F18E2DBC}"/>
              </a:ext>
            </a:extLst>
          </p:cNvPr>
          <p:cNvGrpSpPr/>
          <p:nvPr/>
        </p:nvGrpSpPr>
        <p:grpSpPr>
          <a:xfrm>
            <a:off x="6367984" y="1278607"/>
            <a:ext cx="2412000" cy="2311200"/>
            <a:chOff x="5150130" y="1208989"/>
            <a:chExt cx="3006807" cy="2932380"/>
          </a:xfrm>
        </p:grpSpPr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94FD0E42-4AE3-49B4-B1B6-63E068F761F5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0130" y="1208989"/>
              <a:ext cx="3006807" cy="2932380"/>
            </a:xfrm>
            <a:prstGeom prst="rect">
              <a:avLst/>
            </a:prstGeom>
          </p:spPr>
        </p:pic>
        <p:sp>
          <p:nvSpPr>
            <p:cNvPr id="22" name="Ovale 21">
              <a:extLst>
                <a:ext uri="{FF2B5EF4-FFF2-40B4-BE49-F238E27FC236}">
                  <a16:creationId xmlns:a16="http://schemas.microsoft.com/office/drawing/2014/main" id="{6746DF54-2FBF-4D29-91FD-0770B647A45F}"/>
                </a:ext>
              </a:extLst>
            </p:cNvPr>
            <p:cNvSpPr/>
            <p:nvPr/>
          </p:nvSpPr>
          <p:spPr>
            <a:xfrm>
              <a:off x="6583040" y="2600538"/>
              <a:ext cx="275253" cy="27991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C86248B9-A29F-4FBC-8457-381B745520B6}"/>
              </a:ext>
            </a:extLst>
          </p:cNvPr>
          <p:cNvGrpSpPr/>
          <p:nvPr/>
        </p:nvGrpSpPr>
        <p:grpSpPr>
          <a:xfrm>
            <a:off x="8963979" y="1262208"/>
            <a:ext cx="2412000" cy="2311200"/>
            <a:chOff x="8541330" y="1208988"/>
            <a:chExt cx="3103491" cy="2942208"/>
          </a:xfrm>
        </p:grpSpPr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F49656B6-97F4-480B-BB86-A09F83D37517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1330" y="1208988"/>
              <a:ext cx="3103491" cy="2942208"/>
            </a:xfrm>
            <a:prstGeom prst="rect">
              <a:avLst/>
            </a:prstGeom>
          </p:spPr>
        </p:pic>
        <p:sp>
          <p:nvSpPr>
            <p:cNvPr id="23" name="Ovale 22">
              <a:extLst>
                <a:ext uri="{FF2B5EF4-FFF2-40B4-BE49-F238E27FC236}">
                  <a16:creationId xmlns:a16="http://schemas.microsoft.com/office/drawing/2014/main" id="{71E88FC0-1947-40DD-A740-63E10E797E4F}"/>
                </a:ext>
              </a:extLst>
            </p:cNvPr>
            <p:cNvSpPr/>
            <p:nvPr/>
          </p:nvSpPr>
          <p:spPr>
            <a:xfrm>
              <a:off x="9965690" y="2841246"/>
              <a:ext cx="275253" cy="27991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F8A41FA-B0E2-4194-88F2-4ED2F69495F5}"/>
              </a:ext>
            </a:extLst>
          </p:cNvPr>
          <p:cNvSpPr txBox="1"/>
          <p:nvPr/>
        </p:nvSpPr>
        <p:spPr>
          <a:xfrm>
            <a:off x="8012685" y="2998033"/>
            <a:ext cx="11312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J3= 167/35</a:t>
            </a:r>
          </a:p>
          <a:p>
            <a:r>
              <a:rPr lang="it-IT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J6= 071/88</a:t>
            </a:r>
          </a:p>
          <a:p>
            <a:r>
              <a:rPr lang="it-IT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J7= 087/53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A5EA8CF-819D-4034-979C-B96ED99E6D68}"/>
              </a:ext>
            </a:extLst>
          </p:cNvPr>
          <p:cNvSpPr txBox="1"/>
          <p:nvPr/>
        </p:nvSpPr>
        <p:spPr>
          <a:xfrm>
            <a:off x="10586701" y="2969894"/>
            <a:ext cx="9048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J2= 291/84</a:t>
            </a:r>
          </a:p>
          <a:p>
            <a:r>
              <a:rPr lang="it-IT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J11= 048/74</a:t>
            </a:r>
          </a:p>
          <a:p>
            <a:r>
              <a:rPr lang="it-IT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J12= 002/61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D5938307-2C13-4EC3-8770-CBB9441F125D}"/>
              </a:ext>
            </a:extLst>
          </p:cNvPr>
          <p:cNvSpPr txBox="1"/>
          <p:nvPr/>
        </p:nvSpPr>
        <p:spPr>
          <a:xfrm>
            <a:off x="1652954" y="3681572"/>
            <a:ext cx="187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Toppling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0E82BD29-8448-4F84-B654-4406D7F88E4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656" y="4439605"/>
            <a:ext cx="2412000" cy="2311200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92358AB1-B72F-47DB-B91C-E93EFCF4EA3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50" y="4439605"/>
            <a:ext cx="2412000" cy="2311200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73618D0C-69A9-4676-85FB-E44AC9D5B7AE}"/>
              </a:ext>
            </a:extLst>
          </p:cNvPr>
          <p:cNvSpPr txBox="1"/>
          <p:nvPr/>
        </p:nvSpPr>
        <p:spPr>
          <a:xfrm>
            <a:off x="4384320" y="6358080"/>
            <a:ext cx="87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J12= 002/61</a:t>
            </a:r>
          </a:p>
          <a:p>
            <a:r>
              <a:rPr lang="it-IT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J13= 006/28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9F00182B-E419-46BC-8D71-8BCE4B97BE23}"/>
              </a:ext>
            </a:extLst>
          </p:cNvPr>
          <p:cNvSpPr txBox="1"/>
          <p:nvPr/>
        </p:nvSpPr>
        <p:spPr>
          <a:xfrm>
            <a:off x="7921018" y="3700941"/>
            <a:ext cx="187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Flexural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Toppling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Immagine 37">
            <a:extLst>
              <a:ext uri="{FF2B5EF4-FFF2-40B4-BE49-F238E27FC236}">
                <a16:creationId xmlns:a16="http://schemas.microsoft.com/office/drawing/2014/main" id="{3EAFBDAB-5C1E-4DB0-9DE2-B12FD2228818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984" y="4438388"/>
            <a:ext cx="2412000" cy="2311200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75E10CDA-5D64-4C90-BAF7-EF1823C613B1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181" y="4438388"/>
            <a:ext cx="2412000" cy="2311200"/>
          </a:xfrm>
          <a:prstGeom prst="rect">
            <a:avLst/>
          </a:prstGeom>
        </p:spPr>
      </p:pic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93994533-AF85-4F0B-B088-69FEC00A1E8E}"/>
              </a:ext>
            </a:extLst>
          </p:cNvPr>
          <p:cNvSpPr txBox="1"/>
          <p:nvPr/>
        </p:nvSpPr>
        <p:spPr>
          <a:xfrm>
            <a:off x="8054022" y="6447591"/>
            <a:ext cx="9099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J1= 187/86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FE3DCEDE-DFDF-4DB9-8C23-0A3D1212F6E7}"/>
              </a:ext>
            </a:extLst>
          </p:cNvPr>
          <p:cNvSpPr txBox="1"/>
          <p:nvPr/>
        </p:nvSpPr>
        <p:spPr>
          <a:xfrm>
            <a:off x="10704314" y="6481277"/>
            <a:ext cx="8134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J1= 184/84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DC9E36FC-B9A0-4C57-A747-ED3ECCDAB690}"/>
              </a:ext>
            </a:extLst>
          </p:cNvPr>
          <p:cNvSpPr txBox="1"/>
          <p:nvPr/>
        </p:nvSpPr>
        <p:spPr>
          <a:xfrm>
            <a:off x="40288" y="4070273"/>
            <a:ext cx="2754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DSE: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automatic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manegement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B13954C9-2DA5-45F0-BEB7-B4834F4129BE}"/>
              </a:ext>
            </a:extLst>
          </p:cNvPr>
          <p:cNvSpPr txBox="1"/>
          <p:nvPr/>
        </p:nvSpPr>
        <p:spPr>
          <a:xfrm>
            <a:off x="6240382" y="4101051"/>
            <a:ext cx="2754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DSE: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automatic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manegement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5E49F805-E7EF-4022-AD6A-DC5BDC196DEB}"/>
              </a:ext>
            </a:extLst>
          </p:cNvPr>
          <p:cNvSpPr txBox="1"/>
          <p:nvPr/>
        </p:nvSpPr>
        <p:spPr>
          <a:xfrm>
            <a:off x="6252444" y="924871"/>
            <a:ext cx="2754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DSE: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automatic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manegement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B3EA2D89-D5EF-4654-B28E-E5943008BF98}"/>
              </a:ext>
            </a:extLst>
          </p:cNvPr>
          <p:cNvSpPr txBox="1"/>
          <p:nvPr/>
        </p:nvSpPr>
        <p:spPr>
          <a:xfrm>
            <a:off x="2645687" y="4060943"/>
            <a:ext cx="2693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CC: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controlled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manegement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1D85E8C9-4011-4A10-9C6D-35917E075E03}"/>
              </a:ext>
            </a:extLst>
          </p:cNvPr>
          <p:cNvSpPr txBox="1"/>
          <p:nvPr/>
        </p:nvSpPr>
        <p:spPr>
          <a:xfrm>
            <a:off x="8801810" y="923654"/>
            <a:ext cx="2693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CC: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controlled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manegement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58067FF8-68D6-4690-9FAA-E4D3A66D45A8}"/>
              </a:ext>
            </a:extLst>
          </p:cNvPr>
          <p:cNvSpPr txBox="1"/>
          <p:nvPr/>
        </p:nvSpPr>
        <p:spPr>
          <a:xfrm>
            <a:off x="8850579" y="4099834"/>
            <a:ext cx="2693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CC: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controlled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manegement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28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  <p:bldP spid="15" grpId="0"/>
      <p:bldP spid="34" grpId="0"/>
      <p:bldP spid="42" grpId="0"/>
      <p:bldP spid="4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e">
  <a:themeElements>
    <a:clrScheme name="Ione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3060</TotalTime>
  <Words>326</Words>
  <Application>Microsoft Office PowerPoint</Application>
  <PresentationFormat>Widescreen</PresentationFormat>
  <Paragraphs>117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Century Gothic</vt:lpstr>
      <vt:lpstr>Open Sans</vt:lpstr>
      <vt:lpstr>Times New Roman</vt:lpstr>
      <vt:lpstr>Wingdings 3</vt:lpstr>
      <vt:lpstr>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Angela Caccia</dc:creator>
  <cp:lastModifiedBy>Angela Caccia</cp:lastModifiedBy>
  <cp:revision>67</cp:revision>
  <dcterms:created xsi:type="dcterms:W3CDTF">2021-04-20T04:53:18Z</dcterms:created>
  <dcterms:modified xsi:type="dcterms:W3CDTF">2021-04-25T07:59:53Z</dcterms:modified>
</cp:coreProperties>
</file>