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6" r:id="rId2"/>
    <p:sldId id="263" r:id="rId3"/>
    <p:sldId id="279" r:id="rId4"/>
    <p:sldId id="285" r:id="rId5"/>
    <p:sldId id="280" r:id="rId6"/>
    <p:sldId id="286" r:id="rId7"/>
    <p:sldId id="287" r:id="rId8"/>
    <p:sldId id="288" r:id="rId9"/>
    <p:sldId id="289" r:id="rId10"/>
    <p:sldId id="281" r:id="rId11"/>
    <p:sldId id="293" r:id="rId12"/>
    <p:sldId id="282" r:id="rId13"/>
    <p:sldId id="290" r:id="rId14"/>
    <p:sldId id="291" r:id="rId15"/>
    <p:sldId id="292" r:id="rId16"/>
    <p:sldId id="283" r:id="rId17"/>
    <p:sldId id="284" r:id="rId18"/>
    <p:sldId id="278" r:id="rId19"/>
    <p:sldId id="275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53BB"/>
    <a:srgbClr val="007A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28" autoAdjust="0"/>
    <p:restoredTop sz="94692"/>
  </p:normalViewPr>
  <p:slideViewPr>
    <p:cSldViewPr snapToGrid="0" showGuides="1">
      <p:cViewPr>
        <p:scale>
          <a:sx n="128" d="100"/>
          <a:sy n="128" d="100"/>
        </p:scale>
        <p:origin x="1456" y="3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2" d="100"/>
          <a:sy n="112" d="100"/>
        </p:scale>
        <p:origin x="336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8AF70A90-CA7E-49EB-AB17-C37FEDD075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A7711EA-1FBE-4E98-9D43-C2D65C45D0E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ABEA4-9216-4FDF-AAE1-D8632908A8EC}" type="datetimeFigureOut">
              <a:rPr lang="de-CH" smtClean="0"/>
              <a:t>23.04.21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2CCD3C8-8930-4E0E-A891-B770724F2BD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7798FB5-86BC-42DA-9D05-F96D484814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85DCD-866D-47AE-A236-118539F5337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232272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8A90D-FE7E-41AF-B03D-808D82937CB9}" type="datetimeFigureOut">
              <a:rPr lang="de-CH" smtClean="0"/>
              <a:t>23.04.21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5DDFD-030C-4D5A-B33E-3A7E7538D2BE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414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15DDFD-030C-4D5A-B33E-3A7E7538D2BE}" type="slidenum">
              <a:rPr lang="de-CH" smtClean="0"/>
              <a:t>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87058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EB061823-3F7A-48C8-8477-B410C18AC1B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68124" y="316800"/>
            <a:ext cx="10728325" cy="5626800"/>
          </a:xfrm>
        </p:spPr>
        <p:txBody>
          <a:bodyPr lIns="5580000" tIns="0" rIns="0" anchor="ctr" anchorCtr="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491294E-BEE7-4DA8-BBC8-88E1A7B07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33538"/>
            <a:ext cx="5904000" cy="2772000"/>
          </a:xfrm>
          <a:solidFill>
            <a:schemeClr val="accent1"/>
          </a:solidFill>
        </p:spPr>
        <p:txBody>
          <a:bodyPr lIns="1080000" tIns="252000" anchor="t" anchorCtr="0"/>
          <a:lstStyle>
            <a:lvl1pPr algn="l"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EE7317F-7892-4B0F-BA41-44765BB93F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7" y="6272000"/>
            <a:ext cx="1765565" cy="288000"/>
          </a:xfrm>
          <a:prstGeom prst="rect">
            <a:avLst/>
          </a:prstGeom>
        </p:spPr>
      </p:pic>
      <p:sp>
        <p:nvSpPr>
          <p:cNvPr id="9" name="Bildplatzhalter 8">
            <a:extLst>
              <a:ext uri="{FF2B5EF4-FFF2-40B4-BE49-F238E27FC236}">
                <a16:creationId xmlns:a16="http://schemas.microsoft.com/office/drawing/2014/main" id="{C3C296D1-2CD0-479F-A866-6EC741D2293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00163" y="6489088"/>
            <a:ext cx="1260000" cy="180000"/>
          </a:xfrm>
        </p:spPr>
        <p:txBody>
          <a:bodyPr/>
          <a:lstStyle>
            <a:lvl1pPr marL="0" indent="0" algn="l">
              <a:buNone/>
              <a:defRPr sz="7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E41BE31-9613-4103-99FF-7DCFF643B3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78516" y="3860495"/>
            <a:ext cx="4680000" cy="10080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26670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2pPr>
            <a:lvl3pPr marL="538163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3pPr>
            <a:lvl4pPr marL="804862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4pPr>
            <a:lvl5pPr marL="1076325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EDEB298C-798E-4D73-9DD6-F896C06530C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96449" y="316800"/>
            <a:ext cx="1800000" cy="360000"/>
          </a:xfrm>
        </p:spPr>
        <p:txBody>
          <a:bodyPr anchor="b" anchorCtr="0"/>
          <a:lstStyle>
            <a:lvl1pPr marL="0" indent="0" algn="l">
              <a:spcBef>
                <a:spcPts val="0"/>
              </a:spcBef>
              <a:buNone/>
              <a:defRPr sz="1150" baseline="0"/>
            </a:lvl1pPr>
            <a:lvl2pPr>
              <a:defRPr sz="1150"/>
            </a:lvl2pPr>
            <a:lvl3pPr>
              <a:defRPr sz="1150"/>
            </a:lvl3pPr>
            <a:lvl4pPr>
              <a:defRPr sz="1150"/>
            </a:lvl4pPr>
            <a:lvl5pPr>
              <a:defRPr sz="1150"/>
            </a:lvl5pPr>
          </a:lstStyle>
          <a:p>
            <a:pPr lvl="0"/>
            <a:r>
              <a:rPr lang="de-DE" dirty="0"/>
              <a:t>Organisational </a:t>
            </a:r>
            <a:r>
              <a:rPr lang="de-DE" dirty="0" err="1"/>
              <a:t>unit</a:t>
            </a:r>
            <a:r>
              <a:rPr lang="de-DE" dirty="0"/>
              <a:t> verbal</a:t>
            </a:r>
            <a:br>
              <a:rPr lang="de-DE" dirty="0"/>
            </a:b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put</a:t>
            </a:r>
            <a:r>
              <a:rPr lang="de-DE" dirty="0"/>
              <a:t> on 2 </a:t>
            </a:r>
            <a:r>
              <a:rPr lang="de-DE" dirty="0" err="1"/>
              <a:t>lines</a:t>
            </a:r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FBD531A2-6111-9547-8C01-B148EB33ED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815" y="6034094"/>
            <a:ext cx="774700" cy="76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8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  <p15:guide id="3" orient="horz" pos="640" userDrawn="1">
          <p15:clr>
            <a:srgbClr val="FBAE40"/>
          </p15:clr>
        </p15:guide>
        <p15:guide id="4" orient="horz" pos="3952" userDrawn="1">
          <p15:clr>
            <a:srgbClr val="FBAE40"/>
          </p15:clr>
        </p15:guide>
        <p15:guide id="5" pos="61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276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  <p15:guide id="3" orient="horz" pos="640" userDrawn="1">
          <p15:clr>
            <a:srgbClr val="FBAE40"/>
          </p15:clr>
        </p15:guide>
        <p15:guide id="4" orient="horz" pos="3952" userDrawn="1">
          <p15:clr>
            <a:srgbClr val="FBAE40"/>
          </p15:clr>
        </p15:guide>
        <p15:guide id="5" pos="610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8A01615F-450E-43D0-B554-DA3FBD48DF3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31838" y="1016000"/>
            <a:ext cx="10728325" cy="5256000"/>
          </a:xfrm>
        </p:spPr>
        <p:txBody>
          <a:bodyPr lIns="0" tIns="0" rIns="5580000" anchor="ctr" anchorCtr="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491294E-BEE7-4DA8-BBC8-88E1A7B07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4000" y="2957494"/>
            <a:ext cx="5688000" cy="2268000"/>
          </a:xfrm>
          <a:solidFill>
            <a:schemeClr val="accent2"/>
          </a:solidFill>
        </p:spPr>
        <p:txBody>
          <a:bodyPr lIns="324000" tIns="252000" anchor="t" anchorCtr="0"/>
          <a:lstStyle>
            <a:lvl1pPr algn="l"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EE7317F-7892-4B0F-BA41-44765BB93F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360538"/>
            <a:ext cx="1765565" cy="288000"/>
          </a:xfrm>
          <a:prstGeom prst="rect">
            <a:avLst/>
          </a:prstGeom>
        </p:spPr>
      </p:pic>
      <p:sp>
        <p:nvSpPr>
          <p:cNvPr id="9" name="Textplatzhalter 3">
            <a:extLst>
              <a:ext uri="{FF2B5EF4-FFF2-40B4-BE49-F238E27FC236}">
                <a16:creationId xmlns:a16="http://schemas.microsoft.com/office/drawing/2014/main" id="{003A487C-8977-4264-A8A1-D6C1DB6046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845210" y="4639666"/>
            <a:ext cx="4320000" cy="4680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26670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2pPr>
            <a:lvl3pPr marL="538163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3pPr>
            <a:lvl4pPr marL="804862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4pPr>
            <a:lvl5pPr marL="1076325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E91D3734-CD8F-4F94-A813-570EF31C473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00163" y="6489088"/>
            <a:ext cx="1260000" cy="180000"/>
          </a:xfrm>
        </p:spPr>
        <p:txBody>
          <a:bodyPr/>
          <a:lstStyle>
            <a:lvl1pPr marL="0" indent="0" algn="l">
              <a:buNone/>
              <a:defRPr sz="7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8" name="Textplatzhalter 5">
            <a:extLst>
              <a:ext uri="{FF2B5EF4-FFF2-40B4-BE49-F238E27FC236}">
                <a16:creationId xmlns:a16="http://schemas.microsoft.com/office/drawing/2014/main" id="{547D2927-4A99-4714-8EBA-F773EAA26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96449" y="316800"/>
            <a:ext cx="1800000" cy="360000"/>
          </a:xfrm>
        </p:spPr>
        <p:txBody>
          <a:bodyPr anchor="b" anchorCtr="0"/>
          <a:lstStyle>
            <a:lvl1pPr marL="0" indent="0" algn="l">
              <a:spcBef>
                <a:spcPts val="0"/>
              </a:spcBef>
              <a:buNone/>
              <a:defRPr sz="1150"/>
            </a:lvl1pPr>
            <a:lvl2pPr>
              <a:defRPr sz="1150"/>
            </a:lvl2pPr>
            <a:lvl3pPr>
              <a:defRPr sz="1150"/>
            </a:lvl3pPr>
            <a:lvl4pPr>
              <a:defRPr sz="1150"/>
            </a:lvl4pPr>
            <a:lvl5pPr>
              <a:defRPr sz="1150"/>
            </a:lvl5pPr>
          </a:lstStyle>
          <a:p>
            <a:pPr lvl="0"/>
            <a:r>
              <a:rPr lang="de-DE" dirty="0"/>
              <a:t>Organisational </a:t>
            </a:r>
            <a:r>
              <a:rPr lang="de-DE" dirty="0" err="1"/>
              <a:t>unit</a:t>
            </a:r>
            <a:r>
              <a:rPr lang="de-DE" dirty="0"/>
              <a:t> verbal</a:t>
            </a:r>
            <a:br>
              <a:rPr lang="de-DE" dirty="0"/>
            </a:b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put</a:t>
            </a:r>
            <a:r>
              <a:rPr lang="de-DE" dirty="0"/>
              <a:t> on 2 </a:t>
            </a:r>
            <a:r>
              <a:rPr lang="de-DE" dirty="0" err="1"/>
              <a:t>lines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2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3" orient="horz" pos="640">
          <p15:clr>
            <a:srgbClr val="FBAE40"/>
          </p15:clr>
        </p15:guide>
        <p15:guide id="4" orient="horz" pos="3952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62D94F76-218E-49F2-87F8-05982912ED18}"/>
              </a:ext>
            </a:extLst>
          </p:cNvPr>
          <p:cNvSpPr/>
          <p:nvPr userDrawn="1"/>
        </p:nvSpPr>
        <p:spPr>
          <a:xfrm>
            <a:off x="731838" y="1016000"/>
            <a:ext cx="10728325" cy="5257800"/>
          </a:xfrm>
          <a:prstGeom prst="rect">
            <a:avLst/>
          </a:prstGeom>
          <a:solidFill>
            <a:srgbClr val="485A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491294E-BEE7-4DA8-BBC8-88E1A7B07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" y="1940405"/>
            <a:ext cx="10188000" cy="3420000"/>
          </a:xfrm>
          <a:solidFill>
            <a:srgbClr val="72791C"/>
          </a:solidFill>
          <a:ln>
            <a:noFill/>
          </a:ln>
        </p:spPr>
        <p:txBody>
          <a:bodyPr lIns="1080000" tIns="252000" anchor="t" anchorCtr="0"/>
          <a:lstStyle>
            <a:lvl1pPr algn="l"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EE7317F-7892-4B0F-BA41-44765BB93F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360538"/>
            <a:ext cx="1765565" cy="288000"/>
          </a:xfrm>
          <a:prstGeom prst="rect">
            <a:avLst/>
          </a:prstGeom>
        </p:spPr>
      </p:pic>
      <p:sp>
        <p:nvSpPr>
          <p:cNvPr id="7" name="Textplatzhalter 3">
            <a:extLst>
              <a:ext uri="{FF2B5EF4-FFF2-40B4-BE49-F238E27FC236}">
                <a16:creationId xmlns:a16="http://schemas.microsoft.com/office/drawing/2014/main" id="{0503E57F-F89F-431B-8D38-7CC97B7C20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78516" y="4217884"/>
            <a:ext cx="8640000" cy="10080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26670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2pPr>
            <a:lvl3pPr marL="538163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3pPr>
            <a:lvl4pPr marL="804862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4pPr>
            <a:lvl5pPr marL="1076325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Bildplatzhalter 8">
            <a:extLst>
              <a:ext uri="{FF2B5EF4-FFF2-40B4-BE49-F238E27FC236}">
                <a16:creationId xmlns:a16="http://schemas.microsoft.com/office/drawing/2014/main" id="{1BEB6197-C509-4752-B57E-CEE955F5D92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00163" y="6489088"/>
            <a:ext cx="1260000" cy="180000"/>
          </a:xfrm>
        </p:spPr>
        <p:txBody>
          <a:bodyPr/>
          <a:lstStyle>
            <a:lvl1pPr marL="0" indent="0" algn="l">
              <a:buNone/>
              <a:defRPr sz="7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8" name="Textplatzhalter 5">
            <a:extLst>
              <a:ext uri="{FF2B5EF4-FFF2-40B4-BE49-F238E27FC236}">
                <a16:creationId xmlns:a16="http://schemas.microsoft.com/office/drawing/2014/main" id="{4ADF7DEC-21BD-45CA-9E91-B9F58A69F62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96449" y="316800"/>
            <a:ext cx="1800000" cy="360000"/>
          </a:xfrm>
        </p:spPr>
        <p:txBody>
          <a:bodyPr anchor="b" anchorCtr="0"/>
          <a:lstStyle>
            <a:lvl1pPr marL="0" indent="0" algn="l">
              <a:spcBef>
                <a:spcPts val="0"/>
              </a:spcBef>
              <a:buNone/>
              <a:defRPr sz="1150"/>
            </a:lvl1pPr>
            <a:lvl2pPr>
              <a:defRPr sz="1150"/>
            </a:lvl2pPr>
            <a:lvl3pPr>
              <a:defRPr sz="1150"/>
            </a:lvl3pPr>
            <a:lvl4pPr>
              <a:defRPr sz="1150"/>
            </a:lvl4pPr>
            <a:lvl5pPr>
              <a:defRPr sz="1150"/>
            </a:lvl5pPr>
          </a:lstStyle>
          <a:p>
            <a:pPr lvl="0"/>
            <a:r>
              <a:rPr lang="de-DE" dirty="0"/>
              <a:t>Organisational </a:t>
            </a:r>
            <a:r>
              <a:rPr lang="de-DE" dirty="0" err="1"/>
              <a:t>unit</a:t>
            </a:r>
            <a:r>
              <a:rPr lang="de-DE" dirty="0"/>
              <a:t> verbal</a:t>
            </a:r>
            <a:br>
              <a:rPr lang="de-DE" dirty="0"/>
            </a:b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put</a:t>
            </a:r>
            <a:r>
              <a:rPr lang="de-DE" dirty="0"/>
              <a:t> on 2 </a:t>
            </a:r>
            <a:r>
              <a:rPr lang="de-DE" dirty="0" err="1"/>
              <a:t>lines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406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3" orient="horz" pos="640">
          <p15:clr>
            <a:srgbClr val="FBAE40"/>
          </p15:clr>
        </p15:guide>
        <p15:guide id="4" orient="horz" pos="395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91294E-BEE7-4DA8-BBC8-88E1A7B07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837" y="1016000"/>
            <a:ext cx="10728326" cy="5256000"/>
          </a:xfrm>
          <a:solidFill>
            <a:schemeClr val="accent2"/>
          </a:solidFill>
          <a:ln>
            <a:noFill/>
          </a:ln>
        </p:spPr>
        <p:txBody>
          <a:bodyPr lIns="324000" tIns="1152000" anchor="t" anchorCtr="0"/>
          <a:lstStyle>
            <a:lvl1pPr algn="l"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EE7317F-7892-4B0F-BA41-44765BB93F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360538"/>
            <a:ext cx="1765565" cy="288000"/>
          </a:xfrm>
          <a:prstGeom prst="rect">
            <a:avLst/>
          </a:prstGeom>
        </p:spPr>
      </p:pic>
      <p:sp>
        <p:nvSpPr>
          <p:cNvPr id="6" name="Textplatzhalter 3">
            <a:extLst>
              <a:ext uri="{FF2B5EF4-FFF2-40B4-BE49-F238E27FC236}">
                <a16:creationId xmlns:a16="http://schemas.microsoft.com/office/drawing/2014/main" id="{5FCAD79B-EF47-46A0-9575-229F3DAA72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78515" y="5122625"/>
            <a:ext cx="10044000" cy="10080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26670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2pPr>
            <a:lvl3pPr marL="538163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3pPr>
            <a:lvl4pPr marL="804862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4pPr>
            <a:lvl5pPr marL="1076325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72236FC6-C8FF-43C1-86B9-BF112345926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00163" y="6489088"/>
            <a:ext cx="1260000" cy="180000"/>
          </a:xfrm>
        </p:spPr>
        <p:txBody>
          <a:bodyPr/>
          <a:lstStyle>
            <a:lvl1pPr marL="0" indent="0" algn="l">
              <a:buNone/>
              <a:defRPr sz="7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7" name="Textplatzhalter 5">
            <a:extLst>
              <a:ext uri="{FF2B5EF4-FFF2-40B4-BE49-F238E27FC236}">
                <a16:creationId xmlns:a16="http://schemas.microsoft.com/office/drawing/2014/main" id="{789A3267-E086-4EC3-A0BB-F8ECD01A5C7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96449" y="316800"/>
            <a:ext cx="1800000" cy="360000"/>
          </a:xfrm>
        </p:spPr>
        <p:txBody>
          <a:bodyPr anchor="b" anchorCtr="0"/>
          <a:lstStyle>
            <a:lvl1pPr marL="0" indent="0" algn="l">
              <a:spcBef>
                <a:spcPts val="0"/>
              </a:spcBef>
              <a:buNone/>
              <a:defRPr sz="1150"/>
            </a:lvl1pPr>
            <a:lvl2pPr>
              <a:defRPr sz="1150"/>
            </a:lvl2pPr>
            <a:lvl3pPr>
              <a:defRPr sz="1150"/>
            </a:lvl3pPr>
            <a:lvl4pPr>
              <a:defRPr sz="1150"/>
            </a:lvl4pPr>
            <a:lvl5pPr>
              <a:defRPr sz="1150"/>
            </a:lvl5pPr>
          </a:lstStyle>
          <a:p>
            <a:pPr lvl="0"/>
            <a:r>
              <a:rPr lang="de-DE" dirty="0"/>
              <a:t>Organisational </a:t>
            </a:r>
            <a:r>
              <a:rPr lang="de-DE" dirty="0" err="1"/>
              <a:t>unit</a:t>
            </a:r>
            <a:r>
              <a:rPr lang="de-DE" dirty="0"/>
              <a:t> verbal</a:t>
            </a:r>
            <a:br>
              <a:rPr lang="de-DE" dirty="0"/>
            </a:b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put</a:t>
            </a:r>
            <a:r>
              <a:rPr lang="de-DE" dirty="0"/>
              <a:t> on 2 </a:t>
            </a:r>
            <a:r>
              <a:rPr lang="de-DE" dirty="0" err="1"/>
              <a:t>lines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325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3" orient="horz" pos="640">
          <p15:clr>
            <a:srgbClr val="FBAE40"/>
          </p15:clr>
        </p15:guide>
        <p15:guide id="4" orient="horz" pos="395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04 – Uni Zür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EB061823-3F7A-48C8-8477-B410C18AC1B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31838" y="1016000"/>
            <a:ext cx="10728325" cy="5256000"/>
          </a:xfrm>
        </p:spPr>
        <p:txBody>
          <a:bodyPr lIns="5580000" tIns="0" rIns="0" anchor="ctr" anchorCtr="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491294E-BEE7-4DA8-BBC8-88E1A7B07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33538"/>
            <a:ext cx="5904000" cy="2772000"/>
          </a:xfrm>
          <a:solidFill>
            <a:srgbClr val="007A96"/>
          </a:solidFill>
        </p:spPr>
        <p:txBody>
          <a:bodyPr lIns="1080000" tIns="252000" anchor="t" anchorCtr="0"/>
          <a:lstStyle>
            <a:lvl1pPr algn="l"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93E2EDD-B19F-478D-BB03-AD55EC1E86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672" y="228020"/>
            <a:ext cx="3679200" cy="552508"/>
          </a:xfrm>
          <a:prstGeom prst="rect">
            <a:avLst/>
          </a:prstGeom>
        </p:spPr>
      </p:pic>
      <p:sp>
        <p:nvSpPr>
          <p:cNvPr id="7" name="Textplatzhalter 3">
            <a:extLst>
              <a:ext uri="{FF2B5EF4-FFF2-40B4-BE49-F238E27FC236}">
                <a16:creationId xmlns:a16="http://schemas.microsoft.com/office/drawing/2014/main" id="{D364BCB8-820F-4C3A-BA37-7048A4C8D4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78516" y="3860495"/>
            <a:ext cx="4680000" cy="10080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266700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2pPr>
            <a:lvl3pPr marL="538163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3pPr>
            <a:lvl4pPr marL="804862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4pPr>
            <a:lvl5pPr marL="1076325" indent="0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platzhalter 8">
            <a:extLst>
              <a:ext uri="{FF2B5EF4-FFF2-40B4-BE49-F238E27FC236}">
                <a16:creationId xmlns:a16="http://schemas.microsoft.com/office/drawing/2014/main" id="{A73913C2-8DFE-4F15-B2DB-2A6D5C26700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00163" y="6489088"/>
            <a:ext cx="1260000" cy="180000"/>
          </a:xfrm>
        </p:spPr>
        <p:txBody>
          <a:bodyPr/>
          <a:lstStyle>
            <a:lvl1pPr marL="0" indent="0" algn="l">
              <a:buNone/>
              <a:defRPr sz="700"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9" name="Textplatzhalter 5">
            <a:extLst>
              <a:ext uri="{FF2B5EF4-FFF2-40B4-BE49-F238E27FC236}">
                <a16:creationId xmlns:a16="http://schemas.microsoft.com/office/drawing/2014/main" id="{791A1AD7-DB7D-4C75-BEFB-EB6D34D3B2A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96449" y="316800"/>
            <a:ext cx="1800000" cy="360000"/>
          </a:xfrm>
        </p:spPr>
        <p:txBody>
          <a:bodyPr anchor="b" anchorCtr="0"/>
          <a:lstStyle>
            <a:lvl1pPr marL="0" indent="0" algn="l">
              <a:spcBef>
                <a:spcPts val="0"/>
              </a:spcBef>
              <a:buNone/>
              <a:defRPr sz="1150"/>
            </a:lvl1pPr>
            <a:lvl2pPr>
              <a:defRPr sz="1150"/>
            </a:lvl2pPr>
            <a:lvl3pPr>
              <a:defRPr sz="1150"/>
            </a:lvl3pPr>
            <a:lvl4pPr>
              <a:defRPr sz="1150"/>
            </a:lvl4pPr>
            <a:lvl5pPr>
              <a:defRPr sz="1150"/>
            </a:lvl5pPr>
          </a:lstStyle>
          <a:p>
            <a:pPr lvl="0"/>
            <a:r>
              <a:rPr lang="de-DE" dirty="0"/>
              <a:t>Organisational </a:t>
            </a:r>
            <a:r>
              <a:rPr lang="de-DE" dirty="0" err="1"/>
              <a:t>unit</a:t>
            </a:r>
            <a:r>
              <a:rPr lang="de-DE" dirty="0"/>
              <a:t> verbal</a:t>
            </a:r>
            <a:br>
              <a:rPr lang="de-DE" dirty="0"/>
            </a:b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put</a:t>
            </a:r>
            <a:r>
              <a:rPr lang="de-DE" dirty="0"/>
              <a:t> on 2 </a:t>
            </a:r>
            <a:r>
              <a:rPr lang="de-DE" dirty="0" err="1"/>
              <a:t>lines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925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3" orient="horz" pos="640">
          <p15:clr>
            <a:srgbClr val="FBAE40"/>
          </p15:clr>
        </p15:guide>
        <p15:guide id="4" orient="horz" pos="3952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539750" indent="-539750">
              <a:buFont typeface="+mj-lt"/>
              <a:buAutoNum type="arabicPeriod"/>
              <a:defRPr/>
            </a:lvl1pPr>
            <a:lvl2pPr marL="1079500" indent="-539750">
              <a:buFont typeface="+mj-lt"/>
              <a:buAutoNum type="arabicPeriod"/>
              <a:defRPr/>
            </a:lvl2pPr>
            <a:lvl3pPr marL="1612900" indent="-533400">
              <a:buFont typeface="+mj-lt"/>
              <a:buAutoNum type="arabicPeriod"/>
              <a:defRPr/>
            </a:lvl3pPr>
            <a:lvl4pPr marL="2152650" indent="-539750">
              <a:buFont typeface="+mj-lt"/>
              <a:buAutoNum type="arabicPeriod"/>
              <a:defRPr/>
            </a:lvl4pPr>
            <a:lvl5pPr marL="2692400" indent="-539750">
              <a:buFont typeface="+mj-lt"/>
              <a:buAutoNum type="arabicPeriod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DB21BA-81C0-43DB-A42C-5F672DBC3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noProof="0"/>
              <a:t>26.04.2021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C78786-28C3-4EAB-A3FC-1A4BFA84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FC1D5C1-A4AD-42D4-93B7-D3B71140E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F7C476A-2849-4D68-9FA2-3A5CFC13C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7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9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8" name="Datumsplatzhalter 3">
            <a:extLst>
              <a:ext uri="{FF2B5EF4-FFF2-40B4-BE49-F238E27FC236}">
                <a16:creationId xmlns:a16="http://schemas.microsoft.com/office/drawing/2014/main" id="{819D6698-5F94-514C-8FBC-B7D6BFB92A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3692" y="6522444"/>
            <a:ext cx="612000" cy="216000"/>
          </a:xfrm>
        </p:spPr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B8106EAB-08E2-AF4A-910F-20EFBCB94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3E40F0C6-3460-F147-8B31-943E34B7B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7585" y="6522444"/>
            <a:ext cx="322577" cy="216000"/>
          </a:xfrm>
        </p:spPr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3B4B79BA-BC5C-3D4A-90DD-1250FE4D57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DF4B628C-DFCF-EC4D-AEAD-E7F3530036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5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Fuss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412875"/>
            <a:ext cx="10728325" cy="3960000"/>
          </a:xfrm>
        </p:spPr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DB21BA-81C0-43DB-A42C-5F672DBC3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noProof="0"/>
              <a:t>26.04.2021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C78786-28C3-4EAB-A3FC-1A4BFA84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FC1D5C1-A4AD-42D4-93B7-D3B71140E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F7C476A-2849-4D68-9FA2-3A5CFC13C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7" y="6507088"/>
            <a:ext cx="984462" cy="162000"/>
          </a:xfrm>
          <a:prstGeom prst="rect">
            <a:avLst/>
          </a:prstGeom>
        </p:spPr>
      </p:pic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F6D94FA-21C6-4AE0-AA4F-3A077810ED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31836" y="5570135"/>
            <a:ext cx="5364164" cy="721233"/>
          </a:xfrm>
        </p:spPr>
        <p:txBody>
          <a:bodyPr anchor="b" anchorCtr="0"/>
          <a:lstStyle>
            <a:lvl1pPr marL="179388" indent="-179388">
              <a:spcBef>
                <a:spcPts val="0"/>
              </a:spcBef>
              <a:buFont typeface="+mj-lt"/>
              <a:buAutoNum type="arabicPeriod"/>
              <a:defRPr sz="800"/>
            </a:lvl1pPr>
            <a:lvl2pPr marL="266700" indent="0">
              <a:buNone/>
              <a:defRPr sz="800"/>
            </a:lvl2pPr>
            <a:lvl3pPr marL="538163" indent="0">
              <a:buNone/>
              <a:defRPr sz="800"/>
            </a:lvl3pPr>
            <a:lvl4pPr marL="804862" indent="0">
              <a:buNone/>
              <a:defRPr sz="800"/>
            </a:lvl4pPr>
            <a:lvl5pPr marL="1076325" indent="0">
              <a:buNone/>
              <a:defRPr sz="800"/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600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837" y="2224781"/>
            <a:ext cx="10728325" cy="1260000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DB21BA-81C0-43DB-A42C-5F672DBC3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CH" noProof="0"/>
              <a:t>26.04.2021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C78786-28C3-4EAB-A3FC-1A4BFA84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FC1D5C1-A4AD-42D4-93B7-D3B71140E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ACA52AF-F19D-405C-AD5F-7D94B96A5CC3}" type="slidenum">
              <a:rPr lang="de-CH" noProof="0" smtClean="0"/>
              <a:pPr/>
              <a:t>‹Nr.›</a:t>
            </a:fld>
            <a:endParaRPr lang="de-CH" noProof="0"/>
          </a:p>
        </p:txBody>
      </p:sp>
      <p:grpSp>
        <p:nvGrpSpPr>
          <p:cNvPr id="10" name="Grafik 6">
            <a:extLst>
              <a:ext uri="{FF2B5EF4-FFF2-40B4-BE49-F238E27FC236}">
                <a16:creationId xmlns:a16="http://schemas.microsoft.com/office/drawing/2014/main" id="{7F7C476A-2849-4D68-9FA2-3A5CFC13C833}"/>
              </a:ext>
            </a:extLst>
          </p:cNvPr>
          <p:cNvGrpSpPr/>
          <p:nvPr/>
        </p:nvGrpSpPr>
        <p:grpSpPr>
          <a:xfrm>
            <a:off x="731837" y="6507088"/>
            <a:ext cx="984462" cy="162000"/>
            <a:chOff x="731837" y="6507088"/>
            <a:chExt cx="984462" cy="162000"/>
          </a:xfrm>
          <a:solidFill>
            <a:schemeClr val="bg1"/>
          </a:solidFill>
        </p:grpSpPr>
        <p:grpSp>
          <p:nvGrpSpPr>
            <p:cNvPr id="12" name="Grafik 6">
              <a:extLst>
                <a:ext uri="{FF2B5EF4-FFF2-40B4-BE49-F238E27FC236}">
                  <a16:creationId xmlns:a16="http://schemas.microsoft.com/office/drawing/2014/main" id="{7F7C476A-2849-4D68-9FA2-3A5CFC13C833}"/>
                </a:ext>
              </a:extLst>
            </p:cNvPr>
            <p:cNvGrpSpPr/>
            <p:nvPr/>
          </p:nvGrpSpPr>
          <p:grpSpPr>
            <a:xfrm>
              <a:off x="1266489" y="6555186"/>
              <a:ext cx="197463" cy="110963"/>
              <a:chOff x="1266489" y="6555186"/>
              <a:chExt cx="197463" cy="110963"/>
            </a:xfrm>
            <a:grpFill/>
          </p:grpSpPr>
          <p:sp>
            <p:nvSpPr>
              <p:cNvPr id="13" name="Freihandform: Form 12">
                <a:extLst>
                  <a:ext uri="{FF2B5EF4-FFF2-40B4-BE49-F238E27FC236}">
                    <a16:creationId xmlns:a16="http://schemas.microsoft.com/office/drawing/2014/main" id="{18BB0752-F87C-44D9-A9A5-97AF1DEDA1AE}"/>
                  </a:ext>
                </a:extLst>
              </p:cNvPr>
              <p:cNvSpPr/>
              <p:nvPr/>
            </p:nvSpPr>
            <p:spPr>
              <a:xfrm>
                <a:off x="1266489" y="6556934"/>
                <a:ext cx="95902" cy="109216"/>
              </a:xfrm>
              <a:custGeom>
                <a:avLst/>
                <a:gdLst>
                  <a:gd name="connsiteX0" fmla="*/ 66742 w 95902"/>
                  <a:gd name="connsiteY0" fmla="*/ 65797 h 109216"/>
                  <a:gd name="connsiteX1" fmla="*/ 35339 w 95902"/>
                  <a:gd name="connsiteY1" fmla="*/ 95082 h 109216"/>
                  <a:gd name="connsiteX2" fmla="*/ 15953 w 95902"/>
                  <a:gd name="connsiteY2" fmla="*/ 79537 h 109216"/>
                  <a:gd name="connsiteX3" fmla="*/ 15899 w 95902"/>
                  <a:gd name="connsiteY3" fmla="*/ 76265 h 109216"/>
                  <a:gd name="connsiteX4" fmla="*/ 16896 w 95902"/>
                  <a:gd name="connsiteY4" fmla="*/ 66295 h 109216"/>
                  <a:gd name="connsiteX5" fmla="*/ 30230 w 95902"/>
                  <a:gd name="connsiteY5" fmla="*/ 0 h 109216"/>
                  <a:gd name="connsiteX6" fmla="*/ 30230 w 95902"/>
                  <a:gd name="connsiteY6" fmla="*/ 0 h 109216"/>
                  <a:gd name="connsiteX7" fmla="*/ 14528 w 95902"/>
                  <a:gd name="connsiteY7" fmla="*/ 0 h 109216"/>
                  <a:gd name="connsiteX8" fmla="*/ 1194 w 95902"/>
                  <a:gd name="connsiteY8" fmla="*/ 67791 h 109216"/>
                  <a:gd name="connsiteX9" fmla="*/ 1194 w 95902"/>
                  <a:gd name="connsiteY9" fmla="*/ 68788 h 109216"/>
                  <a:gd name="connsiteX10" fmla="*/ 73 w 95902"/>
                  <a:gd name="connsiteY10" fmla="*/ 78508 h 109216"/>
                  <a:gd name="connsiteX11" fmla="*/ 26638 w 95902"/>
                  <a:gd name="connsiteY11" fmla="*/ 109122 h 109216"/>
                  <a:gd name="connsiteX12" fmla="*/ 29980 w 95902"/>
                  <a:gd name="connsiteY12" fmla="*/ 109163 h 109216"/>
                  <a:gd name="connsiteX13" fmla="*/ 61384 w 95902"/>
                  <a:gd name="connsiteY13" fmla="*/ 96702 h 109216"/>
                  <a:gd name="connsiteX14" fmla="*/ 59265 w 95902"/>
                  <a:gd name="connsiteY14" fmla="*/ 107917 h 109216"/>
                  <a:gd name="connsiteX15" fmla="*/ 59265 w 95902"/>
                  <a:gd name="connsiteY15" fmla="*/ 107917 h 109216"/>
                  <a:gd name="connsiteX16" fmla="*/ 74842 w 95902"/>
                  <a:gd name="connsiteY16" fmla="*/ 107917 h 109216"/>
                  <a:gd name="connsiteX17" fmla="*/ 95902 w 95902"/>
                  <a:gd name="connsiteY17" fmla="*/ 0 h 109216"/>
                  <a:gd name="connsiteX18" fmla="*/ 95902 w 95902"/>
                  <a:gd name="connsiteY18" fmla="*/ 0 h 109216"/>
                  <a:gd name="connsiteX19" fmla="*/ 79951 w 95902"/>
                  <a:gd name="connsiteY19" fmla="*/ 0 h 109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95902" h="109216">
                    <a:moveTo>
                      <a:pt x="66742" y="65797"/>
                    </a:moveTo>
                    <a:cubicBezTo>
                      <a:pt x="65228" y="82115"/>
                      <a:pt x="51723" y="94709"/>
                      <a:pt x="35339" y="95082"/>
                    </a:cubicBezTo>
                    <a:cubicBezTo>
                      <a:pt x="25692" y="96142"/>
                      <a:pt x="17013" y="89183"/>
                      <a:pt x="15953" y="79537"/>
                    </a:cubicBezTo>
                    <a:cubicBezTo>
                      <a:pt x="15833" y="78450"/>
                      <a:pt x="15814" y="77355"/>
                      <a:pt x="15899" y="76265"/>
                    </a:cubicBezTo>
                    <a:cubicBezTo>
                      <a:pt x="15976" y="72921"/>
                      <a:pt x="16309" y="69588"/>
                      <a:pt x="16896" y="66295"/>
                    </a:cubicBezTo>
                    <a:lnTo>
                      <a:pt x="30230" y="0"/>
                    </a:lnTo>
                    <a:lnTo>
                      <a:pt x="30230" y="0"/>
                    </a:lnTo>
                    <a:lnTo>
                      <a:pt x="14528" y="0"/>
                    </a:lnTo>
                    <a:lnTo>
                      <a:pt x="1194" y="67791"/>
                    </a:lnTo>
                    <a:lnTo>
                      <a:pt x="1194" y="68788"/>
                    </a:lnTo>
                    <a:cubicBezTo>
                      <a:pt x="472" y="71978"/>
                      <a:pt x="95" y="75237"/>
                      <a:pt x="73" y="78508"/>
                    </a:cubicBezTo>
                    <a:cubicBezTo>
                      <a:pt x="-1045" y="94298"/>
                      <a:pt x="10848" y="108004"/>
                      <a:pt x="26638" y="109122"/>
                    </a:cubicBezTo>
                    <a:cubicBezTo>
                      <a:pt x="27751" y="109200"/>
                      <a:pt x="28866" y="109214"/>
                      <a:pt x="29980" y="109163"/>
                    </a:cubicBezTo>
                    <a:cubicBezTo>
                      <a:pt x="41760" y="109765"/>
                      <a:pt x="53221" y="105218"/>
                      <a:pt x="61384" y="96702"/>
                    </a:cubicBezTo>
                    <a:lnTo>
                      <a:pt x="59265" y="107917"/>
                    </a:lnTo>
                    <a:lnTo>
                      <a:pt x="59265" y="107917"/>
                    </a:lnTo>
                    <a:lnTo>
                      <a:pt x="74842" y="107917"/>
                    </a:lnTo>
                    <a:lnTo>
                      <a:pt x="95902" y="0"/>
                    </a:lnTo>
                    <a:lnTo>
                      <a:pt x="95902" y="0"/>
                    </a:lnTo>
                    <a:lnTo>
                      <a:pt x="79951" y="0"/>
                    </a:lnTo>
                    <a:close/>
                  </a:path>
                </a:pathLst>
              </a:custGeom>
              <a:grpFill/>
              <a:ln w="12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CH" noProof="0"/>
              </a:p>
            </p:txBody>
          </p:sp>
          <p:sp>
            <p:nvSpPr>
              <p:cNvPr id="14" name="Freihandform: Form 13">
                <a:extLst>
                  <a:ext uri="{FF2B5EF4-FFF2-40B4-BE49-F238E27FC236}">
                    <a16:creationId xmlns:a16="http://schemas.microsoft.com/office/drawing/2014/main" id="{ED44DE23-7081-4AC9-BF06-502BEC71C004}"/>
                  </a:ext>
                </a:extLst>
              </p:cNvPr>
              <p:cNvSpPr/>
              <p:nvPr/>
            </p:nvSpPr>
            <p:spPr>
              <a:xfrm>
                <a:off x="1376472" y="6555186"/>
                <a:ext cx="87480" cy="109664"/>
              </a:xfrm>
              <a:custGeom>
                <a:avLst/>
                <a:gdLst>
                  <a:gd name="connsiteX0" fmla="*/ 64302 w 87480"/>
                  <a:gd name="connsiteY0" fmla="*/ 3 h 109664"/>
                  <a:gd name="connsiteX1" fmla="*/ 34518 w 87480"/>
                  <a:gd name="connsiteY1" fmla="*/ 14209 h 109664"/>
                  <a:gd name="connsiteX2" fmla="*/ 36886 w 87480"/>
                  <a:gd name="connsiteY2" fmla="*/ 1747 h 109664"/>
                  <a:gd name="connsiteX3" fmla="*/ 36886 w 87480"/>
                  <a:gd name="connsiteY3" fmla="*/ 1747 h 109664"/>
                  <a:gd name="connsiteX4" fmla="*/ 21434 w 87480"/>
                  <a:gd name="connsiteY4" fmla="*/ 1747 h 109664"/>
                  <a:gd name="connsiteX5" fmla="*/ 0 w 87480"/>
                  <a:gd name="connsiteY5" fmla="*/ 109664 h 109664"/>
                  <a:gd name="connsiteX6" fmla="*/ 0 w 87480"/>
                  <a:gd name="connsiteY6" fmla="*/ 109664 h 109664"/>
                  <a:gd name="connsiteX7" fmla="*/ 15826 w 87480"/>
                  <a:gd name="connsiteY7" fmla="*/ 109664 h 109664"/>
                  <a:gd name="connsiteX8" fmla="*/ 28288 w 87480"/>
                  <a:gd name="connsiteY8" fmla="*/ 43493 h 109664"/>
                  <a:gd name="connsiteX9" fmla="*/ 59940 w 87480"/>
                  <a:gd name="connsiteY9" fmla="*/ 14209 h 109664"/>
                  <a:gd name="connsiteX10" fmla="*/ 75019 w 87480"/>
                  <a:gd name="connsiteY10" fmla="*/ 21810 h 109664"/>
                  <a:gd name="connsiteX11" fmla="*/ 75019 w 87480"/>
                  <a:gd name="connsiteY11" fmla="*/ 21810 h 109664"/>
                  <a:gd name="connsiteX12" fmla="*/ 87480 w 87480"/>
                  <a:gd name="connsiteY12" fmla="*/ 10346 h 109664"/>
                  <a:gd name="connsiteX13" fmla="*/ 87480 w 87480"/>
                  <a:gd name="connsiteY13" fmla="*/ 10346 h 109664"/>
                  <a:gd name="connsiteX14" fmla="*/ 63928 w 87480"/>
                  <a:gd name="connsiteY14" fmla="*/ 252 h 1096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7480" h="109664">
                    <a:moveTo>
                      <a:pt x="64302" y="3"/>
                    </a:moveTo>
                    <a:cubicBezTo>
                      <a:pt x="52709" y="-136"/>
                      <a:pt x="41706" y="5111"/>
                      <a:pt x="34518" y="14209"/>
                    </a:cubicBezTo>
                    <a:lnTo>
                      <a:pt x="36886" y="1747"/>
                    </a:lnTo>
                    <a:lnTo>
                      <a:pt x="36886" y="1747"/>
                    </a:lnTo>
                    <a:lnTo>
                      <a:pt x="21434" y="1747"/>
                    </a:lnTo>
                    <a:lnTo>
                      <a:pt x="0" y="109664"/>
                    </a:lnTo>
                    <a:lnTo>
                      <a:pt x="0" y="109664"/>
                    </a:lnTo>
                    <a:lnTo>
                      <a:pt x="15826" y="109664"/>
                    </a:lnTo>
                    <a:lnTo>
                      <a:pt x="28288" y="43493"/>
                    </a:lnTo>
                    <a:cubicBezTo>
                      <a:pt x="30515" y="27438"/>
                      <a:pt x="43760" y="15183"/>
                      <a:pt x="59940" y="14209"/>
                    </a:cubicBezTo>
                    <a:cubicBezTo>
                      <a:pt x="65919" y="14072"/>
                      <a:pt x="71573" y="16922"/>
                      <a:pt x="75019" y="21810"/>
                    </a:cubicBezTo>
                    <a:lnTo>
                      <a:pt x="75019" y="21810"/>
                    </a:lnTo>
                    <a:lnTo>
                      <a:pt x="87480" y="10346"/>
                    </a:lnTo>
                    <a:lnTo>
                      <a:pt x="87480" y="10346"/>
                    </a:lnTo>
                    <a:cubicBezTo>
                      <a:pt x="81552" y="3603"/>
                      <a:pt x="72899" y="-105"/>
                      <a:pt x="63928" y="252"/>
                    </a:cubicBezTo>
                  </a:path>
                </a:pathLst>
              </a:custGeom>
              <a:grpFill/>
              <a:ln w="12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CH" noProof="0"/>
              </a:p>
            </p:txBody>
          </p:sp>
        </p:grp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18C24FD2-AEE2-43CA-8EB3-8E646C2E5E46}"/>
                </a:ext>
              </a:extLst>
            </p:cNvPr>
            <p:cNvSpPr/>
            <p:nvPr/>
          </p:nvSpPr>
          <p:spPr>
            <a:xfrm>
              <a:off x="1159517" y="6556560"/>
              <a:ext cx="96452" cy="108166"/>
            </a:xfrm>
            <a:custGeom>
              <a:avLst/>
              <a:gdLst>
                <a:gd name="connsiteX0" fmla="*/ 23303 w 96452"/>
                <a:gd name="connsiteY0" fmla="*/ 0 h 108166"/>
                <a:gd name="connsiteX1" fmla="*/ 20562 w 96452"/>
                <a:gd name="connsiteY1" fmla="*/ 13708 h 108166"/>
                <a:gd name="connsiteX2" fmla="*/ 20562 w 96452"/>
                <a:gd name="connsiteY2" fmla="*/ 13957 h 108166"/>
                <a:gd name="connsiteX3" fmla="*/ 74271 w 96452"/>
                <a:gd name="connsiteY3" fmla="*/ 13957 h 108166"/>
                <a:gd name="connsiteX4" fmla="*/ 2742 w 96452"/>
                <a:gd name="connsiteY4" fmla="*/ 94957 h 108166"/>
                <a:gd name="connsiteX5" fmla="*/ 2617 w 96452"/>
                <a:gd name="connsiteY5" fmla="*/ 94957 h 108166"/>
                <a:gd name="connsiteX6" fmla="*/ 0 w 96452"/>
                <a:gd name="connsiteY6" fmla="*/ 108166 h 108166"/>
                <a:gd name="connsiteX7" fmla="*/ 76265 w 96452"/>
                <a:gd name="connsiteY7" fmla="*/ 108166 h 108166"/>
                <a:gd name="connsiteX8" fmla="*/ 79006 w 96452"/>
                <a:gd name="connsiteY8" fmla="*/ 94209 h 108166"/>
                <a:gd name="connsiteX9" fmla="*/ 21932 w 96452"/>
                <a:gd name="connsiteY9" fmla="*/ 94209 h 108166"/>
                <a:gd name="connsiteX10" fmla="*/ 93835 w 96452"/>
                <a:gd name="connsiteY10" fmla="*/ 13209 h 108166"/>
                <a:gd name="connsiteX11" fmla="*/ 93835 w 96452"/>
                <a:gd name="connsiteY11" fmla="*/ 13209 h 108166"/>
                <a:gd name="connsiteX12" fmla="*/ 96452 w 96452"/>
                <a:gd name="connsiteY12" fmla="*/ 0 h 108166"/>
                <a:gd name="connsiteX13" fmla="*/ 23303 w 96452"/>
                <a:gd name="connsiteY13" fmla="*/ 0 h 108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6452" h="108166">
                  <a:moveTo>
                    <a:pt x="23303" y="0"/>
                  </a:moveTo>
                  <a:lnTo>
                    <a:pt x="20562" y="13708"/>
                  </a:lnTo>
                  <a:lnTo>
                    <a:pt x="20562" y="13957"/>
                  </a:lnTo>
                  <a:lnTo>
                    <a:pt x="74271" y="13957"/>
                  </a:lnTo>
                  <a:lnTo>
                    <a:pt x="2742" y="94957"/>
                  </a:lnTo>
                  <a:lnTo>
                    <a:pt x="2617" y="94957"/>
                  </a:lnTo>
                  <a:lnTo>
                    <a:pt x="0" y="108166"/>
                  </a:lnTo>
                  <a:lnTo>
                    <a:pt x="76265" y="108166"/>
                  </a:lnTo>
                  <a:lnTo>
                    <a:pt x="79006" y="94209"/>
                  </a:lnTo>
                  <a:lnTo>
                    <a:pt x="21932" y="94209"/>
                  </a:lnTo>
                  <a:lnTo>
                    <a:pt x="93835" y="13209"/>
                  </a:lnTo>
                  <a:lnTo>
                    <a:pt x="93835" y="13209"/>
                  </a:lnTo>
                  <a:lnTo>
                    <a:pt x="96452" y="0"/>
                  </a:lnTo>
                  <a:lnTo>
                    <a:pt x="23303" y="0"/>
                  </a:lnTo>
                  <a:close/>
                </a:path>
              </a:pathLst>
            </a:custGeom>
            <a:grpFill/>
            <a:ln w="12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CH" noProof="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AEE7F6F4-4D2C-45B3-A061-9606B2BD36A7}"/>
                </a:ext>
              </a:extLst>
            </p:cNvPr>
            <p:cNvSpPr/>
            <p:nvPr/>
          </p:nvSpPr>
          <p:spPr>
            <a:xfrm>
              <a:off x="1466445" y="6556560"/>
              <a:ext cx="37259" cy="108166"/>
            </a:xfrm>
            <a:custGeom>
              <a:avLst/>
              <a:gdLst>
                <a:gd name="connsiteX0" fmla="*/ 21683 w 37259"/>
                <a:gd name="connsiteY0" fmla="*/ 0 h 108166"/>
                <a:gd name="connsiteX1" fmla="*/ 0 w 37259"/>
                <a:gd name="connsiteY1" fmla="*/ 107917 h 108166"/>
                <a:gd name="connsiteX2" fmla="*/ 0 w 37259"/>
                <a:gd name="connsiteY2" fmla="*/ 108166 h 108166"/>
                <a:gd name="connsiteX3" fmla="*/ 15702 w 37259"/>
                <a:gd name="connsiteY3" fmla="*/ 108166 h 108166"/>
                <a:gd name="connsiteX4" fmla="*/ 37260 w 37259"/>
                <a:gd name="connsiteY4" fmla="*/ 0 h 108166"/>
                <a:gd name="connsiteX5" fmla="*/ 21683 w 37259"/>
                <a:gd name="connsiteY5" fmla="*/ 0 h 108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259" h="108166">
                  <a:moveTo>
                    <a:pt x="21683" y="0"/>
                  </a:moveTo>
                  <a:lnTo>
                    <a:pt x="0" y="107917"/>
                  </a:lnTo>
                  <a:lnTo>
                    <a:pt x="0" y="108166"/>
                  </a:lnTo>
                  <a:lnTo>
                    <a:pt x="15702" y="108166"/>
                  </a:lnTo>
                  <a:lnTo>
                    <a:pt x="37260" y="0"/>
                  </a:lnTo>
                  <a:lnTo>
                    <a:pt x="21683" y="0"/>
                  </a:lnTo>
                  <a:close/>
                </a:path>
              </a:pathLst>
            </a:custGeom>
            <a:grpFill/>
            <a:ln w="12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CH" noProof="0"/>
            </a:p>
          </p:txBody>
        </p:sp>
        <p:grpSp>
          <p:nvGrpSpPr>
            <p:cNvPr id="17" name="Grafik 6">
              <a:extLst>
                <a:ext uri="{FF2B5EF4-FFF2-40B4-BE49-F238E27FC236}">
                  <a16:creationId xmlns:a16="http://schemas.microsoft.com/office/drawing/2014/main" id="{7F7C476A-2849-4D68-9FA2-3A5CFC13C833}"/>
                </a:ext>
              </a:extLst>
            </p:cNvPr>
            <p:cNvGrpSpPr/>
            <p:nvPr/>
          </p:nvGrpSpPr>
          <p:grpSpPr>
            <a:xfrm>
              <a:off x="1518879" y="6507337"/>
              <a:ext cx="191395" cy="158803"/>
              <a:chOff x="1518879" y="6507337"/>
              <a:chExt cx="191395" cy="158803"/>
            </a:xfrm>
            <a:grpFill/>
          </p:grpSpPr>
          <p:sp>
            <p:nvSpPr>
              <p:cNvPr id="18" name="Freihandform: Form 17">
                <a:extLst>
                  <a:ext uri="{FF2B5EF4-FFF2-40B4-BE49-F238E27FC236}">
                    <a16:creationId xmlns:a16="http://schemas.microsoft.com/office/drawing/2014/main" id="{B2186F78-5D28-4695-8B1C-5A3F1A53AAB3}"/>
                  </a:ext>
                </a:extLst>
              </p:cNvPr>
              <p:cNvSpPr/>
              <p:nvPr/>
            </p:nvSpPr>
            <p:spPr>
              <a:xfrm>
                <a:off x="1614114" y="6507337"/>
                <a:ext cx="96160" cy="157638"/>
              </a:xfrm>
              <a:custGeom>
                <a:avLst/>
                <a:gdLst>
                  <a:gd name="connsiteX0" fmla="*/ 66046 w 96160"/>
                  <a:gd name="connsiteY0" fmla="*/ 47852 h 157638"/>
                  <a:gd name="connsiteX1" fmla="*/ 35142 w 96160"/>
                  <a:gd name="connsiteY1" fmla="*/ 60314 h 157638"/>
                  <a:gd name="connsiteX2" fmla="*/ 47603 w 96160"/>
                  <a:gd name="connsiteY2" fmla="*/ 0 h 157638"/>
                  <a:gd name="connsiteX3" fmla="*/ 31652 w 96160"/>
                  <a:gd name="connsiteY3" fmla="*/ 0 h 157638"/>
                  <a:gd name="connsiteX4" fmla="*/ 0 w 96160"/>
                  <a:gd name="connsiteY4" fmla="*/ 157389 h 157638"/>
                  <a:gd name="connsiteX5" fmla="*/ 15701 w 96160"/>
                  <a:gd name="connsiteY5" fmla="*/ 157389 h 157638"/>
                  <a:gd name="connsiteX6" fmla="*/ 28911 w 96160"/>
                  <a:gd name="connsiteY6" fmla="*/ 91218 h 157638"/>
                  <a:gd name="connsiteX7" fmla="*/ 60563 w 96160"/>
                  <a:gd name="connsiteY7" fmla="*/ 62058 h 157638"/>
                  <a:gd name="connsiteX8" fmla="*/ 79837 w 96160"/>
                  <a:gd name="connsiteY8" fmla="*/ 77742 h 157638"/>
                  <a:gd name="connsiteX9" fmla="*/ 79878 w 96160"/>
                  <a:gd name="connsiteY9" fmla="*/ 80875 h 157638"/>
                  <a:gd name="connsiteX10" fmla="*/ 78757 w 96160"/>
                  <a:gd name="connsiteY10" fmla="*/ 90969 h 157638"/>
                  <a:gd name="connsiteX11" fmla="*/ 65423 w 96160"/>
                  <a:gd name="connsiteY11" fmla="*/ 157638 h 157638"/>
                  <a:gd name="connsiteX12" fmla="*/ 81125 w 96160"/>
                  <a:gd name="connsiteY12" fmla="*/ 157638 h 157638"/>
                  <a:gd name="connsiteX13" fmla="*/ 94957 w 96160"/>
                  <a:gd name="connsiteY13" fmla="*/ 89474 h 157638"/>
                  <a:gd name="connsiteX14" fmla="*/ 96078 w 96160"/>
                  <a:gd name="connsiteY14" fmla="*/ 78757 h 157638"/>
                  <a:gd name="connsiteX15" fmla="*/ 69522 w 96160"/>
                  <a:gd name="connsiteY15" fmla="*/ 47902 h 157638"/>
                  <a:gd name="connsiteX16" fmla="*/ 66046 w 96160"/>
                  <a:gd name="connsiteY16" fmla="*/ 47852 h 1576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6160" h="157638">
                    <a:moveTo>
                      <a:pt x="66046" y="47852"/>
                    </a:moveTo>
                    <a:cubicBezTo>
                      <a:pt x="54431" y="47363"/>
                      <a:pt x="43168" y="51904"/>
                      <a:pt x="35142" y="60314"/>
                    </a:cubicBezTo>
                    <a:lnTo>
                      <a:pt x="47603" y="0"/>
                    </a:lnTo>
                    <a:lnTo>
                      <a:pt x="31652" y="0"/>
                    </a:lnTo>
                    <a:lnTo>
                      <a:pt x="0" y="157389"/>
                    </a:lnTo>
                    <a:lnTo>
                      <a:pt x="15701" y="157389"/>
                    </a:lnTo>
                    <a:lnTo>
                      <a:pt x="28911" y="91218"/>
                    </a:lnTo>
                    <a:cubicBezTo>
                      <a:pt x="30603" y="74910"/>
                      <a:pt x="44170" y="62411"/>
                      <a:pt x="60563" y="62058"/>
                    </a:cubicBezTo>
                    <a:cubicBezTo>
                      <a:pt x="70216" y="61067"/>
                      <a:pt x="78845" y="68088"/>
                      <a:pt x="79837" y="77742"/>
                    </a:cubicBezTo>
                    <a:cubicBezTo>
                      <a:pt x="79945" y="78783"/>
                      <a:pt x="79958" y="79832"/>
                      <a:pt x="79878" y="80875"/>
                    </a:cubicBezTo>
                    <a:cubicBezTo>
                      <a:pt x="79822" y="84268"/>
                      <a:pt x="79446" y="87647"/>
                      <a:pt x="78757" y="90969"/>
                    </a:cubicBezTo>
                    <a:lnTo>
                      <a:pt x="65423" y="157638"/>
                    </a:lnTo>
                    <a:lnTo>
                      <a:pt x="81125" y="157638"/>
                    </a:lnTo>
                    <a:lnTo>
                      <a:pt x="94957" y="89474"/>
                    </a:lnTo>
                    <a:cubicBezTo>
                      <a:pt x="95657" y="85943"/>
                      <a:pt x="96034" y="82356"/>
                      <a:pt x="96078" y="78757"/>
                    </a:cubicBezTo>
                    <a:cubicBezTo>
                      <a:pt x="97265" y="62903"/>
                      <a:pt x="85375" y="49089"/>
                      <a:pt x="69522" y="47902"/>
                    </a:cubicBezTo>
                    <a:cubicBezTo>
                      <a:pt x="68365" y="47815"/>
                      <a:pt x="67205" y="47799"/>
                      <a:pt x="66046" y="47852"/>
                    </a:cubicBezTo>
                  </a:path>
                </a:pathLst>
              </a:custGeom>
              <a:grpFill/>
              <a:ln w="12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CH" noProof="0"/>
              </a:p>
            </p:txBody>
          </p:sp>
          <p:sp>
            <p:nvSpPr>
              <p:cNvPr id="19" name="Freihandform: Form 18">
                <a:extLst>
                  <a:ext uri="{FF2B5EF4-FFF2-40B4-BE49-F238E27FC236}">
                    <a16:creationId xmlns:a16="http://schemas.microsoft.com/office/drawing/2014/main" id="{1FE5475E-83C3-4BE3-BBF1-FAE9A6986B3F}"/>
                  </a:ext>
                </a:extLst>
              </p:cNvPr>
              <p:cNvSpPr/>
              <p:nvPr/>
            </p:nvSpPr>
            <p:spPr>
              <a:xfrm>
                <a:off x="1518879" y="6555189"/>
                <a:ext cx="87882" cy="110951"/>
              </a:xfrm>
              <a:custGeom>
                <a:avLst/>
                <a:gdLst>
                  <a:gd name="connsiteX0" fmla="*/ 56853 w 87882"/>
                  <a:gd name="connsiteY0" fmla="*/ 0 h 110951"/>
                  <a:gd name="connsiteX1" fmla="*/ 1649 w 87882"/>
                  <a:gd name="connsiteY1" fmla="*/ 55329 h 110951"/>
                  <a:gd name="connsiteX2" fmla="*/ 153 w 87882"/>
                  <a:gd name="connsiteY2" fmla="*/ 71903 h 110951"/>
                  <a:gd name="connsiteX3" fmla="*/ 32484 w 87882"/>
                  <a:gd name="connsiteY3" fmla="*/ 110801 h 110951"/>
                  <a:gd name="connsiteX4" fmla="*/ 37538 w 87882"/>
                  <a:gd name="connsiteY4" fmla="*/ 110908 h 110951"/>
                  <a:gd name="connsiteX5" fmla="*/ 73552 w 87882"/>
                  <a:gd name="connsiteY5" fmla="*/ 95705 h 110951"/>
                  <a:gd name="connsiteX6" fmla="*/ 73552 w 87882"/>
                  <a:gd name="connsiteY6" fmla="*/ 95705 h 110951"/>
                  <a:gd name="connsiteX7" fmla="*/ 64455 w 87882"/>
                  <a:gd name="connsiteY7" fmla="*/ 84614 h 110951"/>
                  <a:gd name="connsiteX8" fmla="*/ 64455 w 87882"/>
                  <a:gd name="connsiteY8" fmla="*/ 84614 h 110951"/>
                  <a:gd name="connsiteX9" fmla="*/ 64455 w 87882"/>
                  <a:gd name="connsiteY9" fmla="*/ 84614 h 110951"/>
                  <a:gd name="connsiteX10" fmla="*/ 38535 w 87882"/>
                  <a:gd name="connsiteY10" fmla="*/ 97075 h 110951"/>
                  <a:gd name="connsiteX11" fmla="*/ 15233 w 87882"/>
                  <a:gd name="connsiteY11" fmla="*/ 75551 h 110951"/>
                  <a:gd name="connsiteX12" fmla="*/ 15356 w 87882"/>
                  <a:gd name="connsiteY12" fmla="*/ 72152 h 110951"/>
                  <a:gd name="connsiteX13" fmla="*/ 17101 w 87882"/>
                  <a:gd name="connsiteY13" fmla="*/ 55952 h 110951"/>
                  <a:gd name="connsiteX14" fmla="*/ 31058 w 87882"/>
                  <a:gd name="connsiteY14" fmla="*/ 25048 h 110951"/>
                  <a:gd name="connsiteX15" fmla="*/ 55233 w 87882"/>
                  <a:gd name="connsiteY15" fmla="*/ 14206 h 110951"/>
                  <a:gd name="connsiteX16" fmla="*/ 76293 w 87882"/>
                  <a:gd name="connsiteY16" fmla="*/ 26668 h 110951"/>
                  <a:gd name="connsiteX17" fmla="*/ 76293 w 87882"/>
                  <a:gd name="connsiteY17" fmla="*/ 26668 h 110951"/>
                  <a:gd name="connsiteX18" fmla="*/ 87883 w 87882"/>
                  <a:gd name="connsiteY18" fmla="*/ 16823 h 110951"/>
                  <a:gd name="connsiteX19" fmla="*/ 87883 w 87882"/>
                  <a:gd name="connsiteY19" fmla="*/ 16823 h 110951"/>
                  <a:gd name="connsiteX20" fmla="*/ 56729 w 87882"/>
                  <a:gd name="connsiteY20" fmla="*/ 748 h 1109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7882" h="110951">
                    <a:moveTo>
                      <a:pt x="56853" y="0"/>
                    </a:moveTo>
                    <a:cubicBezTo>
                      <a:pt x="28192" y="0"/>
                      <a:pt x="8129" y="20188"/>
                      <a:pt x="1649" y="55329"/>
                    </a:cubicBezTo>
                    <a:cubicBezTo>
                      <a:pt x="671" y="60800"/>
                      <a:pt x="170" y="66345"/>
                      <a:pt x="153" y="71903"/>
                    </a:cubicBezTo>
                    <a:cubicBezTo>
                      <a:pt x="-1660" y="91572"/>
                      <a:pt x="12814" y="108987"/>
                      <a:pt x="32484" y="110801"/>
                    </a:cubicBezTo>
                    <a:cubicBezTo>
                      <a:pt x="34163" y="110955"/>
                      <a:pt x="35853" y="110991"/>
                      <a:pt x="37538" y="110908"/>
                    </a:cubicBezTo>
                    <a:cubicBezTo>
                      <a:pt x="51112" y="110955"/>
                      <a:pt x="64118" y="105465"/>
                      <a:pt x="73552" y="95705"/>
                    </a:cubicBezTo>
                    <a:lnTo>
                      <a:pt x="73552" y="95705"/>
                    </a:lnTo>
                    <a:lnTo>
                      <a:pt x="64455" y="84614"/>
                    </a:lnTo>
                    <a:lnTo>
                      <a:pt x="64455" y="84614"/>
                    </a:lnTo>
                    <a:lnTo>
                      <a:pt x="64455" y="84614"/>
                    </a:lnTo>
                    <a:cubicBezTo>
                      <a:pt x="58138" y="92466"/>
                      <a:pt x="48613" y="97045"/>
                      <a:pt x="38535" y="97075"/>
                    </a:cubicBezTo>
                    <a:cubicBezTo>
                      <a:pt x="26157" y="97566"/>
                      <a:pt x="15724" y="87929"/>
                      <a:pt x="15233" y="75551"/>
                    </a:cubicBezTo>
                    <a:cubicBezTo>
                      <a:pt x="15188" y="74416"/>
                      <a:pt x="15229" y="73280"/>
                      <a:pt x="15356" y="72152"/>
                    </a:cubicBezTo>
                    <a:cubicBezTo>
                      <a:pt x="15424" y="66709"/>
                      <a:pt x="16008" y="61285"/>
                      <a:pt x="17101" y="55952"/>
                    </a:cubicBezTo>
                    <a:cubicBezTo>
                      <a:pt x="18838" y="44568"/>
                      <a:pt x="23666" y="33878"/>
                      <a:pt x="31058" y="25048"/>
                    </a:cubicBezTo>
                    <a:cubicBezTo>
                      <a:pt x="37213" y="18167"/>
                      <a:pt x="46002" y="14225"/>
                      <a:pt x="55233" y="14206"/>
                    </a:cubicBezTo>
                    <a:cubicBezTo>
                      <a:pt x="64085" y="13892"/>
                      <a:pt x="72308" y="18758"/>
                      <a:pt x="76293" y="26668"/>
                    </a:cubicBezTo>
                    <a:lnTo>
                      <a:pt x="76293" y="26668"/>
                    </a:lnTo>
                    <a:lnTo>
                      <a:pt x="87883" y="16823"/>
                    </a:lnTo>
                    <a:lnTo>
                      <a:pt x="87883" y="16823"/>
                    </a:lnTo>
                    <a:cubicBezTo>
                      <a:pt x="81104" y="6298"/>
                      <a:pt x="69235" y="174"/>
                      <a:pt x="56729" y="748"/>
                    </a:cubicBezTo>
                  </a:path>
                </a:pathLst>
              </a:custGeom>
              <a:grpFill/>
              <a:ln w="12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CH" noProof="0"/>
              </a:p>
            </p:txBody>
          </p:sp>
        </p:grp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41B77B6E-E7CB-412B-95AC-A9322C6799BB}"/>
                </a:ext>
              </a:extLst>
            </p:cNvPr>
            <p:cNvSpPr/>
            <p:nvPr/>
          </p:nvSpPr>
          <p:spPr>
            <a:xfrm>
              <a:off x="1493985" y="6507088"/>
              <a:ext cx="19689" cy="19689"/>
            </a:xfrm>
            <a:custGeom>
              <a:avLst/>
              <a:gdLst>
                <a:gd name="connsiteX0" fmla="*/ 3988 w 19689"/>
                <a:gd name="connsiteY0" fmla="*/ 0 h 19689"/>
                <a:gd name="connsiteX1" fmla="*/ 0 w 19689"/>
                <a:gd name="connsiteY1" fmla="*/ 19689 h 19689"/>
                <a:gd name="connsiteX2" fmla="*/ 15826 w 19689"/>
                <a:gd name="connsiteY2" fmla="*/ 19689 h 19689"/>
                <a:gd name="connsiteX3" fmla="*/ 19689 w 19689"/>
                <a:gd name="connsiteY3" fmla="*/ 0 h 19689"/>
                <a:gd name="connsiteX4" fmla="*/ 3988 w 19689"/>
                <a:gd name="connsiteY4" fmla="*/ 0 h 19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89" h="19689">
                  <a:moveTo>
                    <a:pt x="3988" y="0"/>
                  </a:moveTo>
                  <a:lnTo>
                    <a:pt x="0" y="19689"/>
                  </a:lnTo>
                  <a:lnTo>
                    <a:pt x="15826" y="19689"/>
                  </a:lnTo>
                  <a:lnTo>
                    <a:pt x="19689" y="0"/>
                  </a:lnTo>
                  <a:lnTo>
                    <a:pt x="3988" y="0"/>
                  </a:lnTo>
                  <a:close/>
                </a:path>
              </a:pathLst>
            </a:custGeom>
            <a:grpFill/>
            <a:ln w="12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CH" noProof="0"/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832E5C1A-13CE-49A6-B590-B6EAA5F9E1AD}"/>
                </a:ext>
              </a:extLst>
            </p:cNvPr>
            <p:cNvSpPr/>
            <p:nvPr/>
          </p:nvSpPr>
          <p:spPr>
            <a:xfrm>
              <a:off x="1340708" y="6507088"/>
              <a:ext cx="19689" cy="19689"/>
            </a:xfrm>
            <a:custGeom>
              <a:avLst/>
              <a:gdLst>
                <a:gd name="connsiteX0" fmla="*/ 3988 w 19689"/>
                <a:gd name="connsiteY0" fmla="*/ 0 h 19689"/>
                <a:gd name="connsiteX1" fmla="*/ 0 w 19689"/>
                <a:gd name="connsiteY1" fmla="*/ 19689 h 19689"/>
                <a:gd name="connsiteX2" fmla="*/ 15826 w 19689"/>
                <a:gd name="connsiteY2" fmla="*/ 19689 h 19689"/>
                <a:gd name="connsiteX3" fmla="*/ 19689 w 19689"/>
                <a:gd name="connsiteY3" fmla="*/ 0 h 19689"/>
                <a:gd name="connsiteX4" fmla="*/ 3988 w 19689"/>
                <a:gd name="connsiteY4" fmla="*/ 0 h 19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89" h="19689">
                  <a:moveTo>
                    <a:pt x="3988" y="0"/>
                  </a:moveTo>
                  <a:lnTo>
                    <a:pt x="0" y="19689"/>
                  </a:lnTo>
                  <a:lnTo>
                    <a:pt x="15826" y="19689"/>
                  </a:lnTo>
                  <a:lnTo>
                    <a:pt x="19689" y="0"/>
                  </a:lnTo>
                  <a:lnTo>
                    <a:pt x="3988" y="0"/>
                  </a:lnTo>
                  <a:close/>
                </a:path>
              </a:pathLst>
            </a:custGeom>
            <a:grpFill/>
            <a:ln w="12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CH" noProof="0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63AE00B0-780F-4053-8FE9-B7D321217AFF}"/>
                </a:ext>
              </a:extLst>
            </p:cNvPr>
            <p:cNvSpPr/>
            <p:nvPr/>
          </p:nvSpPr>
          <p:spPr>
            <a:xfrm>
              <a:off x="1298712" y="6507088"/>
              <a:ext cx="19689" cy="19689"/>
            </a:xfrm>
            <a:custGeom>
              <a:avLst/>
              <a:gdLst>
                <a:gd name="connsiteX0" fmla="*/ 3988 w 19689"/>
                <a:gd name="connsiteY0" fmla="*/ 0 h 19689"/>
                <a:gd name="connsiteX1" fmla="*/ 0 w 19689"/>
                <a:gd name="connsiteY1" fmla="*/ 19689 h 19689"/>
                <a:gd name="connsiteX2" fmla="*/ 15702 w 19689"/>
                <a:gd name="connsiteY2" fmla="*/ 19689 h 19689"/>
                <a:gd name="connsiteX3" fmla="*/ 19689 w 19689"/>
                <a:gd name="connsiteY3" fmla="*/ 0 h 19689"/>
                <a:gd name="connsiteX4" fmla="*/ 3988 w 19689"/>
                <a:gd name="connsiteY4" fmla="*/ 0 h 19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89" h="19689">
                  <a:moveTo>
                    <a:pt x="3988" y="0"/>
                  </a:moveTo>
                  <a:lnTo>
                    <a:pt x="0" y="19689"/>
                  </a:lnTo>
                  <a:lnTo>
                    <a:pt x="15702" y="19689"/>
                  </a:lnTo>
                  <a:lnTo>
                    <a:pt x="19689" y="0"/>
                  </a:lnTo>
                  <a:lnTo>
                    <a:pt x="3988" y="0"/>
                  </a:lnTo>
                  <a:close/>
                </a:path>
              </a:pathLst>
            </a:custGeom>
            <a:grpFill/>
            <a:ln w="12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CH" noProof="0"/>
            </a:p>
          </p:txBody>
        </p:sp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2406CEAF-7399-4CCB-A322-03F0BA2532F5}"/>
                </a:ext>
              </a:extLst>
            </p:cNvPr>
            <p:cNvSpPr/>
            <p:nvPr/>
          </p:nvSpPr>
          <p:spPr>
            <a:xfrm>
              <a:off x="731837" y="6507088"/>
              <a:ext cx="417960" cy="157638"/>
            </a:xfrm>
            <a:custGeom>
              <a:avLst/>
              <a:gdLst>
                <a:gd name="connsiteX0" fmla="*/ 368612 w 417960"/>
                <a:gd name="connsiteY0" fmla="*/ 0 h 157638"/>
                <a:gd name="connsiteX1" fmla="*/ 356151 w 417960"/>
                <a:gd name="connsiteY1" fmla="*/ 61062 h 157638"/>
                <a:gd name="connsiteX2" fmla="*/ 320760 w 417960"/>
                <a:gd name="connsiteY2" fmla="*/ 61062 h 157638"/>
                <a:gd name="connsiteX3" fmla="*/ 333222 w 417960"/>
                <a:gd name="connsiteY3" fmla="*/ 0 h 157638"/>
                <a:gd name="connsiteX4" fmla="*/ 31652 w 417960"/>
                <a:gd name="connsiteY4" fmla="*/ 0 h 157638"/>
                <a:gd name="connsiteX5" fmla="*/ 0 w 417960"/>
                <a:gd name="connsiteY5" fmla="*/ 157638 h 157638"/>
                <a:gd name="connsiteX6" fmla="*/ 120254 w 417960"/>
                <a:gd name="connsiteY6" fmla="*/ 157638 h 157638"/>
                <a:gd name="connsiteX7" fmla="*/ 128105 w 417960"/>
                <a:gd name="connsiteY7" fmla="*/ 118260 h 157638"/>
                <a:gd name="connsiteX8" fmla="*/ 57074 w 417960"/>
                <a:gd name="connsiteY8" fmla="*/ 118260 h 157638"/>
                <a:gd name="connsiteX9" fmla="*/ 61435 w 417960"/>
                <a:gd name="connsiteY9" fmla="*/ 96577 h 157638"/>
                <a:gd name="connsiteX10" fmla="*/ 132342 w 417960"/>
                <a:gd name="connsiteY10" fmla="*/ 96577 h 157638"/>
                <a:gd name="connsiteX11" fmla="*/ 139569 w 417960"/>
                <a:gd name="connsiteY11" fmla="*/ 61062 h 157638"/>
                <a:gd name="connsiteX12" fmla="*/ 68538 w 417960"/>
                <a:gd name="connsiteY12" fmla="*/ 61062 h 157638"/>
                <a:gd name="connsiteX13" fmla="*/ 72900 w 417960"/>
                <a:gd name="connsiteY13" fmla="*/ 39378 h 157638"/>
                <a:gd name="connsiteX14" fmla="*/ 185303 w 417960"/>
                <a:gd name="connsiteY14" fmla="*/ 39378 h 157638"/>
                <a:gd name="connsiteX15" fmla="*/ 161626 w 417960"/>
                <a:gd name="connsiteY15" fmla="*/ 157638 h 157638"/>
                <a:gd name="connsiteX16" fmla="*/ 210849 w 417960"/>
                <a:gd name="connsiteY16" fmla="*/ 157638 h 157638"/>
                <a:gd name="connsiteX17" fmla="*/ 234651 w 417960"/>
                <a:gd name="connsiteY17" fmla="*/ 39378 h 157638"/>
                <a:gd name="connsiteX18" fmla="*/ 276023 w 417960"/>
                <a:gd name="connsiteY18" fmla="*/ 39378 h 157638"/>
                <a:gd name="connsiteX19" fmla="*/ 252222 w 417960"/>
                <a:gd name="connsiteY19" fmla="*/ 157638 h 157638"/>
                <a:gd name="connsiteX20" fmla="*/ 301569 w 417960"/>
                <a:gd name="connsiteY20" fmla="*/ 157638 h 157638"/>
                <a:gd name="connsiteX21" fmla="*/ 313657 w 417960"/>
                <a:gd name="connsiteY21" fmla="*/ 96577 h 157638"/>
                <a:gd name="connsiteX22" fmla="*/ 349172 w 417960"/>
                <a:gd name="connsiteY22" fmla="*/ 96577 h 157638"/>
                <a:gd name="connsiteX23" fmla="*/ 336960 w 417960"/>
                <a:gd name="connsiteY23" fmla="*/ 157638 h 157638"/>
                <a:gd name="connsiteX24" fmla="*/ 386308 w 417960"/>
                <a:gd name="connsiteY24" fmla="*/ 157638 h 157638"/>
                <a:gd name="connsiteX25" fmla="*/ 417960 w 417960"/>
                <a:gd name="connsiteY25" fmla="*/ 0 h 157638"/>
                <a:gd name="connsiteX26" fmla="*/ 368612 w 417960"/>
                <a:gd name="connsiteY26" fmla="*/ 0 h 157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17960" h="157638">
                  <a:moveTo>
                    <a:pt x="368612" y="0"/>
                  </a:moveTo>
                  <a:lnTo>
                    <a:pt x="356151" y="61062"/>
                  </a:lnTo>
                  <a:lnTo>
                    <a:pt x="320760" y="61062"/>
                  </a:lnTo>
                  <a:lnTo>
                    <a:pt x="333222" y="0"/>
                  </a:lnTo>
                  <a:lnTo>
                    <a:pt x="31652" y="0"/>
                  </a:lnTo>
                  <a:lnTo>
                    <a:pt x="0" y="157638"/>
                  </a:lnTo>
                  <a:lnTo>
                    <a:pt x="120254" y="157638"/>
                  </a:lnTo>
                  <a:lnTo>
                    <a:pt x="128105" y="118260"/>
                  </a:lnTo>
                  <a:lnTo>
                    <a:pt x="57074" y="118260"/>
                  </a:lnTo>
                  <a:lnTo>
                    <a:pt x="61435" y="96577"/>
                  </a:lnTo>
                  <a:lnTo>
                    <a:pt x="132342" y="96577"/>
                  </a:lnTo>
                  <a:lnTo>
                    <a:pt x="139569" y="61062"/>
                  </a:lnTo>
                  <a:lnTo>
                    <a:pt x="68538" y="61062"/>
                  </a:lnTo>
                  <a:lnTo>
                    <a:pt x="72900" y="39378"/>
                  </a:lnTo>
                  <a:lnTo>
                    <a:pt x="185303" y="39378"/>
                  </a:lnTo>
                  <a:lnTo>
                    <a:pt x="161626" y="157638"/>
                  </a:lnTo>
                  <a:lnTo>
                    <a:pt x="210849" y="157638"/>
                  </a:lnTo>
                  <a:lnTo>
                    <a:pt x="234651" y="39378"/>
                  </a:lnTo>
                  <a:lnTo>
                    <a:pt x="276023" y="39378"/>
                  </a:lnTo>
                  <a:lnTo>
                    <a:pt x="252222" y="157638"/>
                  </a:lnTo>
                  <a:lnTo>
                    <a:pt x="301569" y="157638"/>
                  </a:lnTo>
                  <a:lnTo>
                    <a:pt x="313657" y="96577"/>
                  </a:lnTo>
                  <a:lnTo>
                    <a:pt x="349172" y="96577"/>
                  </a:lnTo>
                  <a:lnTo>
                    <a:pt x="336960" y="157638"/>
                  </a:lnTo>
                  <a:lnTo>
                    <a:pt x="386308" y="157638"/>
                  </a:lnTo>
                  <a:lnTo>
                    <a:pt x="417960" y="0"/>
                  </a:lnTo>
                  <a:lnTo>
                    <a:pt x="368612" y="0"/>
                  </a:lnTo>
                  <a:close/>
                </a:path>
              </a:pathLst>
            </a:custGeom>
            <a:grpFill/>
            <a:ln w="12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CH" noProof="0"/>
            </a:p>
          </p:txBody>
        </p:sp>
      </p:grpSp>
    </p:spTree>
    <p:extLst>
      <p:ext uri="{BB962C8B-B14F-4D97-AF65-F5344CB8AC3E}">
        <p14:creationId xmlns:p14="http://schemas.microsoft.com/office/powerpoint/2010/main" val="371683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05941150-30DE-48F5-9038-0E82CD18DE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837" y="1412874"/>
            <a:ext cx="10728000" cy="4860000"/>
          </a:xfrm>
        </p:spPr>
        <p:txBody>
          <a:bodyPr tIns="162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8" name="Datumsplatzhalter 3">
            <a:extLst>
              <a:ext uri="{FF2B5EF4-FFF2-40B4-BE49-F238E27FC236}">
                <a16:creationId xmlns:a16="http://schemas.microsoft.com/office/drawing/2014/main" id="{74ED06F8-E41F-AF4D-A6CB-6B53610D22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3692" y="6522444"/>
            <a:ext cx="612000" cy="216000"/>
          </a:xfrm>
        </p:spPr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39E8BEB4-20DA-C54A-8E35-D8A3CB7D9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54D98A28-7B79-8E41-BC68-190E7432A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7585" y="6522444"/>
            <a:ext cx="322577" cy="216000"/>
          </a:xfrm>
        </p:spPr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80D7CB25-A6AA-7D4E-A0D1-65D4496273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21E3433B-F560-6F43-B895-5DEC4999B9B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5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05941150-30DE-48F5-9038-0E82CD18DE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837" y="260350"/>
            <a:ext cx="10728000" cy="6012524"/>
          </a:xfrm>
        </p:spPr>
        <p:txBody>
          <a:bodyPr tIns="216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8" name="Datumsplatzhalter 3">
            <a:extLst>
              <a:ext uri="{FF2B5EF4-FFF2-40B4-BE49-F238E27FC236}">
                <a16:creationId xmlns:a16="http://schemas.microsoft.com/office/drawing/2014/main" id="{8C1E9F78-915E-004D-8EA5-4999ACDF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3692" y="6522444"/>
            <a:ext cx="612000" cy="216000"/>
          </a:xfrm>
        </p:spPr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412AFDB3-1D86-654E-8586-B22B68F71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652CA26C-EB6D-1D46-A189-54C3CD569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7585" y="6522444"/>
            <a:ext cx="322577" cy="216000"/>
          </a:xfrm>
        </p:spPr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704C171B-41C3-A345-A1A6-8F1D5FF35E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F9E04AAB-0D9B-354D-BF92-8821D27AE8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0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zwei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4163" y="1412875"/>
            <a:ext cx="5256000" cy="4860000"/>
          </a:xfrm>
        </p:spPr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DB21BA-81C0-43DB-A42C-5F672DBC3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C78786-28C3-4EAB-A3FC-1A4BFA84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FC1D5C1-A4AD-42D4-93B7-D3B71140E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221A3BAE-B19D-4390-B4A5-2C8A2CC87C5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838" y="1412875"/>
            <a:ext cx="5040000" cy="4860000"/>
          </a:xfrm>
        </p:spPr>
        <p:txBody>
          <a:bodyPr tIns="162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557B7453-44D8-2C46-93E0-2CE59F1F51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B613620B-4A55-724F-92BD-C899F47582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9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5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2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6" y="5121800"/>
            <a:ext cx="5255999" cy="1152000"/>
          </a:xfrm>
        </p:spPr>
        <p:txBody>
          <a:bodyPr/>
          <a:lstStyle/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  <a:endParaRPr lang="de-CH" noProof="0" dirty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221A3BAE-B19D-4390-B4A5-2C8A2CC87C5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838" y="1412875"/>
            <a:ext cx="5256000" cy="3420000"/>
          </a:xfrm>
        </p:spPr>
        <p:txBody>
          <a:bodyPr tIns="90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9" name="Bildplatzhalter 10">
            <a:extLst>
              <a:ext uri="{FF2B5EF4-FFF2-40B4-BE49-F238E27FC236}">
                <a16:creationId xmlns:a16="http://schemas.microsoft.com/office/drawing/2014/main" id="{1AAB6914-2518-430D-BF4C-14EA51B614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4162" y="1412875"/>
            <a:ext cx="5256000" cy="3420000"/>
          </a:xfrm>
        </p:spPr>
        <p:txBody>
          <a:bodyPr tIns="90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5092EEFB-079B-4C38-A665-E52B9837601B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04162" y="5121800"/>
            <a:ext cx="5256001" cy="1152000"/>
          </a:xfrm>
        </p:spPr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13" name="Datumsplatzhalter 3">
            <a:extLst>
              <a:ext uri="{FF2B5EF4-FFF2-40B4-BE49-F238E27FC236}">
                <a16:creationId xmlns:a16="http://schemas.microsoft.com/office/drawing/2014/main" id="{EA88D105-D748-2349-87CD-A367F24BB7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3692" y="6522444"/>
            <a:ext cx="612000" cy="216000"/>
          </a:xfrm>
        </p:spPr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14" name="Fußzeilenplatzhalter 4">
            <a:extLst>
              <a:ext uri="{FF2B5EF4-FFF2-40B4-BE49-F238E27FC236}">
                <a16:creationId xmlns:a16="http://schemas.microsoft.com/office/drawing/2014/main" id="{FC322D4A-AB85-9F4F-9364-A65F69D1A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15" name="Foliennummernplatzhalter 5">
            <a:extLst>
              <a:ext uri="{FF2B5EF4-FFF2-40B4-BE49-F238E27FC236}">
                <a16:creationId xmlns:a16="http://schemas.microsoft.com/office/drawing/2014/main" id="{7F37DDD3-D13F-1544-8FE5-2DA38F08F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7585" y="6522444"/>
            <a:ext cx="322577" cy="216000"/>
          </a:xfrm>
        </p:spPr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E7985C17-C583-0843-9AF7-EFFDAA6EFD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FBC1A94A-FE9C-5E4C-819C-07442BD275B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5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5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3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6" y="4166439"/>
            <a:ext cx="10728327" cy="2124401"/>
          </a:xfrm>
        </p:spPr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221A3BAE-B19D-4390-B4A5-2C8A2CC87C5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838" y="1412875"/>
            <a:ext cx="3420000" cy="2484000"/>
          </a:xfrm>
        </p:spPr>
        <p:txBody>
          <a:bodyPr tIns="36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36793346-BF6B-42A8-ADE0-3AA3DC3B239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040162" y="1414800"/>
            <a:ext cx="3420000" cy="2484000"/>
          </a:xfrm>
        </p:spPr>
        <p:txBody>
          <a:bodyPr tIns="36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FE637F68-618E-43EB-B240-4BFA26852FC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385999" y="1414800"/>
            <a:ext cx="3420000" cy="2484000"/>
          </a:xfrm>
        </p:spPr>
        <p:txBody>
          <a:bodyPr tIns="360000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sp>
        <p:nvSpPr>
          <p:cNvPr id="12" name="Datumsplatzhalter 3">
            <a:extLst>
              <a:ext uri="{FF2B5EF4-FFF2-40B4-BE49-F238E27FC236}">
                <a16:creationId xmlns:a16="http://schemas.microsoft.com/office/drawing/2014/main" id="{B4C17035-4F8B-2547-B76F-EEC32376F1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3692" y="6522444"/>
            <a:ext cx="612000" cy="216000"/>
          </a:xfrm>
        </p:spPr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B33A4D85-5F86-3541-8379-0B2033B9D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62D59F4B-93E8-3448-A7CE-57F7918A5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7585" y="6522444"/>
            <a:ext cx="322577" cy="216000"/>
          </a:xfrm>
        </p:spPr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60D871E1-CAA3-584E-9914-B5D6BAA999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EC975945-FBE4-F24B-9858-61053847A0A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8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52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6F7F9-CBC8-4641-B12B-7E76FD2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D3E2EF-5F98-49EC-BCEA-B215D4992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412875"/>
            <a:ext cx="10728325" cy="396000"/>
          </a:xfrm>
        </p:spPr>
        <p:txBody>
          <a:bodyPr/>
          <a:lstStyle>
            <a:lvl1pPr marL="0" indent="0">
              <a:buNone/>
              <a:defRPr b="1"/>
            </a:lvl1pPr>
            <a:lvl2pPr marL="266700" indent="0">
              <a:buNone/>
              <a:defRPr b="1"/>
            </a:lvl2pPr>
            <a:lvl3pPr marL="538163" indent="0">
              <a:buNone/>
              <a:defRPr b="1"/>
            </a:lvl3pPr>
            <a:lvl4pPr marL="804862" indent="0">
              <a:buNone/>
              <a:defRPr b="1"/>
            </a:lvl4pPr>
            <a:lvl5pPr marL="1076325" indent="0">
              <a:buNone/>
              <a:defRPr b="1"/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9" name="Tabellenplatzhalter 8">
            <a:extLst>
              <a:ext uri="{FF2B5EF4-FFF2-40B4-BE49-F238E27FC236}">
                <a16:creationId xmlns:a16="http://schemas.microsoft.com/office/drawing/2014/main" id="{A1D947E6-CC00-458E-BDE1-B0877E30333C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731838" y="2061398"/>
            <a:ext cx="10728325" cy="4212401"/>
          </a:xfrm>
        </p:spPr>
        <p:txBody>
          <a:bodyPr tIns="1260000"/>
          <a:lstStyle>
            <a:lvl1pPr marL="0" indent="0" algn="ctr">
              <a:spcBef>
                <a:spcPts val="0"/>
              </a:spcBef>
              <a:buNone/>
              <a:defRPr sz="1400"/>
            </a:lvl1pPr>
          </a:lstStyle>
          <a:p>
            <a:r>
              <a:rPr lang="de-DE" noProof="0"/>
              <a:t>Tabelle durch Klicken auf Symbol hinzufügen</a:t>
            </a:r>
            <a:endParaRPr lang="de-CH" noProof="0"/>
          </a:p>
        </p:txBody>
      </p:sp>
      <p:sp>
        <p:nvSpPr>
          <p:cNvPr id="10" name="Datumsplatzhalter 3">
            <a:extLst>
              <a:ext uri="{FF2B5EF4-FFF2-40B4-BE49-F238E27FC236}">
                <a16:creationId xmlns:a16="http://schemas.microsoft.com/office/drawing/2014/main" id="{628DC229-6926-B04A-881C-CB9FD4C5A3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3692" y="6522444"/>
            <a:ext cx="612000" cy="216000"/>
          </a:xfrm>
        </p:spPr>
        <p:txBody>
          <a:bodyPr/>
          <a:lstStyle/>
          <a:p>
            <a:pPr algn="r"/>
            <a:r>
              <a:rPr lang="de-CH"/>
              <a:t>26.04.2021</a:t>
            </a:r>
            <a:endParaRPr lang="de-CH" dirty="0"/>
          </a:p>
        </p:txBody>
      </p:sp>
      <p:sp>
        <p:nvSpPr>
          <p:cNvPr id="11" name="Fußzeilenplatzhalter 4">
            <a:extLst>
              <a:ext uri="{FF2B5EF4-FFF2-40B4-BE49-F238E27FC236}">
                <a16:creationId xmlns:a16="http://schemas.microsoft.com/office/drawing/2014/main" id="{ECF8756A-62F4-7341-976C-361722EF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1799" y="6525110"/>
            <a:ext cx="5400000" cy="216000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/>
              <a:t>Numerical shear experiments of quartz-biotite aggregates      Markus Rast &amp; Jonas Ruh</a:t>
            </a:r>
            <a:endParaRPr lang="de-CH" dirty="0"/>
          </a:p>
        </p:txBody>
      </p:sp>
      <p:sp>
        <p:nvSpPr>
          <p:cNvPr id="12" name="Foliennummernplatzhalter 5">
            <a:extLst>
              <a:ext uri="{FF2B5EF4-FFF2-40B4-BE49-F238E27FC236}">
                <a16:creationId xmlns:a16="http://schemas.microsoft.com/office/drawing/2014/main" id="{A120A68C-0F40-1A4A-A506-7DEA9961A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7585" y="6522444"/>
            <a:ext cx="322577" cy="216000"/>
          </a:xfrm>
        </p:spPr>
        <p:txBody>
          <a:bodyPr/>
          <a:lstStyle/>
          <a:p>
            <a:fld id="{5ACA52AF-F19D-405C-AD5F-7D94B96A5CC3}" type="slidenum">
              <a:rPr lang="de-CH" noProof="0" smtClean="0"/>
              <a:t>‹Nr.›</a:t>
            </a:fld>
            <a:endParaRPr lang="de-CH" noProof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D95B8F80-FF2D-FB4B-A7D4-912F9FC622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40E0CA8-91BF-284B-869E-5423235CCE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66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52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2">
            <a:extLst>
              <a:ext uri="{FF2B5EF4-FFF2-40B4-BE49-F238E27FC236}">
                <a16:creationId xmlns:a16="http://schemas.microsoft.com/office/drawing/2014/main" id="{394B20FF-3667-40DF-92A1-C6CF3BBCA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2135492"/>
            <a:ext cx="10728325" cy="39600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540000" indent="0">
              <a:buNone/>
              <a:defRPr>
                <a:solidFill>
                  <a:schemeClr val="bg1"/>
                </a:solidFill>
              </a:defRPr>
            </a:lvl3pPr>
            <a:lvl4pPr marL="808537" indent="0">
              <a:buNone/>
              <a:defRPr>
                <a:solidFill>
                  <a:schemeClr val="bg1"/>
                </a:solidFill>
              </a:defRPr>
            </a:lvl4pPr>
            <a:lvl5pPr marL="108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Bildplatzhalter 8">
            <a:extLst>
              <a:ext uri="{FF2B5EF4-FFF2-40B4-BE49-F238E27FC236}">
                <a16:creationId xmlns:a16="http://schemas.microsoft.com/office/drawing/2014/main" id="{794484F1-3B7F-46CE-AD0B-2310A557A99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200163" y="6489088"/>
            <a:ext cx="1260000" cy="180000"/>
          </a:xfrm>
        </p:spPr>
        <p:txBody>
          <a:bodyPr/>
          <a:lstStyle>
            <a:lvl1pPr marL="0" indent="0" algn="l">
              <a:buNone/>
              <a:defRPr sz="7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  <a:endParaRPr lang="de-CH" noProof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78306E7-0FE4-834D-9530-06E0CD4035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7" y="6311633"/>
            <a:ext cx="419101" cy="413210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FA4A382-0720-DD48-9971-B1F045C9BB2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0912" y="6507088"/>
            <a:ext cx="984462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7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698">
          <p15:clr>
            <a:srgbClr val="FBAE40"/>
          </p15:clr>
        </p15:guide>
        <p15:guide id="3" orient="horz" pos="640">
          <p15:clr>
            <a:srgbClr val="FBAE40"/>
          </p15:clr>
        </p15:guide>
        <p15:guide id="4" orient="horz" pos="395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9CEF804-E58C-481B-A606-7D35AF68F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837" y="260351"/>
            <a:ext cx="10728325" cy="90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CH" noProof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5C6EC0D-393C-42F2-B6A7-B19C9B098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837" y="1412875"/>
            <a:ext cx="10728325" cy="46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CH" noProof="0"/>
              <a:t>Mastertextformat bearbeiten</a:t>
            </a:r>
          </a:p>
          <a:p>
            <a:pPr lvl="1"/>
            <a:r>
              <a:rPr lang="de-CH" noProof="0"/>
              <a:t>Zweite Ebene</a:t>
            </a:r>
          </a:p>
          <a:p>
            <a:pPr lvl="2"/>
            <a:r>
              <a:rPr lang="de-CH" noProof="0"/>
              <a:t>Dritte Ebene</a:t>
            </a:r>
          </a:p>
          <a:p>
            <a:pPr lvl="3"/>
            <a:r>
              <a:rPr lang="de-CH" noProof="0"/>
              <a:t>Vierte Ebene</a:t>
            </a:r>
          </a:p>
          <a:p>
            <a:pPr lvl="4"/>
            <a:r>
              <a:rPr lang="de-CH" noProof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7C96E51-36C9-4BEE-A761-33378A0DF0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473692" y="6522444"/>
            <a:ext cx="612000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r>
              <a:rPr lang="de-CH" noProof="0"/>
              <a:t>26.04.2021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11EC403-6E63-4450-AFDD-66CA49D6CC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171700" y="6522444"/>
            <a:ext cx="5400000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Numerical shear experiments of quartz-biotite aggregates      Markus Rast &amp; Jonas Ruh</a:t>
            </a:r>
            <a:endParaRPr lang="de-CH" noProof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FDFCC57-7DDC-4B2C-A6BE-862DAF9C9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7585" y="6522444"/>
            <a:ext cx="322577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5ACA52AF-F19D-405C-AD5F-7D94B96A5CC3}" type="slidenum">
              <a:rPr lang="de-CH" noProof="0" smtClean="0"/>
              <a:pPr/>
              <a:t>‹Nr.›</a:t>
            </a:fld>
            <a:endParaRPr lang="de-CH" noProof="0"/>
          </a:p>
        </p:txBody>
      </p:sp>
    </p:spTree>
    <p:extLst>
      <p:ext uri="{BB962C8B-B14F-4D97-AF65-F5344CB8AC3E}">
        <p14:creationId xmlns:p14="http://schemas.microsoft.com/office/powerpoint/2010/main" val="40960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52" r:id="rId4"/>
    <p:sldLayoutId id="2147483653" r:id="rId5"/>
    <p:sldLayoutId id="2147483654" r:id="rId6"/>
    <p:sldLayoutId id="2147483650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38163" indent="-271463" algn="l" defTabSz="914400" rtl="0" eaLnBrk="1" latinLnBrk="0" hangingPunct="1">
        <a:lnSpc>
          <a:spcPct val="100000"/>
        </a:lnSpc>
        <a:spcBef>
          <a:spcPts val="500"/>
        </a:spcBef>
        <a:buFont typeface="Symbol" panose="05050102010706020507" pitchFamily="18" charset="2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14400" rtl="0" eaLnBrk="1" latinLnBrk="0" hangingPunct="1">
        <a:lnSpc>
          <a:spcPct val="100000"/>
        </a:lnSpc>
        <a:spcBef>
          <a:spcPts val="500"/>
        </a:spcBef>
        <a:buFont typeface="Symbol" panose="05050102010706020507" pitchFamily="18" charset="2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1463" algn="l" defTabSz="914400" rtl="0" eaLnBrk="1" latinLnBrk="0" hangingPunct="1">
        <a:lnSpc>
          <a:spcPct val="100000"/>
        </a:lnSpc>
        <a:spcBef>
          <a:spcPts val="500"/>
        </a:spcBef>
        <a:buFont typeface="Symbol" panose="05050102010706020507" pitchFamily="18" charset="2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lnSpc>
          <a:spcPct val="100000"/>
        </a:lnSpc>
        <a:spcBef>
          <a:spcPts val="500"/>
        </a:spcBef>
        <a:buFont typeface="Symbol" panose="05050102010706020507" pitchFamily="18" charset="2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461" userDrawn="1">
          <p15:clr>
            <a:srgbClr val="F26B43"/>
          </p15:clr>
        </p15:guide>
        <p15:guide id="3" pos="7219" userDrawn="1">
          <p15:clr>
            <a:srgbClr val="F26B43"/>
          </p15:clr>
        </p15:guide>
        <p15:guide id="4" orient="horz" pos="164" userDrawn="1">
          <p15:clr>
            <a:srgbClr val="F26B43"/>
          </p15:clr>
        </p15:guide>
        <p15:guide id="5" orient="horz" pos="890" userDrawn="1">
          <p15:clr>
            <a:srgbClr val="F26B43"/>
          </p15:clr>
        </p15:guide>
        <p15:guide id="6" orient="horz" pos="4201" userDrawn="1">
          <p15:clr>
            <a:srgbClr val="F26B43"/>
          </p15:clr>
        </p15:guide>
        <p15:guide id="7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slide" Target="slide19.xml"/><Relationship Id="rId7" Type="http://schemas.openxmlformats.org/officeDocument/2006/relationships/slide" Target="slide1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hyperlink" Target="https://structuretectonics.org/" TargetMode="External"/><Relationship Id="rId5" Type="http://schemas.openxmlformats.org/officeDocument/2006/relationships/slide" Target="slide3.xml"/><Relationship Id="rId10" Type="http://schemas.openxmlformats.org/officeDocument/2006/relationships/slide" Target="slide17.xml"/><Relationship Id="rId4" Type="http://schemas.openxmlformats.org/officeDocument/2006/relationships/slide" Target="slide2.xml"/><Relationship Id="rId9" Type="http://schemas.openxmlformats.org/officeDocument/2006/relationships/slide" Target="slide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4" Type="http://schemas.openxmlformats.org/officeDocument/2006/relationships/slide" Target="slide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13.png"/><Relationship Id="rId7" Type="http://schemas.openxmlformats.org/officeDocument/2006/relationships/slide" Target="slide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8.xml"/><Relationship Id="rId7" Type="http://schemas.openxmlformats.org/officeDocument/2006/relationships/slide" Target="slide5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hyperlink" Target="https://polybox.ethz.ch/index.php/s/OKUESeOHRZOAQQQ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8.xml"/><Relationship Id="rId7" Type="http://schemas.openxmlformats.org/officeDocument/2006/relationships/slide" Target="slide5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hyperlink" Target="https://polybox.ethz.ch/index.php/s/fQSvfRVm9lihhkl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8.xml"/><Relationship Id="rId7" Type="http://schemas.openxmlformats.org/officeDocument/2006/relationships/slide" Target="slide5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hyperlink" Target="https://polybox.ethz.ch/index.php/s/QgW5654ZKtfMDa7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9.png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6" Type="http://schemas.openxmlformats.org/officeDocument/2006/relationships/image" Target="../media/image13.png"/><Relationship Id="rId11" Type="http://schemas.openxmlformats.org/officeDocument/2006/relationships/hyperlink" Target="https://polybox.ethz.ch/index.php/s/UC60mcdZoSWRMkh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slide" Target="slide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slide" Target="slide12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slide" Target="slide18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slide" Target="slide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structuretectonics.org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30BB17F9-F4EF-214F-A8A7-791FECDFC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Interaktive Schaltfläche: Anpassen 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046F10F-ED6E-EB49-9F2B-C83521A6D20B}"/>
              </a:ext>
            </a:extLst>
          </p:cNvPr>
          <p:cNvSpPr/>
          <p:nvPr/>
        </p:nvSpPr>
        <p:spPr>
          <a:xfrm>
            <a:off x="11040396" y="175675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Interaktive Schaltfläche: Anpassen 4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AD9996C4-CADC-8F40-A07C-E40767F7527C}"/>
              </a:ext>
            </a:extLst>
          </p:cNvPr>
          <p:cNvSpPr/>
          <p:nvPr/>
        </p:nvSpPr>
        <p:spPr>
          <a:xfrm>
            <a:off x="597428" y="2769285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Interaktive Schaltfläche: Anpassen 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9AE958F-016D-1E42-963F-80FAAC8FDAA9}"/>
              </a:ext>
            </a:extLst>
          </p:cNvPr>
          <p:cNvSpPr/>
          <p:nvPr/>
        </p:nvSpPr>
        <p:spPr>
          <a:xfrm>
            <a:off x="597428" y="449347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teraktive Schaltfläche: Anpassen 6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8EF830BF-C07F-694C-816F-6DFB56D3CD3C}"/>
              </a:ext>
            </a:extLst>
          </p:cNvPr>
          <p:cNvSpPr/>
          <p:nvPr/>
        </p:nvSpPr>
        <p:spPr>
          <a:xfrm>
            <a:off x="5630702" y="255442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teraktive Schaltfläche: Anpassen 7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E575444-74AD-D742-8639-88829D5692C6}"/>
              </a:ext>
            </a:extLst>
          </p:cNvPr>
          <p:cNvSpPr/>
          <p:nvPr/>
        </p:nvSpPr>
        <p:spPr>
          <a:xfrm>
            <a:off x="4787422" y="392602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Interaktive Schaltfläche: Anpassen 8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D994AFC9-2D46-F04B-852E-B5631103AFF5}"/>
              </a:ext>
            </a:extLst>
          </p:cNvPr>
          <p:cNvSpPr/>
          <p:nvPr/>
        </p:nvSpPr>
        <p:spPr>
          <a:xfrm>
            <a:off x="4787422" y="604946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Interaktive Schaltfläche: Anpassen 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6F7B8C1E-B380-2C40-80AF-2EEA39BADCB9}"/>
              </a:ext>
            </a:extLst>
          </p:cNvPr>
          <p:cNvSpPr/>
          <p:nvPr/>
        </p:nvSpPr>
        <p:spPr>
          <a:xfrm>
            <a:off x="10090942" y="373147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Interaktive Schaltfläche: Anpassen 10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0F85E45-5AB1-BB4A-A3E2-4A63BF010477}"/>
              </a:ext>
            </a:extLst>
          </p:cNvPr>
          <p:cNvSpPr/>
          <p:nvPr/>
        </p:nvSpPr>
        <p:spPr>
          <a:xfrm>
            <a:off x="10090942" y="449347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Interaktive Schaltfläche: Anpassen 11">
            <a:hlinkClick r:id="rId11" highlightClick="1"/>
            <a:extLst>
              <a:ext uri="{FF2B5EF4-FFF2-40B4-BE49-F238E27FC236}">
                <a16:creationId xmlns:a16="http://schemas.microsoft.com/office/drawing/2014/main" id="{37FC5953-8F29-3449-8538-9A532F263815}"/>
              </a:ext>
            </a:extLst>
          </p:cNvPr>
          <p:cNvSpPr/>
          <p:nvPr/>
        </p:nvSpPr>
        <p:spPr>
          <a:xfrm>
            <a:off x="681135" y="5812972"/>
            <a:ext cx="914400" cy="84908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026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>
                <a:latin typeface="Helvetica Light" panose="020B0403020202020204" pitchFamily="34" charset="0"/>
              </a:rPr>
              <a:t>Motivation</a:t>
            </a:r>
            <a:endParaRPr lang="en-US" dirty="0">
              <a:latin typeface="Helvetica Light" panose="020B0403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228447"/>
            <a:ext cx="6626906" cy="46800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Helvetica" pitchFamily="2" charset="0"/>
              </a:rPr>
              <a:t>Strain weakening</a:t>
            </a:r>
          </a:p>
          <a:p>
            <a:r>
              <a:rPr lang="en-US" dirty="0">
                <a:latin typeface="Helvetica Light" panose="020B0403020202020204" pitchFamily="34" charset="0"/>
              </a:rPr>
              <a:t>Strain weakening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 </a:t>
            </a:r>
            <a:r>
              <a:rPr lang="en-US" dirty="0">
                <a:latin typeface="Helvetica Light" panose="020B0403020202020204" pitchFamily="34" charset="0"/>
              </a:rPr>
              <a:t>strain localization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[1]</a:t>
            </a:r>
          </a:p>
          <a:p>
            <a:r>
              <a:rPr lang="en-US" dirty="0">
                <a:latin typeface="Helvetica Light" panose="020B0403020202020204" pitchFamily="34" charset="0"/>
              </a:rPr>
              <a:t>Variety of processes leading to strength reduction</a:t>
            </a:r>
          </a:p>
          <a:p>
            <a:pPr lvl="1"/>
            <a:r>
              <a:rPr lang="en-US" dirty="0">
                <a:latin typeface="Helvetica Light" panose="020B0403020202020204" pitchFamily="34" charset="0"/>
              </a:rPr>
              <a:t>Shear heating that leads to local temperature increase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[2] [3]</a:t>
            </a:r>
            <a:r>
              <a:rPr lang="en-US" dirty="0">
                <a:solidFill>
                  <a:srgbClr val="4153BB"/>
                </a:solidFill>
                <a:latin typeface="Helvetica Light" panose="020B0403020202020204" pitchFamily="34" charset="0"/>
              </a:rPr>
              <a:t> </a:t>
            </a:r>
          </a:p>
          <a:p>
            <a:pPr lvl="1"/>
            <a:r>
              <a:rPr lang="en-US" dirty="0">
                <a:latin typeface="Helvetica Light" panose="020B0403020202020204" pitchFamily="34" charset="0"/>
              </a:rPr>
              <a:t>Metamorphic reactions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[4] [5]</a:t>
            </a:r>
            <a:r>
              <a:rPr lang="en-US" dirty="0">
                <a:solidFill>
                  <a:srgbClr val="4153BB"/>
                </a:solidFill>
                <a:latin typeface="Helvetica Light" panose="020B0403020202020204" pitchFamily="34" charset="0"/>
              </a:rPr>
              <a:t> </a:t>
            </a:r>
          </a:p>
          <a:p>
            <a:pPr lvl="1"/>
            <a:r>
              <a:rPr lang="en-US" dirty="0">
                <a:latin typeface="Helvetica Light" panose="020B0403020202020204" pitchFamily="34" charset="0"/>
              </a:rPr>
              <a:t>Geometric reorganization of minerals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[6] [7] [8]</a:t>
            </a:r>
            <a:endParaRPr lang="en-US" dirty="0">
              <a:solidFill>
                <a:schemeClr val="bg1">
                  <a:lumMod val="50000"/>
                </a:schemeClr>
              </a:solidFill>
              <a:latin typeface="Helvetica Light" panose="020B0403020202020204" pitchFamily="34" charset="0"/>
            </a:endParaRPr>
          </a:p>
          <a:p>
            <a:r>
              <a:rPr lang="en-US" dirty="0">
                <a:latin typeface="Helvetica Light" panose="020B0403020202020204" pitchFamily="34" charset="0"/>
              </a:rPr>
              <a:t>Importance of latter process under debate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[8] [9]</a:t>
            </a:r>
          </a:p>
          <a:p>
            <a:pPr marL="0" indent="0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Viscous flow law of multi-phase rocks </a:t>
            </a:r>
          </a:p>
          <a:p>
            <a:r>
              <a:rPr lang="en-US" dirty="0">
                <a:latin typeface="Helvetica Light" panose="020B0403020202020204" pitchFamily="34" charset="0"/>
              </a:rPr>
              <a:t>Volumetric distribution of different phases important for the bulk strength of ductile shear zones</a:t>
            </a:r>
          </a:p>
          <a:p>
            <a:r>
              <a:rPr lang="en-US" dirty="0">
                <a:latin typeface="Helvetica Light" panose="020B0403020202020204" pitchFamily="34" charset="0"/>
              </a:rPr>
              <a:t>To predict the viscous flow law parameters of multi-phase aggregates, different mixing models were proposed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[10] [11] [12]</a:t>
            </a:r>
          </a:p>
          <a:p>
            <a:r>
              <a:rPr lang="en-US" dirty="0">
                <a:latin typeface="Helvetica Light" panose="020B0403020202020204" pitchFamily="34" charset="0"/>
              </a:rPr>
              <a:t>Differences between mixing models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 </a:t>
            </a:r>
            <a:r>
              <a:rPr lang="en-US" dirty="0">
                <a:latin typeface="Helvetica Light" panose="020B0403020202020204" pitchFamily="34" charset="0"/>
              </a:rPr>
              <a:t>further research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  <a:latin typeface="Helvetica Light" panose="020B0403020202020204" pitchFamily="34" charset="0"/>
            </a:endParaRPr>
          </a:p>
        </p:txBody>
      </p:sp>
      <p:sp>
        <p:nvSpPr>
          <p:cNvPr id="14" name="Interaktive Schaltfläche: Anpassen 1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02DBB28-7F7D-8A4B-950E-F5DFD1FF9761}"/>
              </a:ext>
            </a:extLst>
          </p:cNvPr>
          <p:cNvSpPr/>
          <p:nvPr/>
        </p:nvSpPr>
        <p:spPr>
          <a:xfrm>
            <a:off x="5285261" y="3351196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Interaktive Schaltfläche: Anpassen 1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44F8B5F2-49DF-E940-AA89-D31B271FD834}"/>
              </a:ext>
            </a:extLst>
          </p:cNvPr>
          <p:cNvSpPr/>
          <p:nvPr/>
        </p:nvSpPr>
        <p:spPr>
          <a:xfrm>
            <a:off x="6761365" y="225827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Interaktive Schaltfläche: Anpassen 15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4589C47F-F8DA-3D4A-9F7B-84BF75B1FD24}"/>
              </a:ext>
            </a:extLst>
          </p:cNvPr>
          <p:cNvSpPr/>
          <p:nvPr/>
        </p:nvSpPr>
        <p:spPr>
          <a:xfrm>
            <a:off x="3568222" y="260672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Interaktive Schaltfläche: Anpassen 16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BE0ECBA0-1CFB-E549-BF97-D0A03BEFA3B8}"/>
              </a:ext>
            </a:extLst>
          </p:cNvPr>
          <p:cNvSpPr/>
          <p:nvPr/>
        </p:nvSpPr>
        <p:spPr>
          <a:xfrm>
            <a:off x="5032120" y="2951949"/>
            <a:ext cx="799719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Interaktive Schaltfläche: Anpassen 1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3EABE410-6E01-E94B-B8B0-9610F1DF6F0F}"/>
              </a:ext>
            </a:extLst>
          </p:cNvPr>
          <p:cNvSpPr/>
          <p:nvPr/>
        </p:nvSpPr>
        <p:spPr>
          <a:xfrm>
            <a:off x="4699209" y="153324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Interaktive Schaltfläche: Anpassen 18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4E4A7F09-4E9F-5048-A666-3B8DEF8CA421}"/>
              </a:ext>
            </a:extLst>
          </p:cNvPr>
          <p:cNvSpPr/>
          <p:nvPr/>
        </p:nvSpPr>
        <p:spPr>
          <a:xfrm>
            <a:off x="6277465" y="5105869"/>
            <a:ext cx="108127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A6D9B656-D74E-3949-892E-C0859A3D66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21" name="Interaktive Schaltfläche: Anpassen 20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73632796-2372-3F4B-82A2-F2BAD9D173A1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Geschweifte Klammer rechts 23">
            <a:extLst>
              <a:ext uri="{FF2B5EF4-FFF2-40B4-BE49-F238E27FC236}">
                <a16:creationId xmlns:a16="http://schemas.microsoft.com/office/drawing/2014/main" id="{EE61A10D-C7C9-7744-BDCA-306307EE8B37}"/>
              </a:ext>
            </a:extLst>
          </p:cNvPr>
          <p:cNvSpPr/>
          <p:nvPr/>
        </p:nvSpPr>
        <p:spPr>
          <a:xfrm>
            <a:off x="7358743" y="1160351"/>
            <a:ext cx="312124" cy="2588841"/>
          </a:xfrm>
          <a:prstGeom prst="rightBrace">
            <a:avLst>
              <a:gd name="adj1" fmla="val 47604"/>
              <a:gd name="adj2" fmla="val 50000"/>
            </a:avLst>
          </a:prstGeom>
          <a:ln w="12700" cap="sq">
            <a:solidFill>
              <a:schemeClr val="tx1"/>
            </a:solidFill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Geschweifte Klammer rechts 24">
            <a:extLst>
              <a:ext uri="{FF2B5EF4-FFF2-40B4-BE49-F238E27FC236}">
                <a16:creationId xmlns:a16="http://schemas.microsoft.com/office/drawing/2014/main" id="{F480FB47-35FC-2D43-8C17-150642E58A90}"/>
              </a:ext>
            </a:extLst>
          </p:cNvPr>
          <p:cNvSpPr/>
          <p:nvPr/>
        </p:nvSpPr>
        <p:spPr>
          <a:xfrm>
            <a:off x="7358041" y="3817288"/>
            <a:ext cx="312124" cy="2159255"/>
          </a:xfrm>
          <a:prstGeom prst="rightBrace">
            <a:avLst>
              <a:gd name="adj1" fmla="val 47604"/>
              <a:gd name="adj2" fmla="val 50000"/>
            </a:avLst>
          </a:prstGeom>
          <a:ln w="12700" cap="sq">
            <a:solidFill>
              <a:schemeClr val="tx1"/>
            </a:solidFill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1388E7FD-2795-3F40-B914-62F4B41CECAB}"/>
              </a:ext>
            </a:extLst>
          </p:cNvPr>
          <p:cNvSpPr txBox="1">
            <a:spLocks/>
          </p:cNvSpPr>
          <p:nvPr/>
        </p:nvSpPr>
        <p:spPr>
          <a:xfrm>
            <a:off x="8146709" y="1228447"/>
            <a:ext cx="2899259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Helvetica" pitchFamily="2" charset="0"/>
              </a:rPr>
              <a:t>Aims of this study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  <a:latin typeface="Helvetica Light" panose="020B0403020202020204" pitchFamily="34" charset="0"/>
            </a:endParaRPr>
          </a:p>
        </p:txBody>
      </p:sp>
      <p:sp>
        <p:nvSpPr>
          <p:cNvPr id="27" name="Inhaltsplatzhalter 2">
            <a:extLst>
              <a:ext uri="{FF2B5EF4-FFF2-40B4-BE49-F238E27FC236}">
                <a16:creationId xmlns:a16="http://schemas.microsoft.com/office/drawing/2014/main" id="{8D399745-3352-F648-8BB0-943435656148}"/>
              </a:ext>
            </a:extLst>
          </p:cNvPr>
          <p:cNvSpPr txBox="1">
            <a:spLocks/>
          </p:cNvSpPr>
          <p:nvPr/>
        </p:nvSpPr>
        <p:spPr>
          <a:xfrm>
            <a:off x="8146706" y="1913747"/>
            <a:ext cx="2899259" cy="111310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Rearrangement of phases with evolving strain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</a:t>
            </a:r>
            <a:r>
              <a:rPr lang="en-US" dirty="0">
                <a:latin typeface="Helvetica Light" panose="020B0403020202020204" pitchFamily="34" charset="0"/>
              </a:rPr>
              <a:t> textural strain weakening / hardening?</a:t>
            </a:r>
          </a:p>
        </p:txBody>
      </p:sp>
      <p:sp>
        <p:nvSpPr>
          <p:cNvPr id="28" name="Inhaltsplatzhalter 2">
            <a:extLst>
              <a:ext uri="{FF2B5EF4-FFF2-40B4-BE49-F238E27FC236}">
                <a16:creationId xmlns:a16="http://schemas.microsoft.com/office/drawing/2014/main" id="{88C451A7-9594-634C-B2D1-53FAA78FA62F}"/>
              </a:ext>
            </a:extLst>
          </p:cNvPr>
          <p:cNvSpPr txBox="1">
            <a:spLocks/>
          </p:cNvSpPr>
          <p:nvPr/>
        </p:nvSpPr>
        <p:spPr>
          <a:xfrm>
            <a:off x="8146707" y="3992760"/>
            <a:ext cx="2899259" cy="191568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Determination viscous flow law parameters of quartz-biotite aggregates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</a:t>
            </a:r>
            <a:r>
              <a:rPr lang="en-US" dirty="0">
                <a:latin typeface="Helvetica Light" panose="020B0403020202020204" pitchFamily="34" charset="0"/>
              </a:rPr>
              <a:t> comparison to mixing-laws of Tullis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[10] </a:t>
            </a:r>
            <a:r>
              <a:rPr lang="en-US" dirty="0">
                <a:latin typeface="Helvetica Light" panose="020B0403020202020204" pitchFamily="34" charset="0"/>
              </a:rPr>
              <a:t>and </a:t>
            </a:r>
            <a:r>
              <a:rPr lang="en-US" dirty="0" err="1">
                <a:latin typeface="Helvetica Light" panose="020B0403020202020204" pitchFamily="34" charset="0"/>
              </a:rPr>
              <a:t>Huet</a:t>
            </a:r>
            <a:r>
              <a:rPr lang="en-US" dirty="0">
                <a:latin typeface="Helvetica Light" panose="020B0403020202020204" pitchFamily="34" charset="0"/>
              </a:rPr>
              <a:t>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[12]</a:t>
            </a:r>
          </a:p>
        </p:txBody>
      </p:sp>
      <p:sp>
        <p:nvSpPr>
          <p:cNvPr id="29" name="Interaktive Schaltfläche: Anpassen 28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A0D3B32-EE61-2C44-8BC8-5F0D7947A5FD}"/>
              </a:ext>
            </a:extLst>
          </p:cNvPr>
          <p:cNvSpPr/>
          <p:nvPr/>
        </p:nvSpPr>
        <p:spPr>
          <a:xfrm>
            <a:off x="9391743" y="525085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Interaktive Schaltfläche: Anpassen 29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B4D21FAE-6862-1045-9740-AD05339B2A36}"/>
              </a:ext>
            </a:extLst>
          </p:cNvPr>
          <p:cNvSpPr/>
          <p:nvPr/>
        </p:nvSpPr>
        <p:spPr>
          <a:xfrm>
            <a:off x="10184104" y="497963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711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Method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147E7B6-0A3E-6B4E-BDE2-9929E3A4A8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/>
          <a:stretch/>
        </p:blipFill>
        <p:spPr>
          <a:xfrm>
            <a:off x="10268042" y="6385315"/>
            <a:ext cx="1192119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8A41E8F-B003-8E48-8CB4-06C5DA3AC6EE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teraktive Schaltfläche: Anpassen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028CB4C-EE30-314C-8A70-1DFE5215C1EA}"/>
              </a:ext>
            </a:extLst>
          </p:cNvPr>
          <p:cNvSpPr/>
          <p:nvPr/>
        </p:nvSpPr>
        <p:spPr>
          <a:xfrm>
            <a:off x="11060865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76F35EBA-8422-9146-B837-BE5CB52AF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5718" y="2088284"/>
            <a:ext cx="6664444" cy="2016125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Marker-in-cell technique: finite difference on fully-staggered Eulerian grid, material properties defined on freely moving </a:t>
            </a:r>
            <a:r>
              <a:rPr lang="en-US" dirty="0" err="1">
                <a:latin typeface="Helvetica Light" panose="020B0403020202020204" pitchFamily="34" charset="0"/>
              </a:rPr>
              <a:t>Lagrangian</a:t>
            </a:r>
            <a:r>
              <a:rPr lang="en-US" dirty="0">
                <a:latin typeface="Helvetica Light" panose="020B0403020202020204" pitchFamily="34" charset="0"/>
              </a:rPr>
              <a:t> markers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[13] </a:t>
            </a:r>
            <a:endParaRPr lang="en-US" dirty="0">
              <a:solidFill>
                <a:srgbClr val="4153BB"/>
              </a:solidFill>
              <a:latin typeface="Helvetica Light" panose="020B0403020202020204" pitchFamily="34" charset="0"/>
            </a:endParaRPr>
          </a:p>
          <a:p>
            <a:r>
              <a:rPr lang="en-US" dirty="0">
                <a:latin typeface="Helvetica Light" panose="020B0403020202020204" pitchFamily="34" charset="0"/>
              </a:rPr>
              <a:t>Rheological implementation</a:t>
            </a:r>
          </a:p>
          <a:p>
            <a:pPr lvl="1"/>
            <a:r>
              <a:rPr lang="en-US" dirty="0">
                <a:latin typeface="Helvetica Light" panose="020B0403020202020204" pitchFamily="34" charset="0"/>
              </a:rPr>
              <a:t>Maxwell </a:t>
            </a:r>
            <a:r>
              <a:rPr lang="en-US" dirty="0" err="1">
                <a:latin typeface="Helvetica Light" panose="020B0403020202020204" pitchFamily="34" charset="0"/>
              </a:rPr>
              <a:t>visco</a:t>
            </a:r>
            <a:r>
              <a:rPr lang="en-US" dirty="0">
                <a:latin typeface="Helvetica Light" panose="020B0403020202020204" pitchFamily="34" charset="0"/>
              </a:rPr>
              <a:t>-elastic relationship </a:t>
            </a:r>
          </a:p>
          <a:p>
            <a:pPr lvl="1"/>
            <a:r>
              <a:rPr lang="en-US" dirty="0">
                <a:latin typeface="Helvetica Light" panose="020B0403020202020204" pitchFamily="34" charset="0"/>
              </a:rPr>
              <a:t>Plastic failure based on Drucker-Prager criterion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AE8092AF-AEBC-1449-8600-2ACD36470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1837" y="1838903"/>
            <a:ext cx="4063881" cy="3422760"/>
          </a:xfrm>
          <a:prstGeom prst="rect">
            <a:avLst/>
          </a:prstGeom>
        </p:spPr>
      </p:pic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8297D626-3ED2-CF4C-BD7F-12BF5C6D9BBE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5255999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Helvetica" pitchFamily="2" charset="0"/>
              </a:rPr>
              <a:t>Model setup</a:t>
            </a:r>
          </a:p>
        </p:txBody>
      </p:sp>
      <p:sp>
        <p:nvSpPr>
          <p:cNvPr id="15" name="Interaktive Schaltfläche: Anpassen 14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E2400608-EADE-BB4D-902D-544265C20F8E}"/>
              </a:ext>
            </a:extLst>
          </p:cNvPr>
          <p:cNvSpPr/>
          <p:nvPr/>
        </p:nvSpPr>
        <p:spPr>
          <a:xfrm>
            <a:off x="7001834" y="252843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08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7E31F406-F164-3B49-8FA1-7231A63D7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1837" y="1838903"/>
            <a:ext cx="4516901" cy="4102851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Method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147E7B6-0A3E-6B4E-BDE2-9929E3A4A8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80"/>
          <a:stretch/>
        </p:blipFill>
        <p:spPr>
          <a:xfrm>
            <a:off x="9707562" y="6385315"/>
            <a:ext cx="1192119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8A41E8F-B003-8E48-8CB4-06C5DA3AC6EE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Interaktive Schaltfläche: Anpassen 5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63C166BA-247D-7B47-AC72-3AFCA6C76C6D}"/>
              </a:ext>
            </a:extLst>
          </p:cNvPr>
          <p:cNvSpPr/>
          <p:nvPr/>
        </p:nvSpPr>
        <p:spPr>
          <a:xfrm>
            <a:off x="9475221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76F35EBA-8422-9146-B837-BE5CB52AF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836" y="1838903"/>
            <a:ext cx="5472326" cy="4102851"/>
          </a:xfrm>
        </p:spPr>
        <p:txBody>
          <a:bodyPr/>
          <a:lstStyle/>
          <a:p>
            <a:pPr lvl="0">
              <a:buClr>
                <a:schemeClr val="tx1"/>
              </a:buClr>
            </a:pPr>
            <a:r>
              <a:rPr lang="en-US" dirty="0">
                <a:latin typeface="Helvetica Light" panose="020B0403020202020204" pitchFamily="34" charset="0"/>
              </a:rPr>
              <a:t>Dislocation creep flow law parameters of quartz by </a:t>
            </a:r>
            <a:r>
              <a:rPr lang="en-US" dirty="0" err="1">
                <a:latin typeface="Helvetica Light" panose="020B0403020202020204" pitchFamily="34" charset="0"/>
              </a:rPr>
              <a:t>Hirth</a:t>
            </a:r>
            <a:r>
              <a:rPr lang="en-US" dirty="0">
                <a:latin typeface="Helvetica Light" panose="020B0403020202020204" pitchFamily="34" charset="0"/>
              </a:rPr>
              <a:t>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[14]</a:t>
            </a:r>
            <a:r>
              <a:rPr lang="en-US" dirty="0">
                <a:latin typeface="Helvetica Light" panose="020B0403020202020204" pitchFamily="34" charset="0"/>
              </a:rPr>
              <a:t>, p-T-dependent water fugacity of quartz by </a:t>
            </a:r>
            <a:r>
              <a:rPr lang="en-US" dirty="0" err="1">
                <a:latin typeface="Helvetica Light" panose="020B0403020202020204" pitchFamily="34" charset="0"/>
              </a:rPr>
              <a:t>Shinevar</a:t>
            </a:r>
            <a:r>
              <a:rPr lang="en-US" dirty="0">
                <a:latin typeface="Helvetica Light" panose="020B0403020202020204" pitchFamily="34" charset="0"/>
              </a:rPr>
              <a:t>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[15]</a:t>
            </a:r>
            <a:endParaRPr lang="en-US" dirty="0">
              <a:latin typeface="Helvetica Light" panose="020B0403020202020204" pitchFamily="34" charset="0"/>
            </a:endParaRPr>
          </a:p>
          <a:p>
            <a:pPr lvl="0">
              <a:buClr>
                <a:schemeClr val="tx1"/>
              </a:buClr>
            </a:pPr>
            <a:r>
              <a:rPr lang="en-US" dirty="0">
                <a:latin typeface="Helvetica Light" panose="020B0403020202020204" pitchFamily="34" charset="0"/>
              </a:rPr>
              <a:t>Dislocation creep flow law parameters of biotite by Shea and </a:t>
            </a:r>
            <a:r>
              <a:rPr lang="en-US" dirty="0" err="1">
                <a:latin typeface="Helvetica Light" panose="020B0403020202020204" pitchFamily="34" charset="0"/>
              </a:rPr>
              <a:t>Kronenberg</a:t>
            </a:r>
            <a:r>
              <a:rPr lang="en-US" dirty="0">
                <a:latin typeface="Helvetica Light" panose="020B0403020202020204" pitchFamily="34" charset="0"/>
              </a:rPr>
              <a:t>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[16]</a:t>
            </a:r>
            <a:endParaRPr lang="en-US" dirty="0">
              <a:latin typeface="Helvetica Light" panose="020B0403020202020204" pitchFamily="34" charset="0"/>
            </a:endParaRP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8297D626-3ED2-CF4C-BD7F-12BF5C6D9BBE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5255999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Parameter ranges of numerical experiments</a:t>
            </a:r>
          </a:p>
        </p:txBody>
      </p:sp>
      <p:sp>
        <p:nvSpPr>
          <p:cNvPr id="15" name="Interaktive Schaltfläche: Anpassen 14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E2400608-EADE-BB4D-902D-544265C20F8E}"/>
              </a:ext>
            </a:extLst>
          </p:cNvPr>
          <p:cNvSpPr/>
          <p:nvPr/>
        </p:nvSpPr>
        <p:spPr>
          <a:xfrm>
            <a:off x="7001834" y="252843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Interaktive Schaltfläche: Anpassen 17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C7705BFC-57B1-6644-BE07-32CF9A139C01}"/>
              </a:ext>
            </a:extLst>
          </p:cNvPr>
          <p:cNvSpPr/>
          <p:nvPr/>
        </p:nvSpPr>
        <p:spPr>
          <a:xfrm>
            <a:off x="7189860" y="2001003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Interaktive Schaltfläche: Anpassen 18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8BE47274-A5BF-6041-8D9A-A7C50C5F6F0A}"/>
              </a:ext>
            </a:extLst>
          </p:cNvPr>
          <p:cNvSpPr/>
          <p:nvPr/>
        </p:nvSpPr>
        <p:spPr>
          <a:xfrm>
            <a:off x="8623110" y="2298270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Interaktive Schaltfläche: Anpassen 19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F8D9B6D6-2BF6-BD41-AF5E-0CCB999F84C1}"/>
              </a:ext>
            </a:extLst>
          </p:cNvPr>
          <p:cNvSpPr/>
          <p:nvPr/>
        </p:nvSpPr>
        <p:spPr>
          <a:xfrm>
            <a:off x="8408180" y="296494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938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62A10002-889B-B74B-996F-65ADF0638B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9" b="12225"/>
          <a:stretch/>
        </p:blipFill>
        <p:spPr>
          <a:xfrm>
            <a:off x="678126" y="1906584"/>
            <a:ext cx="4306259" cy="361102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4BB0477-50E4-A14C-B464-48A4500C98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5" t="15899" b="12225"/>
          <a:stretch/>
        </p:blipFill>
        <p:spPr>
          <a:xfrm>
            <a:off x="5023268" y="1906584"/>
            <a:ext cx="2931917" cy="36110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Textures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7301" y="2184263"/>
            <a:ext cx="2972859" cy="3724183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Four ‘end-member’ textures (click on </a:t>
            </a:r>
            <a:r>
              <a:rPr lang="en-US" dirty="0">
                <a:solidFill>
                  <a:srgbClr val="4153BB"/>
                </a:solidFill>
                <a:latin typeface="Helvetica" pitchFamily="2" charset="0"/>
              </a:rPr>
              <a:t>arrows</a:t>
            </a:r>
            <a:r>
              <a:rPr lang="en-US" dirty="0">
                <a:latin typeface="Helvetica Light" panose="020B0403020202020204" pitchFamily="34" charset="0"/>
              </a:rPr>
              <a:t> for details)</a:t>
            </a:r>
          </a:p>
          <a:p>
            <a:r>
              <a:rPr lang="en-US" dirty="0">
                <a:latin typeface="Helvetica Light" panose="020B0403020202020204" pitchFamily="34" charset="0"/>
              </a:rPr>
              <a:t>‘Intermediate’ textures between end-members</a:t>
            </a:r>
          </a:p>
          <a:p>
            <a:r>
              <a:rPr lang="en-US" dirty="0">
                <a:latin typeface="Helvetica Light" panose="020B0403020202020204" pitchFamily="34" charset="0"/>
              </a:rPr>
              <a:t>Type of texture depends on the viscosity contrast, which in turn depends on the experimental parameters and on the biotite content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7E9B400-FB02-244A-880A-0E2D3D0856B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732569F-7BF4-BC4C-B61C-95F3DA92A3F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EC4F4B6-4B1C-8547-8608-13D65969FC4E}"/>
              </a:ext>
            </a:extLst>
          </p:cNvPr>
          <p:cNvSpPr txBox="1"/>
          <p:nvPr/>
        </p:nvSpPr>
        <p:spPr>
          <a:xfrm>
            <a:off x="2688290" y="5562707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brittle failure criterion of quartz and viscous flow law of quartz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0A93FAB5-8316-FF4B-B7EF-707885628CF2}"/>
              </a:ext>
            </a:extLst>
          </p:cNvPr>
          <p:cNvSpPr txBox="1"/>
          <p:nvPr/>
        </p:nvSpPr>
        <p:spPr>
          <a:xfrm>
            <a:off x="4932255" y="5562706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viscous flow law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6" name="Freihandform 15">
            <a:extLst>
              <a:ext uri="{FF2B5EF4-FFF2-40B4-BE49-F238E27FC236}">
                <a16:creationId xmlns:a16="http://schemas.microsoft.com/office/drawing/2014/main" id="{EE95CFEE-A77F-2540-BCE3-BFEB008642DF}"/>
              </a:ext>
            </a:extLst>
          </p:cNvPr>
          <p:cNvSpPr/>
          <p:nvPr/>
        </p:nvSpPr>
        <p:spPr>
          <a:xfrm>
            <a:off x="1774092" y="2184264"/>
            <a:ext cx="476739" cy="117231"/>
          </a:xfrm>
          <a:custGeom>
            <a:avLst/>
            <a:gdLst>
              <a:gd name="connsiteX0" fmla="*/ 476739 w 476739"/>
              <a:gd name="connsiteY0" fmla="*/ 117231 h 117231"/>
              <a:gd name="connsiteX1" fmla="*/ 148493 w 476739"/>
              <a:gd name="connsiteY1" fmla="*/ 85969 h 117231"/>
              <a:gd name="connsiteX2" fmla="*/ 0 w 476739"/>
              <a:gd name="connsiteY2" fmla="*/ 0 h 117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6739" h="117231">
                <a:moveTo>
                  <a:pt x="476739" y="117231"/>
                </a:moveTo>
                <a:cubicBezTo>
                  <a:pt x="352344" y="111369"/>
                  <a:pt x="227949" y="105507"/>
                  <a:pt x="148493" y="85969"/>
                </a:cubicBezTo>
                <a:cubicBezTo>
                  <a:pt x="69037" y="66431"/>
                  <a:pt x="34518" y="33215"/>
                  <a:pt x="0" y="0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4F75797-3169-6841-943F-F7A741E21CFA}"/>
              </a:ext>
            </a:extLst>
          </p:cNvPr>
          <p:cNvSpPr txBox="1"/>
          <p:nvPr/>
        </p:nvSpPr>
        <p:spPr>
          <a:xfrm>
            <a:off x="649192" y="1924781"/>
            <a:ext cx="1514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weak phase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8" name="Freihandform 17">
            <a:extLst>
              <a:ext uri="{FF2B5EF4-FFF2-40B4-BE49-F238E27FC236}">
                <a16:creationId xmlns:a16="http://schemas.microsoft.com/office/drawing/2014/main" id="{E57F78DE-CF92-964D-9DE4-7570EE2551B8}"/>
              </a:ext>
            </a:extLst>
          </p:cNvPr>
          <p:cNvSpPr/>
          <p:nvPr/>
        </p:nvSpPr>
        <p:spPr>
          <a:xfrm>
            <a:off x="7535592" y="3762581"/>
            <a:ext cx="588818" cy="2202873"/>
          </a:xfrm>
          <a:custGeom>
            <a:avLst/>
            <a:gdLst>
              <a:gd name="connsiteX0" fmla="*/ 0 w 588818"/>
              <a:gd name="connsiteY0" fmla="*/ 0 h 2202873"/>
              <a:gd name="connsiteX1" fmla="*/ 242455 w 588818"/>
              <a:gd name="connsiteY1" fmla="*/ 1724891 h 2202873"/>
              <a:gd name="connsiteX2" fmla="*/ 588818 w 588818"/>
              <a:gd name="connsiteY2" fmla="*/ 2202873 h 2202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8818" h="2202873">
                <a:moveTo>
                  <a:pt x="0" y="0"/>
                </a:moveTo>
                <a:cubicBezTo>
                  <a:pt x="72159" y="678873"/>
                  <a:pt x="144319" y="1357746"/>
                  <a:pt x="242455" y="1724891"/>
                </a:cubicBezTo>
                <a:cubicBezTo>
                  <a:pt x="340591" y="2092037"/>
                  <a:pt x="464704" y="2147455"/>
                  <a:pt x="588818" y="2202873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6B33021-6E6F-4242-8B70-F8C26E80DE46}"/>
              </a:ext>
            </a:extLst>
          </p:cNvPr>
          <p:cNvSpPr txBox="1"/>
          <p:nvPr/>
        </p:nvSpPr>
        <p:spPr>
          <a:xfrm>
            <a:off x="8124410" y="5819950"/>
            <a:ext cx="2001506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enlarged symbols:</a:t>
            </a:r>
          </a:p>
          <a:p>
            <a:r>
              <a:rPr lang="en-US" sz="1400" dirty="0">
                <a:latin typeface="Helvetica Light" panose="020B0403020202020204" pitchFamily="34" charset="0"/>
              </a:rPr>
              <a:t>’end-member’ textures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52FBF046-0DDF-8946-B1CB-322ABF2C7D61}"/>
              </a:ext>
            </a:extLst>
          </p:cNvPr>
          <p:cNvCxnSpPr>
            <a:cxnSpLocks/>
          </p:cNvCxnSpPr>
          <p:nvPr/>
        </p:nvCxnSpPr>
        <p:spPr>
          <a:xfrm>
            <a:off x="2250831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E38212-8322-524D-ADE1-743C4D732C1B}"/>
              </a:ext>
            </a:extLst>
          </p:cNvPr>
          <p:cNvCxnSpPr>
            <a:cxnSpLocks/>
          </p:cNvCxnSpPr>
          <p:nvPr/>
        </p:nvCxnSpPr>
        <p:spPr>
          <a:xfrm>
            <a:off x="2948054" y="2898084"/>
            <a:ext cx="112599" cy="112599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856A17AE-44A3-DD4D-B6BF-CA34900953FB}"/>
              </a:ext>
            </a:extLst>
          </p:cNvPr>
          <p:cNvCxnSpPr>
            <a:cxnSpLocks/>
          </p:cNvCxnSpPr>
          <p:nvPr/>
        </p:nvCxnSpPr>
        <p:spPr>
          <a:xfrm>
            <a:off x="4357445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C253CC70-D0D6-9E45-8D3E-F968427BFDAE}"/>
              </a:ext>
            </a:extLst>
          </p:cNvPr>
          <p:cNvCxnSpPr>
            <a:cxnSpLocks/>
          </p:cNvCxnSpPr>
          <p:nvPr/>
        </p:nvCxnSpPr>
        <p:spPr>
          <a:xfrm>
            <a:off x="7326151" y="3360579"/>
            <a:ext cx="111436" cy="111436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Inhaltsplatzhalter 2">
            <a:extLst>
              <a:ext uri="{FF2B5EF4-FFF2-40B4-BE49-F238E27FC236}">
                <a16:creationId xmlns:a16="http://schemas.microsoft.com/office/drawing/2014/main" id="{00FA03BD-AF5E-F746-B390-55DE3FE500A2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7223348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Parameters of different numerical experiments and resulting textures</a:t>
            </a:r>
          </a:p>
        </p:txBody>
      </p:sp>
      <p:sp>
        <p:nvSpPr>
          <p:cNvPr id="32" name="Freihandform 31">
            <a:extLst>
              <a:ext uri="{FF2B5EF4-FFF2-40B4-BE49-F238E27FC236}">
                <a16:creationId xmlns:a16="http://schemas.microsoft.com/office/drawing/2014/main" id="{70004F36-304A-7D42-A0AE-F27871CD70E6}"/>
              </a:ext>
            </a:extLst>
          </p:cNvPr>
          <p:cNvSpPr/>
          <p:nvPr/>
        </p:nvSpPr>
        <p:spPr>
          <a:xfrm>
            <a:off x="1959480" y="4827373"/>
            <a:ext cx="717817" cy="963827"/>
          </a:xfrm>
          <a:custGeom>
            <a:avLst/>
            <a:gdLst>
              <a:gd name="connsiteX0" fmla="*/ 586012 w 717817"/>
              <a:gd name="connsiteY0" fmla="*/ 0 h 963827"/>
              <a:gd name="connsiteX1" fmla="*/ 1125 w 717817"/>
              <a:gd name="connsiteY1" fmla="*/ 296562 h 963827"/>
              <a:gd name="connsiteX2" fmla="*/ 717817 w 717817"/>
              <a:gd name="connsiteY2" fmla="*/ 963827 h 963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817" h="963827">
                <a:moveTo>
                  <a:pt x="586012" y="0"/>
                </a:moveTo>
                <a:cubicBezTo>
                  <a:pt x="282584" y="67962"/>
                  <a:pt x="-20843" y="135924"/>
                  <a:pt x="1125" y="296562"/>
                </a:cubicBezTo>
                <a:cubicBezTo>
                  <a:pt x="23092" y="457200"/>
                  <a:pt x="370454" y="710513"/>
                  <a:pt x="717817" y="963827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>
            <a:extLst>
              <a:ext uri="{FF2B5EF4-FFF2-40B4-BE49-F238E27FC236}">
                <a16:creationId xmlns:a16="http://schemas.microsoft.com/office/drawing/2014/main" id="{DE7DBC4D-EFF3-104F-A723-132C2E079644}"/>
              </a:ext>
            </a:extLst>
          </p:cNvPr>
          <p:cNvSpPr/>
          <p:nvPr/>
        </p:nvSpPr>
        <p:spPr>
          <a:xfrm>
            <a:off x="2809103" y="4757306"/>
            <a:ext cx="2133600" cy="976229"/>
          </a:xfrm>
          <a:custGeom>
            <a:avLst/>
            <a:gdLst>
              <a:gd name="connsiteX0" fmla="*/ 0 w 2133600"/>
              <a:gd name="connsiteY0" fmla="*/ 61829 h 976229"/>
              <a:gd name="connsiteX1" fmla="*/ 1227438 w 2133600"/>
              <a:gd name="connsiteY1" fmla="*/ 61829 h 976229"/>
              <a:gd name="connsiteX2" fmla="*/ 1548713 w 2133600"/>
              <a:gd name="connsiteY2" fmla="*/ 704380 h 976229"/>
              <a:gd name="connsiteX3" fmla="*/ 2133600 w 2133600"/>
              <a:gd name="connsiteY3" fmla="*/ 976229 h 976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976229">
                <a:moveTo>
                  <a:pt x="0" y="61829"/>
                </a:moveTo>
                <a:cubicBezTo>
                  <a:pt x="484659" y="8283"/>
                  <a:pt x="969319" y="-45263"/>
                  <a:pt x="1227438" y="61829"/>
                </a:cubicBezTo>
                <a:cubicBezTo>
                  <a:pt x="1485557" y="168921"/>
                  <a:pt x="1397686" y="551980"/>
                  <a:pt x="1548713" y="704380"/>
                </a:cubicBezTo>
                <a:cubicBezTo>
                  <a:pt x="1699740" y="856780"/>
                  <a:pt x="1916670" y="916504"/>
                  <a:pt x="2133600" y="976229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Interaktive Schaltfläche: Anpassen 33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CA05270-E8C3-2748-9F79-75FC2289B5C3}"/>
              </a:ext>
            </a:extLst>
          </p:cNvPr>
          <p:cNvSpPr/>
          <p:nvPr/>
        </p:nvSpPr>
        <p:spPr>
          <a:xfrm>
            <a:off x="2835229" y="2813112"/>
            <a:ext cx="44354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Interaktive Schaltfläche: Anpassen 23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8594459B-C2F1-904D-84E2-79767908ACA0}"/>
              </a:ext>
            </a:extLst>
          </p:cNvPr>
          <p:cNvSpPr/>
          <p:nvPr/>
        </p:nvSpPr>
        <p:spPr>
          <a:xfrm>
            <a:off x="4269378" y="3285431"/>
            <a:ext cx="44354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Interaktive Schaltfläche: Anpassen 24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63E15C21-EA73-AF4D-80E1-11B25C748A25}"/>
              </a:ext>
            </a:extLst>
          </p:cNvPr>
          <p:cNvSpPr/>
          <p:nvPr/>
        </p:nvSpPr>
        <p:spPr>
          <a:xfrm>
            <a:off x="2139377" y="3285431"/>
            <a:ext cx="44354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Interaktive Schaltfläche: Anpassen 25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EF4102B8-18C9-4344-8942-E8AAC503D2E8}"/>
              </a:ext>
            </a:extLst>
          </p:cNvPr>
          <p:cNvSpPr/>
          <p:nvPr/>
        </p:nvSpPr>
        <p:spPr>
          <a:xfrm>
            <a:off x="7258543" y="3285430"/>
            <a:ext cx="44354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278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62A10002-889B-B74B-996F-65ADF0638B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9" b="12225"/>
          <a:stretch/>
        </p:blipFill>
        <p:spPr>
          <a:xfrm>
            <a:off x="678126" y="1906584"/>
            <a:ext cx="4306259" cy="361102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4BB0477-50E4-A14C-B464-48A4500C98A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5" t="15899" b="12225"/>
          <a:stretch/>
        </p:blipFill>
        <p:spPr>
          <a:xfrm>
            <a:off x="5023268" y="1906584"/>
            <a:ext cx="2931917" cy="36110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>
                <a:latin typeface="Helvetica Light" panose="020B0403020202020204" pitchFamily="34" charset="0"/>
              </a:rPr>
              <a:t>Textures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7301" y="2184263"/>
            <a:ext cx="2972859" cy="3724183"/>
          </a:xfrm>
        </p:spPr>
        <p:txBody>
          <a:bodyPr/>
          <a:lstStyle/>
          <a:p>
            <a:r>
              <a:rPr lang="en-US">
                <a:latin typeface="Helvetica Light" panose="020B0403020202020204" pitchFamily="34" charset="0"/>
              </a:rPr>
              <a:t>Four ‘end-member’ textures (click on </a:t>
            </a:r>
            <a:r>
              <a:rPr lang="en-US">
                <a:solidFill>
                  <a:srgbClr val="4153BB"/>
                </a:solidFill>
                <a:latin typeface="Helvetica" pitchFamily="2" charset="0"/>
              </a:rPr>
              <a:t>arrows</a:t>
            </a:r>
            <a:r>
              <a:rPr lang="en-US">
                <a:latin typeface="Helvetica Light" panose="020B0403020202020204" pitchFamily="34" charset="0"/>
              </a:rPr>
              <a:t> for details)</a:t>
            </a:r>
          </a:p>
          <a:p>
            <a:r>
              <a:rPr lang="en-US">
                <a:latin typeface="Helvetica Light" panose="020B0403020202020204" pitchFamily="34" charset="0"/>
              </a:rPr>
              <a:t>‘Intermediate’ textures in between</a:t>
            </a:r>
          </a:p>
          <a:p>
            <a:r>
              <a:rPr lang="en-US">
                <a:latin typeface="Helvetica Light" panose="020B0403020202020204" pitchFamily="34" charset="0"/>
              </a:rPr>
              <a:t>Type of texture depends on viscosity contrast, which in turn depends on the experimental parameters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7E9B400-FB02-244A-880A-0E2D3D0856B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732569F-7BF4-BC4C-B61C-95F3DA92A3F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EC4F4B6-4B1C-8547-8608-13D65969FC4E}"/>
              </a:ext>
            </a:extLst>
          </p:cNvPr>
          <p:cNvSpPr txBox="1"/>
          <p:nvPr/>
        </p:nvSpPr>
        <p:spPr>
          <a:xfrm>
            <a:off x="2688290" y="5562707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Helvetica Light" panose="020B0403020202020204" pitchFamily="34" charset="0"/>
              </a:rPr>
              <a:t>equal differential stress between brittle failure criterion of quartz and viscous flow law of biotite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0A93FAB5-8316-FF4B-B7EF-707885628CF2}"/>
              </a:ext>
            </a:extLst>
          </p:cNvPr>
          <p:cNvSpPr txBox="1"/>
          <p:nvPr/>
        </p:nvSpPr>
        <p:spPr>
          <a:xfrm>
            <a:off x="4932255" y="5562706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Helvetica Light" panose="020B0403020202020204" pitchFamily="34" charset="0"/>
              </a:rPr>
              <a:t>equal differential stress between viscous flow law of quartz and viscous flow law of biotite</a:t>
            </a:r>
          </a:p>
        </p:txBody>
      </p:sp>
      <p:sp>
        <p:nvSpPr>
          <p:cNvPr id="16" name="Freihandform 15">
            <a:extLst>
              <a:ext uri="{FF2B5EF4-FFF2-40B4-BE49-F238E27FC236}">
                <a16:creationId xmlns:a16="http://schemas.microsoft.com/office/drawing/2014/main" id="{EE95CFEE-A77F-2540-BCE3-BFEB008642DF}"/>
              </a:ext>
            </a:extLst>
          </p:cNvPr>
          <p:cNvSpPr/>
          <p:nvPr/>
        </p:nvSpPr>
        <p:spPr>
          <a:xfrm>
            <a:off x="1774092" y="2184264"/>
            <a:ext cx="476739" cy="117231"/>
          </a:xfrm>
          <a:custGeom>
            <a:avLst/>
            <a:gdLst>
              <a:gd name="connsiteX0" fmla="*/ 476739 w 476739"/>
              <a:gd name="connsiteY0" fmla="*/ 117231 h 117231"/>
              <a:gd name="connsiteX1" fmla="*/ 148493 w 476739"/>
              <a:gd name="connsiteY1" fmla="*/ 85969 h 117231"/>
              <a:gd name="connsiteX2" fmla="*/ 0 w 476739"/>
              <a:gd name="connsiteY2" fmla="*/ 0 h 117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6739" h="117231">
                <a:moveTo>
                  <a:pt x="476739" y="117231"/>
                </a:moveTo>
                <a:cubicBezTo>
                  <a:pt x="352344" y="111369"/>
                  <a:pt x="227949" y="105507"/>
                  <a:pt x="148493" y="85969"/>
                </a:cubicBezTo>
                <a:cubicBezTo>
                  <a:pt x="69037" y="66431"/>
                  <a:pt x="34518" y="33215"/>
                  <a:pt x="0" y="0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4F75797-3169-6841-943F-F7A741E21CFA}"/>
              </a:ext>
            </a:extLst>
          </p:cNvPr>
          <p:cNvSpPr txBox="1"/>
          <p:nvPr/>
        </p:nvSpPr>
        <p:spPr>
          <a:xfrm>
            <a:off x="649192" y="1924781"/>
            <a:ext cx="1514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Helvetica Light" panose="020B0403020202020204" pitchFamily="34" charset="0"/>
              </a:rPr>
              <a:t>weakest phase</a:t>
            </a:r>
          </a:p>
        </p:txBody>
      </p:sp>
      <p:sp>
        <p:nvSpPr>
          <p:cNvPr id="18" name="Freihandform 17">
            <a:extLst>
              <a:ext uri="{FF2B5EF4-FFF2-40B4-BE49-F238E27FC236}">
                <a16:creationId xmlns:a16="http://schemas.microsoft.com/office/drawing/2014/main" id="{E57F78DE-CF92-964D-9DE4-7570EE2551B8}"/>
              </a:ext>
            </a:extLst>
          </p:cNvPr>
          <p:cNvSpPr/>
          <p:nvPr/>
        </p:nvSpPr>
        <p:spPr>
          <a:xfrm>
            <a:off x="7535592" y="3762581"/>
            <a:ext cx="588818" cy="2202873"/>
          </a:xfrm>
          <a:custGeom>
            <a:avLst/>
            <a:gdLst>
              <a:gd name="connsiteX0" fmla="*/ 0 w 588818"/>
              <a:gd name="connsiteY0" fmla="*/ 0 h 2202873"/>
              <a:gd name="connsiteX1" fmla="*/ 242455 w 588818"/>
              <a:gd name="connsiteY1" fmla="*/ 1724891 h 2202873"/>
              <a:gd name="connsiteX2" fmla="*/ 588818 w 588818"/>
              <a:gd name="connsiteY2" fmla="*/ 2202873 h 2202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8818" h="2202873">
                <a:moveTo>
                  <a:pt x="0" y="0"/>
                </a:moveTo>
                <a:cubicBezTo>
                  <a:pt x="72159" y="678873"/>
                  <a:pt x="144319" y="1357746"/>
                  <a:pt x="242455" y="1724891"/>
                </a:cubicBezTo>
                <a:cubicBezTo>
                  <a:pt x="340591" y="2092037"/>
                  <a:pt x="464704" y="2147455"/>
                  <a:pt x="588818" y="2202873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6B33021-6E6F-4242-8B70-F8C26E80DE46}"/>
              </a:ext>
            </a:extLst>
          </p:cNvPr>
          <p:cNvSpPr txBox="1"/>
          <p:nvPr/>
        </p:nvSpPr>
        <p:spPr>
          <a:xfrm>
            <a:off x="8124410" y="5819950"/>
            <a:ext cx="2001506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Helvetica Light" panose="020B0403020202020204" pitchFamily="34" charset="0"/>
              </a:rPr>
              <a:t>enlarged symbols:</a:t>
            </a:r>
          </a:p>
          <a:p>
            <a:r>
              <a:rPr lang="en-US" sz="1400">
                <a:latin typeface="Helvetica Light" panose="020B0403020202020204" pitchFamily="34" charset="0"/>
              </a:rPr>
              <a:t>’end-member’ textures</a:t>
            </a: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52FBF046-0DDF-8946-B1CB-322ABF2C7D61}"/>
              </a:ext>
            </a:extLst>
          </p:cNvPr>
          <p:cNvCxnSpPr>
            <a:cxnSpLocks/>
          </p:cNvCxnSpPr>
          <p:nvPr/>
        </p:nvCxnSpPr>
        <p:spPr>
          <a:xfrm>
            <a:off x="2250831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E38212-8322-524D-ADE1-743C4D732C1B}"/>
              </a:ext>
            </a:extLst>
          </p:cNvPr>
          <p:cNvCxnSpPr>
            <a:cxnSpLocks/>
          </p:cNvCxnSpPr>
          <p:nvPr/>
        </p:nvCxnSpPr>
        <p:spPr>
          <a:xfrm>
            <a:off x="2948054" y="2898084"/>
            <a:ext cx="112599" cy="112599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856A17AE-44A3-DD4D-B6BF-CA34900953FB}"/>
              </a:ext>
            </a:extLst>
          </p:cNvPr>
          <p:cNvCxnSpPr>
            <a:cxnSpLocks/>
          </p:cNvCxnSpPr>
          <p:nvPr/>
        </p:nvCxnSpPr>
        <p:spPr>
          <a:xfrm>
            <a:off x="4357445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C253CC70-D0D6-9E45-8D3E-F968427BFDAE}"/>
              </a:ext>
            </a:extLst>
          </p:cNvPr>
          <p:cNvCxnSpPr>
            <a:cxnSpLocks/>
          </p:cNvCxnSpPr>
          <p:nvPr/>
        </p:nvCxnSpPr>
        <p:spPr>
          <a:xfrm>
            <a:off x="7326151" y="3360579"/>
            <a:ext cx="111436" cy="111436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Inhaltsplatzhalter 2">
            <a:extLst>
              <a:ext uri="{FF2B5EF4-FFF2-40B4-BE49-F238E27FC236}">
                <a16:creationId xmlns:a16="http://schemas.microsoft.com/office/drawing/2014/main" id="{00FA03BD-AF5E-F746-B390-55DE3FE500A2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7223348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>
                <a:latin typeface="Helvetica" pitchFamily="2" charset="0"/>
              </a:rPr>
              <a:t>Parameters of different numerical experiments and resulting textures</a:t>
            </a:r>
          </a:p>
        </p:txBody>
      </p:sp>
      <p:sp>
        <p:nvSpPr>
          <p:cNvPr id="32" name="Freihandform 31">
            <a:extLst>
              <a:ext uri="{FF2B5EF4-FFF2-40B4-BE49-F238E27FC236}">
                <a16:creationId xmlns:a16="http://schemas.microsoft.com/office/drawing/2014/main" id="{70004F36-304A-7D42-A0AE-F27871CD70E6}"/>
              </a:ext>
            </a:extLst>
          </p:cNvPr>
          <p:cNvSpPr/>
          <p:nvPr/>
        </p:nvSpPr>
        <p:spPr>
          <a:xfrm>
            <a:off x="1959480" y="4827373"/>
            <a:ext cx="717817" cy="963827"/>
          </a:xfrm>
          <a:custGeom>
            <a:avLst/>
            <a:gdLst>
              <a:gd name="connsiteX0" fmla="*/ 586012 w 717817"/>
              <a:gd name="connsiteY0" fmla="*/ 0 h 963827"/>
              <a:gd name="connsiteX1" fmla="*/ 1125 w 717817"/>
              <a:gd name="connsiteY1" fmla="*/ 296562 h 963827"/>
              <a:gd name="connsiteX2" fmla="*/ 717817 w 717817"/>
              <a:gd name="connsiteY2" fmla="*/ 963827 h 963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817" h="963827">
                <a:moveTo>
                  <a:pt x="586012" y="0"/>
                </a:moveTo>
                <a:cubicBezTo>
                  <a:pt x="282584" y="67962"/>
                  <a:pt x="-20843" y="135924"/>
                  <a:pt x="1125" y="296562"/>
                </a:cubicBezTo>
                <a:cubicBezTo>
                  <a:pt x="23092" y="457200"/>
                  <a:pt x="370454" y="710513"/>
                  <a:pt x="717817" y="963827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ihandform 32">
            <a:extLst>
              <a:ext uri="{FF2B5EF4-FFF2-40B4-BE49-F238E27FC236}">
                <a16:creationId xmlns:a16="http://schemas.microsoft.com/office/drawing/2014/main" id="{DE7DBC4D-EFF3-104F-A723-132C2E079644}"/>
              </a:ext>
            </a:extLst>
          </p:cNvPr>
          <p:cNvSpPr/>
          <p:nvPr/>
        </p:nvSpPr>
        <p:spPr>
          <a:xfrm>
            <a:off x="2809103" y="4757306"/>
            <a:ext cx="2133600" cy="976229"/>
          </a:xfrm>
          <a:custGeom>
            <a:avLst/>
            <a:gdLst>
              <a:gd name="connsiteX0" fmla="*/ 0 w 2133600"/>
              <a:gd name="connsiteY0" fmla="*/ 61829 h 976229"/>
              <a:gd name="connsiteX1" fmla="*/ 1227438 w 2133600"/>
              <a:gd name="connsiteY1" fmla="*/ 61829 h 976229"/>
              <a:gd name="connsiteX2" fmla="*/ 1548713 w 2133600"/>
              <a:gd name="connsiteY2" fmla="*/ 704380 h 976229"/>
              <a:gd name="connsiteX3" fmla="*/ 2133600 w 2133600"/>
              <a:gd name="connsiteY3" fmla="*/ 976229 h 976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976229">
                <a:moveTo>
                  <a:pt x="0" y="61829"/>
                </a:moveTo>
                <a:cubicBezTo>
                  <a:pt x="484659" y="8283"/>
                  <a:pt x="969319" y="-45263"/>
                  <a:pt x="1227438" y="61829"/>
                </a:cubicBezTo>
                <a:cubicBezTo>
                  <a:pt x="1485557" y="168921"/>
                  <a:pt x="1397686" y="551980"/>
                  <a:pt x="1548713" y="704380"/>
                </a:cubicBezTo>
                <a:cubicBezTo>
                  <a:pt x="1699740" y="856780"/>
                  <a:pt x="1916670" y="916504"/>
                  <a:pt x="2133600" y="976229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86A01EA4-81F8-794A-8DC8-ADDBB8EAA285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Inhaltsplatzhalter 2">
            <a:extLst>
              <a:ext uri="{FF2B5EF4-FFF2-40B4-BE49-F238E27FC236}">
                <a16:creationId xmlns:a16="http://schemas.microsoft.com/office/drawing/2014/main" id="{B7E95A85-ED4A-D64C-B4D9-AB6FD71C4868}"/>
              </a:ext>
            </a:extLst>
          </p:cNvPr>
          <p:cNvSpPr txBox="1">
            <a:spLocks/>
          </p:cNvSpPr>
          <p:nvPr/>
        </p:nvSpPr>
        <p:spPr>
          <a:xfrm>
            <a:off x="1573665" y="667546"/>
            <a:ext cx="6333224" cy="3687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>
                <a:latin typeface="Helvetica" pitchFamily="2" charset="0"/>
              </a:rPr>
              <a:t>‘</a:t>
            </a:r>
            <a:r>
              <a:rPr lang="en-US"/>
              <a:t>Brittle-viscous shear band</a:t>
            </a:r>
            <a:r>
              <a:rPr lang="en-US">
                <a:latin typeface="Helvetica" pitchFamily="2" charset="0"/>
              </a:rPr>
              <a:t>’ texture</a:t>
            </a:r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42183215-65C9-A144-941F-1D393B28959B}"/>
              </a:ext>
            </a:extLst>
          </p:cNvPr>
          <p:cNvSpPr txBox="1">
            <a:spLocks/>
          </p:cNvSpPr>
          <p:nvPr/>
        </p:nvSpPr>
        <p:spPr>
          <a:xfrm>
            <a:off x="8224583" y="1033122"/>
            <a:ext cx="2972859" cy="5246135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Quartz: resistance to brittle failure lower than shear resistance to dislocation creep</a:t>
            </a:r>
          </a:p>
          <a:p>
            <a:r>
              <a:rPr lang="en-US" dirty="0">
                <a:latin typeface="Helvetica Light" panose="020B0403020202020204" pitchFamily="34" charset="0"/>
              </a:rPr>
              <a:t>Narrow bands parallel to shear direction with strongly enhanced deformation</a:t>
            </a:r>
          </a:p>
        </p:txBody>
      </p:sp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2DEF7561-F34D-5E43-9A9C-67346F83CF31}"/>
              </a:ext>
            </a:extLst>
          </p:cNvPr>
          <p:cNvCxnSpPr>
            <a:cxnSpLocks/>
          </p:cNvCxnSpPr>
          <p:nvPr/>
        </p:nvCxnSpPr>
        <p:spPr>
          <a:xfrm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59FA192-0E1E-6943-9871-FA12B6AE697F}"/>
              </a:ext>
            </a:extLst>
          </p:cNvPr>
          <p:cNvCxnSpPr>
            <a:cxnSpLocks/>
          </p:cNvCxnSpPr>
          <p:nvPr/>
        </p:nvCxnSpPr>
        <p:spPr>
          <a:xfrm flipH="1"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nteraktive Schaltfläche: Anpassen 2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AB0D93E-69EA-E14F-8F7F-4EF919A600E0}"/>
              </a:ext>
            </a:extLst>
          </p:cNvPr>
          <p:cNvSpPr/>
          <p:nvPr/>
        </p:nvSpPr>
        <p:spPr>
          <a:xfrm>
            <a:off x="10583862" y="584802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E06A9274-FF6C-9848-A651-D9B18F64F033}"/>
              </a:ext>
            </a:extLst>
          </p:cNvPr>
          <p:cNvSpPr txBox="1"/>
          <p:nvPr/>
        </p:nvSpPr>
        <p:spPr>
          <a:xfrm>
            <a:off x="108848" y="4569995"/>
            <a:ext cx="144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click here to start animation</a:t>
            </a:r>
          </a:p>
        </p:txBody>
      </p:sp>
      <p:pic>
        <p:nvPicPr>
          <p:cNvPr id="24" name="animation720p" descr="animation720p">
            <a:hlinkClick r:id="" action="ppaction://media"/>
            <a:extLst>
              <a:ext uri="{FF2B5EF4-FFF2-40B4-BE49-F238E27FC236}">
                <a16:creationId xmlns:a16="http://schemas.microsoft.com/office/drawing/2014/main" id="{2CE08BED-4E5A-BF44-9AF0-331653E44A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70906" y="1066800"/>
            <a:ext cx="6327613" cy="5101771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5BDD0043-94A1-3B4C-80DC-A5C6BE0B96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676" y="3343265"/>
            <a:ext cx="808986" cy="548023"/>
          </a:xfrm>
          <a:prstGeom prst="rect">
            <a:avLst/>
          </a:prstGeom>
        </p:spPr>
      </p:pic>
      <p:sp>
        <p:nvSpPr>
          <p:cNvPr id="15" name="Freihandform 14">
            <a:extLst>
              <a:ext uri="{FF2B5EF4-FFF2-40B4-BE49-F238E27FC236}">
                <a16:creationId xmlns:a16="http://schemas.microsoft.com/office/drawing/2014/main" id="{24E8C984-99DD-074B-92B4-4C6367714D57}"/>
              </a:ext>
            </a:extLst>
          </p:cNvPr>
          <p:cNvSpPr/>
          <p:nvPr/>
        </p:nvSpPr>
        <p:spPr>
          <a:xfrm>
            <a:off x="1451113" y="4830417"/>
            <a:ext cx="439214" cy="1143000"/>
          </a:xfrm>
          <a:custGeom>
            <a:avLst/>
            <a:gdLst>
              <a:gd name="connsiteX0" fmla="*/ 0 w 439214"/>
              <a:gd name="connsiteY0" fmla="*/ 0 h 1143000"/>
              <a:gd name="connsiteX1" fmla="*/ 397565 w 439214"/>
              <a:gd name="connsiteY1" fmla="*/ 516835 h 1143000"/>
              <a:gd name="connsiteX2" fmla="*/ 407504 w 439214"/>
              <a:gd name="connsiteY2" fmla="*/ 114300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214" h="1143000">
                <a:moveTo>
                  <a:pt x="0" y="0"/>
                </a:moveTo>
                <a:cubicBezTo>
                  <a:pt x="164824" y="163167"/>
                  <a:pt x="329648" y="326335"/>
                  <a:pt x="397565" y="516835"/>
                </a:cubicBezTo>
                <a:cubicBezTo>
                  <a:pt x="465482" y="707335"/>
                  <a:pt x="436493" y="925167"/>
                  <a:pt x="407504" y="1143000"/>
                </a:cubicBezTo>
              </a:path>
            </a:pathLst>
          </a:custGeom>
          <a:noFill/>
          <a:ln>
            <a:solidFill>
              <a:srgbClr val="4153BB"/>
            </a:solidFill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87F30F36-CE70-3F49-A23D-9F112D322EAB}"/>
              </a:ext>
            </a:extLst>
          </p:cNvPr>
          <p:cNvSpPr txBox="1"/>
          <p:nvPr/>
        </p:nvSpPr>
        <p:spPr>
          <a:xfrm>
            <a:off x="157264" y="5380710"/>
            <a:ext cx="14436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     or click here </a:t>
            </a:r>
          </a:p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to download the video file</a:t>
            </a:r>
          </a:p>
        </p:txBody>
      </p:sp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BAC9BAAB-C352-8F40-ADAB-9FE9D7104F11}"/>
              </a:ext>
            </a:extLst>
          </p:cNvPr>
          <p:cNvGrpSpPr/>
          <p:nvPr/>
        </p:nvGrpSpPr>
        <p:grpSpPr>
          <a:xfrm>
            <a:off x="193637" y="5413390"/>
            <a:ext cx="234328" cy="234328"/>
            <a:chOff x="1236405" y="5416036"/>
            <a:chExt cx="234328" cy="234328"/>
          </a:xfrm>
        </p:grpSpPr>
        <p:sp>
          <p:nvSpPr>
            <p:cNvPr id="27" name="Pfeil nach unten 26">
              <a:extLst>
                <a:ext uri="{FF2B5EF4-FFF2-40B4-BE49-F238E27FC236}">
                  <a16:creationId xmlns:a16="http://schemas.microsoft.com/office/drawing/2014/main" id="{9760DA9D-A508-4A42-BA83-521CDA915606}"/>
                </a:ext>
              </a:extLst>
            </p:cNvPr>
            <p:cNvSpPr/>
            <p:nvPr/>
          </p:nvSpPr>
          <p:spPr>
            <a:xfrm>
              <a:off x="1283610" y="5493830"/>
              <a:ext cx="149087" cy="92659"/>
            </a:xfrm>
            <a:prstGeom prst="downArrow">
              <a:avLst/>
            </a:prstGeom>
            <a:solidFill>
              <a:srgbClr val="4153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EDE2D817-C554-3C42-AE2C-2FF68BFB64D1}"/>
                </a:ext>
              </a:extLst>
            </p:cNvPr>
            <p:cNvSpPr/>
            <p:nvPr/>
          </p:nvSpPr>
          <p:spPr>
            <a:xfrm>
              <a:off x="1236405" y="5416036"/>
              <a:ext cx="234328" cy="234328"/>
            </a:xfrm>
            <a:prstGeom prst="ellipse">
              <a:avLst/>
            </a:prstGeom>
            <a:noFill/>
            <a:ln>
              <a:solidFill>
                <a:srgbClr val="4153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8" name="Interaktive Schaltfläche: Anpassen 37">
            <a:hlinkClick r:id="rId10" highlightClick="1"/>
            <a:extLst>
              <a:ext uri="{FF2B5EF4-FFF2-40B4-BE49-F238E27FC236}">
                <a16:creationId xmlns:a16="http://schemas.microsoft.com/office/drawing/2014/main" id="{06C423C5-A2B6-B54B-BA4B-9193238BC4C0}"/>
              </a:ext>
            </a:extLst>
          </p:cNvPr>
          <p:cNvSpPr/>
          <p:nvPr/>
        </p:nvSpPr>
        <p:spPr>
          <a:xfrm>
            <a:off x="127428" y="5342969"/>
            <a:ext cx="1379506" cy="82560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052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3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62A10002-889B-B74B-996F-65ADF0638B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9" b="12225"/>
          <a:stretch/>
        </p:blipFill>
        <p:spPr>
          <a:xfrm>
            <a:off x="678126" y="1906584"/>
            <a:ext cx="4306259" cy="361102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4BB0477-50E4-A14C-B464-48A4500C98A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5" t="15899" b="12225"/>
          <a:stretch/>
        </p:blipFill>
        <p:spPr>
          <a:xfrm>
            <a:off x="5023268" y="1906584"/>
            <a:ext cx="2931917" cy="36110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Textures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7301" y="2184263"/>
            <a:ext cx="2972859" cy="3724183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Four ‘end-member’ textures (click on </a:t>
            </a:r>
            <a:r>
              <a:rPr lang="en-US" dirty="0">
                <a:solidFill>
                  <a:srgbClr val="4153BB"/>
                </a:solidFill>
                <a:latin typeface="Helvetica" pitchFamily="2" charset="0"/>
              </a:rPr>
              <a:t>arrows</a:t>
            </a:r>
            <a:r>
              <a:rPr lang="en-US" dirty="0">
                <a:latin typeface="Helvetica Light" panose="020B0403020202020204" pitchFamily="34" charset="0"/>
              </a:rPr>
              <a:t> for details)</a:t>
            </a:r>
          </a:p>
          <a:p>
            <a:r>
              <a:rPr lang="en-US" dirty="0">
                <a:latin typeface="Helvetica Light" panose="020B0403020202020204" pitchFamily="34" charset="0"/>
              </a:rPr>
              <a:t>‘Intermediate’ textures in between</a:t>
            </a:r>
          </a:p>
          <a:p>
            <a:r>
              <a:rPr lang="en-US" dirty="0">
                <a:latin typeface="Helvetica Light" panose="020B0403020202020204" pitchFamily="34" charset="0"/>
              </a:rPr>
              <a:t>Type of texture depends on viscosity contrast, which in turn depends on the experimental parameters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7E9B400-FB02-244A-880A-0E2D3D0856B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732569F-7BF4-BC4C-B61C-95F3DA92A3F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EC4F4B6-4B1C-8547-8608-13D65969FC4E}"/>
              </a:ext>
            </a:extLst>
          </p:cNvPr>
          <p:cNvSpPr txBox="1"/>
          <p:nvPr/>
        </p:nvSpPr>
        <p:spPr>
          <a:xfrm>
            <a:off x="2688290" y="5562707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brittle failure criterion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0A93FAB5-8316-FF4B-B7EF-707885628CF2}"/>
              </a:ext>
            </a:extLst>
          </p:cNvPr>
          <p:cNvSpPr txBox="1"/>
          <p:nvPr/>
        </p:nvSpPr>
        <p:spPr>
          <a:xfrm>
            <a:off x="4932255" y="5562706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viscous flow law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6" name="Freihandform 15">
            <a:extLst>
              <a:ext uri="{FF2B5EF4-FFF2-40B4-BE49-F238E27FC236}">
                <a16:creationId xmlns:a16="http://schemas.microsoft.com/office/drawing/2014/main" id="{EE95CFEE-A77F-2540-BCE3-BFEB008642DF}"/>
              </a:ext>
            </a:extLst>
          </p:cNvPr>
          <p:cNvSpPr/>
          <p:nvPr/>
        </p:nvSpPr>
        <p:spPr>
          <a:xfrm>
            <a:off x="1774092" y="2184264"/>
            <a:ext cx="476739" cy="117231"/>
          </a:xfrm>
          <a:custGeom>
            <a:avLst/>
            <a:gdLst>
              <a:gd name="connsiteX0" fmla="*/ 476739 w 476739"/>
              <a:gd name="connsiteY0" fmla="*/ 117231 h 117231"/>
              <a:gd name="connsiteX1" fmla="*/ 148493 w 476739"/>
              <a:gd name="connsiteY1" fmla="*/ 85969 h 117231"/>
              <a:gd name="connsiteX2" fmla="*/ 0 w 476739"/>
              <a:gd name="connsiteY2" fmla="*/ 0 h 117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6739" h="117231">
                <a:moveTo>
                  <a:pt x="476739" y="117231"/>
                </a:moveTo>
                <a:cubicBezTo>
                  <a:pt x="352344" y="111369"/>
                  <a:pt x="227949" y="105507"/>
                  <a:pt x="148493" y="85969"/>
                </a:cubicBezTo>
                <a:cubicBezTo>
                  <a:pt x="69037" y="66431"/>
                  <a:pt x="34518" y="33215"/>
                  <a:pt x="0" y="0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4F75797-3169-6841-943F-F7A741E21CFA}"/>
              </a:ext>
            </a:extLst>
          </p:cNvPr>
          <p:cNvSpPr txBox="1"/>
          <p:nvPr/>
        </p:nvSpPr>
        <p:spPr>
          <a:xfrm>
            <a:off x="649192" y="1924781"/>
            <a:ext cx="1514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weakest phase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8" name="Freihandform 17">
            <a:extLst>
              <a:ext uri="{FF2B5EF4-FFF2-40B4-BE49-F238E27FC236}">
                <a16:creationId xmlns:a16="http://schemas.microsoft.com/office/drawing/2014/main" id="{E57F78DE-CF92-964D-9DE4-7570EE2551B8}"/>
              </a:ext>
            </a:extLst>
          </p:cNvPr>
          <p:cNvSpPr/>
          <p:nvPr/>
        </p:nvSpPr>
        <p:spPr>
          <a:xfrm>
            <a:off x="7535592" y="3762581"/>
            <a:ext cx="588818" cy="2202873"/>
          </a:xfrm>
          <a:custGeom>
            <a:avLst/>
            <a:gdLst>
              <a:gd name="connsiteX0" fmla="*/ 0 w 588818"/>
              <a:gd name="connsiteY0" fmla="*/ 0 h 2202873"/>
              <a:gd name="connsiteX1" fmla="*/ 242455 w 588818"/>
              <a:gd name="connsiteY1" fmla="*/ 1724891 h 2202873"/>
              <a:gd name="connsiteX2" fmla="*/ 588818 w 588818"/>
              <a:gd name="connsiteY2" fmla="*/ 2202873 h 2202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8818" h="2202873">
                <a:moveTo>
                  <a:pt x="0" y="0"/>
                </a:moveTo>
                <a:cubicBezTo>
                  <a:pt x="72159" y="678873"/>
                  <a:pt x="144319" y="1357746"/>
                  <a:pt x="242455" y="1724891"/>
                </a:cubicBezTo>
                <a:cubicBezTo>
                  <a:pt x="340591" y="2092037"/>
                  <a:pt x="464704" y="2147455"/>
                  <a:pt x="588818" y="2202873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6B33021-6E6F-4242-8B70-F8C26E80DE46}"/>
              </a:ext>
            </a:extLst>
          </p:cNvPr>
          <p:cNvSpPr txBox="1"/>
          <p:nvPr/>
        </p:nvSpPr>
        <p:spPr>
          <a:xfrm>
            <a:off x="8124410" y="5819950"/>
            <a:ext cx="2001506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enlarged symbols:</a:t>
            </a:r>
          </a:p>
          <a:p>
            <a:r>
              <a:rPr lang="en-US" sz="1400" dirty="0">
                <a:latin typeface="Helvetica Light" panose="020B0403020202020204" pitchFamily="34" charset="0"/>
              </a:rPr>
              <a:t>’end-member’ textures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52FBF046-0DDF-8946-B1CB-322ABF2C7D61}"/>
              </a:ext>
            </a:extLst>
          </p:cNvPr>
          <p:cNvCxnSpPr>
            <a:cxnSpLocks/>
          </p:cNvCxnSpPr>
          <p:nvPr/>
        </p:nvCxnSpPr>
        <p:spPr>
          <a:xfrm>
            <a:off x="2250831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E38212-8322-524D-ADE1-743C4D732C1B}"/>
              </a:ext>
            </a:extLst>
          </p:cNvPr>
          <p:cNvCxnSpPr>
            <a:cxnSpLocks/>
          </p:cNvCxnSpPr>
          <p:nvPr/>
        </p:nvCxnSpPr>
        <p:spPr>
          <a:xfrm>
            <a:off x="2948054" y="2898084"/>
            <a:ext cx="112599" cy="112599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856A17AE-44A3-DD4D-B6BF-CA34900953FB}"/>
              </a:ext>
            </a:extLst>
          </p:cNvPr>
          <p:cNvCxnSpPr>
            <a:cxnSpLocks/>
          </p:cNvCxnSpPr>
          <p:nvPr/>
        </p:nvCxnSpPr>
        <p:spPr>
          <a:xfrm>
            <a:off x="4357445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C253CC70-D0D6-9E45-8D3E-F968427BFDAE}"/>
              </a:ext>
            </a:extLst>
          </p:cNvPr>
          <p:cNvCxnSpPr>
            <a:cxnSpLocks/>
          </p:cNvCxnSpPr>
          <p:nvPr/>
        </p:nvCxnSpPr>
        <p:spPr>
          <a:xfrm>
            <a:off x="7326151" y="3360579"/>
            <a:ext cx="111436" cy="111436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Inhaltsplatzhalter 2">
            <a:extLst>
              <a:ext uri="{FF2B5EF4-FFF2-40B4-BE49-F238E27FC236}">
                <a16:creationId xmlns:a16="http://schemas.microsoft.com/office/drawing/2014/main" id="{00FA03BD-AF5E-F746-B390-55DE3FE500A2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7223348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Parameters of different numerical experiments and resulting textures</a:t>
            </a:r>
          </a:p>
        </p:txBody>
      </p:sp>
      <p:sp>
        <p:nvSpPr>
          <p:cNvPr id="32" name="Freihandform 31">
            <a:extLst>
              <a:ext uri="{FF2B5EF4-FFF2-40B4-BE49-F238E27FC236}">
                <a16:creationId xmlns:a16="http://schemas.microsoft.com/office/drawing/2014/main" id="{70004F36-304A-7D42-A0AE-F27871CD70E6}"/>
              </a:ext>
            </a:extLst>
          </p:cNvPr>
          <p:cNvSpPr/>
          <p:nvPr/>
        </p:nvSpPr>
        <p:spPr>
          <a:xfrm>
            <a:off x="1959480" y="4827373"/>
            <a:ext cx="717817" cy="963827"/>
          </a:xfrm>
          <a:custGeom>
            <a:avLst/>
            <a:gdLst>
              <a:gd name="connsiteX0" fmla="*/ 586012 w 717817"/>
              <a:gd name="connsiteY0" fmla="*/ 0 h 963827"/>
              <a:gd name="connsiteX1" fmla="*/ 1125 w 717817"/>
              <a:gd name="connsiteY1" fmla="*/ 296562 h 963827"/>
              <a:gd name="connsiteX2" fmla="*/ 717817 w 717817"/>
              <a:gd name="connsiteY2" fmla="*/ 963827 h 963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817" h="963827">
                <a:moveTo>
                  <a:pt x="586012" y="0"/>
                </a:moveTo>
                <a:cubicBezTo>
                  <a:pt x="282584" y="67962"/>
                  <a:pt x="-20843" y="135924"/>
                  <a:pt x="1125" y="296562"/>
                </a:cubicBezTo>
                <a:cubicBezTo>
                  <a:pt x="23092" y="457200"/>
                  <a:pt x="370454" y="710513"/>
                  <a:pt x="717817" y="963827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>
            <a:extLst>
              <a:ext uri="{FF2B5EF4-FFF2-40B4-BE49-F238E27FC236}">
                <a16:creationId xmlns:a16="http://schemas.microsoft.com/office/drawing/2014/main" id="{DE7DBC4D-EFF3-104F-A723-132C2E079644}"/>
              </a:ext>
            </a:extLst>
          </p:cNvPr>
          <p:cNvSpPr/>
          <p:nvPr/>
        </p:nvSpPr>
        <p:spPr>
          <a:xfrm>
            <a:off x="2809103" y="4757306"/>
            <a:ext cx="2133600" cy="976229"/>
          </a:xfrm>
          <a:custGeom>
            <a:avLst/>
            <a:gdLst>
              <a:gd name="connsiteX0" fmla="*/ 0 w 2133600"/>
              <a:gd name="connsiteY0" fmla="*/ 61829 h 976229"/>
              <a:gd name="connsiteX1" fmla="*/ 1227438 w 2133600"/>
              <a:gd name="connsiteY1" fmla="*/ 61829 h 976229"/>
              <a:gd name="connsiteX2" fmla="*/ 1548713 w 2133600"/>
              <a:gd name="connsiteY2" fmla="*/ 704380 h 976229"/>
              <a:gd name="connsiteX3" fmla="*/ 2133600 w 2133600"/>
              <a:gd name="connsiteY3" fmla="*/ 976229 h 976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976229">
                <a:moveTo>
                  <a:pt x="0" y="61829"/>
                </a:moveTo>
                <a:cubicBezTo>
                  <a:pt x="484659" y="8283"/>
                  <a:pt x="969319" y="-45263"/>
                  <a:pt x="1227438" y="61829"/>
                </a:cubicBezTo>
                <a:cubicBezTo>
                  <a:pt x="1485557" y="168921"/>
                  <a:pt x="1397686" y="551980"/>
                  <a:pt x="1548713" y="704380"/>
                </a:cubicBezTo>
                <a:cubicBezTo>
                  <a:pt x="1699740" y="856780"/>
                  <a:pt x="1916670" y="916504"/>
                  <a:pt x="2133600" y="976229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86A01EA4-81F8-794A-8DC8-ADDBB8EAA285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Inhaltsplatzhalter 2">
            <a:extLst>
              <a:ext uri="{FF2B5EF4-FFF2-40B4-BE49-F238E27FC236}">
                <a16:creationId xmlns:a16="http://schemas.microsoft.com/office/drawing/2014/main" id="{B7E95A85-ED4A-D64C-B4D9-AB6FD71C4868}"/>
              </a:ext>
            </a:extLst>
          </p:cNvPr>
          <p:cNvSpPr txBox="1">
            <a:spLocks/>
          </p:cNvSpPr>
          <p:nvPr/>
        </p:nvSpPr>
        <p:spPr>
          <a:xfrm>
            <a:off x="1573665" y="667546"/>
            <a:ext cx="6333224" cy="3687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‘Stretched biotite’ texture</a:t>
            </a:r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42183215-65C9-A144-941F-1D393B28959B}"/>
              </a:ext>
            </a:extLst>
          </p:cNvPr>
          <p:cNvSpPr txBox="1">
            <a:spLocks/>
          </p:cNvSpPr>
          <p:nvPr/>
        </p:nvSpPr>
        <p:spPr>
          <a:xfrm>
            <a:off x="8224583" y="1033123"/>
            <a:ext cx="2972859" cy="5267905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Low viscosity contrast between quartz and biotite (no brittle deformation)</a:t>
            </a:r>
          </a:p>
          <a:p>
            <a:r>
              <a:rPr lang="en-US" dirty="0">
                <a:latin typeface="Helvetica Light" panose="020B0403020202020204" pitchFamily="34" charset="0"/>
              </a:rPr>
              <a:t>Consequently, the aggregate behaves close to a single-phase material</a:t>
            </a:r>
          </a:p>
        </p:txBody>
      </p:sp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2DEF7561-F34D-5E43-9A9C-67346F83CF31}"/>
              </a:ext>
            </a:extLst>
          </p:cNvPr>
          <p:cNvCxnSpPr>
            <a:cxnSpLocks/>
          </p:cNvCxnSpPr>
          <p:nvPr/>
        </p:nvCxnSpPr>
        <p:spPr>
          <a:xfrm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59FA192-0E1E-6943-9871-FA12B6AE697F}"/>
              </a:ext>
            </a:extLst>
          </p:cNvPr>
          <p:cNvCxnSpPr>
            <a:cxnSpLocks/>
          </p:cNvCxnSpPr>
          <p:nvPr/>
        </p:nvCxnSpPr>
        <p:spPr>
          <a:xfrm flipH="1"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nteraktive Schaltfläche: Anpassen 2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AB0D93E-69EA-E14F-8F7F-4EF919A600E0}"/>
              </a:ext>
            </a:extLst>
          </p:cNvPr>
          <p:cNvSpPr/>
          <p:nvPr/>
        </p:nvSpPr>
        <p:spPr>
          <a:xfrm>
            <a:off x="10583862" y="584802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1" name="animation720p" descr="animation720p">
            <a:hlinkClick r:id="" action="ppaction://media"/>
            <a:extLst>
              <a:ext uri="{FF2B5EF4-FFF2-40B4-BE49-F238E27FC236}">
                <a16:creationId xmlns:a16="http://schemas.microsoft.com/office/drawing/2014/main" id="{3C59BD17-7DF3-FB41-9523-36695A80765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72599" y="1066800"/>
            <a:ext cx="6333025" cy="5106134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42B603C1-8781-7241-A878-DC00B52E84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676" y="3343265"/>
            <a:ext cx="808986" cy="548023"/>
          </a:xfrm>
          <a:prstGeom prst="rect">
            <a:avLst/>
          </a:prstGeom>
        </p:spPr>
      </p:pic>
      <p:sp>
        <p:nvSpPr>
          <p:cNvPr id="36" name="Textfeld 35">
            <a:extLst>
              <a:ext uri="{FF2B5EF4-FFF2-40B4-BE49-F238E27FC236}">
                <a16:creationId xmlns:a16="http://schemas.microsoft.com/office/drawing/2014/main" id="{97DF5A87-D1CB-CA49-A206-45AF07D23F5B}"/>
              </a:ext>
            </a:extLst>
          </p:cNvPr>
          <p:cNvSpPr txBox="1"/>
          <p:nvPr/>
        </p:nvSpPr>
        <p:spPr>
          <a:xfrm>
            <a:off x="108848" y="4569995"/>
            <a:ext cx="144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click here to start animation</a:t>
            </a:r>
          </a:p>
        </p:txBody>
      </p:sp>
      <p:sp>
        <p:nvSpPr>
          <p:cNvPr id="37" name="Freihandform 36">
            <a:extLst>
              <a:ext uri="{FF2B5EF4-FFF2-40B4-BE49-F238E27FC236}">
                <a16:creationId xmlns:a16="http://schemas.microsoft.com/office/drawing/2014/main" id="{F7EBE588-C244-0941-B122-61E247966DC0}"/>
              </a:ext>
            </a:extLst>
          </p:cNvPr>
          <p:cNvSpPr/>
          <p:nvPr/>
        </p:nvSpPr>
        <p:spPr>
          <a:xfrm>
            <a:off x="1451113" y="4830417"/>
            <a:ext cx="439214" cy="1143000"/>
          </a:xfrm>
          <a:custGeom>
            <a:avLst/>
            <a:gdLst>
              <a:gd name="connsiteX0" fmla="*/ 0 w 439214"/>
              <a:gd name="connsiteY0" fmla="*/ 0 h 1143000"/>
              <a:gd name="connsiteX1" fmla="*/ 397565 w 439214"/>
              <a:gd name="connsiteY1" fmla="*/ 516835 h 1143000"/>
              <a:gd name="connsiteX2" fmla="*/ 407504 w 439214"/>
              <a:gd name="connsiteY2" fmla="*/ 114300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214" h="1143000">
                <a:moveTo>
                  <a:pt x="0" y="0"/>
                </a:moveTo>
                <a:cubicBezTo>
                  <a:pt x="164824" y="163167"/>
                  <a:pt x="329648" y="326335"/>
                  <a:pt x="397565" y="516835"/>
                </a:cubicBezTo>
                <a:cubicBezTo>
                  <a:pt x="465482" y="707335"/>
                  <a:pt x="436493" y="925167"/>
                  <a:pt x="407504" y="1143000"/>
                </a:cubicBezTo>
              </a:path>
            </a:pathLst>
          </a:custGeom>
          <a:noFill/>
          <a:ln>
            <a:solidFill>
              <a:srgbClr val="4153BB"/>
            </a:solidFill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653D8DBE-478F-0B42-A4E0-7260C04AA8B4}"/>
              </a:ext>
            </a:extLst>
          </p:cNvPr>
          <p:cNvSpPr txBox="1"/>
          <p:nvPr/>
        </p:nvSpPr>
        <p:spPr>
          <a:xfrm>
            <a:off x="157264" y="5380710"/>
            <a:ext cx="14436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     or click here </a:t>
            </a:r>
          </a:p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to download the video file</a:t>
            </a:r>
          </a:p>
        </p:txBody>
      </p: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2C047F36-4B75-DB46-B10C-B6157A2ABADE}"/>
              </a:ext>
            </a:extLst>
          </p:cNvPr>
          <p:cNvGrpSpPr/>
          <p:nvPr/>
        </p:nvGrpSpPr>
        <p:grpSpPr>
          <a:xfrm>
            <a:off x="193637" y="5413390"/>
            <a:ext cx="234328" cy="234328"/>
            <a:chOff x="1236405" y="5416036"/>
            <a:chExt cx="234328" cy="234328"/>
          </a:xfrm>
        </p:grpSpPr>
        <p:sp>
          <p:nvSpPr>
            <p:cNvPr id="40" name="Pfeil nach unten 39">
              <a:extLst>
                <a:ext uri="{FF2B5EF4-FFF2-40B4-BE49-F238E27FC236}">
                  <a16:creationId xmlns:a16="http://schemas.microsoft.com/office/drawing/2014/main" id="{DF424D81-08A9-6240-BD47-B39393DFF3FF}"/>
                </a:ext>
              </a:extLst>
            </p:cNvPr>
            <p:cNvSpPr/>
            <p:nvPr/>
          </p:nvSpPr>
          <p:spPr>
            <a:xfrm>
              <a:off x="1283610" y="5493830"/>
              <a:ext cx="149087" cy="92659"/>
            </a:xfrm>
            <a:prstGeom prst="downArrow">
              <a:avLst/>
            </a:prstGeom>
            <a:solidFill>
              <a:srgbClr val="4153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BED3DE3F-75DE-F84F-9661-6B9381C616D0}"/>
                </a:ext>
              </a:extLst>
            </p:cNvPr>
            <p:cNvSpPr/>
            <p:nvPr/>
          </p:nvSpPr>
          <p:spPr>
            <a:xfrm>
              <a:off x="1236405" y="5416036"/>
              <a:ext cx="234328" cy="234328"/>
            </a:xfrm>
            <a:prstGeom prst="ellipse">
              <a:avLst/>
            </a:prstGeom>
            <a:noFill/>
            <a:ln>
              <a:solidFill>
                <a:srgbClr val="4153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42" name="Interaktive Schaltfläche: Anpassen 41">
            <a:hlinkClick r:id="rId10" highlightClick="1"/>
            <a:extLst>
              <a:ext uri="{FF2B5EF4-FFF2-40B4-BE49-F238E27FC236}">
                <a16:creationId xmlns:a16="http://schemas.microsoft.com/office/drawing/2014/main" id="{93F371A9-78DF-F640-B9FB-E93170673CAF}"/>
              </a:ext>
            </a:extLst>
          </p:cNvPr>
          <p:cNvSpPr/>
          <p:nvPr/>
        </p:nvSpPr>
        <p:spPr>
          <a:xfrm>
            <a:off x="127428" y="5342969"/>
            <a:ext cx="1379506" cy="82560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530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62A10002-889B-B74B-996F-65ADF0638B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9" b="12225"/>
          <a:stretch/>
        </p:blipFill>
        <p:spPr>
          <a:xfrm>
            <a:off x="678126" y="1906584"/>
            <a:ext cx="4306259" cy="361102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4BB0477-50E4-A14C-B464-48A4500C98A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5" t="15899" b="12225"/>
          <a:stretch/>
        </p:blipFill>
        <p:spPr>
          <a:xfrm>
            <a:off x="5023268" y="1906584"/>
            <a:ext cx="2931917" cy="36110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Textures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7301" y="2184263"/>
            <a:ext cx="2972859" cy="3724183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Four ‘end-member’ textures (click on </a:t>
            </a:r>
            <a:r>
              <a:rPr lang="en-US" dirty="0">
                <a:solidFill>
                  <a:srgbClr val="4153BB"/>
                </a:solidFill>
                <a:latin typeface="Helvetica" pitchFamily="2" charset="0"/>
              </a:rPr>
              <a:t>arrows</a:t>
            </a:r>
            <a:r>
              <a:rPr lang="en-US" dirty="0">
                <a:latin typeface="Helvetica Light" panose="020B0403020202020204" pitchFamily="34" charset="0"/>
              </a:rPr>
              <a:t> for details)</a:t>
            </a:r>
          </a:p>
          <a:p>
            <a:r>
              <a:rPr lang="en-US" dirty="0">
                <a:latin typeface="Helvetica Light" panose="020B0403020202020204" pitchFamily="34" charset="0"/>
              </a:rPr>
              <a:t>‘Intermediate’ textures in between</a:t>
            </a:r>
          </a:p>
          <a:p>
            <a:r>
              <a:rPr lang="en-US" dirty="0">
                <a:latin typeface="Helvetica Light" panose="020B0403020202020204" pitchFamily="34" charset="0"/>
              </a:rPr>
              <a:t>Type of texture depends on viscosity contrast, which in turn depends on the experimental parameters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7E9B400-FB02-244A-880A-0E2D3D0856B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732569F-7BF4-BC4C-B61C-95F3DA92A3F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EC4F4B6-4B1C-8547-8608-13D65969FC4E}"/>
              </a:ext>
            </a:extLst>
          </p:cNvPr>
          <p:cNvSpPr txBox="1"/>
          <p:nvPr/>
        </p:nvSpPr>
        <p:spPr>
          <a:xfrm>
            <a:off x="2688290" y="5562707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brittle failure criterion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0A93FAB5-8316-FF4B-B7EF-707885628CF2}"/>
              </a:ext>
            </a:extLst>
          </p:cNvPr>
          <p:cNvSpPr txBox="1"/>
          <p:nvPr/>
        </p:nvSpPr>
        <p:spPr>
          <a:xfrm>
            <a:off x="4932255" y="5562706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viscous flow law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6" name="Freihandform 15">
            <a:extLst>
              <a:ext uri="{FF2B5EF4-FFF2-40B4-BE49-F238E27FC236}">
                <a16:creationId xmlns:a16="http://schemas.microsoft.com/office/drawing/2014/main" id="{EE95CFEE-A77F-2540-BCE3-BFEB008642DF}"/>
              </a:ext>
            </a:extLst>
          </p:cNvPr>
          <p:cNvSpPr/>
          <p:nvPr/>
        </p:nvSpPr>
        <p:spPr>
          <a:xfrm>
            <a:off x="1774092" y="2184264"/>
            <a:ext cx="476739" cy="117231"/>
          </a:xfrm>
          <a:custGeom>
            <a:avLst/>
            <a:gdLst>
              <a:gd name="connsiteX0" fmla="*/ 476739 w 476739"/>
              <a:gd name="connsiteY0" fmla="*/ 117231 h 117231"/>
              <a:gd name="connsiteX1" fmla="*/ 148493 w 476739"/>
              <a:gd name="connsiteY1" fmla="*/ 85969 h 117231"/>
              <a:gd name="connsiteX2" fmla="*/ 0 w 476739"/>
              <a:gd name="connsiteY2" fmla="*/ 0 h 117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6739" h="117231">
                <a:moveTo>
                  <a:pt x="476739" y="117231"/>
                </a:moveTo>
                <a:cubicBezTo>
                  <a:pt x="352344" y="111369"/>
                  <a:pt x="227949" y="105507"/>
                  <a:pt x="148493" y="85969"/>
                </a:cubicBezTo>
                <a:cubicBezTo>
                  <a:pt x="69037" y="66431"/>
                  <a:pt x="34518" y="33215"/>
                  <a:pt x="0" y="0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4F75797-3169-6841-943F-F7A741E21CFA}"/>
              </a:ext>
            </a:extLst>
          </p:cNvPr>
          <p:cNvSpPr txBox="1"/>
          <p:nvPr/>
        </p:nvSpPr>
        <p:spPr>
          <a:xfrm>
            <a:off x="649192" y="1924781"/>
            <a:ext cx="1514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weakest phase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8" name="Freihandform 17">
            <a:extLst>
              <a:ext uri="{FF2B5EF4-FFF2-40B4-BE49-F238E27FC236}">
                <a16:creationId xmlns:a16="http://schemas.microsoft.com/office/drawing/2014/main" id="{E57F78DE-CF92-964D-9DE4-7570EE2551B8}"/>
              </a:ext>
            </a:extLst>
          </p:cNvPr>
          <p:cNvSpPr/>
          <p:nvPr/>
        </p:nvSpPr>
        <p:spPr>
          <a:xfrm>
            <a:off x="7535592" y="3762581"/>
            <a:ext cx="588818" cy="2202873"/>
          </a:xfrm>
          <a:custGeom>
            <a:avLst/>
            <a:gdLst>
              <a:gd name="connsiteX0" fmla="*/ 0 w 588818"/>
              <a:gd name="connsiteY0" fmla="*/ 0 h 2202873"/>
              <a:gd name="connsiteX1" fmla="*/ 242455 w 588818"/>
              <a:gd name="connsiteY1" fmla="*/ 1724891 h 2202873"/>
              <a:gd name="connsiteX2" fmla="*/ 588818 w 588818"/>
              <a:gd name="connsiteY2" fmla="*/ 2202873 h 2202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8818" h="2202873">
                <a:moveTo>
                  <a:pt x="0" y="0"/>
                </a:moveTo>
                <a:cubicBezTo>
                  <a:pt x="72159" y="678873"/>
                  <a:pt x="144319" y="1357746"/>
                  <a:pt x="242455" y="1724891"/>
                </a:cubicBezTo>
                <a:cubicBezTo>
                  <a:pt x="340591" y="2092037"/>
                  <a:pt x="464704" y="2147455"/>
                  <a:pt x="588818" y="2202873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6B33021-6E6F-4242-8B70-F8C26E80DE46}"/>
              </a:ext>
            </a:extLst>
          </p:cNvPr>
          <p:cNvSpPr txBox="1"/>
          <p:nvPr/>
        </p:nvSpPr>
        <p:spPr>
          <a:xfrm>
            <a:off x="8124410" y="5819950"/>
            <a:ext cx="2001506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enlarged symbols:</a:t>
            </a:r>
          </a:p>
          <a:p>
            <a:r>
              <a:rPr lang="en-US" sz="1400" dirty="0">
                <a:latin typeface="Helvetica Light" panose="020B0403020202020204" pitchFamily="34" charset="0"/>
              </a:rPr>
              <a:t>’end-member’ textures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52FBF046-0DDF-8946-B1CB-322ABF2C7D61}"/>
              </a:ext>
            </a:extLst>
          </p:cNvPr>
          <p:cNvCxnSpPr>
            <a:cxnSpLocks/>
          </p:cNvCxnSpPr>
          <p:nvPr/>
        </p:nvCxnSpPr>
        <p:spPr>
          <a:xfrm>
            <a:off x="2250831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E38212-8322-524D-ADE1-743C4D732C1B}"/>
              </a:ext>
            </a:extLst>
          </p:cNvPr>
          <p:cNvCxnSpPr>
            <a:cxnSpLocks/>
          </p:cNvCxnSpPr>
          <p:nvPr/>
        </p:nvCxnSpPr>
        <p:spPr>
          <a:xfrm>
            <a:off x="2948054" y="2898084"/>
            <a:ext cx="112599" cy="112599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856A17AE-44A3-DD4D-B6BF-CA34900953FB}"/>
              </a:ext>
            </a:extLst>
          </p:cNvPr>
          <p:cNvCxnSpPr>
            <a:cxnSpLocks/>
          </p:cNvCxnSpPr>
          <p:nvPr/>
        </p:nvCxnSpPr>
        <p:spPr>
          <a:xfrm>
            <a:off x="4357445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C253CC70-D0D6-9E45-8D3E-F968427BFDAE}"/>
              </a:ext>
            </a:extLst>
          </p:cNvPr>
          <p:cNvCxnSpPr>
            <a:cxnSpLocks/>
          </p:cNvCxnSpPr>
          <p:nvPr/>
        </p:nvCxnSpPr>
        <p:spPr>
          <a:xfrm>
            <a:off x="7326151" y="3360579"/>
            <a:ext cx="111436" cy="111436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Inhaltsplatzhalter 2">
            <a:extLst>
              <a:ext uri="{FF2B5EF4-FFF2-40B4-BE49-F238E27FC236}">
                <a16:creationId xmlns:a16="http://schemas.microsoft.com/office/drawing/2014/main" id="{00FA03BD-AF5E-F746-B390-55DE3FE500A2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7223348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Parameters of different numerical experiments and resulting textures</a:t>
            </a:r>
          </a:p>
        </p:txBody>
      </p:sp>
      <p:sp>
        <p:nvSpPr>
          <p:cNvPr id="32" name="Freihandform 31">
            <a:extLst>
              <a:ext uri="{FF2B5EF4-FFF2-40B4-BE49-F238E27FC236}">
                <a16:creationId xmlns:a16="http://schemas.microsoft.com/office/drawing/2014/main" id="{70004F36-304A-7D42-A0AE-F27871CD70E6}"/>
              </a:ext>
            </a:extLst>
          </p:cNvPr>
          <p:cNvSpPr/>
          <p:nvPr/>
        </p:nvSpPr>
        <p:spPr>
          <a:xfrm>
            <a:off x="1959480" y="4827373"/>
            <a:ext cx="717817" cy="963827"/>
          </a:xfrm>
          <a:custGeom>
            <a:avLst/>
            <a:gdLst>
              <a:gd name="connsiteX0" fmla="*/ 586012 w 717817"/>
              <a:gd name="connsiteY0" fmla="*/ 0 h 963827"/>
              <a:gd name="connsiteX1" fmla="*/ 1125 w 717817"/>
              <a:gd name="connsiteY1" fmla="*/ 296562 h 963827"/>
              <a:gd name="connsiteX2" fmla="*/ 717817 w 717817"/>
              <a:gd name="connsiteY2" fmla="*/ 963827 h 963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817" h="963827">
                <a:moveTo>
                  <a:pt x="586012" y="0"/>
                </a:moveTo>
                <a:cubicBezTo>
                  <a:pt x="282584" y="67962"/>
                  <a:pt x="-20843" y="135924"/>
                  <a:pt x="1125" y="296562"/>
                </a:cubicBezTo>
                <a:cubicBezTo>
                  <a:pt x="23092" y="457200"/>
                  <a:pt x="370454" y="710513"/>
                  <a:pt x="717817" y="963827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>
            <a:extLst>
              <a:ext uri="{FF2B5EF4-FFF2-40B4-BE49-F238E27FC236}">
                <a16:creationId xmlns:a16="http://schemas.microsoft.com/office/drawing/2014/main" id="{DE7DBC4D-EFF3-104F-A723-132C2E079644}"/>
              </a:ext>
            </a:extLst>
          </p:cNvPr>
          <p:cNvSpPr/>
          <p:nvPr/>
        </p:nvSpPr>
        <p:spPr>
          <a:xfrm>
            <a:off x="2809103" y="4757306"/>
            <a:ext cx="2133600" cy="976229"/>
          </a:xfrm>
          <a:custGeom>
            <a:avLst/>
            <a:gdLst>
              <a:gd name="connsiteX0" fmla="*/ 0 w 2133600"/>
              <a:gd name="connsiteY0" fmla="*/ 61829 h 976229"/>
              <a:gd name="connsiteX1" fmla="*/ 1227438 w 2133600"/>
              <a:gd name="connsiteY1" fmla="*/ 61829 h 976229"/>
              <a:gd name="connsiteX2" fmla="*/ 1548713 w 2133600"/>
              <a:gd name="connsiteY2" fmla="*/ 704380 h 976229"/>
              <a:gd name="connsiteX3" fmla="*/ 2133600 w 2133600"/>
              <a:gd name="connsiteY3" fmla="*/ 976229 h 976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976229">
                <a:moveTo>
                  <a:pt x="0" y="61829"/>
                </a:moveTo>
                <a:cubicBezTo>
                  <a:pt x="484659" y="8283"/>
                  <a:pt x="969319" y="-45263"/>
                  <a:pt x="1227438" y="61829"/>
                </a:cubicBezTo>
                <a:cubicBezTo>
                  <a:pt x="1485557" y="168921"/>
                  <a:pt x="1397686" y="551980"/>
                  <a:pt x="1548713" y="704380"/>
                </a:cubicBezTo>
                <a:cubicBezTo>
                  <a:pt x="1699740" y="856780"/>
                  <a:pt x="1916670" y="916504"/>
                  <a:pt x="2133600" y="976229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86A01EA4-81F8-794A-8DC8-ADDBB8EAA285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Inhaltsplatzhalter 2">
            <a:extLst>
              <a:ext uri="{FF2B5EF4-FFF2-40B4-BE49-F238E27FC236}">
                <a16:creationId xmlns:a16="http://schemas.microsoft.com/office/drawing/2014/main" id="{B7E95A85-ED4A-D64C-B4D9-AB6FD71C4868}"/>
              </a:ext>
            </a:extLst>
          </p:cNvPr>
          <p:cNvSpPr txBox="1">
            <a:spLocks/>
          </p:cNvSpPr>
          <p:nvPr/>
        </p:nvSpPr>
        <p:spPr>
          <a:xfrm>
            <a:off x="1573665" y="667546"/>
            <a:ext cx="6333224" cy="3687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‘Rotating biotite’ texture</a:t>
            </a:r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42183215-65C9-A144-941F-1D393B28959B}"/>
              </a:ext>
            </a:extLst>
          </p:cNvPr>
          <p:cNvSpPr txBox="1">
            <a:spLocks/>
          </p:cNvSpPr>
          <p:nvPr/>
        </p:nvSpPr>
        <p:spPr>
          <a:xfrm>
            <a:off x="8224583" y="1033123"/>
            <a:ext cx="2972859" cy="5352192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Strong biotite in weak quartz matrix (no brittle deformation)</a:t>
            </a:r>
          </a:p>
          <a:p>
            <a:r>
              <a:rPr lang="en-US" dirty="0">
                <a:latin typeface="Helvetica Light" panose="020B0403020202020204" pitchFamily="34" charset="0"/>
              </a:rPr>
              <a:t>Consequently, biotite rotates in deforming quartz matrix without considerable deformation</a:t>
            </a:r>
          </a:p>
        </p:txBody>
      </p:sp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2DEF7561-F34D-5E43-9A9C-67346F83CF31}"/>
              </a:ext>
            </a:extLst>
          </p:cNvPr>
          <p:cNvCxnSpPr>
            <a:cxnSpLocks/>
          </p:cNvCxnSpPr>
          <p:nvPr/>
        </p:nvCxnSpPr>
        <p:spPr>
          <a:xfrm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59FA192-0E1E-6943-9871-FA12B6AE697F}"/>
              </a:ext>
            </a:extLst>
          </p:cNvPr>
          <p:cNvCxnSpPr>
            <a:cxnSpLocks/>
          </p:cNvCxnSpPr>
          <p:nvPr/>
        </p:nvCxnSpPr>
        <p:spPr>
          <a:xfrm flipH="1"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nteraktive Schaltfläche: Anpassen 2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AB0D93E-69EA-E14F-8F7F-4EF919A600E0}"/>
              </a:ext>
            </a:extLst>
          </p:cNvPr>
          <p:cNvSpPr/>
          <p:nvPr/>
        </p:nvSpPr>
        <p:spPr>
          <a:xfrm>
            <a:off x="10583862" y="584802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1" name="animation720p" descr="animation720p">
            <a:hlinkClick r:id="" action="ppaction://media"/>
            <a:extLst>
              <a:ext uri="{FF2B5EF4-FFF2-40B4-BE49-F238E27FC236}">
                <a16:creationId xmlns:a16="http://schemas.microsoft.com/office/drawing/2014/main" id="{B6F4C2A7-CB84-2144-9F1E-2139A811C26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76087" y="1065615"/>
            <a:ext cx="6329538" cy="5103324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3246BD12-B33A-7A4E-9CDC-1B017A274A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676" y="3343265"/>
            <a:ext cx="808986" cy="548023"/>
          </a:xfrm>
          <a:prstGeom prst="rect">
            <a:avLst/>
          </a:prstGeom>
        </p:spPr>
      </p:pic>
      <p:sp>
        <p:nvSpPr>
          <p:cNvPr id="35" name="Textfeld 34">
            <a:extLst>
              <a:ext uri="{FF2B5EF4-FFF2-40B4-BE49-F238E27FC236}">
                <a16:creationId xmlns:a16="http://schemas.microsoft.com/office/drawing/2014/main" id="{788FFA6A-EC10-5F45-B3CA-FAA1D4E027D9}"/>
              </a:ext>
            </a:extLst>
          </p:cNvPr>
          <p:cNvSpPr txBox="1"/>
          <p:nvPr/>
        </p:nvSpPr>
        <p:spPr>
          <a:xfrm>
            <a:off x="108848" y="4569995"/>
            <a:ext cx="144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click here to start animation</a:t>
            </a:r>
          </a:p>
        </p:txBody>
      </p:sp>
      <p:sp>
        <p:nvSpPr>
          <p:cNvPr id="36" name="Freihandform 35">
            <a:extLst>
              <a:ext uri="{FF2B5EF4-FFF2-40B4-BE49-F238E27FC236}">
                <a16:creationId xmlns:a16="http://schemas.microsoft.com/office/drawing/2014/main" id="{230257CD-8504-5E45-B1BF-B8AF7FCDF592}"/>
              </a:ext>
            </a:extLst>
          </p:cNvPr>
          <p:cNvSpPr/>
          <p:nvPr/>
        </p:nvSpPr>
        <p:spPr>
          <a:xfrm>
            <a:off x="1451113" y="4830417"/>
            <a:ext cx="439214" cy="1143000"/>
          </a:xfrm>
          <a:custGeom>
            <a:avLst/>
            <a:gdLst>
              <a:gd name="connsiteX0" fmla="*/ 0 w 439214"/>
              <a:gd name="connsiteY0" fmla="*/ 0 h 1143000"/>
              <a:gd name="connsiteX1" fmla="*/ 397565 w 439214"/>
              <a:gd name="connsiteY1" fmla="*/ 516835 h 1143000"/>
              <a:gd name="connsiteX2" fmla="*/ 407504 w 439214"/>
              <a:gd name="connsiteY2" fmla="*/ 114300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214" h="1143000">
                <a:moveTo>
                  <a:pt x="0" y="0"/>
                </a:moveTo>
                <a:cubicBezTo>
                  <a:pt x="164824" y="163167"/>
                  <a:pt x="329648" y="326335"/>
                  <a:pt x="397565" y="516835"/>
                </a:cubicBezTo>
                <a:cubicBezTo>
                  <a:pt x="465482" y="707335"/>
                  <a:pt x="436493" y="925167"/>
                  <a:pt x="407504" y="1143000"/>
                </a:cubicBezTo>
              </a:path>
            </a:pathLst>
          </a:custGeom>
          <a:noFill/>
          <a:ln>
            <a:solidFill>
              <a:srgbClr val="4153BB"/>
            </a:solidFill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AA8CA661-A23F-734A-B2C1-EF41C52CE436}"/>
              </a:ext>
            </a:extLst>
          </p:cNvPr>
          <p:cNvSpPr txBox="1"/>
          <p:nvPr/>
        </p:nvSpPr>
        <p:spPr>
          <a:xfrm>
            <a:off x="157264" y="5380710"/>
            <a:ext cx="14436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     or click here </a:t>
            </a:r>
          </a:p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to download the video file</a:t>
            </a:r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195391E2-9C9A-A54A-B1AD-E19E4560E5AF}"/>
              </a:ext>
            </a:extLst>
          </p:cNvPr>
          <p:cNvGrpSpPr/>
          <p:nvPr/>
        </p:nvGrpSpPr>
        <p:grpSpPr>
          <a:xfrm>
            <a:off x="193637" y="5413390"/>
            <a:ext cx="234328" cy="234328"/>
            <a:chOff x="1236405" y="5416036"/>
            <a:chExt cx="234328" cy="234328"/>
          </a:xfrm>
        </p:grpSpPr>
        <p:sp>
          <p:nvSpPr>
            <p:cNvPr id="39" name="Pfeil nach unten 38">
              <a:extLst>
                <a:ext uri="{FF2B5EF4-FFF2-40B4-BE49-F238E27FC236}">
                  <a16:creationId xmlns:a16="http://schemas.microsoft.com/office/drawing/2014/main" id="{D0729BB3-9D7D-5444-9FA5-6204C61E02CA}"/>
                </a:ext>
              </a:extLst>
            </p:cNvPr>
            <p:cNvSpPr/>
            <p:nvPr/>
          </p:nvSpPr>
          <p:spPr>
            <a:xfrm>
              <a:off x="1283610" y="5493830"/>
              <a:ext cx="149087" cy="92659"/>
            </a:xfrm>
            <a:prstGeom prst="downArrow">
              <a:avLst/>
            </a:prstGeom>
            <a:solidFill>
              <a:srgbClr val="4153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695F908-F3DC-314D-8675-75C2680EFB5B}"/>
                </a:ext>
              </a:extLst>
            </p:cNvPr>
            <p:cNvSpPr/>
            <p:nvPr/>
          </p:nvSpPr>
          <p:spPr>
            <a:xfrm>
              <a:off x="1236405" y="5416036"/>
              <a:ext cx="234328" cy="234328"/>
            </a:xfrm>
            <a:prstGeom prst="ellipse">
              <a:avLst/>
            </a:prstGeom>
            <a:noFill/>
            <a:ln>
              <a:solidFill>
                <a:srgbClr val="4153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41" name="Interaktive Schaltfläche: Anpassen 40">
            <a:hlinkClick r:id="rId10" highlightClick="1"/>
            <a:extLst>
              <a:ext uri="{FF2B5EF4-FFF2-40B4-BE49-F238E27FC236}">
                <a16:creationId xmlns:a16="http://schemas.microsoft.com/office/drawing/2014/main" id="{82A68B5A-CEDD-324B-B668-9F129FFB33B7}"/>
              </a:ext>
            </a:extLst>
          </p:cNvPr>
          <p:cNvSpPr/>
          <p:nvPr/>
        </p:nvSpPr>
        <p:spPr>
          <a:xfrm>
            <a:off x="127428" y="5342969"/>
            <a:ext cx="1379506" cy="82560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852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62A10002-889B-B74B-996F-65ADF0638B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9" b="12225"/>
          <a:stretch/>
        </p:blipFill>
        <p:spPr>
          <a:xfrm>
            <a:off x="678126" y="1906584"/>
            <a:ext cx="4306259" cy="361102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4BB0477-50E4-A14C-B464-48A4500C98A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5" t="15899" b="12225"/>
          <a:stretch/>
        </p:blipFill>
        <p:spPr>
          <a:xfrm>
            <a:off x="5023268" y="1906584"/>
            <a:ext cx="2931917" cy="36110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Textures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7301" y="2184263"/>
            <a:ext cx="2972859" cy="3724183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Four ‘end-member’ textures (click on </a:t>
            </a:r>
            <a:r>
              <a:rPr lang="en-US" dirty="0">
                <a:solidFill>
                  <a:srgbClr val="4153BB"/>
                </a:solidFill>
                <a:latin typeface="Helvetica" pitchFamily="2" charset="0"/>
              </a:rPr>
              <a:t>arrows</a:t>
            </a:r>
            <a:r>
              <a:rPr lang="en-US" dirty="0">
                <a:latin typeface="Helvetica Light" panose="020B0403020202020204" pitchFamily="34" charset="0"/>
              </a:rPr>
              <a:t> for details)</a:t>
            </a:r>
          </a:p>
          <a:p>
            <a:r>
              <a:rPr lang="en-US" dirty="0">
                <a:latin typeface="Helvetica Light" panose="020B0403020202020204" pitchFamily="34" charset="0"/>
              </a:rPr>
              <a:t>‘Intermediate’ textures in between</a:t>
            </a:r>
          </a:p>
          <a:p>
            <a:r>
              <a:rPr lang="en-US" dirty="0">
                <a:latin typeface="Helvetica Light" panose="020B0403020202020204" pitchFamily="34" charset="0"/>
              </a:rPr>
              <a:t>Type of texture depends on viscosity contrast, which in turn depends on the experimental parameters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7E9B400-FB02-244A-880A-0E2D3D0856B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732569F-7BF4-BC4C-B61C-95F3DA92A3F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EC4F4B6-4B1C-8547-8608-13D65969FC4E}"/>
              </a:ext>
            </a:extLst>
          </p:cNvPr>
          <p:cNvSpPr txBox="1"/>
          <p:nvPr/>
        </p:nvSpPr>
        <p:spPr>
          <a:xfrm>
            <a:off x="2688290" y="5562707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brittle failure criterion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0A93FAB5-8316-FF4B-B7EF-707885628CF2}"/>
              </a:ext>
            </a:extLst>
          </p:cNvPr>
          <p:cNvSpPr txBox="1"/>
          <p:nvPr/>
        </p:nvSpPr>
        <p:spPr>
          <a:xfrm>
            <a:off x="4932255" y="5562706"/>
            <a:ext cx="2001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equal differential stress between viscous flow law of quartz and viscous flow law of biotite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6" name="Freihandform 15">
            <a:extLst>
              <a:ext uri="{FF2B5EF4-FFF2-40B4-BE49-F238E27FC236}">
                <a16:creationId xmlns:a16="http://schemas.microsoft.com/office/drawing/2014/main" id="{EE95CFEE-A77F-2540-BCE3-BFEB008642DF}"/>
              </a:ext>
            </a:extLst>
          </p:cNvPr>
          <p:cNvSpPr/>
          <p:nvPr/>
        </p:nvSpPr>
        <p:spPr>
          <a:xfrm>
            <a:off x="1774092" y="2184264"/>
            <a:ext cx="476739" cy="117231"/>
          </a:xfrm>
          <a:custGeom>
            <a:avLst/>
            <a:gdLst>
              <a:gd name="connsiteX0" fmla="*/ 476739 w 476739"/>
              <a:gd name="connsiteY0" fmla="*/ 117231 h 117231"/>
              <a:gd name="connsiteX1" fmla="*/ 148493 w 476739"/>
              <a:gd name="connsiteY1" fmla="*/ 85969 h 117231"/>
              <a:gd name="connsiteX2" fmla="*/ 0 w 476739"/>
              <a:gd name="connsiteY2" fmla="*/ 0 h 117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6739" h="117231">
                <a:moveTo>
                  <a:pt x="476739" y="117231"/>
                </a:moveTo>
                <a:cubicBezTo>
                  <a:pt x="352344" y="111369"/>
                  <a:pt x="227949" y="105507"/>
                  <a:pt x="148493" y="85969"/>
                </a:cubicBezTo>
                <a:cubicBezTo>
                  <a:pt x="69037" y="66431"/>
                  <a:pt x="34518" y="33215"/>
                  <a:pt x="0" y="0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4F75797-3169-6841-943F-F7A741E21CFA}"/>
              </a:ext>
            </a:extLst>
          </p:cNvPr>
          <p:cNvSpPr txBox="1"/>
          <p:nvPr/>
        </p:nvSpPr>
        <p:spPr>
          <a:xfrm>
            <a:off x="649192" y="1924781"/>
            <a:ext cx="1514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weakest phase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sp>
        <p:nvSpPr>
          <p:cNvPr id="18" name="Freihandform 17">
            <a:extLst>
              <a:ext uri="{FF2B5EF4-FFF2-40B4-BE49-F238E27FC236}">
                <a16:creationId xmlns:a16="http://schemas.microsoft.com/office/drawing/2014/main" id="{E57F78DE-CF92-964D-9DE4-7570EE2551B8}"/>
              </a:ext>
            </a:extLst>
          </p:cNvPr>
          <p:cNvSpPr/>
          <p:nvPr/>
        </p:nvSpPr>
        <p:spPr>
          <a:xfrm>
            <a:off x="7535592" y="3762581"/>
            <a:ext cx="588818" cy="2202873"/>
          </a:xfrm>
          <a:custGeom>
            <a:avLst/>
            <a:gdLst>
              <a:gd name="connsiteX0" fmla="*/ 0 w 588818"/>
              <a:gd name="connsiteY0" fmla="*/ 0 h 2202873"/>
              <a:gd name="connsiteX1" fmla="*/ 242455 w 588818"/>
              <a:gd name="connsiteY1" fmla="*/ 1724891 h 2202873"/>
              <a:gd name="connsiteX2" fmla="*/ 588818 w 588818"/>
              <a:gd name="connsiteY2" fmla="*/ 2202873 h 2202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8818" h="2202873">
                <a:moveTo>
                  <a:pt x="0" y="0"/>
                </a:moveTo>
                <a:cubicBezTo>
                  <a:pt x="72159" y="678873"/>
                  <a:pt x="144319" y="1357746"/>
                  <a:pt x="242455" y="1724891"/>
                </a:cubicBezTo>
                <a:cubicBezTo>
                  <a:pt x="340591" y="2092037"/>
                  <a:pt x="464704" y="2147455"/>
                  <a:pt x="588818" y="2202873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6B33021-6E6F-4242-8B70-F8C26E80DE46}"/>
              </a:ext>
            </a:extLst>
          </p:cNvPr>
          <p:cNvSpPr txBox="1"/>
          <p:nvPr/>
        </p:nvSpPr>
        <p:spPr>
          <a:xfrm>
            <a:off x="8124410" y="5819950"/>
            <a:ext cx="2001506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Light" panose="020B0403020202020204" pitchFamily="34" charset="0"/>
              </a:rPr>
              <a:t>enlarged symbols:</a:t>
            </a:r>
          </a:p>
          <a:p>
            <a:r>
              <a:rPr lang="en-US" sz="1400" dirty="0">
                <a:latin typeface="Helvetica Light" panose="020B0403020202020204" pitchFamily="34" charset="0"/>
              </a:rPr>
              <a:t>’end-member’ textures</a:t>
            </a:r>
            <a:endParaRPr lang="de-DE" sz="1400" dirty="0">
              <a:latin typeface="Helvetica Light" panose="020B0403020202020204" pitchFamily="34" charset="0"/>
            </a:endParaRP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52FBF046-0DDF-8946-B1CB-322ABF2C7D61}"/>
              </a:ext>
            </a:extLst>
          </p:cNvPr>
          <p:cNvCxnSpPr>
            <a:cxnSpLocks/>
          </p:cNvCxnSpPr>
          <p:nvPr/>
        </p:nvCxnSpPr>
        <p:spPr>
          <a:xfrm>
            <a:off x="2250831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E38212-8322-524D-ADE1-743C4D732C1B}"/>
              </a:ext>
            </a:extLst>
          </p:cNvPr>
          <p:cNvCxnSpPr>
            <a:cxnSpLocks/>
          </p:cNvCxnSpPr>
          <p:nvPr/>
        </p:nvCxnSpPr>
        <p:spPr>
          <a:xfrm>
            <a:off x="2948054" y="2898084"/>
            <a:ext cx="112599" cy="112599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856A17AE-44A3-DD4D-B6BF-CA34900953FB}"/>
              </a:ext>
            </a:extLst>
          </p:cNvPr>
          <p:cNvCxnSpPr>
            <a:cxnSpLocks/>
          </p:cNvCxnSpPr>
          <p:nvPr/>
        </p:nvCxnSpPr>
        <p:spPr>
          <a:xfrm>
            <a:off x="4357445" y="3369655"/>
            <a:ext cx="110320" cy="110320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C253CC70-D0D6-9E45-8D3E-F968427BFDAE}"/>
              </a:ext>
            </a:extLst>
          </p:cNvPr>
          <p:cNvCxnSpPr>
            <a:cxnSpLocks/>
          </p:cNvCxnSpPr>
          <p:nvPr/>
        </p:nvCxnSpPr>
        <p:spPr>
          <a:xfrm>
            <a:off x="7326151" y="3360579"/>
            <a:ext cx="111436" cy="111436"/>
          </a:xfrm>
          <a:prstGeom prst="straightConnector1">
            <a:avLst/>
          </a:prstGeom>
          <a:ln w="38100" cap="sq">
            <a:solidFill>
              <a:srgbClr val="4153BB"/>
            </a:solidFill>
            <a:round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Inhaltsplatzhalter 2">
            <a:extLst>
              <a:ext uri="{FF2B5EF4-FFF2-40B4-BE49-F238E27FC236}">
                <a16:creationId xmlns:a16="http://schemas.microsoft.com/office/drawing/2014/main" id="{00FA03BD-AF5E-F746-B390-55DE3FE500A2}"/>
              </a:ext>
            </a:extLst>
          </p:cNvPr>
          <p:cNvSpPr txBox="1">
            <a:spLocks/>
          </p:cNvSpPr>
          <p:nvPr/>
        </p:nvSpPr>
        <p:spPr>
          <a:xfrm>
            <a:off x="731837" y="1412875"/>
            <a:ext cx="7223348" cy="304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Parameters of different numerical experiments and resulting textures</a:t>
            </a:r>
          </a:p>
        </p:txBody>
      </p:sp>
      <p:sp>
        <p:nvSpPr>
          <p:cNvPr id="32" name="Freihandform 31">
            <a:extLst>
              <a:ext uri="{FF2B5EF4-FFF2-40B4-BE49-F238E27FC236}">
                <a16:creationId xmlns:a16="http://schemas.microsoft.com/office/drawing/2014/main" id="{70004F36-304A-7D42-A0AE-F27871CD70E6}"/>
              </a:ext>
            </a:extLst>
          </p:cNvPr>
          <p:cNvSpPr/>
          <p:nvPr/>
        </p:nvSpPr>
        <p:spPr>
          <a:xfrm>
            <a:off x="1959480" y="4827373"/>
            <a:ext cx="717817" cy="963827"/>
          </a:xfrm>
          <a:custGeom>
            <a:avLst/>
            <a:gdLst>
              <a:gd name="connsiteX0" fmla="*/ 586012 w 717817"/>
              <a:gd name="connsiteY0" fmla="*/ 0 h 963827"/>
              <a:gd name="connsiteX1" fmla="*/ 1125 w 717817"/>
              <a:gd name="connsiteY1" fmla="*/ 296562 h 963827"/>
              <a:gd name="connsiteX2" fmla="*/ 717817 w 717817"/>
              <a:gd name="connsiteY2" fmla="*/ 963827 h 963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817" h="963827">
                <a:moveTo>
                  <a:pt x="586012" y="0"/>
                </a:moveTo>
                <a:cubicBezTo>
                  <a:pt x="282584" y="67962"/>
                  <a:pt x="-20843" y="135924"/>
                  <a:pt x="1125" y="296562"/>
                </a:cubicBezTo>
                <a:cubicBezTo>
                  <a:pt x="23092" y="457200"/>
                  <a:pt x="370454" y="710513"/>
                  <a:pt x="717817" y="963827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>
            <a:extLst>
              <a:ext uri="{FF2B5EF4-FFF2-40B4-BE49-F238E27FC236}">
                <a16:creationId xmlns:a16="http://schemas.microsoft.com/office/drawing/2014/main" id="{DE7DBC4D-EFF3-104F-A723-132C2E079644}"/>
              </a:ext>
            </a:extLst>
          </p:cNvPr>
          <p:cNvSpPr/>
          <p:nvPr/>
        </p:nvSpPr>
        <p:spPr>
          <a:xfrm>
            <a:off x="2809103" y="4757306"/>
            <a:ext cx="2133600" cy="976229"/>
          </a:xfrm>
          <a:custGeom>
            <a:avLst/>
            <a:gdLst>
              <a:gd name="connsiteX0" fmla="*/ 0 w 2133600"/>
              <a:gd name="connsiteY0" fmla="*/ 61829 h 976229"/>
              <a:gd name="connsiteX1" fmla="*/ 1227438 w 2133600"/>
              <a:gd name="connsiteY1" fmla="*/ 61829 h 976229"/>
              <a:gd name="connsiteX2" fmla="*/ 1548713 w 2133600"/>
              <a:gd name="connsiteY2" fmla="*/ 704380 h 976229"/>
              <a:gd name="connsiteX3" fmla="*/ 2133600 w 2133600"/>
              <a:gd name="connsiteY3" fmla="*/ 976229 h 976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976229">
                <a:moveTo>
                  <a:pt x="0" y="61829"/>
                </a:moveTo>
                <a:cubicBezTo>
                  <a:pt x="484659" y="8283"/>
                  <a:pt x="969319" y="-45263"/>
                  <a:pt x="1227438" y="61829"/>
                </a:cubicBezTo>
                <a:cubicBezTo>
                  <a:pt x="1485557" y="168921"/>
                  <a:pt x="1397686" y="551980"/>
                  <a:pt x="1548713" y="704380"/>
                </a:cubicBezTo>
                <a:cubicBezTo>
                  <a:pt x="1699740" y="856780"/>
                  <a:pt x="1916670" y="916504"/>
                  <a:pt x="2133600" y="976229"/>
                </a:cubicBezTo>
              </a:path>
            </a:pathLst>
          </a:custGeom>
          <a:noFill/>
          <a:ln>
            <a:solidFill>
              <a:schemeClr val="tx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86A01EA4-81F8-794A-8DC8-ADDBB8EAA285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Inhaltsplatzhalter 2">
            <a:extLst>
              <a:ext uri="{FF2B5EF4-FFF2-40B4-BE49-F238E27FC236}">
                <a16:creationId xmlns:a16="http://schemas.microsoft.com/office/drawing/2014/main" id="{B7E95A85-ED4A-D64C-B4D9-AB6FD71C4868}"/>
              </a:ext>
            </a:extLst>
          </p:cNvPr>
          <p:cNvSpPr txBox="1">
            <a:spLocks/>
          </p:cNvSpPr>
          <p:nvPr/>
        </p:nvSpPr>
        <p:spPr>
          <a:xfrm>
            <a:off x="1573665" y="667546"/>
            <a:ext cx="6333224" cy="3687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en-US" dirty="0">
                <a:latin typeface="Helvetica" pitchFamily="2" charset="0"/>
              </a:rPr>
              <a:t>‘Quartz shear bands’ texture</a:t>
            </a:r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42183215-65C9-A144-941F-1D393B28959B}"/>
              </a:ext>
            </a:extLst>
          </p:cNvPr>
          <p:cNvSpPr txBox="1">
            <a:spLocks/>
          </p:cNvSpPr>
          <p:nvPr/>
        </p:nvSpPr>
        <p:spPr>
          <a:xfrm>
            <a:off x="8224583" y="1033123"/>
            <a:ext cx="2972859" cy="5352192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Increasing biotite content inhibits the rotation of biotite (no brittle deformation)</a:t>
            </a:r>
          </a:p>
          <a:p>
            <a:r>
              <a:rPr lang="en-US" dirty="0">
                <a:latin typeface="Helvetica Light" panose="020B0403020202020204" pitchFamily="34" charset="0"/>
              </a:rPr>
              <a:t>Development of S-C fabric defined by quartz</a:t>
            </a:r>
          </a:p>
        </p:txBody>
      </p:sp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2DEF7561-F34D-5E43-9A9C-67346F83CF31}"/>
              </a:ext>
            </a:extLst>
          </p:cNvPr>
          <p:cNvCxnSpPr>
            <a:cxnSpLocks/>
          </p:cNvCxnSpPr>
          <p:nvPr/>
        </p:nvCxnSpPr>
        <p:spPr>
          <a:xfrm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27">
            <a:extLst>
              <a:ext uri="{FF2B5EF4-FFF2-40B4-BE49-F238E27FC236}">
                <a16:creationId xmlns:a16="http://schemas.microsoft.com/office/drawing/2014/main" id="{D59FA192-0E1E-6943-9871-FA12B6AE697F}"/>
              </a:ext>
            </a:extLst>
          </p:cNvPr>
          <p:cNvCxnSpPr>
            <a:cxnSpLocks/>
          </p:cNvCxnSpPr>
          <p:nvPr/>
        </p:nvCxnSpPr>
        <p:spPr>
          <a:xfrm flipH="1">
            <a:off x="10773681" y="5916571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nteraktive Schaltfläche: Anpassen 29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3AB0D93E-69EA-E14F-8F7F-4EF919A600E0}"/>
              </a:ext>
            </a:extLst>
          </p:cNvPr>
          <p:cNvSpPr/>
          <p:nvPr/>
        </p:nvSpPr>
        <p:spPr>
          <a:xfrm>
            <a:off x="10583862" y="584802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animation720p" descr="animation720p">
            <a:hlinkClick r:id="" action="ppaction://media"/>
            <a:extLst>
              <a:ext uri="{FF2B5EF4-FFF2-40B4-BE49-F238E27FC236}">
                <a16:creationId xmlns:a16="http://schemas.microsoft.com/office/drawing/2014/main" id="{944F56E8-2416-9E4B-8575-3A2EAD554E7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53765" y="1060721"/>
            <a:ext cx="6347512" cy="5117814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B8FA7180-8C70-C042-839A-65290069A75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676" y="3343265"/>
            <a:ext cx="808986" cy="548023"/>
          </a:xfrm>
          <a:prstGeom prst="rect">
            <a:avLst/>
          </a:prstGeom>
        </p:spPr>
      </p:pic>
      <p:sp>
        <p:nvSpPr>
          <p:cNvPr id="36" name="Textfeld 35">
            <a:extLst>
              <a:ext uri="{FF2B5EF4-FFF2-40B4-BE49-F238E27FC236}">
                <a16:creationId xmlns:a16="http://schemas.microsoft.com/office/drawing/2014/main" id="{90D0EBDD-ECC1-F04C-A147-74520EB966A0}"/>
              </a:ext>
            </a:extLst>
          </p:cNvPr>
          <p:cNvSpPr txBox="1"/>
          <p:nvPr/>
        </p:nvSpPr>
        <p:spPr>
          <a:xfrm>
            <a:off x="108848" y="4569995"/>
            <a:ext cx="144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click here to start animation</a:t>
            </a:r>
          </a:p>
        </p:txBody>
      </p:sp>
      <p:sp>
        <p:nvSpPr>
          <p:cNvPr id="37" name="Freihandform 36">
            <a:extLst>
              <a:ext uri="{FF2B5EF4-FFF2-40B4-BE49-F238E27FC236}">
                <a16:creationId xmlns:a16="http://schemas.microsoft.com/office/drawing/2014/main" id="{729A5EB4-23B4-CB49-9748-E1144391E856}"/>
              </a:ext>
            </a:extLst>
          </p:cNvPr>
          <p:cNvSpPr/>
          <p:nvPr/>
        </p:nvSpPr>
        <p:spPr>
          <a:xfrm>
            <a:off x="1451113" y="4830417"/>
            <a:ext cx="439214" cy="1143000"/>
          </a:xfrm>
          <a:custGeom>
            <a:avLst/>
            <a:gdLst>
              <a:gd name="connsiteX0" fmla="*/ 0 w 439214"/>
              <a:gd name="connsiteY0" fmla="*/ 0 h 1143000"/>
              <a:gd name="connsiteX1" fmla="*/ 397565 w 439214"/>
              <a:gd name="connsiteY1" fmla="*/ 516835 h 1143000"/>
              <a:gd name="connsiteX2" fmla="*/ 407504 w 439214"/>
              <a:gd name="connsiteY2" fmla="*/ 114300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214" h="1143000">
                <a:moveTo>
                  <a:pt x="0" y="0"/>
                </a:moveTo>
                <a:cubicBezTo>
                  <a:pt x="164824" y="163167"/>
                  <a:pt x="329648" y="326335"/>
                  <a:pt x="397565" y="516835"/>
                </a:cubicBezTo>
                <a:cubicBezTo>
                  <a:pt x="465482" y="707335"/>
                  <a:pt x="436493" y="925167"/>
                  <a:pt x="407504" y="1143000"/>
                </a:cubicBezTo>
              </a:path>
            </a:pathLst>
          </a:custGeom>
          <a:noFill/>
          <a:ln>
            <a:solidFill>
              <a:srgbClr val="4153BB"/>
            </a:solidFill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E558ADA2-8727-C846-9FD6-9A33B42980A4}"/>
              </a:ext>
            </a:extLst>
          </p:cNvPr>
          <p:cNvSpPr txBox="1"/>
          <p:nvPr/>
        </p:nvSpPr>
        <p:spPr>
          <a:xfrm>
            <a:off x="157264" y="5380710"/>
            <a:ext cx="14436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     or click here </a:t>
            </a:r>
          </a:p>
          <a:p>
            <a:r>
              <a:rPr lang="en-US" sz="1400" dirty="0">
                <a:solidFill>
                  <a:srgbClr val="4153BB"/>
                </a:solidFill>
                <a:latin typeface="Helvetica Light" panose="020B0403020202020204" pitchFamily="34" charset="0"/>
              </a:rPr>
              <a:t>to download the video file</a:t>
            </a:r>
          </a:p>
        </p:txBody>
      </p: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E49438B1-F7D9-2744-8429-74D217F5A091}"/>
              </a:ext>
            </a:extLst>
          </p:cNvPr>
          <p:cNvGrpSpPr/>
          <p:nvPr/>
        </p:nvGrpSpPr>
        <p:grpSpPr>
          <a:xfrm>
            <a:off x="193637" y="5413390"/>
            <a:ext cx="234328" cy="234328"/>
            <a:chOff x="1236405" y="5416036"/>
            <a:chExt cx="234328" cy="234328"/>
          </a:xfrm>
        </p:grpSpPr>
        <p:sp>
          <p:nvSpPr>
            <p:cNvPr id="40" name="Pfeil nach unten 39">
              <a:extLst>
                <a:ext uri="{FF2B5EF4-FFF2-40B4-BE49-F238E27FC236}">
                  <a16:creationId xmlns:a16="http://schemas.microsoft.com/office/drawing/2014/main" id="{EDE060C7-C449-1C46-B521-5E61782586C3}"/>
                </a:ext>
              </a:extLst>
            </p:cNvPr>
            <p:cNvSpPr/>
            <p:nvPr/>
          </p:nvSpPr>
          <p:spPr>
            <a:xfrm>
              <a:off x="1283610" y="5493830"/>
              <a:ext cx="149087" cy="92659"/>
            </a:xfrm>
            <a:prstGeom prst="downArrow">
              <a:avLst/>
            </a:prstGeom>
            <a:solidFill>
              <a:srgbClr val="4153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8C0C6C3E-2FF7-9D4F-B2C8-98770C9CD1E4}"/>
                </a:ext>
              </a:extLst>
            </p:cNvPr>
            <p:cNvSpPr/>
            <p:nvPr/>
          </p:nvSpPr>
          <p:spPr>
            <a:xfrm>
              <a:off x="1236405" y="5416036"/>
              <a:ext cx="234328" cy="234328"/>
            </a:xfrm>
            <a:prstGeom prst="ellipse">
              <a:avLst/>
            </a:prstGeom>
            <a:noFill/>
            <a:ln>
              <a:solidFill>
                <a:srgbClr val="4153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42" name="Interaktive Schaltfläche: Anpassen 41">
            <a:hlinkClick r:id="rId11" highlightClick="1"/>
            <a:extLst>
              <a:ext uri="{FF2B5EF4-FFF2-40B4-BE49-F238E27FC236}">
                <a16:creationId xmlns:a16="http://schemas.microsoft.com/office/drawing/2014/main" id="{44BC1063-7294-8749-AB7C-D822D1E0D86E}"/>
              </a:ext>
            </a:extLst>
          </p:cNvPr>
          <p:cNvSpPr/>
          <p:nvPr/>
        </p:nvSpPr>
        <p:spPr>
          <a:xfrm>
            <a:off x="127428" y="5342969"/>
            <a:ext cx="1379506" cy="82560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591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2392F326-0FDD-E54A-B2C2-19FB2FBA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868" y="1228447"/>
            <a:ext cx="6001293" cy="4680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Strain weakening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6" y="1228447"/>
            <a:ext cx="4425791" cy="468000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Strain weakening (</a:t>
            </a:r>
            <a:r>
              <a:rPr lang="en-US" dirty="0" err="1">
                <a:latin typeface="Helvetica Light" panose="020B0403020202020204" pitchFamily="34" charset="0"/>
              </a:rPr>
              <a:t>sw</a:t>
            </a:r>
            <a:r>
              <a:rPr lang="en-US" dirty="0">
                <a:latin typeface="Helvetica Light" panose="020B0403020202020204" pitchFamily="34" charset="0"/>
              </a:rPr>
              <a:t>) and hardening (</a:t>
            </a:r>
            <a:r>
              <a:rPr lang="en-US" dirty="0" err="1">
                <a:latin typeface="Helvetica Light" panose="020B0403020202020204" pitchFamily="34" charset="0"/>
              </a:rPr>
              <a:t>sh</a:t>
            </a:r>
            <a:r>
              <a:rPr lang="en-US" dirty="0">
                <a:latin typeface="Helvetica Light" panose="020B0403020202020204" pitchFamily="34" charset="0"/>
              </a:rPr>
              <a:t>) in percent based on maximum and minimum 𝜏</a:t>
            </a:r>
            <a:r>
              <a:rPr lang="en-US" baseline="-25000" dirty="0">
                <a:latin typeface="Helvetica Light" panose="020B0403020202020204" pitchFamily="34" charset="0"/>
              </a:rPr>
              <a:t>II</a:t>
            </a:r>
            <a:r>
              <a:rPr lang="en-US" dirty="0">
                <a:latin typeface="Helvetica Light" panose="020B0403020202020204" pitchFamily="34" charset="0"/>
              </a:rPr>
              <a:t> for different experiments</a:t>
            </a:r>
            <a:endParaRPr lang="en-US" baseline="-25000" dirty="0">
              <a:latin typeface="Helvetica Light" panose="020B0403020202020204" pitchFamily="34" charset="0"/>
            </a:endParaRPr>
          </a:p>
          <a:p>
            <a:r>
              <a:rPr lang="en-US" dirty="0">
                <a:latin typeface="Helvetica Light" panose="020B0403020202020204" pitchFamily="34" charset="0"/>
              </a:rPr>
              <a:t>Strain weakening in experiments with weak inclusions (</a:t>
            </a:r>
            <a:r>
              <a:rPr lang="en-US" i="1" dirty="0" err="1">
                <a:latin typeface="Helvetica Light" panose="020B0403020202020204" pitchFamily="34" charset="0"/>
              </a:rPr>
              <a:t>η</a:t>
            </a:r>
            <a:r>
              <a:rPr lang="en-US" baseline="-25000" dirty="0">
                <a:latin typeface="Helvetica Light" panose="020B0403020202020204" pitchFamily="34" charset="0"/>
              </a:rPr>
              <a:t> </a:t>
            </a:r>
            <a:r>
              <a:rPr lang="en-US" baseline="-25000" dirty="0" err="1">
                <a:latin typeface="Helvetica Light" panose="020B0403020202020204" pitchFamily="34" charset="0"/>
              </a:rPr>
              <a:t>bt</a:t>
            </a:r>
            <a:r>
              <a:rPr lang="en-US" dirty="0">
                <a:latin typeface="Helvetica Light" panose="020B0403020202020204" pitchFamily="34" charset="0"/>
              </a:rPr>
              <a:t> &lt; </a:t>
            </a:r>
            <a:r>
              <a:rPr lang="en-US" i="1" dirty="0" err="1">
                <a:latin typeface="Helvetica Light" panose="020B0403020202020204" pitchFamily="34" charset="0"/>
              </a:rPr>
              <a:t>η</a:t>
            </a:r>
            <a:r>
              <a:rPr lang="en-US" baseline="-25000" dirty="0">
                <a:latin typeface="Helvetica Light" panose="020B0403020202020204" pitchFamily="34" charset="0"/>
              </a:rPr>
              <a:t> </a:t>
            </a:r>
            <a:r>
              <a:rPr lang="en-US" baseline="-25000" dirty="0" err="1">
                <a:latin typeface="Helvetica Light" panose="020B0403020202020204" pitchFamily="34" charset="0"/>
              </a:rPr>
              <a:t>qz</a:t>
            </a:r>
            <a:r>
              <a:rPr lang="en-US" dirty="0">
                <a:latin typeface="Helvetica Light" panose="020B0403020202020204" pitchFamily="34" charset="0"/>
              </a:rPr>
              <a:t>)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as suggested by Takeda and </a:t>
            </a:r>
            <a:r>
              <a:rPr lang="en-US" dirty="0" err="1">
                <a:latin typeface="Helvetica Light" panose="020B0403020202020204" pitchFamily="34" charset="0"/>
                <a:sym typeface="Wingdings" pitchFamily="2" charset="2"/>
              </a:rPr>
              <a:t>Griera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  <a:sym typeface="Wingdings" pitchFamily="2" charset="2"/>
              </a:rPr>
              <a:t>[7]</a:t>
            </a:r>
          </a:p>
          <a:p>
            <a:r>
              <a:rPr lang="en-US" dirty="0">
                <a:latin typeface="Helvetica Light" panose="020B0403020202020204" pitchFamily="34" charset="0"/>
              </a:rPr>
              <a:t>Strain weakening also in experiments with strong inclusions (</a:t>
            </a:r>
            <a:r>
              <a:rPr lang="en-US" i="1" dirty="0" err="1">
                <a:latin typeface="Helvetica Light" panose="020B0403020202020204" pitchFamily="34" charset="0"/>
              </a:rPr>
              <a:t>η</a:t>
            </a:r>
            <a:r>
              <a:rPr lang="en-US" baseline="-25000" dirty="0">
                <a:latin typeface="Helvetica Light" panose="020B0403020202020204" pitchFamily="34" charset="0"/>
              </a:rPr>
              <a:t> </a:t>
            </a:r>
            <a:r>
              <a:rPr lang="en-US" baseline="-25000" dirty="0" err="1">
                <a:latin typeface="Helvetica Light" panose="020B0403020202020204" pitchFamily="34" charset="0"/>
              </a:rPr>
              <a:t>bt</a:t>
            </a:r>
            <a:r>
              <a:rPr lang="en-US" dirty="0">
                <a:latin typeface="Helvetica Light" panose="020B0403020202020204" pitchFamily="34" charset="0"/>
              </a:rPr>
              <a:t> &lt; </a:t>
            </a:r>
            <a:r>
              <a:rPr lang="en-US" i="1" dirty="0" err="1">
                <a:latin typeface="Helvetica Light" panose="020B0403020202020204" pitchFamily="34" charset="0"/>
              </a:rPr>
              <a:t>η</a:t>
            </a:r>
            <a:r>
              <a:rPr lang="en-US" baseline="-25000" dirty="0">
                <a:latin typeface="Helvetica Light" panose="020B0403020202020204" pitchFamily="34" charset="0"/>
              </a:rPr>
              <a:t> </a:t>
            </a:r>
            <a:r>
              <a:rPr lang="en-US" baseline="-25000" dirty="0" err="1">
                <a:latin typeface="Helvetica Light" panose="020B0403020202020204" pitchFamily="34" charset="0"/>
              </a:rPr>
              <a:t>qz</a:t>
            </a:r>
            <a:r>
              <a:rPr lang="en-US" dirty="0">
                <a:latin typeface="Helvetica Light" panose="020B0403020202020204" pitchFamily="34" charset="0"/>
              </a:rPr>
              <a:t>) and low biotite content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 large viscous rheology contrast and distinctly isolated inclusions crucial for strain weakening</a:t>
            </a:r>
          </a:p>
        </p:txBody>
      </p:sp>
      <p:sp>
        <p:nvSpPr>
          <p:cNvPr id="13" name="Interaktive Schaltfläche: Anpassen 1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605A93C-8496-884B-8FFA-74E8FDBB84C4}"/>
              </a:ext>
            </a:extLst>
          </p:cNvPr>
          <p:cNvSpPr/>
          <p:nvPr/>
        </p:nvSpPr>
        <p:spPr>
          <a:xfrm>
            <a:off x="9263638" y="2635755"/>
            <a:ext cx="576175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teraktive Schaltfläche: Anpassen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6935B31F-1397-1C42-A8EC-2621CD3809B9}"/>
              </a:ext>
            </a:extLst>
          </p:cNvPr>
          <p:cNvSpPr/>
          <p:nvPr/>
        </p:nvSpPr>
        <p:spPr>
          <a:xfrm>
            <a:off x="10600954" y="262720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Interaktive Schaltfläche: Anpassen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9057508-0E5A-8249-9570-1FFCDB8955AA}"/>
              </a:ext>
            </a:extLst>
          </p:cNvPr>
          <p:cNvSpPr/>
          <p:nvPr/>
        </p:nvSpPr>
        <p:spPr>
          <a:xfrm>
            <a:off x="8262805" y="5629553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Freihandform 6">
            <a:extLst>
              <a:ext uri="{FF2B5EF4-FFF2-40B4-BE49-F238E27FC236}">
                <a16:creationId xmlns:a16="http://schemas.microsoft.com/office/drawing/2014/main" id="{126B62FD-8307-D945-8E7C-1C4D6B2081CD}"/>
              </a:ext>
            </a:extLst>
          </p:cNvPr>
          <p:cNvSpPr/>
          <p:nvPr/>
        </p:nvSpPr>
        <p:spPr>
          <a:xfrm>
            <a:off x="5085708" y="1031358"/>
            <a:ext cx="719191" cy="607753"/>
          </a:xfrm>
          <a:custGeom>
            <a:avLst/>
            <a:gdLst>
              <a:gd name="connsiteX0" fmla="*/ 0 w 719191"/>
              <a:gd name="connsiteY0" fmla="*/ 602233 h 607753"/>
              <a:gd name="connsiteX1" fmla="*/ 205483 w 719191"/>
              <a:gd name="connsiteY1" fmla="*/ 591959 h 607753"/>
              <a:gd name="connsiteX2" fmla="*/ 308225 w 719191"/>
              <a:gd name="connsiteY2" fmla="*/ 468669 h 607753"/>
              <a:gd name="connsiteX3" fmla="*/ 575353 w 719191"/>
              <a:gd name="connsiteY3" fmla="*/ 6332 h 607753"/>
              <a:gd name="connsiteX4" fmla="*/ 719191 w 719191"/>
              <a:gd name="connsiteY4" fmla="*/ 242638 h 607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9191" h="607753">
                <a:moveTo>
                  <a:pt x="0" y="602233"/>
                </a:moveTo>
                <a:cubicBezTo>
                  <a:pt x="77056" y="608226"/>
                  <a:pt x="154112" y="614220"/>
                  <a:pt x="205483" y="591959"/>
                </a:cubicBezTo>
                <a:cubicBezTo>
                  <a:pt x="256854" y="569698"/>
                  <a:pt x="246580" y="566273"/>
                  <a:pt x="308225" y="468669"/>
                </a:cubicBezTo>
                <a:cubicBezTo>
                  <a:pt x="369870" y="371065"/>
                  <a:pt x="506859" y="44004"/>
                  <a:pt x="575353" y="6332"/>
                </a:cubicBezTo>
                <a:cubicBezTo>
                  <a:pt x="643847" y="-31340"/>
                  <a:pt x="681519" y="105649"/>
                  <a:pt x="719191" y="242638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Freihandform 9">
            <a:extLst>
              <a:ext uri="{FF2B5EF4-FFF2-40B4-BE49-F238E27FC236}">
                <a16:creationId xmlns:a16="http://schemas.microsoft.com/office/drawing/2014/main" id="{574C0787-8656-DC43-A301-FF7977A4E1AD}"/>
              </a:ext>
            </a:extLst>
          </p:cNvPr>
          <p:cNvSpPr/>
          <p:nvPr/>
        </p:nvSpPr>
        <p:spPr>
          <a:xfrm>
            <a:off x="4979504" y="2589088"/>
            <a:ext cx="1184990" cy="826521"/>
          </a:xfrm>
          <a:custGeom>
            <a:avLst/>
            <a:gdLst>
              <a:gd name="connsiteX0" fmla="*/ 0 w 1325366"/>
              <a:gd name="connsiteY0" fmla="*/ 0 h 826521"/>
              <a:gd name="connsiteX1" fmla="*/ 390418 w 1325366"/>
              <a:gd name="connsiteY1" fmla="*/ 267128 h 826521"/>
              <a:gd name="connsiteX2" fmla="*/ 739739 w 1325366"/>
              <a:gd name="connsiteY2" fmla="*/ 791110 h 826521"/>
              <a:gd name="connsiteX3" fmla="*/ 1181528 w 1325366"/>
              <a:gd name="connsiteY3" fmla="*/ 729465 h 826521"/>
              <a:gd name="connsiteX4" fmla="*/ 1325366 w 1325366"/>
              <a:gd name="connsiteY4" fmla="*/ 328773 h 826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5366" h="826521">
                <a:moveTo>
                  <a:pt x="0" y="0"/>
                </a:moveTo>
                <a:cubicBezTo>
                  <a:pt x="133564" y="67638"/>
                  <a:pt x="267128" y="135276"/>
                  <a:pt x="390418" y="267128"/>
                </a:cubicBezTo>
                <a:cubicBezTo>
                  <a:pt x="513708" y="398980"/>
                  <a:pt x="607887" y="714054"/>
                  <a:pt x="739739" y="791110"/>
                </a:cubicBezTo>
                <a:cubicBezTo>
                  <a:pt x="871591" y="868166"/>
                  <a:pt x="1083924" y="806521"/>
                  <a:pt x="1181528" y="729465"/>
                </a:cubicBezTo>
                <a:cubicBezTo>
                  <a:pt x="1279132" y="652409"/>
                  <a:pt x="1302249" y="490591"/>
                  <a:pt x="1325366" y="328773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reihandform 11">
            <a:extLst>
              <a:ext uri="{FF2B5EF4-FFF2-40B4-BE49-F238E27FC236}">
                <a16:creationId xmlns:a16="http://schemas.microsoft.com/office/drawing/2014/main" id="{0F9793ED-C9D8-E946-88E4-CDEFEBF931D4}"/>
              </a:ext>
            </a:extLst>
          </p:cNvPr>
          <p:cNvSpPr/>
          <p:nvPr/>
        </p:nvSpPr>
        <p:spPr>
          <a:xfrm>
            <a:off x="4900773" y="3051425"/>
            <a:ext cx="2908330" cy="493159"/>
          </a:xfrm>
          <a:custGeom>
            <a:avLst/>
            <a:gdLst>
              <a:gd name="connsiteX0" fmla="*/ 0 w 2908330"/>
              <a:gd name="connsiteY0" fmla="*/ 493159 h 493159"/>
              <a:gd name="connsiteX1" fmla="*/ 2640458 w 2908330"/>
              <a:gd name="connsiteY1" fmla="*/ 452063 h 493159"/>
              <a:gd name="connsiteX2" fmla="*/ 2681555 w 2908330"/>
              <a:gd name="connsiteY2" fmla="*/ 0 h 493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08330" h="493159">
                <a:moveTo>
                  <a:pt x="0" y="493159"/>
                </a:moveTo>
                <a:lnTo>
                  <a:pt x="2640458" y="452063"/>
                </a:lnTo>
                <a:cubicBezTo>
                  <a:pt x="3087384" y="369870"/>
                  <a:pt x="2884469" y="184935"/>
                  <a:pt x="2681555" y="0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teraktive Schaltfläche: Anpassen 1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824EC8EB-4530-E640-B05D-7FAD00E69477}"/>
              </a:ext>
            </a:extLst>
          </p:cNvPr>
          <p:cNvSpPr/>
          <p:nvPr/>
        </p:nvSpPr>
        <p:spPr>
          <a:xfrm>
            <a:off x="4235206" y="2610968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5397C0D3-0780-FE48-90BB-B1227E2F76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/>
          <a:stretch/>
        </p:blipFill>
        <p:spPr>
          <a:xfrm>
            <a:off x="10268042" y="6385315"/>
            <a:ext cx="1192119" cy="304800"/>
          </a:xfrm>
          <a:prstGeom prst="rect">
            <a:avLst/>
          </a:prstGeom>
        </p:spPr>
      </p:pic>
      <p:sp>
        <p:nvSpPr>
          <p:cNvPr id="20" name="Interaktive Schaltfläche: Anpassen 19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63751C9-CD91-7A47-9BFD-F121931BF0C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Interaktive Schaltfläche: Anpassen 20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46F14CB-0B78-E846-B157-C19B853592B9}"/>
              </a:ext>
            </a:extLst>
          </p:cNvPr>
          <p:cNvSpPr/>
          <p:nvPr/>
        </p:nvSpPr>
        <p:spPr>
          <a:xfrm>
            <a:off x="11060865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470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2392F326-0FDD-E54A-B2C2-19FB2FBA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868" y="1228447"/>
            <a:ext cx="6001293" cy="4680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Strain weakening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6" y="1228447"/>
            <a:ext cx="4425791" cy="468000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However, relatively low stress decreases (max.  6.4%) compared to other strain weakening mechanisms (e.g. 60% stress drop in the case of thermal weakening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[3]</a:t>
            </a:r>
            <a:r>
              <a:rPr lang="en-US" dirty="0">
                <a:latin typeface="Helvetica Light" panose="020B0403020202020204" pitchFamily="34" charset="0"/>
              </a:rPr>
              <a:t>)</a:t>
            </a:r>
            <a:endParaRPr lang="en-US" dirty="0">
              <a:latin typeface="Helvetica Light" panose="020B0403020202020204" pitchFamily="34" charset="0"/>
              <a:sym typeface="Wingdings" pitchFamily="2" charset="2"/>
            </a:endParaRPr>
          </a:p>
          <a:p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g</a:t>
            </a:r>
            <a:r>
              <a:rPr lang="en-US" dirty="0">
                <a:latin typeface="Helvetica Light" panose="020B0403020202020204" pitchFamily="34" charset="0"/>
              </a:rPr>
              <a:t>eometric reorganization of minerals is of minor importance compared to other strain weakening processes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[9]</a:t>
            </a:r>
            <a:endParaRPr lang="en-US" baseline="30000" dirty="0">
              <a:solidFill>
                <a:srgbClr val="4153BB"/>
              </a:solidFill>
              <a:latin typeface="Helvetica Light" panose="020B0403020202020204" pitchFamily="34" charset="0"/>
              <a:sym typeface="Wingdings" pitchFamily="2" charset="2"/>
            </a:endParaRPr>
          </a:p>
        </p:txBody>
      </p:sp>
      <p:sp>
        <p:nvSpPr>
          <p:cNvPr id="13" name="Interaktive Schaltfläche: Anpassen 1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605A93C-8496-884B-8FFA-74E8FDBB84C4}"/>
              </a:ext>
            </a:extLst>
          </p:cNvPr>
          <p:cNvSpPr/>
          <p:nvPr/>
        </p:nvSpPr>
        <p:spPr>
          <a:xfrm>
            <a:off x="9263638" y="2635755"/>
            <a:ext cx="576175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teraktive Schaltfläche: Anpassen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6935B31F-1397-1C42-A8EC-2621CD3809B9}"/>
              </a:ext>
            </a:extLst>
          </p:cNvPr>
          <p:cNvSpPr/>
          <p:nvPr/>
        </p:nvSpPr>
        <p:spPr>
          <a:xfrm>
            <a:off x="10600954" y="262720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Interaktive Schaltfläche: Anpassen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9057508-0E5A-8249-9570-1FFCDB8955AA}"/>
              </a:ext>
            </a:extLst>
          </p:cNvPr>
          <p:cNvSpPr/>
          <p:nvPr/>
        </p:nvSpPr>
        <p:spPr>
          <a:xfrm>
            <a:off x="8262805" y="5629553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teraktive Schaltfläche: Anpassen 1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824EC8EB-4530-E640-B05D-7FAD00E69477}"/>
              </a:ext>
            </a:extLst>
          </p:cNvPr>
          <p:cNvSpPr/>
          <p:nvPr/>
        </p:nvSpPr>
        <p:spPr>
          <a:xfrm>
            <a:off x="4235206" y="2610968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Interaktive Schaltfläche: Anpassen 14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B7713B4-C5CC-4047-80CD-B2E375079470}"/>
              </a:ext>
            </a:extLst>
          </p:cNvPr>
          <p:cNvSpPr/>
          <p:nvPr/>
        </p:nvSpPr>
        <p:spPr>
          <a:xfrm>
            <a:off x="4279409" y="5348208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F493BD3E-C33E-AA4E-ABE7-E82FC19239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80"/>
          <a:stretch/>
        </p:blipFill>
        <p:spPr>
          <a:xfrm>
            <a:off x="9707562" y="6385315"/>
            <a:ext cx="1192119" cy="304800"/>
          </a:xfrm>
          <a:prstGeom prst="rect">
            <a:avLst/>
          </a:prstGeom>
        </p:spPr>
      </p:pic>
      <p:sp>
        <p:nvSpPr>
          <p:cNvPr id="17" name="Interaktive Schaltfläche: Anpassen 1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F0EF0EE-25EF-1343-997C-1CC4F302251A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Interaktive Schaltfläche: Anpassen 17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67E85A78-16A8-6B43-A291-2CE767A8AFB9}"/>
              </a:ext>
            </a:extLst>
          </p:cNvPr>
          <p:cNvSpPr/>
          <p:nvPr/>
        </p:nvSpPr>
        <p:spPr>
          <a:xfrm>
            <a:off x="9475221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Interaktive Schaltfläche: Anpassen 1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E64EB40C-522D-B44E-9BC5-07048585BCA3}"/>
              </a:ext>
            </a:extLst>
          </p:cNvPr>
          <p:cNvSpPr/>
          <p:nvPr/>
        </p:nvSpPr>
        <p:spPr>
          <a:xfrm>
            <a:off x="3690501" y="3179360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Interaktive Schaltfläche: Anpassen 19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D7FBF409-6B78-8F4C-AC81-6F64F8C8B911}"/>
              </a:ext>
            </a:extLst>
          </p:cNvPr>
          <p:cNvSpPr/>
          <p:nvPr/>
        </p:nvSpPr>
        <p:spPr>
          <a:xfrm>
            <a:off x="1956983" y="222188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980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Flow-law two-phase aggregates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6" y="1228447"/>
            <a:ext cx="3657600" cy="468000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Assumption: aggregate follows a power law relationship as used for dislocation creep of single minerals</a:t>
            </a:r>
          </a:p>
          <a:p>
            <a:r>
              <a:rPr lang="en-US" dirty="0">
                <a:latin typeface="Helvetica Light" panose="020B0403020202020204" pitchFamily="34" charset="0"/>
              </a:rPr>
              <a:t>Mathematical reformulations lead to linear relationships (click on </a:t>
            </a:r>
            <a:r>
              <a:rPr lang="en-US" dirty="0">
                <a:solidFill>
                  <a:srgbClr val="4153BB"/>
                </a:solidFill>
                <a:latin typeface="Helvetica" pitchFamily="2" charset="0"/>
              </a:rPr>
              <a:t>equations</a:t>
            </a:r>
            <a:r>
              <a:rPr lang="en-US" dirty="0">
                <a:latin typeface="Helvetica Light" panose="020B0403020202020204" pitchFamily="34" charset="0"/>
              </a:rPr>
              <a:t> for symbol explanation)</a:t>
            </a:r>
          </a:p>
          <a:p>
            <a:r>
              <a:rPr lang="en-US" dirty="0">
                <a:latin typeface="Helvetica Light" panose="020B0403020202020204" pitchFamily="34" charset="0"/>
              </a:rPr>
              <a:t>Slope and intercept of linear fit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</a:t>
            </a:r>
            <a:r>
              <a:rPr lang="en-US" dirty="0">
                <a:latin typeface="Helvetica Light" panose="020B0403020202020204" pitchFamily="34" charset="0"/>
              </a:rPr>
              <a:t> determination flow law parameters of mixed aggregates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2B75A99-A08A-C740-B98B-684AB2BB90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/>
          <a:stretch/>
        </p:blipFill>
        <p:spPr>
          <a:xfrm>
            <a:off x="10268042" y="6385315"/>
            <a:ext cx="1192119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3D9655A-087C-B740-96CE-2D1F18137479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teraktive Schaltfläche: Anpasse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14B49CB-3E9B-FB47-B162-8FE0805A4D31}"/>
              </a:ext>
            </a:extLst>
          </p:cNvPr>
          <p:cNvSpPr/>
          <p:nvPr/>
        </p:nvSpPr>
        <p:spPr>
          <a:xfrm>
            <a:off x="11060865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27FE028-9B79-224B-99AE-129ACCA571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90"/>
          <a:stretch/>
        </p:blipFill>
        <p:spPr>
          <a:xfrm>
            <a:off x="4684063" y="2294512"/>
            <a:ext cx="3177408" cy="3355307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46FE2207-539E-864A-88AD-86E2935FF5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4372" y="1643132"/>
            <a:ext cx="2670042" cy="64403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3569040-C0D3-2E41-8317-20CFDDF004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5352" y="1677316"/>
            <a:ext cx="3273821" cy="61719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8AFC1D2-C640-C34F-B6AB-DA3E1DB135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58" r="-126"/>
          <a:stretch/>
        </p:blipFill>
        <p:spPr>
          <a:xfrm>
            <a:off x="8229536" y="2274246"/>
            <a:ext cx="3024420" cy="3355307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F11DA813-CF79-8547-A3C6-4C726DCE449F}"/>
              </a:ext>
            </a:extLst>
          </p:cNvPr>
          <p:cNvSpPr/>
          <p:nvPr/>
        </p:nvSpPr>
        <p:spPr>
          <a:xfrm>
            <a:off x="5180575" y="2313406"/>
            <a:ext cx="262961" cy="254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035BE342-5DC7-7143-BF4C-F454237F1AE1}"/>
              </a:ext>
            </a:extLst>
          </p:cNvPr>
          <p:cNvSpPr/>
          <p:nvPr/>
        </p:nvSpPr>
        <p:spPr>
          <a:xfrm>
            <a:off x="8619102" y="2289749"/>
            <a:ext cx="262961" cy="254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6A1B6120-75FB-FA43-A434-074137363D64}"/>
              </a:ext>
            </a:extLst>
          </p:cNvPr>
          <p:cNvSpPr/>
          <p:nvPr/>
        </p:nvSpPr>
        <p:spPr>
          <a:xfrm>
            <a:off x="5041228" y="1615375"/>
            <a:ext cx="2760864" cy="679137"/>
          </a:xfrm>
          <a:prstGeom prst="rect">
            <a:avLst/>
          </a:prstGeom>
          <a:noFill/>
          <a:ln w="19050">
            <a:solidFill>
              <a:srgbClr val="415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E9CAE0CD-FAC9-5A48-BB1D-F20D778DA1CD}"/>
              </a:ext>
            </a:extLst>
          </p:cNvPr>
          <p:cNvSpPr/>
          <p:nvPr/>
        </p:nvSpPr>
        <p:spPr>
          <a:xfrm>
            <a:off x="8184297" y="1618663"/>
            <a:ext cx="3376331" cy="679137"/>
          </a:xfrm>
          <a:prstGeom prst="rect">
            <a:avLst/>
          </a:prstGeom>
          <a:noFill/>
          <a:ln w="19050">
            <a:solidFill>
              <a:srgbClr val="415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reihandform 18">
            <a:extLst>
              <a:ext uri="{FF2B5EF4-FFF2-40B4-BE49-F238E27FC236}">
                <a16:creationId xmlns:a16="http://schemas.microsoft.com/office/drawing/2014/main" id="{FFEC50DA-2F37-EA45-802F-E7A6B7A49115}"/>
              </a:ext>
            </a:extLst>
          </p:cNvPr>
          <p:cNvSpPr/>
          <p:nvPr/>
        </p:nvSpPr>
        <p:spPr>
          <a:xfrm>
            <a:off x="4389436" y="2360645"/>
            <a:ext cx="1255585" cy="378966"/>
          </a:xfrm>
          <a:custGeom>
            <a:avLst/>
            <a:gdLst>
              <a:gd name="connsiteX0" fmla="*/ 0 w 1175657"/>
              <a:gd name="connsiteY0" fmla="*/ 205273 h 205273"/>
              <a:gd name="connsiteX1" fmla="*/ 326572 w 1175657"/>
              <a:gd name="connsiteY1" fmla="*/ 83975 h 205273"/>
              <a:gd name="connsiteX2" fmla="*/ 989045 w 1175657"/>
              <a:gd name="connsiteY2" fmla="*/ 74645 h 205273"/>
              <a:gd name="connsiteX3" fmla="*/ 1175657 w 1175657"/>
              <a:gd name="connsiteY3" fmla="*/ 0 h 205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5657" h="205273">
                <a:moveTo>
                  <a:pt x="0" y="205273"/>
                </a:moveTo>
                <a:cubicBezTo>
                  <a:pt x="80865" y="155509"/>
                  <a:pt x="161731" y="105746"/>
                  <a:pt x="326572" y="83975"/>
                </a:cubicBezTo>
                <a:cubicBezTo>
                  <a:pt x="491413" y="62204"/>
                  <a:pt x="847531" y="88641"/>
                  <a:pt x="989045" y="74645"/>
                </a:cubicBezTo>
                <a:cubicBezTo>
                  <a:pt x="1130559" y="60649"/>
                  <a:pt x="1153108" y="30324"/>
                  <a:pt x="1175657" y="0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 19">
            <a:extLst>
              <a:ext uri="{FF2B5EF4-FFF2-40B4-BE49-F238E27FC236}">
                <a16:creationId xmlns:a16="http://schemas.microsoft.com/office/drawing/2014/main" id="{917830E5-2C89-BE47-8E9C-2F8A757EE746}"/>
              </a:ext>
            </a:extLst>
          </p:cNvPr>
          <p:cNvSpPr/>
          <p:nvPr/>
        </p:nvSpPr>
        <p:spPr>
          <a:xfrm>
            <a:off x="4389436" y="1265992"/>
            <a:ext cx="3737527" cy="1367978"/>
          </a:xfrm>
          <a:custGeom>
            <a:avLst/>
            <a:gdLst>
              <a:gd name="connsiteX0" fmla="*/ 0 w 3657600"/>
              <a:gd name="connsiteY0" fmla="*/ 1206620 h 1206620"/>
              <a:gd name="connsiteX1" fmla="*/ 606490 w 3657600"/>
              <a:gd name="connsiteY1" fmla="*/ 114939 h 1206620"/>
              <a:gd name="connsiteX2" fmla="*/ 2397968 w 3657600"/>
              <a:gd name="connsiteY2" fmla="*/ 58955 h 1206620"/>
              <a:gd name="connsiteX3" fmla="*/ 3657600 w 3657600"/>
              <a:gd name="connsiteY3" fmla="*/ 348204 h 12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57600" h="1206620">
                <a:moveTo>
                  <a:pt x="0" y="1206620"/>
                </a:moveTo>
                <a:cubicBezTo>
                  <a:pt x="103414" y="756418"/>
                  <a:pt x="206829" y="306216"/>
                  <a:pt x="606490" y="114939"/>
                </a:cubicBezTo>
                <a:cubicBezTo>
                  <a:pt x="1006151" y="-76338"/>
                  <a:pt x="1889450" y="20077"/>
                  <a:pt x="2397968" y="58955"/>
                </a:cubicBezTo>
                <a:cubicBezTo>
                  <a:pt x="2906486" y="97832"/>
                  <a:pt x="3282043" y="223018"/>
                  <a:pt x="3657600" y="348204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Interaktive Schaltfläche: Anpassen 20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185A26A-7D2B-8B4F-B6C7-4F62D579577D}"/>
              </a:ext>
            </a:extLst>
          </p:cNvPr>
          <p:cNvSpPr/>
          <p:nvPr/>
        </p:nvSpPr>
        <p:spPr>
          <a:xfrm>
            <a:off x="4931111" y="1500403"/>
            <a:ext cx="6742730" cy="900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Interaktive Schaltfläche: Anpassen 21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25ADA42-C396-BB41-8462-C16174B858EC}"/>
              </a:ext>
            </a:extLst>
          </p:cNvPr>
          <p:cNvSpPr/>
          <p:nvPr/>
        </p:nvSpPr>
        <p:spPr>
          <a:xfrm>
            <a:off x="1271589" y="2981165"/>
            <a:ext cx="1070395" cy="30321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54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Flow-law two-phase aggregates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6" y="1228447"/>
            <a:ext cx="3657600" cy="468000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Assumption: aggregate follows a power law relationship as used for dislocation creep of single minerals</a:t>
            </a:r>
          </a:p>
          <a:p>
            <a:r>
              <a:rPr lang="en-US" dirty="0">
                <a:latin typeface="Helvetica Light" panose="020B0403020202020204" pitchFamily="34" charset="0"/>
              </a:rPr>
              <a:t>Mathematical reformulations lead to linear relationships (click on </a:t>
            </a:r>
            <a:r>
              <a:rPr lang="en-US" dirty="0">
                <a:solidFill>
                  <a:srgbClr val="4153BB"/>
                </a:solidFill>
                <a:latin typeface="Helvetica" pitchFamily="2" charset="0"/>
              </a:rPr>
              <a:t>equations</a:t>
            </a:r>
            <a:r>
              <a:rPr lang="en-US" dirty="0">
                <a:latin typeface="Helvetica Light" panose="020B0403020202020204" pitchFamily="34" charset="0"/>
              </a:rPr>
              <a:t> for symbol explanation)</a:t>
            </a:r>
          </a:p>
          <a:p>
            <a:r>
              <a:rPr lang="en-US" dirty="0">
                <a:latin typeface="Helvetica Light" panose="020B0403020202020204" pitchFamily="34" charset="0"/>
              </a:rPr>
              <a:t>Slope and intercept of linear fit 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</a:t>
            </a:r>
            <a:r>
              <a:rPr lang="en-US" dirty="0">
                <a:latin typeface="Helvetica Light" panose="020B0403020202020204" pitchFamily="34" charset="0"/>
              </a:rPr>
              <a:t> determination flow law parameters of mixed aggregates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2B75A99-A08A-C740-B98B-684AB2BB90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/>
          <a:stretch/>
        </p:blipFill>
        <p:spPr>
          <a:xfrm>
            <a:off x="10268042" y="6385315"/>
            <a:ext cx="1192119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3D9655A-087C-B740-96CE-2D1F18137479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teraktive Schaltfläche: Anpassen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14B49CB-3E9B-FB47-B162-8FE0805A4D31}"/>
              </a:ext>
            </a:extLst>
          </p:cNvPr>
          <p:cNvSpPr/>
          <p:nvPr/>
        </p:nvSpPr>
        <p:spPr>
          <a:xfrm>
            <a:off x="11060865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27FE028-9B79-224B-99AE-129ACCA57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90"/>
          <a:stretch/>
        </p:blipFill>
        <p:spPr>
          <a:xfrm>
            <a:off x="4684063" y="2294512"/>
            <a:ext cx="3177408" cy="3355307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46FE2207-539E-864A-88AD-86E2935FF5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4372" y="1643132"/>
            <a:ext cx="2670042" cy="64403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3569040-C0D3-2E41-8317-20CFDDF00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5352" y="1677316"/>
            <a:ext cx="3273821" cy="61719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8AFC1D2-C640-C34F-B6AB-DA3E1DB135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58" r="-126"/>
          <a:stretch/>
        </p:blipFill>
        <p:spPr>
          <a:xfrm>
            <a:off x="8229536" y="2274246"/>
            <a:ext cx="3024420" cy="3355307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F11DA813-CF79-8547-A3C6-4C726DCE449F}"/>
              </a:ext>
            </a:extLst>
          </p:cNvPr>
          <p:cNvSpPr/>
          <p:nvPr/>
        </p:nvSpPr>
        <p:spPr>
          <a:xfrm>
            <a:off x="5180575" y="2313406"/>
            <a:ext cx="262961" cy="254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035BE342-5DC7-7143-BF4C-F454237F1AE1}"/>
              </a:ext>
            </a:extLst>
          </p:cNvPr>
          <p:cNvSpPr/>
          <p:nvPr/>
        </p:nvSpPr>
        <p:spPr>
          <a:xfrm>
            <a:off x="8619102" y="2289749"/>
            <a:ext cx="262961" cy="254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6A1B6120-75FB-FA43-A434-074137363D64}"/>
              </a:ext>
            </a:extLst>
          </p:cNvPr>
          <p:cNvSpPr/>
          <p:nvPr/>
        </p:nvSpPr>
        <p:spPr>
          <a:xfrm>
            <a:off x="5041228" y="1615375"/>
            <a:ext cx="2760864" cy="679137"/>
          </a:xfrm>
          <a:prstGeom prst="rect">
            <a:avLst/>
          </a:prstGeom>
          <a:noFill/>
          <a:ln w="19050">
            <a:solidFill>
              <a:srgbClr val="415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E9CAE0CD-FAC9-5A48-BB1D-F20D778DA1CD}"/>
              </a:ext>
            </a:extLst>
          </p:cNvPr>
          <p:cNvSpPr/>
          <p:nvPr/>
        </p:nvSpPr>
        <p:spPr>
          <a:xfrm>
            <a:off x="8184297" y="1618663"/>
            <a:ext cx="3376331" cy="679137"/>
          </a:xfrm>
          <a:prstGeom prst="rect">
            <a:avLst/>
          </a:prstGeom>
          <a:noFill/>
          <a:ln w="19050">
            <a:solidFill>
              <a:srgbClr val="415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reihandform 18">
            <a:extLst>
              <a:ext uri="{FF2B5EF4-FFF2-40B4-BE49-F238E27FC236}">
                <a16:creationId xmlns:a16="http://schemas.microsoft.com/office/drawing/2014/main" id="{FFEC50DA-2F37-EA45-802F-E7A6B7A49115}"/>
              </a:ext>
            </a:extLst>
          </p:cNvPr>
          <p:cNvSpPr/>
          <p:nvPr/>
        </p:nvSpPr>
        <p:spPr>
          <a:xfrm>
            <a:off x="4389436" y="2360645"/>
            <a:ext cx="1255585" cy="378966"/>
          </a:xfrm>
          <a:custGeom>
            <a:avLst/>
            <a:gdLst>
              <a:gd name="connsiteX0" fmla="*/ 0 w 1175657"/>
              <a:gd name="connsiteY0" fmla="*/ 205273 h 205273"/>
              <a:gd name="connsiteX1" fmla="*/ 326572 w 1175657"/>
              <a:gd name="connsiteY1" fmla="*/ 83975 h 205273"/>
              <a:gd name="connsiteX2" fmla="*/ 989045 w 1175657"/>
              <a:gd name="connsiteY2" fmla="*/ 74645 h 205273"/>
              <a:gd name="connsiteX3" fmla="*/ 1175657 w 1175657"/>
              <a:gd name="connsiteY3" fmla="*/ 0 h 205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5657" h="205273">
                <a:moveTo>
                  <a:pt x="0" y="205273"/>
                </a:moveTo>
                <a:cubicBezTo>
                  <a:pt x="80865" y="155509"/>
                  <a:pt x="161731" y="105746"/>
                  <a:pt x="326572" y="83975"/>
                </a:cubicBezTo>
                <a:cubicBezTo>
                  <a:pt x="491413" y="62204"/>
                  <a:pt x="847531" y="88641"/>
                  <a:pt x="989045" y="74645"/>
                </a:cubicBezTo>
                <a:cubicBezTo>
                  <a:pt x="1130559" y="60649"/>
                  <a:pt x="1153108" y="30324"/>
                  <a:pt x="1175657" y="0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 19">
            <a:extLst>
              <a:ext uri="{FF2B5EF4-FFF2-40B4-BE49-F238E27FC236}">
                <a16:creationId xmlns:a16="http://schemas.microsoft.com/office/drawing/2014/main" id="{917830E5-2C89-BE47-8E9C-2F8A757EE746}"/>
              </a:ext>
            </a:extLst>
          </p:cNvPr>
          <p:cNvSpPr/>
          <p:nvPr/>
        </p:nvSpPr>
        <p:spPr>
          <a:xfrm>
            <a:off x="4389436" y="1265992"/>
            <a:ext cx="3737527" cy="1367978"/>
          </a:xfrm>
          <a:custGeom>
            <a:avLst/>
            <a:gdLst>
              <a:gd name="connsiteX0" fmla="*/ 0 w 3657600"/>
              <a:gd name="connsiteY0" fmla="*/ 1206620 h 1206620"/>
              <a:gd name="connsiteX1" fmla="*/ 606490 w 3657600"/>
              <a:gd name="connsiteY1" fmla="*/ 114939 h 1206620"/>
              <a:gd name="connsiteX2" fmla="*/ 2397968 w 3657600"/>
              <a:gd name="connsiteY2" fmla="*/ 58955 h 1206620"/>
              <a:gd name="connsiteX3" fmla="*/ 3657600 w 3657600"/>
              <a:gd name="connsiteY3" fmla="*/ 348204 h 12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57600" h="1206620">
                <a:moveTo>
                  <a:pt x="0" y="1206620"/>
                </a:moveTo>
                <a:cubicBezTo>
                  <a:pt x="103414" y="756418"/>
                  <a:pt x="206829" y="306216"/>
                  <a:pt x="606490" y="114939"/>
                </a:cubicBezTo>
                <a:cubicBezTo>
                  <a:pt x="1006151" y="-76338"/>
                  <a:pt x="1889450" y="20077"/>
                  <a:pt x="2397968" y="58955"/>
                </a:cubicBezTo>
                <a:cubicBezTo>
                  <a:pt x="2906486" y="97832"/>
                  <a:pt x="3282043" y="223018"/>
                  <a:pt x="3657600" y="348204"/>
                </a:cubicBezTo>
              </a:path>
            </a:pathLst>
          </a:custGeom>
          <a:noFill/>
          <a:ln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B2928D7D-A301-E540-927A-C8A9D35F8B43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2105D98E-BF1A-6F4D-814C-69F81661999A}"/>
              </a:ext>
            </a:extLst>
          </p:cNvPr>
          <p:cNvSpPr/>
          <p:nvPr/>
        </p:nvSpPr>
        <p:spPr>
          <a:xfrm>
            <a:off x="1266402" y="843077"/>
            <a:ext cx="9633280" cy="5356612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4" name="Gerade Verbindung 23">
            <a:extLst>
              <a:ext uri="{FF2B5EF4-FFF2-40B4-BE49-F238E27FC236}">
                <a16:creationId xmlns:a16="http://schemas.microsoft.com/office/drawing/2014/main" id="{1C19853B-E922-974B-BFAC-A5632B7E3938}"/>
              </a:ext>
            </a:extLst>
          </p:cNvPr>
          <p:cNvCxnSpPr>
            <a:cxnSpLocks/>
          </p:cNvCxnSpPr>
          <p:nvPr/>
        </p:nvCxnSpPr>
        <p:spPr>
          <a:xfrm>
            <a:off x="10457863" y="5810095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24">
            <a:extLst>
              <a:ext uri="{FF2B5EF4-FFF2-40B4-BE49-F238E27FC236}">
                <a16:creationId xmlns:a16="http://schemas.microsoft.com/office/drawing/2014/main" id="{0308650A-E76F-0D42-AF27-5CD2669AF3F3}"/>
              </a:ext>
            </a:extLst>
          </p:cNvPr>
          <p:cNvCxnSpPr>
            <a:cxnSpLocks/>
          </p:cNvCxnSpPr>
          <p:nvPr/>
        </p:nvCxnSpPr>
        <p:spPr>
          <a:xfrm flipH="1">
            <a:off x="10457863" y="5810095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Interaktive Schaltfläche: Anpassen 25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37DFC110-B78E-A448-B870-C1043EDADD2A}"/>
              </a:ext>
            </a:extLst>
          </p:cNvPr>
          <p:cNvSpPr/>
          <p:nvPr/>
        </p:nvSpPr>
        <p:spPr>
          <a:xfrm>
            <a:off x="10268044" y="574155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B3018FB6-472A-924E-8CEE-625A9CB363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261" y="1075026"/>
            <a:ext cx="7651064" cy="480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9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Flow-law two-phase aggregates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5" y="1228447"/>
            <a:ext cx="7338107" cy="174363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Stress exponent (</a:t>
            </a:r>
            <a:r>
              <a:rPr lang="en-US" i="1" dirty="0">
                <a:latin typeface="HELVETICA LIGHT" panose="020B0403020202020204" pitchFamily="34" charset="0"/>
              </a:rPr>
              <a:t>n</a:t>
            </a:r>
            <a:r>
              <a:rPr lang="en-US" baseline="-25000" dirty="0">
                <a:latin typeface="Helvetica Light" panose="020B0403020202020204" pitchFamily="34" charset="0"/>
              </a:rPr>
              <a:t>ag</a:t>
            </a:r>
            <a:r>
              <a:rPr lang="en-US" dirty="0">
                <a:latin typeface="Helvetica Light" panose="020B0403020202020204" pitchFamily="34" charset="0"/>
              </a:rPr>
              <a:t>), pre-exponential factor (</a:t>
            </a:r>
            <a:r>
              <a:rPr lang="en-US" i="1" dirty="0" err="1">
                <a:latin typeface="HELVETICA LIGHT" panose="020B0403020202020204" pitchFamily="34" charset="0"/>
              </a:rPr>
              <a:t>A</a:t>
            </a:r>
            <a:r>
              <a:rPr lang="en-US" baseline="-25000" dirty="0" err="1">
                <a:latin typeface="Helvetica Light" panose="020B0403020202020204" pitchFamily="34" charset="0"/>
              </a:rPr>
              <a:t>ag</a:t>
            </a:r>
            <a:r>
              <a:rPr lang="en-US" dirty="0">
                <a:latin typeface="Helvetica Light" panose="020B0403020202020204" pitchFamily="34" charset="0"/>
              </a:rPr>
              <a:t>) and activation energy (</a:t>
            </a:r>
            <a:r>
              <a:rPr lang="en-US" i="1" dirty="0" err="1">
                <a:latin typeface="HELVETICA LIGHT" panose="020B0403020202020204" pitchFamily="34" charset="0"/>
              </a:rPr>
              <a:t>Q</a:t>
            </a:r>
            <a:r>
              <a:rPr lang="en-US" baseline="-25000" dirty="0" err="1">
                <a:latin typeface="Helvetica Light" panose="020B0403020202020204" pitchFamily="34" charset="0"/>
              </a:rPr>
              <a:t>aag</a:t>
            </a:r>
            <a:r>
              <a:rPr lang="en-US" dirty="0">
                <a:latin typeface="Helvetica Light" panose="020B0403020202020204" pitchFamily="34" charset="0"/>
              </a:rPr>
              <a:t>) of aggregates</a:t>
            </a:r>
          </a:p>
          <a:p>
            <a:r>
              <a:rPr lang="en-US" dirty="0">
                <a:latin typeface="Helvetica Light" panose="020B0403020202020204" pitchFamily="34" charset="0"/>
              </a:rPr>
              <a:t>Results based on numerical experiments between mixing-laws of Tullis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[10] </a:t>
            </a:r>
            <a:r>
              <a:rPr lang="en-US" dirty="0">
                <a:latin typeface="Helvetica Light" panose="020B0403020202020204" pitchFamily="34" charset="0"/>
              </a:rPr>
              <a:t>and </a:t>
            </a:r>
            <a:r>
              <a:rPr lang="en-US" dirty="0" err="1">
                <a:latin typeface="Helvetica Light" panose="020B0403020202020204" pitchFamily="34" charset="0"/>
              </a:rPr>
              <a:t>Huet</a:t>
            </a:r>
            <a:r>
              <a:rPr lang="en-US" dirty="0">
                <a:latin typeface="Helvetica Light" panose="020B0403020202020204" pitchFamily="34" charset="0"/>
              </a:rPr>
              <a:t>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[12]</a:t>
            </a:r>
            <a:r>
              <a:rPr lang="en-US" dirty="0">
                <a:latin typeface="Helvetica Light" panose="020B0403020202020204" pitchFamily="34" charset="0"/>
              </a:rPr>
              <a:t>, except activation energy </a:t>
            </a:r>
            <a:r>
              <a:rPr lang="en-US" i="1" dirty="0" err="1">
                <a:latin typeface="HELVETICA LIGHT" panose="020B0403020202020204" pitchFamily="34" charset="0"/>
              </a:rPr>
              <a:t>Q</a:t>
            </a:r>
            <a:r>
              <a:rPr lang="en-US" baseline="-25000" dirty="0" err="1">
                <a:latin typeface="Helvetica Light" panose="020B0403020202020204" pitchFamily="34" charset="0"/>
              </a:rPr>
              <a:t>aag</a:t>
            </a:r>
            <a:endParaRPr lang="en-US" dirty="0">
              <a:latin typeface="Helvetica Light" panose="020B0403020202020204" pitchFamily="34" charset="0"/>
            </a:endParaRP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22A49C62-E1B0-CF48-A558-952185E74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562" y="6385315"/>
            <a:ext cx="1752600" cy="304800"/>
          </a:xfrm>
          <a:prstGeom prst="rect">
            <a:avLst/>
          </a:prstGeom>
        </p:spPr>
      </p:pic>
      <p:sp>
        <p:nvSpPr>
          <p:cNvPr id="23" name="Interaktive Schaltfläche: Anpassen 2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DA3593B-D7BC-544B-A23B-D73E60D692E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Interaktive Schaltfläche: Anpassen 2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609FD91-6076-0947-B6BE-AED17A7148BE}"/>
              </a:ext>
            </a:extLst>
          </p:cNvPr>
          <p:cNvSpPr/>
          <p:nvPr/>
        </p:nvSpPr>
        <p:spPr>
          <a:xfrm>
            <a:off x="9475221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Interaktive Schaltfläche: Anpassen 2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8AC0DED-5433-3A44-9AED-FFA8C14ACFB1}"/>
              </a:ext>
            </a:extLst>
          </p:cNvPr>
          <p:cNvSpPr/>
          <p:nvPr/>
        </p:nvSpPr>
        <p:spPr>
          <a:xfrm>
            <a:off x="11060865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6" name="Grafik 25">
            <a:extLst>
              <a:ext uri="{FF2B5EF4-FFF2-40B4-BE49-F238E27FC236}">
                <a16:creationId xmlns:a16="http://schemas.microsoft.com/office/drawing/2014/main" id="{04EF47F6-2BF1-D844-A311-EDBEC1976E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38"/>
          <a:stretch/>
        </p:blipFill>
        <p:spPr>
          <a:xfrm>
            <a:off x="731836" y="2972077"/>
            <a:ext cx="10739109" cy="2934380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CA23D1E0-468C-E848-85CC-BBC3C13348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6" t="73583" r="68229" b="699"/>
          <a:stretch/>
        </p:blipFill>
        <p:spPr>
          <a:xfrm>
            <a:off x="8546399" y="1829925"/>
            <a:ext cx="2830285" cy="1074056"/>
          </a:xfrm>
          <a:prstGeom prst="rect">
            <a:avLst/>
          </a:prstGeom>
        </p:spPr>
      </p:pic>
      <p:sp>
        <p:nvSpPr>
          <p:cNvPr id="30" name="Interaktive Schaltfläche: Anpassen 2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6AC5D74-C434-5C4E-8316-5AA75C819397}"/>
              </a:ext>
            </a:extLst>
          </p:cNvPr>
          <p:cNvSpPr/>
          <p:nvPr/>
        </p:nvSpPr>
        <p:spPr>
          <a:xfrm>
            <a:off x="1983533" y="20712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Interaktive Schaltfläche: Anpassen 3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913D9CB-82E3-DA49-BEE5-78B026294C56}"/>
              </a:ext>
            </a:extLst>
          </p:cNvPr>
          <p:cNvSpPr/>
          <p:nvPr/>
        </p:nvSpPr>
        <p:spPr>
          <a:xfrm>
            <a:off x="3840788" y="20712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888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Flow-law two-phase aggregates</a:t>
            </a: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22A49C62-E1B0-CF48-A558-952185E74A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80"/>
          <a:stretch/>
        </p:blipFill>
        <p:spPr>
          <a:xfrm>
            <a:off x="9707562" y="6385315"/>
            <a:ext cx="1192119" cy="304800"/>
          </a:xfrm>
          <a:prstGeom prst="rect">
            <a:avLst/>
          </a:prstGeom>
        </p:spPr>
      </p:pic>
      <p:sp>
        <p:nvSpPr>
          <p:cNvPr id="23" name="Interaktive Schaltfläche: Anpassen 2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DA3593B-D7BC-544B-A23B-D73E60D692E2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Interaktive Schaltfläche: Anpassen 2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1609FD91-6076-0947-B6BE-AED17A7148BE}"/>
              </a:ext>
            </a:extLst>
          </p:cNvPr>
          <p:cNvSpPr/>
          <p:nvPr/>
        </p:nvSpPr>
        <p:spPr>
          <a:xfrm>
            <a:off x="9475221" y="6338034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AFF14628-D719-274F-9578-2E54BC27B89F}"/>
              </a:ext>
            </a:extLst>
          </p:cNvPr>
          <p:cNvSpPr txBox="1">
            <a:spLocks/>
          </p:cNvSpPr>
          <p:nvPr/>
        </p:nvSpPr>
        <p:spPr>
          <a:xfrm>
            <a:off x="731836" y="1228447"/>
            <a:ext cx="2620964" cy="46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Helvetica Light" panose="020B0403020202020204" pitchFamily="34" charset="0"/>
              </a:rPr>
              <a:t>Differential stress vs. temperature of mixed aggregates based on numerical experiments (constant strain rate of 3.17 x 10</a:t>
            </a:r>
            <a:r>
              <a:rPr lang="en-US" baseline="30000" dirty="0">
                <a:latin typeface="Helvetica Light" panose="020B0403020202020204" pitchFamily="34" charset="0"/>
              </a:rPr>
              <a:t>-12</a:t>
            </a:r>
            <a:r>
              <a:rPr lang="en-US" dirty="0">
                <a:latin typeface="Helvetica Light" panose="020B0403020202020204" pitchFamily="34" charset="0"/>
              </a:rPr>
              <a:t> s</a:t>
            </a:r>
            <a:r>
              <a:rPr lang="en-US" baseline="30000" dirty="0">
                <a:latin typeface="Helvetica Light" panose="020B0403020202020204" pitchFamily="34" charset="0"/>
              </a:rPr>
              <a:t>-1</a:t>
            </a:r>
            <a:r>
              <a:rPr lang="en-US" dirty="0">
                <a:latin typeface="Helvetica Light" panose="020B0403020202020204" pitchFamily="34" charset="0"/>
              </a:rPr>
              <a:t>) </a:t>
            </a:r>
          </a:p>
          <a:p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Flow-law based on numerical experiments</a:t>
            </a:r>
          </a:p>
          <a:p>
            <a:pPr lvl="1">
              <a:buSzPct val="75000"/>
              <a:buFont typeface="Arial" panose="020B0604020202020204" pitchFamily="34" charset="0"/>
              <a:buChar char="•"/>
            </a:pP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close to </a:t>
            </a:r>
            <a:r>
              <a:rPr lang="en-US" dirty="0" err="1">
                <a:latin typeface="Helvetica Light" panose="020B0403020202020204" pitchFamily="34" charset="0"/>
              </a:rPr>
              <a:t>Huet</a:t>
            </a:r>
            <a:r>
              <a:rPr lang="en-US" dirty="0">
                <a:latin typeface="Helvetica Light" panose="020B0403020202020204" pitchFamily="34" charset="0"/>
              </a:rPr>
              <a:t>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[12]</a:t>
            </a:r>
            <a:r>
              <a:rPr lang="en-US" dirty="0">
                <a:latin typeface="Helvetica Light" panose="020B0403020202020204" pitchFamily="34" charset="0"/>
              </a:rPr>
              <a:t> for 15% biotite</a:t>
            </a:r>
          </a:p>
          <a:p>
            <a:pPr lvl="1">
              <a:buSzPct val="75000"/>
              <a:buFont typeface="Arial" panose="020B0604020202020204" pitchFamily="34" charset="0"/>
              <a:buChar char="•"/>
            </a:pP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continuously closer to </a:t>
            </a:r>
            <a:r>
              <a:rPr lang="en-US" dirty="0">
                <a:latin typeface="Helvetica Light" panose="020B0403020202020204" pitchFamily="34" charset="0"/>
              </a:rPr>
              <a:t>Tullis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[10]</a:t>
            </a:r>
            <a:r>
              <a:rPr lang="en-US" dirty="0">
                <a:solidFill>
                  <a:srgbClr val="4153BB"/>
                </a:solidFill>
                <a:latin typeface="Helvetica Light" panose="020B0403020202020204" pitchFamily="34" charset="0"/>
              </a:rPr>
              <a:t> </a:t>
            </a:r>
            <a:r>
              <a:rPr lang="en-US" dirty="0">
                <a:latin typeface="Helvetica Light" panose="020B0403020202020204" pitchFamily="34" charset="0"/>
              </a:rPr>
              <a:t>with increasing biotite content</a:t>
            </a:r>
            <a:endParaRPr lang="en-US" dirty="0">
              <a:latin typeface="Helvetica Light" panose="020B0403020202020204" pitchFamily="34" charset="0"/>
              <a:sym typeface="Wingdings" pitchFamily="2" charset="2"/>
            </a:endParaRP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431F363B-CD83-714F-A812-86E1C59729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813" y="1228447"/>
            <a:ext cx="7969349" cy="4127324"/>
          </a:xfrm>
          <a:prstGeom prst="rect">
            <a:avLst/>
          </a:prstGeom>
        </p:spPr>
      </p:pic>
      <p:sp>
        <p:nvSpPr>
          <p:cNvPr id="16" name="Interaktive Schaltfläche: Anpassen 15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703006A3-F437-E942-B37F-329DE74A8751}"/>
              </a:ext>
            </a:extLst>
          </p:cNvPr>
          <p:cNvSpPr/>
          <p:nvPr/>
        </p:nvSpPr>
        <p:spPr>
          <a:xfrm>
            <a:off x="1097588" y="3501570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Interaktive Schaltfläche: Anpassen 16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4D402D8C-1CC1-FB47-B37C-71180E4A076B}"/>
              </a:ext>
            </a:extLst>
          </p:cNvPr>
          <p:cNvSpPr/>
          <p:nvPr/>
        </p:nvSpPr>
        <p:spPr>
          <a:xfrm>
            <a:off x="2503378" y="411774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225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Limitations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228447"/>
            <a:ext cx="6626906" cy="468000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Assumption of isotropic minerals. However, anisotropy may play a crucial role for strain weakening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[17]</a:t>
            </a:r>
          </a:p>
          <a:p>
            <a:r>
              <a:rPr lang="en-US" dirty="0">
                <a:latin typeface="Helvetica Light" panose="020B0403020202020204" pitchFamily="34" charset="0"/>
              </a:rPr>
              <a:t>Neglecting deformation mechanisms such as pressure solution or diffusion creep</a:t>
            </a:r>
          </a:p>
          <a:p>
            <a:r>
              <a:rPr lang="en-US" dirty="0">
                <a:latin typeface="Helvetica Light" panose="020B0403020202020204" pitchFamily="34" charset="0"/>
              </a:rPr>
              <a:t>Input parameters for quartz and biotite based on a single dislocation creep flow law. However, especially for quartz several dislocation creep flow laws exist</a:t>
            </a:r>
          </a:p>
          <a:p>
            <a:endParaRPr lang="en-US" dirty="0">
              <a:latin typeface="Helvetica Light" panose="020B0403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D908AD5-8A27-3F44-8309-02520F6C22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2" y="6385315"/>
            <a:ext cx="631639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F3F05CB-6E2A-3544-B94E-A816D6F8BC67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teraktive Schaltfläche: Anpassen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2407F09-1E5B-8748-BBDE-B93808D0DEF4}"/>
              </a:ext>
            </a:extLst>
          </p:cNvPr>
          <p:cNvSpPr/>
          <p:nvPr/>
        </p:nvSpPr>
        <p:spPr>
          <a:xfrm>
            <a:off x="4825338" y="1395097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639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 dirty="0">
                <a:latin typeface="Helvetica Light" panose="020B0403020202020204" pitchFamily="34" charset="0"/>
              </a:rPr>
              <a:t>Conclusions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228447"/>
            <a:ext cx="6626906" cy="4680000"/>
          </a:xfrm>
        </p:spPr>
        <p:txBody>
          <a:bodyPr/>
          <a:lstStyle/>
          <a:p>
            <a:r>
              <a:rPr lang="en-US" dirty="0">
                <a:latin typeface="Helvetica Light" panose="020B0403020202020204" pitchFamily="34" charset="0"/>
              </a:rPr>
              <a:t>Strain weakening occurs in numerical experiments with distinctly isolated inclusions and is more effective for larger viscosity contrasts between matrix and inclusions. </a:t>
            </a:r>
          </a:p>
          <a:p>
            <a:r>
              <a:rPr lang="en-US" dirty="0">
                <a:latin typeface="Helvetica Light" panose="020B0403020202020204" pitchFamily="34" charset="0"/>
              </a:rPr>
              <a:t>However, the stress drops are rather low. Therefore,</a:t>
            </a:r>
            <a:r>
              <a:rPr lang="en-US" dirty="0">
                <a:latin typeface="Helvetica Light" panose="020B0403020202020204" pitchFamily="34" charset="0"/>
                <a:sym typeface="Wingdings" pitchFamily="2" charset="2"/>
              </a:rPr>
              <a:t> </a:t>
            </a:r>
            <a:r>
              <a:rPr lang="en-US" dirty="0">
                <a:latin typeface="Helvetica Light" panose="020B0403020202020204" pitchFamily="34" charset="0"/>
              </a:rPr>
              <a:t>phase rearrangement with evolving strain appears to be of minor importance for strain weakening.</a:t>
            </a:r>
          </a:p>
          <a:p>
            <a:r>
              <a:rPr lang="en-US" dirty="0">
                <a:latin typeface="Helvetica Light" panose="020B0403020202020204" pitchFamily="34" charset="0"/>
              </a:rPr>
              <a:t>Aggregate flow-laws based on the numerical experiments lie between the predictions based on the mixing-laws of Tullis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[10] </a:t>
            </a:r>
            <a:r>
              <a:rPr lang="en-US" dirty="0">
                <a:latin typeface="Helvetica Light" panose="020B0403020202020204" pitchFamily="34" charset="0"/>
              </a:rPr>
              <a:t>and </a:t>
            </a:r>
            <a:r>
              <a:rPr lang="en-US" dirty="0" err="1">
                <a:latin typeface="Helvetica Light" panose="020B0403020202020204" pitchFamily="34" charset="0"/>
              </a:rPr>
              <a:t>Huet</a:t>
            </a:r>
            <a:r>
              <a:rPr lang="en-US" dirty="0">
                <a:latin typeface="Helvetica Light" panose="020B0403020202020204" pitchFamily="34" charset="0"/>
              </a:rPr>
              <a:t> et al. </a:t>
            </a:r>
            <a:r>
              <a:rPr lang="en-US" baseline="30000" dirty="0">
                <a:solidFill>
                  <a:srgbClr val="4153BB"/>
                </a:solidFill>
                <a:latin typeface="Helvetica Light" panose="020B0403020202020204" pitchFamily="34" charset="0"/>
              </a:rPr>
              <a:t>[12]</a:t>
            </a:r>
            <a:r>
              <a:rPr lang="en-US" dirty="0">
                <a:latin typeface="Helvetica Light" panose="020B0403020202020204" pitchFamily="34" charset="0"/>
              </a:rPr>
              <a:t>.</a:t>
            </a:r>
            <a:endParaRPr lang="en-US" dirty="0">
              <a:solidFill>
                <a:schemeClr val="bg1">
                  <a:lumMod val="50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68E44DC-E12A-354F-AEAC-E96DB7D6A9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3" y="6385315"/>
            <a:ext cx="631638" cy="304800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B8F98DA-E0E5-7A4F-B85E-267E5837E6CB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Interaktive Schaltfläche: Anpassen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5FC6157-100C-424C-9EE1-D103254D6044}"/>
              </a:ext>
            </a:extLst>
          </p:cNvPr>
          <p:cNvSpPr/>
          <p:nvPr/>
        </p:nvSpPr>
        <p:spPr>
          <a:xfrm>
            <a:off x="2986306" y="357828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Interaktive Schaltfläche: Anpasse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195F6CA-DD00-6941-9BE5-9350CCE2A77D}"/>
              </a:ext>
            </a:extLst>
          </p:cNvPr>
          <p:cNvSpPr/>
          <p:nvPr/>
        </p:nvSpPr>
        <p:spPr>
          <a:xfrm>
            <a:off x="1099702" y="3578289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919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E22A1-56F7-4FF9-8A90-D307E673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de-DE" dirty="0">
                <a:latin typeface="Helvetica Light" panose="020B0403020202020204" pitchFamily="34" charset="0"/>
              </a:rPr>
              <a:t>References</a:t>
            </a:r>
            <a:endParaRPr lang="de-CH" dirty="0">
              <a:latin typeface="Helvetica Light" panose="020B0403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BD7DC3-17C3-4B09-9D8E-F143A82B2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270590"/>
            <a:ext cx="5255306" cy="4892703"/>
          </a:xfrm>
        </p:spPr>
        <p:txBody>
          <a:bodyPr/>
          <a:lstStyle/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[1] </a:t>
            </a:r>
            <a:r>
              <a:rPr lang="en-US" sz="1050" dirty="0">
                <a:latin typeface="Helvetica Light" panose="020B0403020202020204" pitchFamily="34" charset="0"/>
              </a:rPr>
              <a:t>Holyoke, C.W., Tullis, J., 2006. Formation and maintenance of shear zones. Geology 34, 105–108. doi:10.1130/G22116.1.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[2] </a:t>
            </a:r>
            <a:r>
              <a:rPr lang="en-US" sz="1050" dirty="0">
                <a:latin typeface="Helvetica Light" panose="020B0403020202020204" pitchFamily="34" charset="0"/>
              </a:rPr>
              <a:t>Hartz, E.H., </a:t>
            </a:r>
            <a:r>
              <a:rPr lang="en-US" sz="1050" dirty="0" err="1">
                <a:latin typeface="Helvetica Light" panose="020B0403020202020204" pitchFamily="34" charset="0"/>
              </a:rPr>
              <a:t>Podladchikov</a:t>
            </a:r>
            <a:r>
              <a:rPr lang="en-US" sz="1050" dirty="0">
                <a:latin typeface="Helvetica Light" panose="020B0403020202020204" pitchFamily="34" charset="0"/>
              </a:rPr>
              <a:t>, Y.Y., 2008. Toasting the jelly sandwich: The effect of shear heating on lithospheric geotherms and strength. Geology 36, 331–334. doi:10.1130/G24424A.1. </a:t>
            </a:r>
            <a:endParaRPr lang="en-US" sz="1050" baseline="30000" dirty="0">
              <a:latin typeface="Helvetica Light" panose="020B0403020202020204" pitchFamily="34" charset="0"/>
            </a:endParaRP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[3] </a:t>
            </a:r>
            <a:r>
              <a:rPr lang="en-US" sz="1050" dirty="0" err="1">
                <a:latin typeface="Helvetica Light" panose="020B0403020202020204" pitchFamily="34" charset="0"/>
              </a:rPr>
              <a:t>Duretz</a:t>
            </a:r>
            <a:r>
              <a:rPr lang="en-US" sz="1050" dirty="0">
                <a:latin typeface="Helvetica Light" panose="020B0403020202020204" pitchFamily="34" charset="0"/>
              </a:rPr>
              <a:t>, T., </a:t>
            </a:r>
            <a:r>
              <a:rPr lang="en-US" sz="1050" dirty="0" err="1">
                <a:latin typeface="Helvetica Light" panose="020B0403020202020204" pitchFamily="34" charset="0"/>
              </a:rPr>
              <a:t>Schmalholz</a:t>
            </a:r>
            <a:r>
              <a:rPr lang="en-US" sz="1050" dirty="0">
                <a:latin typeface="Helvetica Light" panose="020B0403020202020204" pitchFamily="34" charset="0"/>
              </a:rPr>
              <a:t>, S.M., </a:t>
            </a:r>
            <a:r>
              <a:rPr lang="en-US" sz="1050" dirty="0" err="1">
                <a:latin typeface="Helvetica Light" panose="020B0403020202020204" pitchFamily="34" charset="0"/>
              </a:rPr>
              <a:t>Podladchikov</a:t>
            </a:r>
            <a:r>
              <a:rPr lang="en-US" sz="1050" dirty="0">
                <a:latin typeface="Helvetica Light" panose="020B0403020202020204" pitchFamily="34" charset="0"/>
              </a:rPr>
              <a:t>, Y.Y., 2015. Shear heating-induced strain localization across the scales. Philosophical Magazine 95, 3192–3207. doi:10.1080/14786435.2015.1054327.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[4] </a:t>
            </a:r>
            <a:r>
              <a:rPr lang="en-US" sz="1050" dirty="0" err="1">
                <a:latin typeface="Helvetica Light" panose="020B0403020202020204" pitchFamily="34" charset="0"/>
              </a:rPr>
              <a:t>Passchier</a:t>
            </a:r>
            <a:r>
              <a:rPr lang="en-US" sz="1050" dirty="0">
                <a:latin typeface="Helvetica Light" panose="020B0403020202020204" pitchFamily="34" charset="0"/>
              </a:rPr>
              <a:t>, C.W., </a:t>
            </a:r>
            <a:r>
              <a:rPr lang="en-US" sz="1050" dirty="0" err="1">
                <a:latin typeface="Helvetica Light" panose="020B0403020202020204" pitchFamily="34" charset="0"/>
              </a:rPr>
              <a:t>Trouw</a:t>
            </a:r>
            <a:r>
              <a:rPr lang="en-US" sz="1050" dirty="0">
                <a:latin typeface="Helvetica Light" panose="020B0403020202020204" pitchFamily="34" charset="0"/>
              </a:rPr>
              <a:t>, R.A., 2005. </a:t>
            </a:r>
            <a:r>
              <a:rPr lang="en-US" sz="1050" dirty="0" err="1">
                <a:latin typeface="Helvetica Light" panose="020B0403020202020204" pitchFamily="34" charset="0"/>
              </a:rPr>
              <a:t>Microtectonics</a:t>
            </a:r>
            <a:r>
              <a:rPr lang="en-US" sz="1050" dirty="0">
                <a:latin typeface="Helvetica Light" panose="020B0403020202020204" pitchFamily="34" charset="0"/>
              </a:rPr>
              <a:t>. 2nd, rev. and enl. ed., Springer, Berlin. doi:10.1007/3-540-29359-0.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[5] </a:t>
            </a:r>
            <a:r>
              <a:rPr lang="en-US" sz="1050" dirty="0" err="1">
                <a:latin typeface="Helvetica Light" panose="020B0403020202020204" pitchFamily="34" charset="0"/>
              </a:rPr>
              <a:t>Oliot</a:t>
            </a:r>
            <a:r>
              <a:rPr lang="en-US" sz="1050" dirty="0">
                <a:latin typeface="Helvetica Light" panose="020B0403020202020204" pitchFamily="34" charset="0"/>
              </a:rPr>
              <a:t>, E., Goncalves, P., </a:t>
            </a:r>
            <a:r>
              <a:rPr lang="en-US" sz="1050" dirty="0" err="1">
                <a:latin typeface="Helvetica Light" panose="020B0403020202020204" pitchFamily="34" charset="0"/>
              </a:rPr>
              <a:t>Marquer</a:t>
            </a:r>
            <a:r>
              <a:rPr lang="en-US" sz="1050" dirty="0">
                <a:latin typeface="Helvetica Light" panose="020B0403020202020204" pitchFamily="34" charset="0"/>
              </a:rPr>
              <a:t>, D., 2010. Role of plagioclase and reaction softening in a </a:t>
            </a:r>
            <a:r>
              <a:rPr lang="en-US" sz="1050" dirty="0" err="1">
                <a:latin typeface="Helvetica Light" panose="020B0403020202020204" pitchFamily="34" charset="0"/>
              </a:rPr>
              <a:t>metagranite</a:t>
            </a:r>
            <a:r>
              <a:rPr lang="en-US" sz="1050" dirty="0">
                <a:latin typeface="Helvetica Light" panose="020B0403020202020204" pitchFamily="34" charset="0"/>
              </a:rPr>
              <a:t> shear zone at mid-crustal conditions (Gotthard Massif, Swiss Central Alps). Journal of Metamorphic Geology 28, 849–871. doi:10.1111/j.1525-1314.2010.00897.x.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[6] </a:t>
            </a:r>
            <a:r>
              <a:rPr lang="en-US" sz="1050" dirty="0">
                <a:latin typeface="Helvetica Light" panose="020B0403020202020204" pitchFamily="34" charset="0"/>
              </a:rPr>
              <a:t>Jordan, P.G., 1987. The deformational </a:t>
            </a:r>
            <a:r>
              <a:rPr lang="en-US" sz="1050" dirty="0" err="1">
                <a:latin typeface="Helvetica Light" panose="020B0403020202020204" pitchFamily="34" charset="0"/>
              </a:rPr>
              <a:t>behaviour</a:t>
            </a:r>
            <a:r>
              <a:rPr lang="en-US" sz="1050" dirty="0">
                <a:latin typeface="Helvetica Light" panose="020B0403020202020204" pitchFamily="34" charset="0"/>
              </a:rPr>
              <a:t> of </a:t>
            </a:r>
            <a:r>
              <a:rPr lang="en-US" sz="1050" dirty="0" err="1">
                <a:latin typeface="Helvetica Light" panose="020B0403020202020204" pitchFamily="34" charset="0"/>
              </a:rPr>
              <a:t>bimineralic</a:t>
            </a:r>
            <a:r>
              <a:rPr lang="en-US" sz="1050" dirty="0">
                <a:latin typeface="Helvetica Light" panose="020B0403020202020204" pitchFamily="34" charset="0"/>
              </a:rPr>
              <a:t> limestone- halite aggregates. Tectonophysics 135, 185–197. doi:10.1016/0040-1951(87) 90160-0.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[7] </a:t>
            </a:r>
            <a:r>
              <a:rPr lang="en-US" sz="1050" dirty="0">
                <a:latin typeface="Helvetica Light" panose="020B0403020202020204" pitchFamily="34" charset="0"/>
              </a:rPr>
              <a:t>Takeda, Y.T., </a:t>
            </a:r>
            <a:r>
              <a:rPr lang="en-US" sz="1050" dirty="0" err="1">
                <a:latin typeface="Helvetica Light" panose="020B0403020202020204" pitchFamily="34" charset="0"/>
              </a:rPr>
              <a:t>Griera</a:t>
            </a:r>
            <a:r>
              <a:rPr lang="en-US" sz="1050" dirty="0">
                <a:latin typeface="Helvetica Light" panose="020B0403020202020204" pitchFamily="34" charset="0"/>
              </a:rPr>
              <a:t>, A., 2006. Rheological and kinematical responses to flow of two-phase rocks. Tectonophysics 427, 95–113. doi:10.1016/j.tecto.2006. 03.050.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[8] </a:t>
            </a:r>
            <a:r>
              <a:rPr lang="en-US" sz="1050" dirty="0" err="1">
                <a:latin typeface="Helvetica Light" panose="020B0403020202020204" pitchFamily="34" charset="0"/>
              </a:rPr>
              <a:t>Dabrowski</a:t>
            </a:r>
            <a:r>
              <a:rPr lang="en-US" sz="1050" dirty="0">
                <a:latin typeface="Helvetica Light" panose="020B0403020202020204" pitchFamily="34" charset="0"/>
              </a:rPr>
              <a:t>, M., Schmid, D.W., </a:t>
            </a:r>
            <a:r>
              <a:rPr lang="en-US" sz="1050" dirty="0" err="1">
                <a:latin typeface="Helvetica Light" panose="020B0403020202020204" pitchFamily="34" charset="0"/>
              </a:rPr>
              <a:t>Podladchikov</a:t>
            </a:r>
            <a:r>
              <a:rPr lang="en-US" sz="1050" dirty="0">
                <a:latin typeface="Helvetica Light" panose="020B0403020202020204" pitchFamily="34" charset="0"/>
              </a:rPr>
              <a:t>, Y.Y., 2012. A two-phase composite in simple shear: Effective mechanical anisotropy development and localization potential. Journal of Geophysical Research: Solid Earth 117, 1–12. doi:10.1029/2012JB009183.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[9] </a:t>
            </a:r>
            <a:r>
              <a:rPr lang="en-US" sz="1050" dirty="0" err="1">
                <a:latin typeface="Helvetica Light" panose="020B0403020202020204" pitchFamily="34" charset="0"/>
              </a:rPr>
              <a:t>Gerbi</a:t>
            </a:r>
            <a:r>
              <a:rPr lang="en-US" sz="1050" dirty="0">
                <a:latin typeface="Helvetica Light" panose="020B0403020202020204" pitchFamily="34" charset="0"/>
              </a:rPr>
              <a:t>, C., Johnson, S.E., Cook, A., Vel, S.S., 2015. Effect of phase morphology on bulk strength for power-law materials. Geophysical Journal International 200, 374–389. doi:10.1093/</a:t>
            </a:r>
            <a:r>
              <a:rPr lang="en-US" sz="1050" dirty="0" err="1">
                <a:latin typeface="Helvetica Light" panose="020B0403020202020204" pitchFamily="34" charset="0"/>
              </a:rPr>
              <a:t>gji</a:t>
            </a:r>
            <a:r>
              <a:rPr lang="en-US" sz="1050" dirty="0">
                <a:latin typeface="Helvetica Light" panose="020B0403020202020204" pitchFamily="34" charset="0"/>
              </a:rPr>
              <a:t>/ggu388. </a:t>
            </a:r>
          </a:p>
          <a:p>
            <a:pPr marL="0" indent="0">
              <a:buNone/>
            </a:pPr>
            <a:endParaRPr lang="en-US" sz="1050" dirty="0">
              <a:latin typeface="Helvetica Light" panose="020B0403020202020204" pitchFamily="34" charset="0"/>
            </a:endParaRPr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38C0BFF6-34BC-3049-ACA1-DA73A9081809}"/>
              </a:ext>
            </a:extLst>
          </p:cNvPr>
          <p:cNvSpPr txBox="1">
            <a:spLocks/>
          </p:cNvSpPr>
          <p:nvPr/>
        </p:nvSpPr>
        <p:spPr>
          <a:xfrm>
            <a:off x="6204858" y="1270591"/>
            <a:ext cx="5255306" cy="48927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27146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50000" indent="-27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[10] </a:t>
            </a:r>
            <a:r>
              <a:rPr lang="en-US" sz="1050" dirty="0">
                <a:latin typeface="Helvetica Light" panose="020B0403020202020204" pitchFamily="34" charset="0"/>
              </a:rPr>
              <a:t>Tullis, T.E., Horowitz, F.G., Tullis, J., 1991. Flow laws of polyphase aggregates from end-member flow laws. Journal of Geophysical Research 96, 8081–8096. doi:10.1029/90JB02491.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[11] </a:t>
            </a:r>
            <a:r>
              <a:rPr lang="en-US" sz="1050" dirty="0">
                <a:latin typeface="Helvetica Light" panose="020B0403020202020204" pitchFamily="34" charset="0"/>
              </a:rPr>
              <a:t>Handy, M.R., 1994. Flow laws for rocks containing two non-linear viscous phases: a phenomenological approach. Journal of Structural Geology 16, 287–301. doi:10.1016/0191-8141(94)90035-3.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[12] </a:t>
            </a:r>
            <a:r>
              <a:rPr lang="en-US" sz="1050" dirty="0" err="1">
                <a:latin typeface="Helvetica Light" panose="020B0403020202020204" pitchFamily="34" charset="0"/>
              </a:rPr>
              <a:t>Huet</a:t>
            </a:r>
            <a:r>
              <a:rPr lang="en-US" sz="1050" dirty="0">
                <a:latin typeface="Helvetica Light" panose="020B0403020202020204" pitchFamily="34" charset="0"/>
              </a:rPr>
              <a:t>, B., Yamato, P., </a:t>
            </a:r>
            <a:r>
              <a:rPr lang="en-US" sz="1050" dirty="0" err="1">
                <a:latin typeface="Helvetica Light" panose="020B0403020202020204" pitchFamily="34" charset="0"/>
              </a:rPr>
              <a:t>Grasemann</a:t>
            </a:r>
            <a:r>
              <a:rPr lang="en-US" sz="1050" dirty="0">
                <a:latin typeface="Helvetica Light" panose="020B0403020202020204" pitchFamily="34" charset="0"/>
              </a:rPr>
              <a:t>, B., 2014. The Minimized Power Geometric model: An analytical mixing model for calculating polyphase rock viscosities consistent with experimental data. Journal of Geophysical Research: Solid Earth 119, 3897–3924. doi:10.1002/2013JB010453.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[13] </a:t>
            </a:r>
            <a:r>
              <a:rPr lang="en-US" sz="1050" dirty="0" err="1">
                <a:latin typeface="Helvetica Light" panose="020B0403020202020204" pitchFamily="34" charset="0"/>
              </a:rPr>
              <a:t>Gerya</a:t>
            </a:r>
            <a:r>
              <a:rPr lang="en-US" sz="1050" dirty="0">
                <a:latin typeface="Helvetica Light" panose="020B0403020202020204" pitchFamily="34" charset="0"/>
              </a:rPr>
              <a:t>, T., 2019. Introduction to numerical geodynamic modelling. Second ed., Cambridge University Press, Cambridge. doi:10.1017/9781316534243.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[14] </a:t>
            </a:r>
            <a:r>
              <a:rPr lang="en-US" sz="1050" dirty="0" err="1">
                <a:latin typeface="Helvetica Light" panose="020B0403020202020204" pitchFamily="34" charset="0"/>
              </a:rPr>
              <a:t>Hirth</a:t>
            </a:r>
            <a:r>
              <a:rPr lang="en-US" sz="1050" dirty="0">
                <a:latin typeface="Helvetica Light" panose="020B0403020202020204" pitchFamily="34" charset="0"/>
              </a:rPr>
              <a:t>, G., </a:t>
            </a:r>
            <a:r>
              <a:rPr lang="en-US" sz="1050" dirty="0" err="1">
                <a:latin typeface="Helvetica Light" panose="020B0403020202020204" pitchFamily="34" charset="0"/>
              </a:rPr>
              <a:t>Teyssier</a:t>
            </a:r>
            <a:r>
              <a:rPr lang="en-US" sz="1050" dirty="0">
                <a:latin typeface="Helvetica Light" panose="020B0403020202020204" pitchFamily="34" charset="0"/>
              </a:rPr>
              <a:t>, C., Dunlap, W.J., 2001. An evaluation of quartzite flow laws based on comparisons between experimentally and naturally deformed rocks. International Journal of Earth Sciences 90, 77–87. doi:10.1007/ s005310000152.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[15] </a:t>
            </a:r>
            <a:r>
              <a:rPr lang="en-US" sz="1050" dirty="0" err="1">
                <a:latin typeface="Helvetica Light" panose="020B0403020202020204" pitchFamily="34" charset="0"/>
              </a:rPr>
              <a:t>Shinevar</a:t>
            </a:r>
            <a:r>
              <a:rPr lang="en-US" sz="1050" dirty="0">
                <a:latin typeface="Helvetica Light" panose="020B0403020202020204" pitchFamily="34" charset="0"/>
              </a:rPr>
              <a:t>, W.J., </a:t>
            </a:r>
            <a:r>
              <a:rPr lang="en-US" sz="1050" dirty="0" err="1">
                <a:latin typeface="Helvetica Light" panose="020B0403020202020204" pitchFamily="34" charset="0"/>
              </a:rPr>
              <a:t>Behn</a:t>
            </a:r>
            <a:r>
              <a:rPr lang="en-US" sz="1050" dirty="0">
                <a:latin typeface="Helvetica Light" panose="020B0403020202020204" pitchFamily="34" charset="0"/>
              </a:rPr>
              <a:t>, M.D., </a:t>
            </a:r>
            <a:r>
              <a:rPr lang="en-US" sz="1050" dirty="0" err="1">
                <a:latin typeface="Helvetica Light" panose="020B0403020202020204" pitchFamily="34" charset="0"/>
              </a:rPr>
              <a:t>Hirth</a:t>
            </a:r>
            <a:r>
              <a:rPr lang="en-US" sz="1050" dirty="0">
                <a:latin typeface="Helvetica Light" panose="020B0403020202020204" pitchFamily="34" charset="0"/>
              </a:rPr>
              <a:t>, G., 2015. Compositional dependence of lower crustal viscosity. Geophysical Research Letters 42, 8333–8340. doi:10. 1002/2015GL065459.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[16] </a:t>
            </a:r>
            <a:r>
              <a:rPr lang="en-US" sz="1050" dirty="0">
                <a:latin typeface="Helvetica Light" panose="020B0403020202020204" pitchFamily="34" charset="0"/>
              </a:rPr>
              <a:t>Shea, W.T., </a:t>
            </a:r>
            <a:r>
              <a:rPr lang="en-US" sz="1050" dirty="0" err="1">
                <a:latin typeface="Helvetica Light" panose="020B0403020202020204" pitchFamily="34" charset="0"/>
              </a:rPr>
              <a:t>Kronenberg</a:t>
            </a:r>
            <a:r>
              <a:rPr lang="en-US" sz="1050" dirty="0">
                <a:latin typeface="Helvetica Light" panose="020B0403020202020204" pitchFamily="34" charset="0"/>
              </a:rPr>
              <a:t>, A.K., 1992. Rheology and Deformation Mechanisms of an Isotropic Mica Schist. Journal of Geophysical Research 97, 15201–15237. doi:10.1029/92JB00620. </a:t>
            </a:r>
          </a:p>
          <a:p>
            <a:pPr marL="0" indent="0">
              <a:buNone/>
            </a:pPr>
            <a:r>
              <a:rPr lang="en-US" sz="1050" baseline="30000" dirty="0">
                <a:latin typeface="Helvetica Light" panose="020B0403020202020204" pitchFamily="34" charset="0"/>
              </a:rPr>
              <a:t>[17] </a:t>
            </a:r>
            <a:r>
              <a:rPr lang="en-US" sz="1050" dirty="0">
                <a:latin typeface="Helvetica Light" panose="020B0403020202020204" pitchFamily="34" charset="0"/>
              </a:rPr>
              <a:t>Finch, M.A., Bons, P.D., Steinbach, F., </a:t>
            </a:r>
            <a:r>
              <a:rPr lang="en-US" sz="1050" dirty="0" err="1">
                <a:latin typeface="Helvetica Light" panose="020B0403020202020204" pitchFamily="34" charset="0"/>
              </a:rPr>
              <a:t>Griera</a:t>
            </a:r>
            <a:r>
              <a:rPr lang="en-US" sz="1050" dirty="0">
                <a:latin typeface="Helvetica Light" panose="020B0403020202020204" pitchFamily="34" charset="0"/>
              </a:rPr>
              <a:t>, A., </a:t>
            </a:r>
            <a:r>
              <a:rPr lang="en-US" sz="1050" dirty="0" err="1">
                <a:latin typeface="Helvetica Light" panose="020B0403020202020204" pitchFamily="34" charset="0"/>
              </a:rPr>
              <a:t>Llorens</a:t>
            </a:r>
            <a:r>
              <a:rPr lang="en-US" sz="1050" dirty="0">
                <a:latin typeface="Helvetica Light" panose="020B0403020202020204" pitchFamily="34" charset="0"/>
              </a:rPr>
              <a:t>, M.G., Gomez- Rivas, E., Ran, H., de </a:t>
            </a:r>
            <a:r>
              <a:rPr lang="en-US" sz="1050" dirty="0" err="1">
                <a:latin typeface="Helvetica Light" panose="020B0403020202020204" pitchFamily="34" charset="0"/>
              </a:rPr>
              <a:t>Riese</a:t>
            </a:r>
            <a:r>
              <a:rPr lang="en-US" sz="1050" dirty="0">
                <a:latin typeface="Helvetica Light" panose="020B0403020202020204" pitchFamily="34" charset="0"/>
              </a:rPr>
              <a:t>, T., 2020. The ephemeral development of C’ shear bands: A numerical modelling approach. Journal of Structural Geology 139. doi:10.1016/j.jsg.2020.104091. </a:t>
            </a:r>
          </a:p>
          <a:p>
            <a:pPr marL="0" indent="0">
              <a:buNone/>
            </a:pPr>
            <a:endParaRPr lang="en-US" sz="1050" dirty="0">
              <a:latin typeface="Helvetica Light" panose="020B0403020202020204" pitchFamily="34" charset="0"/>
            </a:endParaRPr>
          </a:p>
        </p:txBody>
      </p:sp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73D8CF7A-4EDA-054B-9844-66DD10CB4995}"/>
              </a:ext>
            </a:extLst>
          </p:cNvPr>
          <p:cNvCxnSpPr>
            <a:cxnSpLocks/>
          </p:cNvCxnSpPr>
          <p:nvPr/>
        </p:nvCxnSpPr>
        <p:spPr>
          <a:xfrm>
            <a:off x="11208162" y="6417083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0">
            <a:extLst>
              <a:ext uri="{FF2B5EF4-FFF2-40B4-BE49-F238E27FC236}">
                <a16:creationId xmlns:a16="http://schemas.microsoft.com/office/drawing/2014/main" id="{9349065B-C002-AF48-9846-2CD0C5AD734F}"/>
              </a:ext>
            </a:extLst>
          </p:cNvPr>
          <p:cNvCxnSpPr>
            <a:cxnSpLocks/>
          </p:cNvCxnSpPr>
          <p:nvPr/>
        </p:nvCxnSpPr>
        <p:spPr>
          <a:xfrm flipH="1">
            <a:off x="11208162" y="6417083"/>
            <a:ext cx="252000" cy="252000"/>
          </a:xfrm>
          <a:prstGeom prst="line">
            <a:avLst/>
          </a:prstGeom>
          <a:ln w="19050">
            <a:solidFill>
              <a:srgbClr val="4153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nteraktive Schaltfläche: Anpassen 11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E25D3F45-F9B8-564D-A5C4-9BD1AD323A6A}"/>
              </a:ext>
            </a:extLst>
          </p:cNvPr>
          <p:cNvSpPr/>
          <p:nvPr/>
        </p:nvSpPr>
        <p:spPr>
          <a:xfrm>
            <a:off x="11018343" y="632799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962394F-F4C6-4C43-896E-D138A3DF1E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0" r="31980"/>
          <a:stretch/>
        </p:blipFill>
        <p:spPr>
          <a:xfrm>
            <a:off x="10268042" y="6385315"/>
            <a:ext cx="631639" cy="304800"/>
          </a:xfrm>
          <a:prstGeom prst="rect">
            <a:avLst/>
          </a:prstGeom>
        </p:spPr>
      </p:pic>
      <p:sp>
        <p:nvSpPr>
          <p:cNvPr id="14" name="Interaktive Schaltfläche: Anpassen 1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7147A2F-908A-A54B-A381-FD528535E35C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482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2A71FBB-3009-40AD-979B-DB4E5F592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7" y="1232199"/>
            <a:ext cx="3433763" cy="4863293"/>
          </a:xfrm>
        </p:spPr>
        <p:txBody>
          <a:bodyPr/>
          <a:lstStyle/>
          <a:p>
            <a:r>
              <a:rPr lang="de-DE" dirty="0">
                <a:latin typeface="Helvetica Light" panose="020B0403020202020204" pitchFamily="34" charset="0"/>
              </a:rPr>
              <a:t>Markus Rast</a:t>
            </a:r>
          </a:p>
          <a:p>
            <a:r>
              <a:rPr lang="de-DE" dirty="0" err="1">
                <a:latin typeface="Helvetica Light" panose="020B0403020202020204" pitchFamily="34" charset="0"/>
              </a:rPr>
              <a:t>Doctoral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student</a:t>
            </a:r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mrast@ethz.ch</a:t>
            </a:r>
            <a:endParaRPr lang="de-DE" dirty="0">
              <a:latin typeface="Helvetica Light" panose="020B0403020202020204" pitchFamily="34" charset="0"/>
            </a:endParaRPr>
          </a:p>
          <a:p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>
                <a:latin typeface="Helvetica Light" panose="020B0403020202020204" pitchFamily="34" charset="0"/>
              </a:rPr>
              <a:t>ETH </a:t>
            </a:r>
            <a:r>
              <a:rPr lang="de-DE" dirty="0" err="1">
                <a:latin typeface="Helvetica Light" panose="020B0403020202020204" pitchFamily="34" charset="0"/>
              </a:rPr>
              <a:t>Zurich</a:t>
            </a:r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Structural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Geology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and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Tectonics</a:t>
            </a:r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Sonneggstrasse</a:t>
            </a:r>
            <a:r>
              <a:rPr lang="de-DE" dirty="0">
                <a:latin typeface="Helvetica Light" panose="020B0403020202020204" pitchFamily="34" charset="0"/>
              </a:rPr>
              <a:t> 5</a:t>
            </a:r>
          </a:p>
          <a:p>
            <a:r>
              <a:rPr lang="de-DE" dirty="0">
                <a:latin typeface="Helvetica Light" panose="020B0403020202020204" pitchFamily="34" charset="0"/>
              </a:rPr>
              <a:t>8092 Zürich</a:t>
            </a:r>
          </a:p>
          <a:p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www.structuretectonics.org</a:t>
            </a:r>
            <a:endParaRPr lang="de-CH" dirty="0">
              <a:latin typeface="Helvetica Light" panose="020B0403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9E41DA7-CC35-FE43-8C1B-39F91BF8E8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12" t="-13828" r="23525" b="-13826"/>
          <a:stretch/>
        </p:blipFill>
        <p:spPr>
          <a:xfrm>
            <a:off x="10126638" y="6343170"/>
            <a:ext cx="921225" cy="389087"/>
          </a:xfrm>
          <a:prstGeom prst="rect">
            <a:avLst/>
          </a:prstGeom>
        </p:spPr>
      </p:pic>
      <p:sp>
        <p:nvSpPr>
          <p:cNvPr id="5" name="Interaktive Schaltfläche: Anpassen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C1D9507-EAAD-C243-983B-8C854C8367B8}"/>
              </a:ext>
            </a:extLst>
          </p:cNvPr>
          <p:cNvSpPr/>
          <p:nvPr/>
        </p:nvSpPr>
        <p:spPr>
          <a:xfrm>
            <a:off x="10268043" y="6343171"/>
            <a:ext cx="631638" cy="38908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D7D0B8E1-BBA9-8D4B-B42B-C495B0570A2D}"/>
              </a:ext>
            </a:extLst>
          </p:cNvPr>
          <p:cNvSpPr txBox="1">
            <a:spLocks/>
          </p:cNvSpPr>
          <p:nvPr/>
        </p:nvSpPr>
        <p:spPr>
          <a:xfrm>
            <a:off x="4592639" y="1228447"/>
            <a:ext cx="3433763" cy="486329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67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5400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808537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0800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mbol" panose="05050102010706020507" pitchFamily="18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>
                <a:latin typeface="Helvetica Light" panose="020B0403020202020204" pitchFamily="34" charset="0"/>
              </a:rPr>
              <a:t>Dr. Jonas Ruh</a:t>
            </a:r>
          </a:p>
          <a:p>
            <a:r>
              <a:rPr lang="de-DE" dirty="0" err="1">
                <a:latin typeface="Helvetica Light" panose="020B0403020202020204" pitchFamily="34" charset="0"/>
              </a:rPr>
              <a:t>Oberassistant</a:t>
            </a:r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jonas.ruh@erdw.ethz.ch</a:t>
            </a:r>
            <a:endParaRPr lang="de-DE" dirty="0">
              <a:latin typeface="Helvetica Light" panose="020B0403020202020204" pitchFamily="34" charset="0"/>
            </a:endParaRPr>
          </a:p>
          <a:p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>
                <a:latin typeface="Helvetica Light" panose="020B0403020202020204" pitchFamily="34" charset="0"/>
              </a:rPr>
              <a:t>ETH </a:t>
            </a:r>
            <a:r>
              <a:rPr lang="de-DE" dirty="0" err="1">
                <a:latin typeface="Helvetica Light" panose="020B0403020202020204" pitchFamily="34" charset="0"/>
              </a:rPr>
              <a:t>Zurich</a:t>
            </a:r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Structural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Geology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and</a:t>
            </a:r>
            <a:r>
              <a:rPr lang="de-DE" dirty="0">
                <a:latin typeface="Helvetica Light" panose="020B0403020202020204" pitchFamily="34" charset="0"/>
              </a:rPr>
              <a:t> </a:t>
            </a:r>
            <a:r>
              <a:rPr lang="de-DE" dirty="0" err="1">
                <a:latin typeface="Helvetica Light" panose="020B0403020202020204" pitchFamily="34" charset="0"/>
              </a:rPr>
              <a:t>Tectonics</a:t>
            </a:r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Sonneggstrasse</a:t>
            </a:r>
            <a:r>
              <a:rPr lang="de-DE" dirty="0">
                <a:latin typeface="Helvetica Light" panose="020B0403020202020204" pitchFamily="34" charset="0"/>
              </a:rPr>
              <a:t> 5</a:t>
            </a:r>
          </a:p>
          <a:p>
            <a:r>
              <a:rPr lang="de-DE" dirty="0">
                <a:latin typeface="Helvetica Light" panose="020B0403020202020204" pitchFamily="34" charset="0"/>
              </a:rPr>
              <a:t>8092 Zürich</a:t>
            </a:r>
          </a:p>
          <a:p>
            <a:endParaRPr lang="de-DE" dirty="0">
              <a:latin typeface="Helvetica Light" panose="020B0403020202020204" pitchFamily="34" charset="0"/>
            </a:endParaRPr>
          </a:p>
          <a:p>
            <a:r>
              <a:rPr lang="de-DE" dirty="0" err="1">
                <a:latin typeface="Helvetica Light" panose="020B0403020202020204" pitchFamily="34" charset="0"/>
              </a:rPr>
              <a:t>www.structuretectonics.org</a:t>
            </a:r>
            <a:endParaRPr lang="de-CH" dirty="0">
              <a:latin typeface="Helvetica Light" panose="020B0403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FCC5950-9414-E640-AC3F-2754516B4E89}"/>
              </a:ext>
            </a:extLst>
          </p:cNvPr>
          <p:cNvSpPr txBox="1">
            <a:spLocks/>
          </p:cNvSpPr>
          <p:nvPr/>
        </p:nvSpPr>
        <p:spPr>
          <a:xfrm>
            <a:off x="731837" y="260351"/>
            <a:ext cx="10728325" cy="9000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Helvetica Light" panose="020B0403020202020204" pitchFamily="34" charset="0"/>
              </a:rPr>
              <a:t>Contact</a:t>
            </a:r>
          </a:p>
        </p:txBody>
      </p:sp>
      <p:sp>
        <p:nvSpPr>
          <p:cNvPr id="8" name="Interaktive Schaltfläche: Anpassen 7">
            <a:hlinkClick r:id="rId3" highlightClick="1"/>
            <a:extLst>
              <a:ext uri="{FF2B5EF4-FFF2-40B4-BE49-F238E27FC236}">
                <a16:creationId xmlns:a16="http://schemas.microsoft.com/office/drawing/2014/main" id="{CD3AA320-EB0B-0D4B-9DEA-E12C68B3D946}"/>
              </a:ext>
            </a:extLst>
          </p:cNvPr>
          <p:cNvSpPr/>
          <p:nvPr/>
        </p:nvSpPr>
        <p:spPr>
          <a:xfrm>
            <a:off x="675851" y="3517637"/>
            <a:ext cx="2907102" cy="67647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Interaktive Schaltfläche: Anpassen 8">
            <a:hlinkClick r:id="rId3" highlightClick="1"/>
            <a:extLst>
              <a:ext uri="{FF2B5EF4-FFF2-40B4-BE49-F238E27FC236}">
                <a16:creationId xmlns:a16="http://schemas.microsoft.com/office/drawing/2014/main" id="{FE6EC195-BEF8-674B-ABDD-22783E27CA14}"/>
              </a:ext>
            </a:extLst>
          </p:cNvPr>
          <p:cNvSpPr/>
          <p:nvPr/>
        </p:nvSpPr>
        <p:spPr>
          <a:xfrm>
            <a:off x="4532504" y="3517637"/>
            <a:ext cx="2907102" cy="67647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426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:fade/>
      </p:transition>
    </mc:Choice>
    <mc:Fallback xmlns=""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ETH Zürich">
  <a:themeElements>
    <a:clrScheme name="ETH Zürich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1269B0"/>
      </a:accent1>
      <a:accent2>
        <a:srgbClr val="91056A"/>
      </a:accent2>
      <a:accent3>
        <a:srgbClr val="007A96"/>
      </a:accent3>
      <a:accent4>
        <a:srgbClr val="485A2C"/>
      </a:accent4>
      <a:accent5>
        <a:srgbClr val="A8322D"/>
      </a:accent5>
      <a:accent6>
        <a:srgbClr val="72791C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Extern">
      <a:srgbClr val="1F407A"/>
    </a:custClr>
    <a:custClr name="Intern">
      <a:srgbClr val="485A2C"/>
    </a:custClr>
    <a:custClr name="ETH 3">
      <a:srgbClr val="1269B0"/>
    </a:custClr>
    <a:custClr name="ETH 4">
      <a:srgbClr val="72791C"/>
    </a:custClr>
    <a:custClr name="ETH 5">
      <a:srgbClr val="91056A"/>
    </a:custClr>
    <a:custClr name="ETH 6">
      <a:srgbClr val="6F6F6F"/>
    </a:custClr>
    <a:custClr name="ETH 7">
      <a:srgbClr val="A8322D"/>
    </a:custClr>
    <a:custClr name="ETH 8">
      <a:srgbClr val="007A96"/>
    </a:custClr>
    <a:custClr name="ETH 9">
      <a:srgbClr val="956013"/>
    </a:custClr>
  </a:custClrLst>
  <a:extLst>
    <a:ext uri="{05A4C25C-085E-4340-85A3-A5531E510DB2}">
      <thm15:themeFamily xmlns:thm15="http://schemas.microsoft.com/office/thememl/2012/main" name="Präsentation1" id="{277C3170-93C4-4004-925A-762E3FF6A529}" vid="{54F253A4-C5FF-4238-8A43-148031D6EB93}"/>
    </a:ext>
  </a:extLst>
</a:theme>
</file>

<file path=ppt/theme/theme2.xml><?xml version="1.0" encoding="utf-8"?>
<a:theme xmlns:a="http://schemas.openxmlformats.org/drawingml/2006/main" name="Office">
  <a:themeElements>
    <a:clrScheme name="ETH Zürich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1269B0"/>
      </a:accent1>
      <a:accent2>
        <a:srgbClr val="91056A"/>
      </a:accent2>
      <a:accent3>
        <a:srgbClr val="007A96"/>
      </a:accent3>
      <a:accent4>
        <a:srgbClr val="485A2C"/>
      </a:accent4>
      <a:accent5>
        <a:srgbClr val="A8322D"/>
      </a:accent5>
      <a:accent6>
        <a:srgbClr val="72791C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Extern">
      <a:srgbClr val="1F407A"/>
    </a:custClr>
    <a:custClr name="Intern">
      <a:srgbClr val="485A2C"/>
    </a:custClr>
    <a:custClr name="ETH 3">
      <a:srgbClr val="1269B0"/>
    </a:custClr>
    <a:custClr name="ETH 4">
      <a:srgbClr val="72791C"/>
    </a:custClr>
    <a:custClr name="ETH 5">
      <a:srgbClr val="91056A"/>
    </a:custClr>
    <a:custClr name="ETH 6">
      <a:srgbClr val="6F6F6F"/>
    </a:custClr>
    <a:custClr name="ETH 7">
      <a:srgbClr val="A8322D"/>
    </a:custClr>
    <a:custClr name="ETH 8">
      <a:srgbClr val="007A96"/>
    </a:custClr>
    <a:custClr name="ETH 9">
      <a:srgbClr val="956013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ETH Zürich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1269B0"/>
      </a:accent1>
      <a:accent2>
        <a:srgbClr val="91056A"/>
      </a:accent2>
      <a:accent3>
        <a:srgbClr val="007A96"/>
      </a:accent3>
      <a:accent4>
        <a:srgbClr val="485A2C"/>
      </a:accent4>
      <a:accent5>
        <a:srgbClr val="A8322D"/>
      </a:accent5>
      <a:accent6>
        <a:srgbClr val="72791C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ETH Zürich</Template>
  <TotalTime>0</TotalTime>
  <Words>2097</Words>
  <Application>Microsoft Macintosh PowerPoint</Application>
  <PresentationFormat>Breitbild</PresentationFormat>
  <Paragraphs>170</Paragraphs>
  <Slides>19</Slides>
  <Notes>1</Notes>
  <HiddenSlides>0</HiddenSlides>
  <MMClips>4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6" baseType="lpstr">
      <vt:lpstr>Arial</vt:lpstr>
      <vt:lpstr>Helvetica</vt:lpstr>
      <vt:lpstr>Helvetica Light</vt:lpstr>
      <vt:lpstr>Helvetica Light</vt:lpstr>
      <vt:lpstr>Symbol</vt:lpstr>
      <vt:lpstr>Wingdings</vt:lpstr>
      <vt:lpstr>ETH Zürich</vt:lpstr>
      <vt:lpstr>PowerPoint-Präsentation</vt:lpstr>
      <vt:lpstr>Motivation</vt:lpstr>
      <vt:lpstr>Method</vt:lpstr>
      <vt:lpstr>Method</vt:lpstr>
      <vt:lpstr>Textures</vt:lpstr>
      <vt:lpstr>Textures</vt:lpstr>
      <vt:lpstr>Textures</vt:lpstr>
      <vt:lpstr>Textures</vt:lpstr>
      <vt:lpstr>Textures</vt:lpstr>
      <vt:lpstr>Strain weakening</vt:lpstr>
      <vt:lpstr>Strain weakening</vt:lpstr>
      <vt:lpstr>Flow-law two-phase aggregates</vt:lpstr>
      <vt:lpstr>Flow-law two-phase aggregates</vt:lpstr>
      <vt:lpstr>Flow-law two-phase aggregates</vt:lpstr>
      <vt:lpstr>Flow-law two-phase aggregates</vt:lpstr>
      <vt:lpstr>Limitations</vt:lpstr>
      <vt:lpstr>Conclusions</vt:lpstr>
      <vt:lpstr>References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Rast  Markus</dc:creator>
  <cp:lastModifiedBy>Rast  Markus</cp:lastModifiedBy>
  <cp:revision>153</cp:revision>
  <dcterms:created xsi:type="dcterms:W3CDTF">2021-04-10T06:51:39Z</dcterms:created>
  <dcterms:modified xsi:type="dcterms:W3CDTF">2021-04-23T09:50:37Z</dcterms:modified>
</cp:coreProperties>
</file>