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59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12" d="100"/>
          <a:sy n="112" d="100"/>
        </p:scale>
        <p:origin x="-3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EB1F-4C4B-4834-8452-1E1920D07B36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5EEA-D609-4288-B299-2F8E9621172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0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EB1F-4C4B-4834-8452-1E1920D07B36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5EEA-D609-4288-B299-2F8E9621172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80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EB1F-4C4B-4834-8452-1E1920D07B36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5EEA-D609-4288-B299-2F8E9621172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69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EB1F-4C4B-4834-8452-1E1920D07B36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5EEA-D609-4288-B299-2F8E9621172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52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EB1F-4C4B-4834-8452-1E1920D07B36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5EEA-D609-4288-B299-2F8E9621172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99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EB1F-4C4B-4834-8452-1E1920D07B36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5EEA-D609-4288-B299-2F8E9621172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7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EB1F-4C4B-4834-8452-1E1920D07B36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5EEA-D609-4288-B299-2F8E9621172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10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EB1F-4C4B-4834-8452-1E1920D07B36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5EEA-D609-4288-B299-2F8E9621172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37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EB1F-4C4B-4834-8452-1E1920D07B36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5EEA-D609-4288-B299-2F8E9621172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19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EB1F-4C4B-4834-8452-1E1920D07B36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5EEA-D609-4288-B299-2F8E9621172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73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EB1F-4C4B-4834-8452-1E1920D07B36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5EEA-D609-4288-B299-2F8E9621172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92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3EB1F-4C4B-4834-8452-1E1920D07B36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75EEA-D609-4288-B299-2F8E9621172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91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322" y="1625947"/>
            <a:ext cx="3506453" cy="2103872"/>
          </a:xfrm>
          <a:prstGeom prst="rect">
            <a:avLst/>
          </a:prstGeom>
        </p:spPr>
      </p:pic>
      <p:sp>
        <p:nvSpPr>
          <p:cNvPr id="15" name="Abgerundetes Rechteck 14"/>
          <p:cNvSpPr/>
          <p:nvPr/>
        </p:nvSpPr>
        <p:spPr>
          <a:xfrm>
            <a:off x="341832" y="5239911"/>
            <a:ext cx="3982340" cy="1448383"/>
          </a:xfrm>
          <a:prstGeom prst="roundRect">
            <a:avLst/>
          </a:prstGeom>
          <a:solidFill>
            <a:srgbClr val="33CCFF">
              <a:alpha val="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440739" y="5298393"/>
            <a:ext cx="3760150" cy="1389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 smtClean="0"/>
              <a:t>Conclusion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Modelers need to be aware that input climate temporal resolution may affect simulation results.</a:t>
            </a:r>
          </a:p>
          <a:p>
            <a:endParaRPr lang="en-GB" sz="1800" dirty="0"/>
          </a:p>
        </p:txBody>
      </p:sp>
      <p:sp>
        <p:nvSpPr>
          <p:cNvPr id="12" name="Abgerundetes Rechteck 11"/>
          <p:cNvSpPr/>
          <p:nvPr/>
        </p:nvSpPr>
        <p:spPr>
          <a:xfrm>
            <a:off x="922937" y="3605941"/>
            <a:ext cx="2888479" cy="1392076"/>
          </a:xfrm>
          <a:prstGeom prst="roundRect">
            <a:avLst/>
          </a:prstGeom>
          <a:solidFill>
            <a:srgbClr val="33CCFF">
              <a:alpha val="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Abgerundetes Rechteck 4"/>
          <p:cNvSpPr/>
          <p:nvPr/>
        </p:nvSpPr>
        <p:spPr>
          <a:xfrm>
            <a:off x="717846" y="1890202"/>
            <a:ext cx="3286691" cy="1473845"/>
          </a:xfrm>
          <a:prstGeom prst="roundRect">
            <a:avLst/>
          </a:prstGeom>
          <a:solidFill>
            <a:srgbClr val="33CCFF">
              <a:alpha val="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92367" y="-94004"/>
            <a:ext cx="8671133" cy="1102407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70C0"/>
                </a:solidFill>
              </a:rPr>
              <a:t>Forcing climate variability has large impacts on terrestrial carbon storage in a dynamic global vegetation model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85429" y="1009525"/>
            <a:ext cx="7885007" cy="577730"/>
          </a:xfrm>
        </p:spPr>
        <p:txBody>
          <a:bodyPr>
            <a:normAutofit/>
          </a:bodyPr>
          <a:lstStyle/>
          <a:p>
            <a:pPr>
              <a:lnSpc>
                <a:spcPct val="30000"/>
              </a:lnSpc>
            </a:pPr>
            <a:r>
              <a:rPr lang="de-DE" sz="1200" dirty="0" smtClean="0"/>
              <a:t>Andreas Krause</a:t>
            </a:r>
            <a:r>
              <a:rPr lang="de-DE" sz="1200" baseline="30000" dirty="0" smtClean="0"/>
              <a:t>1</a:t>
            </a:r>
            <a:r>
              <a:rPr lang="de-DE" sz="1200" dirty="0" smtClean="0"/>
              <a:t>, Katharina Küpfer</a:t>
            </a:r>
            <a:r>
              <a:rPr lang="de-DE" sz="1200" baseline="30000" dirty="0" smtClean="0"/>
              <a:t>1</a:t>
            </a:r>
            <a:r>
              <a:rPr lang="de-DE" sz="1200" dirty="0" smtClean="0"/>
              <a:t>, Anja Rammig</a:t>
            </a:r>
            <a:r>
              <a:rPr lang="de-DE" sz="1200" baseline="30000" dirty="0" smtClean="0"/>
              <a:t>1 </a:t>
            </a:r>
          </a:p>
          <a:p>
            <a:pPr>
              <a:lnSpc>
                <a:spcPct val="30000"/>
              </a:lnSpc>
            </a:pPr>
            <a:r>
              <a:rPr lang="en-GB" sz="1200" baseline="30000" dirty="0" smtClean="0"/>
              <a:t>1 </a:t>
            </a:r>
            <a:r>
              <a:rPr lang="en-GB" sz="1200" dirty="0" smtClean="0"/>
              <a:t>Technical University of Munich, TUM School of Life Sciences </a:t>
            </a:r>
            <a:r>
              <a:rPr lang="en-GB" sz="1200" dirty="0" err="1" smtClean="0"/>
              <a:t>Weihenstephan</a:t>
            </a:r>
            <a:r>
              <a:rPr lang="en-GB" sz="1200" dirty="0" smtClean="0"/>
              <a:t>, 85354 </a:t>
            </a:r>
            <a:r>
              <a:rPr lang="en-GB" sz="1200" dirty="0" err="1" smtClean="0"/>
              <a:t>Freising</a:t>
            </a:r>
            <a:r>
              <a:rPr lang="en-GB" sz="1200" dirty="0" smtClean="0"/>
              <a:t>, Germany</a:t>
            </a:r>
            <a:r>
              <a:rPr lang="en-GB" sz="1600" dirty="0" smtClean="0"/>
              <a:t/>
            </a:r>
            <a:br>
              <a:rPr lang="en-GB" sz="1600" dirty="0" smtClean="0"/>
            </a:br>
            <a:endParaRPr lang="de-DE" sz="1600" dirty="0" smtClean="0"/>
          </a:p>
          <a:p>
            <a:endParaRPr lang="de-DE" sz="1200" dirty="0" smtClean="0"/>
          </a:p>
          <a:p>
            <a:endParaRPr lang="en-GB" sz="1200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790019" y="1957375"/>
            <a:ext cx="3157737" cy="1737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 smtClean="0"/>
              <a:t>Research question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Effects of monthly </a:t>
            </a:r>
            <a:r>
              <a:rPr lang="en-US" sz="1800" i="1" dirty="0" smtClean="0"/>
              <a:t>vs.</a:t>
            </a:r>
            <a:r>
              <a:rPr lang="en-US" sz="1800" dirty="0" smtClean="0"/>
              <a:t> daily climate variability on simulated carbon storage?</a:t>
            </a:r>
          </a:p>
        </p:txBody>
      </p:sp>
      <p:pic>
        <p:nvPicPr>
          <p:cNvPr id="7" name="Grafik 6" descr="C:\Users\Andy\Downloads\lpj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040" y="1926565"/>
            <a:ext cx="2491860" cy="13899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Untertitel 2"/>
          <p:cNvSpPr txBox="1">
            <a:spLocks/>
          </p:cNvSpPr>
          <p:nvPr/>
        </p:nvSpPr>
        <p:spPr>
          <a:xfrm>
            <a:off x="4004537" y="1498421"/>
            <a:ext cx="4032190" cy="1385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/>
              <a:t>temperature, radiation, precipitation</a:t>
            </a:r>
          </a:p>
          <a:p>
            <a:endParaRPr lang="en-GB" sz="1800" dirty="0"/>
          </a:p>
        </p:txBody>
      </p:sp>
      <p:sp>
        <p:nvSpPr>
          <p:cNvPr id="10" name="Pfeil nach unten 9"/>
          <p:cNvSpPr/>
          <p:nvPr/>
        </p:nvSpPr>
        <p:spPr>
          <a:xfrm>
            <a:off x="5915857" y="1730844"/>
            <a:ext cx="231047" cy="1647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792800" y="3612049"/>
            <a:ext cx="3211737" cy="1437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 smtClean="0"/>
              <a:t>Result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High climate variability increases terrestrial carbon storage by 127 Gt C!</a:t>
            </a:r>
          </a:p>
          <a:p>
            <a:endParaRPr lang="en-GB" sz="1800" dirty="0"/>
          </a:p>
        </p:txBody>
      </p:sp>
      <p:sp>
        <p:nvSpPr>
          <p:cNvPr id="16" name="Pfeil nach unten 15"/>
          <p:cNvSpPr/>
          <p:nvPr/>
        </p:nvSpPr>
        <p:spPr>
          <a:xfrm>
            <a:off x="5176426" y="1730845"/>
            <a:ext cx="231047" cy="1647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feil nach unten 16"/>
          <p:cNvSpPr/>
          <p:nvPr/>
        </p:nvSpPr>
        <p:spPr>
          <a:xfrm>
            <a:off x="6636144" y="1740315"/>
            <a:ext cx="231047" cy="1647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750" y="80387"/>
            <a:ext cx="1238250" cy="59055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" b="3244"/>
          <a:stretch/>
        </p:blipFill>
        <p:spPr>
          <a:xfrm>
            <a:off x="5176426" y="3839277"/>
            <a:ext cx="5929852" cy="2952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493777" y="158804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</a:t>
            </a:r>
            <a:endParaRPr lang="en-GB" dirty="0"/>
          </a:p>
        </p:txBody>
      </p:sp>
      <p:sp>
        <p:nvSpPr>
          <p:cNvPr id="21" name="Textfeld 20"/>
          <p:cNvSpPr txBox="1"/>
          <p:nvPr/>
        </p:nvSpPr>
        <p:spPr>
          <a:xfrm>
            <a:off x="7742875" y="159432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</a:t>
            </a:r>
            <a:endParaRPr lang="en-GB" dirty="0"/>
          </a:p>
        </p:txBody>
      </p:sp>
      <p:sp>
        <p:nvSpPr>
          <p:cNvPr id="22" name="Textfeld 21"/>
          <p:cNvSpPr txBox="1"/>
          <p:nvPr/>
        </p:nvSpPr>
        <p:spPr>
          <a:xfrm>
            <a:off x="4893976" y="373599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79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299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dirty="0" smtClean="0"/>
              <a:t>LPJ-GUESS </a:t>
            </a:r>
            <a:r>
              <a:rPr lang="de-DE" sz="4000" dirty="0" err="1" smtClean="0"/>
              <a:t>simulations</a:t>
            </a:r>
            <a:endParaRPr lang="en-GB" sz="40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33206"/>
          <a:stretch/>
        </p:blipFill>
        <p:spPr>
          <a:xfrm>
            <a:off x="6488158" y="734938"/>
            <a:ext cx="5112000" cy="3061531"/>
          </a:xfr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406161"/>
              </p:ext>
            </p:extLst>
          </p:nvPr>
        </p:nvGraphicFramePr>
        <p:xfrm>
          <a:off x="375921" y="1389942"/>
          <a:ext cx="4996178" cy="5177547"/>
        </p:xfrm>
        <a:graphic>
          <a:graphicData uri="http://schemas.openxmlformats.org/drawingml/2006/table">
            <a:tbl>
              <a:tblPr firstRow="1" firstCol="1" bandRow="1"/>
              <a:tblGrid>
                <a:gridCol w="1248769">
                  <a:extLst>
                    <a:ext uri="{9D8B030D-6E8A-4147-A177-3AD203B41FA5}">
                      <a16:colId xmlns:a16="http://schemas.microsoft.com/office/drawing/2014/main" val="3549514563"/>
                    </a:ext>
                  </a:extLst>
                </a:gridCol>
                <a:gridCol w="1248769">
                  <a:extLst>
                    <a:ext uri="{9D8B030D-6E8A-4147-A177-3AD203B41FA5}">
                      <a16:colId xmlns:a16="http://schemas.microsoft.com/office/drawing/2014/main" val="4105097212"/>
                    </a:ext>
                  </a:extLst>
                </a:gridCol>
                <a:gridCol w="1249320">
                  <a:extLst>
                    <a:ext uri="{9D8B030D-6E8A-4147-A177-3AD203B41FA5}">
                      <a16:colId xmlns:a16="http://schemas.microsoft.com/office/drawing/2014/main" val="2976752819"/>
                    </a:ext>
                  </a:extLst>
                </a:gridCol>
                <a:gridCol w="1249320">
                  <a:extLst>
                    <a:ext uri="{9D8B030D-6E8A-4147-A177-3AD203B41FA5}">
                      <a16:colId xmlns:a16="http://schemas.microsoft.com/office/drawing/2014/main" val="2847450342"/>
                    </a:ext>
                  </a:extLst>
                </a:gridCol>
              </a:tblGrid>
              <a:tr h="1786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Temperature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Solar radiation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Precipitation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208231"/>
                  </a:ext>
                </a:extLst>
              </a:tr>
              <a:tr h="926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r>
                        <a:rPr lang="en-GB" sz="1100" baseline="-25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Linear interpolation between monthly means (CRU-JRA-55)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Linear interpolation between monthly means (CRU-JRA-55)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Linear interpolation between monthly means (CRU-JRA-55)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314572"/>
                  </a:ext>
                </a:extLst>
              </a:tr>
              <a:tr h="3656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en-GB" sz="1100" baseline="-250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Daily mean (CRU-JRA-55)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Daily mean (CRU-JRA-55)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Daily mean (CRU-JRA-55)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777364"/>
                  </a:ext>
                </a:extLst>
              </a:tr>
              <a:tr h="926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en-GB" sz="1100" baseline="-250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Linear interpolation between monthly means (CRU-JRA-55)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Linear interpolation between monthly means (CRU-JRA-55)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Daily mean (CRU-JRA-55)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189559"/>
                  </a:ext>
                </a:extLst>
              </a:tr>
              <a:tr h="926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en-GB" sz="1100" baseline="-250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Daily mean (CRU-JRA-55)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Linear interpolation between monthly means (CRU-JRA-55)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Linear interpolation between monthly means (CRU-JRA-55)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031713"/>
                  </a:ext>
                </a:extLst>
              </a:tr>
              <a:tr h="926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en-GB" sz="1100" baseline="-250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Linear interpolation between monthly means (CRU-JRA-55)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Daily mean (CRU-JRA-55)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Linear interpolation between monthly means (CRU-JRA-55)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612428"/>
                  </a:ext>
                </a:extLst>
              </a:tr>
              <a:tr h="926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en-GB" sz="1100" baseline="-250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TempRad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Daily mean (CRU-JRA-55)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Daily mean (CRU-JRA-55)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Linear interpolation between monthly means (CRU-JRA-55)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49" marR="33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813998"/>
                  </a:ext>
                </a:extLst>
              </a:tr>
            </a:tbl>
          </a:graphicData>
        </a:graphic>
      </p:graphicFrame>
      <p:pic>
        <p:nvPicPr>
          <p:cNvPr id="7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5" r="-189"/>
          <a:stretch/>
        </p:blipFill>
        <p:spPr>
          <a:xfrm>
            <a:off x="7766158" y="3796469"/>
            <a:ext cx="2556000" cy="306153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978664" y="365606"/>
            <a:ext cx="4544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climate for an example grid-cell and year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288" y="6113718"/>
            <a:ext cx="12382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9" y="305304"/>
            <a:ext cx="8389514" cy="6492875"/>
          </a:xfrm>
        </p:spPr>
      </p:pic>
      <p:sp>
        <p:nvSpPr>
          <p:cNvPr id="5" name="Abgerundetes Rechteck 4"/>
          <p:cNvSpPr/>
          <p:nvPr/>
        </p:nvSpPr>
        <p:spPr>
          <a:xfrm>
            <a:off x="9060242" y="2774052"/>
            <a:ext cx="2895325" cy="1555378"/>
          </a:xfrm>
          <a:prstGeom prst="roundRect">
            <a:avLst/>
          </a:prstGeom>
          <a:solidFill>
            <a:srgbClr val="33CCFF">
              <a:alpha val="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9060242" y="2854252"/>
            <a:ext cx="3047044" cy="1965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 smtClean="0"/>
              <a:t>Precipitation variability has the largest impact on carbon storage. Temperature and radiation variability are less important.</a:t>
            </a:r>
            <a:endParaRPr lang="en-US" sz="1800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288" y="6113718"/>
            <a:ext cx="12382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4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bgerundetes Rechteck 3"/>
          <p:cNvSpPr/>
          <p:nvPr/>
        </p:nvSpPr>
        <p:spPr>
          <a:xfrm>
            <a:off x="9041991" y="2785799"/>
            <a:ext cx="2861141" cy="1290458"/>
          </a:xfrm>
          <a:prstGeom prst="roundRect">
            <a:avLst/>
          </a:prstGeom>
          <a:solidFill>
            <a:srgbClr val="33CCFF">
              <a:alpha val="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8965494" y="2862532"/>
            <a:ext cx="3047044" cy="1965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 smtClean="0"/>
              <a:t>Differences in carbon stocks are mostly a result of differences in ecosystem productivity.</a:t>
            </a:r>
            <a:endParaRPr lang="en-US" sz="1800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288" y="6113718"/>
            <a:ext cx="1238250" cy="590550"/>
          </a:xfrm>
          <a:prstGeom prst="rect">
            <a:avLst/>
          </a:prstGeom>
        </p:spPr>
      </p:pic>
      <p:pic>
        <p:nvPicPr>
          <p:cNvPr id="11" name="Inhaltsplatzhalt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20" y="251491"/>
            <a:ext cx="8345064" cy="6606509"/>
          </a:xfrm>
        </p:spPr>
      </p:pic>
    </p:spTree>
    <p:extLst>
      <p:ext uri="{BB962C8B-B14F-4D97-AF65-F5344CB8AC3E}">
        <p14:creationId xmlns:p14="http://schemas.microsoft.com/office/powerpoint/2010/main" val="247969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288" y="6113718"/>
            <a:ext cx="1238250" cy="59055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63" y="0"/>
            <a:ext cx="6985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69" y="237295"/>
            <a:ext cx="7957321" cy="6498835"/>
          </a:xfrm>
          <a:prstGeom prst="rect">
            <a:avLst/>
          </a:prstGeom>
        </p:spPr>
      </p:pic>
      <p:sp>
        <p:nvSpPr>
          <p:cNvPr id="4" name="Abgerundetes Rechteck 3"/>
          <p:cNvSpPr/>
          <p:nvPr/>
        </p:nvSpPr>
        <p:spPr>
          <a:xfrm>
            <a:off x="8803868" y="2888434"/>
            <a:ext cx="2903870" cy="1606653"/>
          </a:xfrm>
          <a:prstGeom prst="roundRect">
            <a:avLst/>
          </a:prstGeom>
          <a:solidFill>
            <a:srgbClr val="33CCFF">
              <a:alpha val="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8694877" y="2948257"/>
            <a:ext cx="3157737" cy="1737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 smtClean="0"/>
              <a:t>High climate </a:t>
            </a:r>
            <a:r>
              <a:rPr lang="en-US" sz="1800" dirty="0" smtClean="0"/>
              <a:t>variability </a:t>
            </a:r>
            <a:r>
              <a:rPr lang="en-US" sz="1800" dirty="0" smtClean="0"/>
              <a:t>increases net soil nitrogen mineralization, thereby reducing nitrogen limitation and promoting plant growth.</a:t>
            </a:r>
            <a:endParaRPr lang="en-US" sz="1800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288" y="6113718"/>
            <a:ext cx="12382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987" y="1463526"/>
            <a:ext cx="9834183" cy="3248987"/>
          </a:xfrm>
        </p:spPr>
      </p:pic>
      <p:sp>
        <p:nvSpPr>
          <p:cNvPr id="4" name="Abgerundetes Rechteck 3"/>
          <p:cNvSpPr/>
          <p:nvPr/>
        </p:nvSpPr>
        <p:spPr>
          <a:xfrm>
            <a:off x="3837062" y="4930920"/>
            <a:ext cx="4226979" cy="1239141"/>
          </a:xfrm>
          <a:prstGeom prst="roundRect">
            <a:avLst/>
          </a:prstGeom>
          <a:solidFill>
            <a:srgbClr val="33CCFF">
              <a:alpha val="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3842347" y="4930920"/>
            <a:ext cx="4266521" cy="1805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smtClean="0"/>
              <a:t>Both monthly </a:t>
            </a:r>
            <a:r>
              <a:rPr lang="en-US" dirty="0"/>
              <a:t>and daily input climate </a:t>
            </a:r>
            <a:r>
              <a:rPr lang="en-US" dirty="0" smtClean="0"/>
              <a:t>are </a:t>
            </a:r>
            <a:r>
              <a:rPr lang="en-US" dirty="0"/>
              <a:t>commonly used in existing </a:t>
            </a:r>
            <a:r>
              <a:rPr lang="en-US" dirty="0" smtClean="0"/>
              <a:t>LPJ-GUESS studies.</a:t>
            </a:r>
            <a:endParaRPr lang="en-US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288" y="6113718"/>
            <a:ext cx="1238250" cy="59055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21922" y="6366946"/>
            <a:ext cx="218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andy.krause@tum.de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31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Breitbild</PresentationFormat>
  <Paragraphs>48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</vt:lpstr>
      <vt:lpstr>Forcing climate variability has large impacts on terrestrial carbon storage in a dynamic global vegetation model</vt:lpstr>
      <vt:lpstr>LPJ-GUESS simulations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Forcing climate variability has large impacts on terrestrial carbon storage in a dynamic global vegetation model</dc:title>
  <dc:creator>Andy</dc:creator>
  <cp:lastModifiedBy>Andy</cp:lastModifiedBy>
  <cp:revision>38</cp:revision>
  <dcterms:created xsi:type="dcterms:W3CDTF">2021-04-19T13:18:22Z</dcterms:created>
  <dcterms:modified xsi:type="dcterms:W3CDTF">2021-04-23T14:28:47Z</dcterms:modified>
</cp:coreProperties>
</file>