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68" r:id="rId4"/>
    <p:sldMasterId id="2147483709" r:id="rId5"/>
  </p:sldMasterIdLst>
  <p:notesMasterIdLst>
    <p:notesMasterId r:id="rId21"/>
  </p:notesMasterIdLst>
  <p:sldIdLst>
    <p:sldId id="256" r:id="rId6"/>
    <p:sldId id="258" r:id="rId7"/>
    <p:sldId id="259" r:id="rId8"/>
    <p:sldId id="260" r:id="rId9"/>
    <p:sldId id="261" r:id="rId10"/>
    <p:sldId id="262" r:id="rId11"/>
    <p:sldId id="263" r:id="rId12"/>
    <p:sldId id="266" r:id="rId13"/>
    <p:sldId id="267" r:id="rId14"/>
    <p:sldId id="268" r:id="rId15"/>
    <p:sldId id="269" r:id="rId16"/>
    <p:sldId id="270" r:id="rId17"/>
    <p:sldId id="271" r:id="rId18"/>
    <p:sldId id="264" r:id="rId19"/>
    <p:sldId id="265" r:id="rId20"/>
  </p:sldIdLst>
  <p:sldSz cx="9144000" cy="5143500" type="screen16x9"/>
  <p:notesSz cx="6858000" cy="9144000"/>
  <p:defaultTextStyle>
    <a:defPPr>
      <a:defRPr lang="en-US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33FF"/>
    <a:srgbClr val="006600"/>
    <a:srgbClr val="3333CC"/>
    <a:srgbClr val="A91F2E"/>
  </p:clrMru>
  <p:extLst>
    <p:ext uri="{E76CE94A-603C-4142-B9EB-6D1370010A27}">
      <p14:discardImageEditData xmlns:p14="http://schemas.microsoft.com/office/powerpoint/2010/main" val="1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84" autoAdjust="0"/>
    <p:restoredTop sz="93842" autoAdjust="0"/>
  </p:normalViewPr>
  <p:slideViewPr>
    <p:cSldViewPr snapToGrid="0">
      <p:cViewPr varScale="1">
        <p:scale>
          <a:sx n="89" d="100"/>
          <a:sy n="89" d="100"/>
        </p:scale>
        <p:origin x="644" y="44"/>
      </p:cViewPr>
      <p:guideLst>
        <p:guide orient="horz" pos="162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viewProps" Target="view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CD965D1-09F0-4F3B-8A24-D1993AC9C617}" type="datetimeFigureOut">
              <a:rPr lang="en-GB" smtClean="0"/>
              <a:t>23/04/2021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64CC2F7-CEBA-4292-8D5B-B5693DC7851A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123752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4CC2F7-CEBA-4292-8D5B-B5693DC7851A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74706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- White and Colour">
    <p:bg>
      <p:bgPr>
        <a:blipFill dpi="0" rotWithShape="1">
          <a:blip r:embed="rId2" cstate="hq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3C8C1A-1BF5-4B59-AC3C-73632A8AD88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0800" y="1598400"/>
            <a:ext cx="5259600" cy="1101600"/>
          </a:xfrm>
        </p:spPr>
        <p:txBody>
          <a:bodyPr anchor="b"/>
          <a:lstStyle>
            <a:lvl1pPr algn="l">
              <a:defRPr sz="4400"/>
            </a:lvl1pPr>
          </a:lstStyle>
          <a:p>
            <a:r>
              <a:rPr lang="fr-FR"/>
              <a:t>Modifiez le style du titre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519FAE3-5BF7-4965-9A39-4DF10150BF3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70800" y="2701528"/>
            <a:ext cx="5259600" cy="1314000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FR"/>
              <a:t>Modifiez le style des sous-titres du masque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C72EC3-CD0E-4DAF-AFA9-AA5AC3F2F4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F681C1-08BD-4109-819F-82264C9D5272}" type="datetime1">
              <a:rPr lang="en-GB" smtClean="0"/>
              <a:t>23/04/2021</a:t>
            </a:fld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43E84B-B0A3-4B16-A256-83DF696938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E1CF8-1877-4310-8670-A269E8016CAC}" type="slidenum">
              <a:rPr lang="en-GB" smtClean="0"/>
              <a:t>‹N°›</a:t>
            </a:fld>
            <a:endParaRPr lang="en-GB"/>
          </a:p>
        </p:txBody>
      </p:sp>
      <p:sp>
        <p:nvSpPr>
          <p:cNvPr id="11" name="Footer Placeholder 5">
            <a:extLst>
              <a:ext uri="{FF2B5EF4-FFF2-40B4-BE49-F238E27FC236}">
                <a16:creationId xmlns:a16="http://schemas.microsoft.com/office/drawing/2014/main" id="{A74C3AF3-7472-4366-A385-0D9B6DCFEE38}"/>
              </a:ext>
            </a:extLst>
          </p:cNvPr>
          <p:cNvSpPr txBox="1">
            <a:spLocks/>
          </p:cNvSpPr>
          <p:nvPr userDrawn="1"/>
        </p:nvSpPr>
        <p:spPr>
          <a:xfrm>
            <a:off x="6312022" y="914315"/>
            <a:ext cx="2664296" cy="365125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algn="r">
              <a:defRPr/>
            </a:pPr>
            <a:r>
              <a:rPr lang="en-GB" sz="1600" b="1" dirty="0">
                <a:solidFill>
                  <a:schemeClr val="bg1"/>
                </a:solidFill>
                <a:latin typeface="Gill Sans MT" panose="020B05020201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www.globalmass.eu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7C222E2F-7C39-4E4A-9628-5089A48FD83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5389" y="303170"/>
            <a:ext cx="1950929" cy="69120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9C0C9FC8-58D2-420D-B453-8D65B4FAA0FA}"/>
              </a:ext>
            </a:extLst>
          </p:cNvPr>
          <p:cNvSpPr/>
          <p:nvPr userDrawn="1"/>
        </p:nvSpPr>
        <p:spPr>
          <a:xfrm>
            <a:off x="5954858" y="3678911"/>
            <a:ext cx="3021460" cy="5913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r">
              <a:lnSpc>
                <a:spcPct val="107000"/>
              </a:lnSpc>
              <a:spcAft>
                <a:spcPts val="800"/>
              </a:spcAft>
            </a:pPr>
            <a:r>
              <a:rPr lang="en-GB" sz="800" dirty="0">
                <a:solidFill>
                  <a:schemeClr val="bg1"/>
                </a:solidFill>
                <a:effectLst/>
                <a:latin typeface="Gill Sans MT" panose="020B05020201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Funded by the European Research Council (ERC) under the European Union's Horizon 2020 research and innovation programme under grant agreement No 694188</a:t>
            </a:r>
            <a:endParaRPr lang="en-GB" sz="1100" dirty="0">
              <a:solidFill>
                <a:schemeClr val="bg1"/>
              </a:solidFill>
              <a:effectLst/>
              <a:latin typeface="Gill Sans MT" panose="020B05020201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ED486A9-E5F1-4DCB-9F19-ECD1FCC6B2AA}"/>
              </a:ext>
            </a:extLst>
          </p:cNvPr>
          <p:cNvSpPr/>
          <p:nvPr userDrawn="1"/>
        </p:nvSpPr>
        <p:spPr>
          <a:xfrm>
            <a:off x="6065834" y="2936015"/>
            <a:ext cx="291048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GB" sz="1800" dirty="0">
                <a:solidFill>
                  <a:schemeClr val="bg1"/>
                </a:solidFill>
                <a:latin typeface="Gill Sans MT" panose="020B05020201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Attributing global sea level rise to its component parts</a:t>
            </a:r>
            <a:endParaRPr lang="en-GB" sz="1800" dirty="0">
              <a:solidFill>
                <a:schemeClr val="bg1"/>
              </a:solidFill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73D413BC-ED81-4264-A7C2-FBCD35DC9CE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14994" y="4272876"/>
            <a:ext cx="1863000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27449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bg>
      <p:bgPr>
        <a:blipFill dpi="0" rotWithShape="1">
          <a:blip r:embed="rId2" cstate="hq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EB2333-4531-4F49-98C7-71CE6B119B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0800" y="273844"/>
            <a:ext cx="8402400" cy="994172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0BEE29-071E-4ED4-B0D5-046429DF4F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0800" y="1369219"/>
            <a:ext cx="8402400" cy="2888456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DB9016-1CC6-48C9-96F5-24F342CEC5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F673E7-29C0-4F00-83CA-90216FE48D44}" type="datetime1">
              <a:rPr lang="en-GB" smtClean="0"/>
              <a:t>23/04/2021</a:t>
            </a:fld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05B4C82-F699-4384-99AC-56B3E6E80C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E1CF8-1877-4310-8670-A269E8016CAC}" type="slidenum">
              <a:rPr lang="en-GB" smtClean="0"/>
              <a:t>‹N°›</a:t>
            </a:fld>
            <a:endParaRPr lang="en-GB"/>
          </a:p>
        </p:txBody>
      </p:sp>
      <p:sp>
        <p:nvSpPr>
          <p:cNvPr id="7" name="Footer Placeholder 5">
            <a:extLst>
              <a:ext uri="{FF2B5EF4-FFF2-40B4-BE49-F238E27FC236}">
                <a16:creationId xmlns:a16="http://schemas.microsoft.com/office/drawing/2014/main" id="{1D8A7255-11EE-4174-AA2F-F89E82A0E179}"/>
              </a:ext>
            </a:extLst>
          </p:cNvPr>
          <p:cNvSpPr txBox="1">
            <a:spLocks/>
          </p:cNvSpPr>
          <p:nvPr userDrawn="1"/>
        </p:nvSpPr>
        <p:spPr>
          <a:xfrm>
            <a:off x="6189412" y="4818777"/>
            <a:ext cx="2664296" cy="365125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algn="r">
              <a:defRPr/>
            </a:pPr>
            <a:r>
              <a:rPr lang="en-GB" sz="1200" b="1" dirty="0">
                <a:solidFill>
                  <a:schemeClr val="bg1">
                    <a:lumMod val="65000"/>
                  </a:schemeClr>
                </a:solidFill>
                <a:latin typeface="Gill Sans MT" panose="020B05020201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www.globalmass.eu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6EA075F-F0FC-49EC-A67A-0FF6C57B690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3725" y="4337187"/>
            <a:ext cx="1543050" cy="546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78939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- White and Image">
    <p:bg>
      <p:bgPr>
        <a:blipFill dpi="0" rotWithShape="1">
          <a:blip r:embed="rId2" cstate="hq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EAEC0E44-31DD-4789-86DE-B6E31155F116}"/>
              </a:ext>
            </a:extLst>
          </p:cNvPr>
          <p:cNvSpPr/>
          <p:nvPr userDrawn="1"/>
        </p:nvSpPr>
        <p:spPr>
          <a:xfrm>
            <a:off x="5708650" y="-3175"/>
            <a:ext cx="3435350" cy="5146675"/>
          </a:xfrm>
          <a:custGeom>
            <a:avLst/>
            <a:gdLst>
              <a:gd name="connsiteX0" fmla="*/ 0 w 3435350"/>
              <a:gd name="connsiteY0" fmla="*/ 0 h 5143500"/>
              <a:gd name="connsiteX1" fmla="*/ 3435350 w 3435350"/>
              <a:gd name="connsiteY1" fmla="*/ 0 h 5143500"/>
              <a:gd name="connsiteX2" fmla="*/ 3435350 w 3435350"/>
              <a:gd name="connsiteY2" fmla="*/ 5143500 h 5143500"/>
              <a:gd name="connsiteX3" fmla="*/ 0 w 3435350"/>
              <a:gd name="connsiteY3" fmla="*/ 5143500 h 5143500"/>
              <a:gd name="connsiteX4" fmla="*/ 0 w 3435350"/>
              <a:gd name="connsiteY4" fmla="*/ 0 h 5143500"/>
              <a:gd name="connsiteX0" fmla="*/ 1476375 w 3435350"/>
              <a:gd name="connsiteY0" fmla="*/ 0 h 5248275"/>
              <a:gd name="connsiteX1" fmla="*/ 3435350 w 3435350"/>
              <a:gd name="connsiteY1" fmla="*/ 104775 h 5248275"/>
              <a:gd name="connsiteX2" fmla="*/ 3435350 w 3435350"/>
              <a:gd name="connsiteY2" fmla="*/ 5248275 h 5248275"/>
              <a:gd name="connsiteX3" fmla="*/ 0 w 3435350"/>
              <a:gd name="connsiteY3" fmla="*/ 5248275 h 5248275"/>
              <a:gd name="connsiteX4" fmla="*/ 1476375 w 3435350"/>
              <a:gd name="connsiteY4" fmla="*/ 0 h 5248275"/>
              <a:gd name="connsiteX0" fmla="*/ 1190625 w 3435350"/>
              <a:gd name="connsiteY0" fmla="*/ 0 h 5162550"/>
              <a:gd name="connsiteX1" fmla="*/ 3435350 w 3435350"/>
              <a:gd name="connsiteY1" fmla="*/ 19050 h 5162550"/>
              <a:gd name="connsiteX2" fmla="*/ 3435350 w 3435350"/>
              <a:gd name="connsiteY2" fmla="*/ 5162550 h 5162550"/>
              <a:gd name="connsiteX3" fmla="*/ 0 w 3435350"/>
              <a:gd name="connsiteY3" fmla="*/ 5162550 h 5162550"/>
              <a:gd name="connsiteX4" fmla="*/ 1190625 w 3435350"/>
              <a:gd name="connsiteY4" fmla="*/ 0 h 5162550"/>
              <a:gd name="connsiteX0" fmla="*/ 1193800 w 3435350"/>
              <a:gd name="connsiteY0" fmla="*/ 0 h 5146675"/>
              <a:gd name="connsiteX1" fmla="*/ 3435350 w 3435350"/>
              <a:gd name="connsiteY1" fmla="*/ 3175 h 5146675"/>
              <a:gd name="connsiteX2" fmla="*/ 3435350 w 3435350"/>
              <a:gd name="connsiteY2" fmla="*/ 5146675 h 5146675"/>
              <a:gd name="connsiteX3" fmla="*/ 0 w 3435350"/>
              <a:gd name="connsiteY3" fmla="*/ 5146675 h 5146675"/>
              <a:gd name="connsiteX4" fmla="*/ 1193800 w 3435350"/>
              <a:gd name="connsiteY4" fmla="*/ 0 h 5146675"/>
              <a:gd name="connsiteX0" fmla="*/ 1219200 w 3435350"/>
              <a:gd name="connsiteY0" fmla="*/ 0 h 5146675"/>
              <a:gd name="connsiteX1" fmla="*/ 3435350 w 3435350"/>
              <a:gd name="connsiteY1" fmla="*/ 3175 h 5146675"/>
              <a:gd name="connsiteX2" fmla="*/ 3435350 w 3435350"/>
              <a:gd name="connsiteY2" fmla="*/ 5146675 h 5146675"/>
              <a:gd name="connsiteX3" fmla="*/ 0 w 3435350"/>
              <a:gd name="connsiteY3" fmla="*/ 5146675 h 5146675"/>
              <a:gd name="connsiteX4" fmla="*/ 1219200 w 3435350"/>
              <a:gd name="connsiteY4" fmla="*/ 0 h 5146675"/>
              <a:gd name="connsiteX0" fmla="*/ 1190625 w 3435350"/>
              <a:gd name="connsiteY0" fmla="*/ 0 h 5146675"/>
              <a:gd name="connsiteX1" fmla="*/ 3435350 w 3435350"/>
              <a:gd name="connsiteY1" fmla="*/ 3175 h 5146675"/>
              <a:gd name="connsiteX2" fmla="*/ 3435350 w 3435350"/>
              <a:gd name="connsiteY2" fmla="*/ 5146675 h 5146675"/>
              <a:gd name="connsiteX3" fmla="*/ 0 w 3435350"/>
              <a:gd name="connsiteY3" fmla="*/ 5146675 h 5146675"/>
              <a:gd name="connsiteX4" fmla="*/ 1190625 w 3435350"/>
              <a:gd name="connsiteY4" fmla="*/ 0 h 5146675"/>
              <a:gd name="connsiteX0" fmla="*/ 1190625 w 3435350"/>
              <a:gd name="connsiteY0" fmla="*/ 0 h 5146675"/>
              <a:gd name="connsiteX1" fmla="*/ 3435350 w 3435350"/>
              <a:gd name="connsiteY1" fmla="*/ 3175 h 5146675"/>
              <a:gd name="connsiteX2" fmla="*/ 3435350 w 3435350"/>
              <a:gd name="connsiteY2" fmla="*/ 5146675 h 5146675"/>
              <a:gd name="connsiteX3" fmla="*/ 0 w 3435350"/>
              <a:gd name="connsiteY3" fmla="*/ 5146675 h 5146675"/>
              <a:gd name="connsiteX4" fmla="*/ 1190625 w 3435350"/>
              <a:gd name="connsiteY4" fmla="*/ 0 h 5146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35350" h="5146675">
                <a:moveTo>
                  <a:pt x="1190625" y="0"/>
                </a:moveTo>
                <a:lnTo>
                  <a:pt x="3435350" y="3175"/>
                </a:lnTo>
                <a:lnTo>
                  <a:pt x="3435350" y="5146675"/>
                </a:lnTo>
                <a:lnTo>
                  <a:pt x="0" y="5146675"/>
                </a:lnTo>
                <a:lnTo>
                  <a:pt x="1190625" y="0"/>
                </a:lnTo>
                <a:close/>
              </a:path>
            </a:pathLst>
          </a:custGeom>
          <a:blipFill>
            <a:blip r:embed="rId3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93C8C1A-1BF5-4B59-AC3C-73632A8AD88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0800" y="1598400"/>
            <a:ext cx="5259600" cy="1101600"/>
          </a:xfrm>
        </p:spPr>
        <p:txBody>
          <a:bodyPr anchor="b"/>
          <a:lstStyle>
            <a:lvl1pPr algn="l">
              <a:defRPr sz="4400"/>
            </a:lvl1pPr>
          </a:lstStyle>
          <a:p>
            <a:r>
              <a:rPr lang="fr-FR"/>
              <a:t>Modifiez le style du titre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519FAE3-5BF7-4965-9A39-4DF10150BF3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70800" y="2701528"/>
            <a:ext cx="5259600" cy="1314000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FR"/>
              <a:t>Modifiez le style des sous-titres du masque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C72EC3-CD0E-4DAF-AFA9-AA5AC3F2F4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D9A3F3-5480-4891-B3E3-3B7AC206384F}" type="datetime1">
              <a:rPr lang="en-GB" smtClean="0"/>
              <a:t>23/04/2021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8B6EE9-35CE-4EDE-8C2A-8C22D6E564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Lehmann F., Vishwakarma B. D., Bamber J., How well are we able to close the water budget at the global scale?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43E84B-B0A3-4B16-A256-83DF696938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E1CF8-1877-4310-8670-A269E8016CAC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652641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- White (Insert Image)">
    <p:bg>
      <p:bgPr>
        <a:blipFill dpi="0" rotWithShape="1">
          <a:blip r:embed="rId2" cstate="hq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3C8C1A-1BF5-4B59-AC3C-73632A8AD88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0800" y="1598400"/>
            <a:ext cx="5259600" cy="1101600"/>
          </a:xfrm>
        </p:spPr>
        <p:txBody>
          <a:bodyPr anchor="b"/>
          <a:lstStyle>
            <a:lvl1pPr algn="l">
              <a:defRPr sz="4400"/>
            </a:lvl1pPr>
          </a:lstStyle>
          <a:p>
            <a:r>
              <a:rPr lang="fr-FR"/>
              <a:t>Modifiez le style du titre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519FAE3-5BF7-4965-9A39-4DF10150BF3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70800" y="2701528"/>
            <a:ext cx="5259600" cy="1314000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FR"/>
              <a:t>Modifiez le style des sous-titres du masque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C72EC3-CD0E-4DAF-AFA9-AA5AC3F2F4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2C9BD6-E05E-4F89-8A69-E5E3845378B3}" type="datetime1">
              <a:rPr lang="en-GB" smtClean="0"/>
              <a:t>23/04/2021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8B6EE9-35CE-4EDE-8C2A-8C22D6E564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Lehmann F., Vishwakarma B. D., Bamber J., How well are we able to close the water budget at the global scale?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43E84B-B0A3-4B16-A256-83DF696938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E1CF8-1877-4310-8670-A269E8016CAC}" type="slidenum">
              <a:rPr lang="en-GB" smtClean="0"/>
              <a:t>‹N°›</a:t>
            </a:fld>
            <a:endParaRPr lang="en-GB"/>
          </a:p>
        </p:txBody>
      </p:sp>
      <p:sp>
        <p:nvSpPr>
          <p:cNvPr id="11" name="Picture Placeholder 8">
            <a:extLst>
              <a:ext uri="{FF2B5EF4-FFF2-40B4-BE49-F238E27FC236}">
                <a16:creationId xmlns:a16="http://schemas.microsoft.com/office/drawing/2014/main" id="{07491796-214B-45DE-99F8-B1AF36C957C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682354" y="0"/>
            <a:ext cx="3461646" cy="5143858"/>
          </a:xfrm>
          <a:custGeom>
            <a:avLst/>
            <a:gdLst>
              <a:gd name="connsiteX0" fmla="*/ 0 w 3900487"/>
              <a:gd name="connsiteY0" fmla="*/ 5143500 h 5143500"/>
              <a:gd name="connsiteX1" fmla="*/ 975122 w 3900487"/>
              <a:gd name="connsiteY1" fmla="*/ 0 h 5143500"/>
              <a:gd name="connsiteX2" fmla="*/ 3900487 w 3900487"/>
              <a:gd name="connsiteY2" fmla="*/ 0 h 5143500"/>
              <a:gd name="connsiteX3" fmla="*/ 2925365 w 3900487"/>
              <a:gd name="connsiteY3" fmla="*/ 5143500 h 5143500"/>
              <a:gd name="connsiteX4" fmla="*/ 0 w 3900487"/>
              <a:gd name="connsiteY4" fmla="*/ 5143500 h 5143500"/>
              <a:gd name="connsiteX0" fmla="*/ 0 w 3900487"/>
              <a:gd name="connsiteY0" fmla="*/ 5143500 h 5149287"/>
              <a:gd name="connsiteX1" fmla="*/ 975122 w 3900487"/>
              <a:gd name="connsiteY1" fmla="*/ 0 h 5149287"/>
              <a:gd name="connsiteX2" fmla="*/ 3900487 w 3900487"/>
              <a:gd name="connsiteY2" fmla="*/ 0 h 5149287"/>
              <a:gd name="connsiteX3" fmla="*/ 3897639 w 3900487"/>
              <a:gd name="connsiteY3" fmla="*/ 5149287 h 5149287"/>
              <a:gd name="connsiteX4" fmla="*/ 0 w 3900487"/>
              <a:gd name="connsiteY4" fmla="*/ 5143500 h 5149287"/>
              <a:gd name="connsiteX0" fmla="*/ 0 w 3900487"/>
              <a:gd name="connsiteY0" fmla="*/ 5143500 h 5149287"/>
              <a:gd name="connsiteX1" fmla="*/ 1652241 w 3900487"/>
              <a:gd name="connsiteY1" fmla="*/ 11575 h 5149287"/>
              <a:gd name="connsiteX2" fmla="*/ 3900487 w 3900487"/>
              <a:gd name="connsiteY2" fmla="*/ 0 h 5149287"/>
              <a:gd name="connsiteX3" fmla="*/ 3897639 w 3900487"/>
              <a:gd name="connsiteY3" fmla="*/ 5149287 h 5149287"/>
              <a:gd name="connsiteX4" fmla="*/ 0 w 3900487"/>
              <a:gd name="connsiteY4" fmla="*/ 5143500 h 5149287"/>
              <a:gd name="connsiteX0" fmla="*/ 0 w 3425925"/>
              <a:gd name="connsiteY0" fmla="*/ 5143500 h 5149287"/>
              <a:gd name="connsiteX1" fmla="*/ 1177679 w 3425925"/>
              <a:gd name="connsiteY1" fmla="*/ 11575 h 5149287"/>
              <a:gd name="connsiteX2" fmla="*/ 3425925 w 3425925"/>
              <a:gd name="connsiteY2" fmla="*/ 0 h 5149287"/>
              <a:gd name="connsiteX3" fmla="*/ 3423077 w 3425925"/>
              <a:gd name="connsiteY3" fmla="*/ 5149287 h 5149287"/>
              <a:gd name="connsiteX4" fmla="*/ 0 w 3425925"/>
              <a:gd name="connsiteY4" fmla="*/ 5143500 h 5149287"/>
              <a:gd name="connsiteX0" fmla="*/ 0 w 3425925"/>
              <a:gd name="connsiteY0" fmla="*/ 5143500 h 5149287"/>
              <a:gd name="connsiteX1" fmla="*/ 1183466 w 3425925"/>
              <a:gd name="connsiteY1" fmla="*/ 1 h 5149287"/>
              <a:gd name="connsiteX2" fmla="*/ 3425925 w 3425925"/>
              <a:gd name="connsiteY2" fmla="*/ 0 h 5149287"/>
              <a:gd name="connsiteX3" fmla="*/ 3423077 w 3425925"/>
              <a:gd name="connsiteY3" fmla="*/ 5149287 h 5149287"/>
              <a:gd name="connsiteX4" fmla="*/ 0 w 3425925"/>
              <a:gd name="connsiteY4" fmla="*/ 5143500 h 5149287"/>
              <a:gd name="connsiteX0" fmla="*/ 0 w 3460649"/>
              <a:gd name="connsiteY0" fmla="*/ 5143500 h 5149287"/>
              <a:gd name="connsiteX1" fmla="*/ 1183466 w 3460649"/>
              <a:gd name="connsiteY1" fmla="*/ 1 h 5149287"/>
              <a:gd name="connsiteX2" fmla="*/ 3460649 w 3460649"/>
              <a:gd name="connsiteY2" fmla="*/ 0 h 5149287"/>
              <a:gd name="connsiteX3" fmla="*/ 3423077 w 3460649"/>
              <a:gd name="connsiteY3" fmla="*/ 5149287 h 5149287"/>
              <a:gd name="connsiteX4" fmla="*/ 0 w 3460649"/>
              <a:gd name="connsiteY4" fmla="*/ 5143500 h 5149287"/>
              <a:gd name="connsiteX0" fmla="*/ 0 w 3469436"/>
              <a:gd name="connsiteY0" fmla="*/ 5143500 h 5155075"/>
              <a:gd name="connsiteX1" fmla="*/ 1183466 w 3469436"/>
              <a:gd name="connsiteY1" fmla="*/ 1 h 5155075"/>
              <a:gd name="connsiteX2" fmla="*/ 3460649 w 3469436"/>
              <a:gd name="connsiteY2" fmla="*/ 0 h 5155075"/>
              <a:gd name="connsiteX3" fmla="*/ 3469376 w 3469436"/>
              <a:gd name="connsiteY3" fmla="*/ 5155075 h 5155075"/>
              <a:gd name="connsiteX4" fmla="*/ 0 w 3469436"/>
              <a:gd name="connsiteY4" fmla="*/ 5143500 h 5155075"/>
              <a:gd name="connsiteX0" fmla="*/ 0 w 3469436"/>
              <a:gd name="connsiteY0" fmla="*/ 5155434 h 5155434"/>
              <a:gd name="connsiteX1" fmla="*/ 1183466 w 3469436"/>
              <a:gd name="connsiteY1" fmla="*/ 1 h 5155434"/>
              <a:gd name="connsiteX2" fmla="*/ 3460649 w 3469436"/>
              <a:gd name="connsiteY2" fmla="*/ 0 h 5155434"/>
              <a:gd name="connsiteX3" fmla="*/ 3469376 w 3469436"/>
              <a:gd name="connsiteY3" fmla="*/ 5155075 h 5155434"/>
              <a:gd name="connsiteX4" fmla="*/ 0 w 3469436"/>
              <a:gd name="connsiteY4" fmla="*/ 5155434 h 51554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69436" h="5155434">
                <a:moveTo>
                  <a:pt x="0" y="5155434"/>
                </a:moveTo>
                <a:lnTo>
                  <a:pt x="1183466" y="1"/>
                </a:lnTo>
                <a:lnTo>
                  <a:pt x="3460649" y="0"/>
                </a:lnTo>
                <a:cubicBezTo>
                  <a:pt x="3459700" y="1716429"/>
                  <a:pt x="3470325" y="3438646"/>
                  <a:pt x="3469376" y="5155075"/>
                </a:cubicBezTo>
                <a:lnTo>
                  <a:pt x="0" y="5155434"/>
                </a:lnTo>
                <a:close/>
              </a:path>
            </a:pathLst>
          </a:custGeom>
          <a:noFill/>
        </p:spPr>
        <p:txBody>
          <a:bodyPr/>
          <a:lstStyle/>
          <a:p>
            <a:r>
              <a:rPr lang="fr-FR"/>
              <a:t>Cliquez sur l'icône pour ajouter une image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95894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- Colour and Image">
    <p:bg>
      <p:bgPr>
        <a:blipFill dpi="0" rotWithShape="1">
          <a:blip r:embed="rId2" cstate="hq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7">
            <a:extLst>
              <a:ext uri="{FF2B5EF4-FFF2-40B4-BE49-F238E27FC236}">
                <a16:creationId xmlns:a16="http://schemas.microsoft.com/office/drawing/2014/main" id="{A903D7F4-2AD2-4C9C-9330-C03E0E70D3F1}"/>
              </a:ext>
            </a:extLst>
          </p:cNvPr>
          <p:cNvSpPr/>
          <p:nvPr userDrawn="1"/>
        </p:nvSpPr>
        <p:spPr>
          <a:xfrm>
            <a:off x="5708650" y="-3175"/>
            <a:ext cx="3435350" cy="5146675"/>
          </a:xfrm>
          <a:custGeom>
            <a:avLst/>
            <a:gdLst>
              <a:gd name="connsiteX0" fmla="*/ 0 w 3435350"/>
              <a:gd name="connsiteY0" fmla="*/ 0 h 5143500"/>
              <a:gd name="connsiteX1" fmla="*/ 3435350 w 3435350"/>
              <a:gd name="connsiteY1" fmla="*/ 0 h 5143500"/>
              <a:gd name="connsiteX2" fmla="*/ 3435350 w 3435350"/>
              <a:gd name="connsiteY2" fmla="*/ 5143500 h 5143500"/>
              <a:gd name="connsiteX3" fmla="*/ 0 w 3435350"/>
              <a:gd name="connsiteY3" fmla="*/ 5143500 h 5143500"/>
              <a:gd name="connsiteX4" fmla="*/ 0 w 3435350"/>
              <a:gd name="connsiteY4" fmla="*/ 0 h 5143500"/>
              <a:gd name="connsiteX0" fmla="*/ 1476375 w 3435350"/>
              <a:gd name="connsiteY0" fmla="*/ 0 h 5248275"/>
              <a:gd name="connsiteX1" fmla="*/ 3435350 w 3435350"/>
              <a:gd name="connsiteY1" fmla="*/ 104775 h 5248275"/>
              <a:gd name="connsiteX2" fmla="*/ 3435350 w 3435350"/>
              <a:gd name="connsiteY2" fmla="*/ 5248275 h 5248275"/>
              <a:gd name="connsiteX3" fmla="*/ 0 w 3435350"/>
              <a:gd name="connsiteY3" fmla="*/ 5248275 h 5248275"/>
              <a:gd name="connsiteX4" fmla="*/ 1476375 w 3435350"/>
              <a:gd name="connsiteY4" fmla="*/ 0 h 5248275"/>
              <a:gd name="connsiteX0" fmla="*/ 1190625 w 3435350"/>
              <a:gd name="connsiteY0" fmla="*/ 0 h 5162550"/>
              <a:gd name="connsiteX1" fmla="*/ 3435350 w 3435350"/>
              <a:gd name="connsiteY1" fmla="*/ 19050 h 5162550"/>
              <a:gd name="connsiteX2" fmla="*/ 3435350 w 3435350"/>
              <a:gd name="connsiteY2" fmla="*/ 5162550 h 5162550"/>
              <a:gd name="connsiteX3" fmla="*/ 0 w 3435350"/>
              <a:gd name="connsiteY3" fmla="*/ 5162550 h 5162550"/>
              <a:gd name="connsiteX4" fmla="*/ 1190625 w 3435350"/>
              <a:gd name="connsiteY4" fmla="*/ 0 h 5162550"/>
              <a:gd name="connsiteX0" fmla="*/ 1193800 w 3435350"/>
              <a:gd name="connsiteY0" fmla="*/ 0 h 5146675"/>
              <a:gd name="connsiteX1" fmla="*/ 3435350 w 3435350"/>
              <a:gd name="connsiteY1" fmla="*/ 3175 h 5146675"/>
              <a:gd name="connsiteX2" fmla="*/ 3435350 w 3435350"/>
              <a:gd name="connsiteY2" fmla="*/ 5146675 h 5146675"/>
              <a:gd name="connsiteX3" fmla="*/ 0 w 3435350"/>
              <a:gd name="connsiteY3" fmla="*/ 5146675 h 5146675"/>
              <a:gd name="connsiteX4" fmla="*/ 1193800 w 3435350"/>
              <a:gd name="connsiteY4" fmla="*/ 0 h 5146675"/>
              <a:gd name="connsiteX0" fmla="*/ 1219200 w 3435350"/>
              <a:gd name="connsiteY0" fmla="*/ 0 h 5146675"/>
              <a:gd name="connsiteX1" fmla="*/ 3435350 w 3435350"/>
              <a:gd name="connsiteY1" fmla="*/ 3175 h 5146675"/>
              <a:gd name="connsiteX2" fmla="*/ 3435350 w 3435350"/>
              <a:gd name="connsiteY2" fmla="*/ 5146675 h 5146675"/>
              <a:gd name="connsiteX3" fmla="*/ 0 w 3435350"/>
              <a:gd name="connsiteY3" fmla="*/ 5146675 h 5146675"/>
              <a:gd name="connsiteX4" fmla="*/ 1219200 w 3435350"/>
              <a:gd name="connsiteY4" fmla="*/ 0 h 5146675"/>
              <a:gd name="connsiteX0" fmla="*/ 1190625 w 3435350"/>
              <a:gd name="connsiteY0" fmla="*/ 0 h 5146675"/>
              <a:gd name="connsiteX1" fmla="*/ 3435350 w 3435350"/>
              <a:gd name="connsiteY1" fmla="*/ 3175 h 5146675"/>
              <a:gd name="connsiteX2" fmla="*/ 3435350 w 3435350"/>
              <a:gd name="connsiteY2" fmla="*/ 5146675 h 5146675"/>
              <a:gd name="connsiteX3" fmla="*/ 0 w 3435350"/>
              <a:gd name="connsiteY3" fmla="*/ 5146675 h 5146675"/>
              <a:gd name="connsiteX4" fmla="*/ 1190625 w 3435350"/>
              <a:gd name="connsiteY4" fmla="*/ 0 h 5146675"/>
              <a:gd name="connsiteX0" fmla="*/ 1190625 w 3435350"/>
              <a:gd name="connsiteY0" fmla="*/ 0 h 5146675"/>
              <a:gd name="connsiteX1" fmla="*/ 3435350 w 3435350"/>
              <a:gd name="connsiteY1" fmla="*/ 3175 h 5146675"/>
              <a:gd name="connsiteX2" fmla="*/ 3435350 w 3435350"/>
              <a:gd name="connsiteY2" fmla="*/ 5146675 h 5146675"/>
              <a:gd name="connsiteX3" fmla="*/ 0 w 3435350"/>
              <a:gd name="connsiteY3" fmla="*/ 5146675 h 5146675"/>
              <a:gd name="connsiteX4" fmla="*/ 1190625 w 3435350"/>
              <a:gd name="connsiteY4" fmla="*/ 0 h 5146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35350" h="5146675">
                <a:moveTo>
                  <a:pt x="1190625" y="0"/>
                </a:moveTo>
                <a:lnTo>
                  <a:pt x="3435350" y="3175"/>
                </a:lnTo>
                <a:lnTo>
                  <a:pt x="3435350" y="5146675"/>
                </a:lnTo>
                <a:lnTo>
                  <a:pt x="0" y="5146675"/>
                </a:lnTo>
                <a:lnTo>
                  <a:pt x="1190625" y="0"/>
                </a:lnTo>
                <a:close/>
              </a:path>
            </a:pathLst>
          </a:custGeom>
          <a:blipFill>
            <a:blip r:embed="rId3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93C8C1A-1BF5-4B59-AC3C-73632A8AD88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0800" y="1598400"/>
            <a:ext cx="5259600" cy="1101600"/>
          </a:xfrm>
        </p:spPr>
        <p:txBody>
          <a:bodyPr anchor="b"/>
          <a:lstStyle>
            <a:lvl1pPr algn="l">
              <a:defRPr sz="4400">
                <a:solidFill>
                  <a:schemeClr val="bg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519FAE3-5BF7-4965-9A39-4DF10150BF3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70800" y="2701528"/>
            <a:ext cx="5259600" cy="1314000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FR"/>
              <a:t>Modifiez le style des sous-titres du masque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C72EC3-CD0E-4DAF-AFA9-AA5AC3F2F4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9FF662B-6C60-48B0-A470-7A7F917BAE9A}" type="datetime1">
              <a:rPr lang="en-GB" smtClean="0"/>
              <a:t>23/04/2021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8B6EE9-35CE-4EDE-8C2A-8C22D6E564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Lehmann F., Vishwakarma B. D., Bamber J., How well are we able to close the water budget at the global scale?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43E84B-B0A3-4B16-A256-83DF696938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7DE1CF8-1877-4310-8670-A269E8016CAC}" type="slidenum">
              <a:rPr lang="en-GB" smtClean="0"/>
              <a:pPr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421603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- Colour (Insert Image)">
    <p:bg>
      <p:bgPr>
        <a:blipFill dpi="0" rotWithShape="1">
          <a:blip r:embed="rId2" cstate="hq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3C8C1A-1BF5-4B59-AC3C-73632A8AD88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0800" y="1598400"/>
            <a:ext cx="5259600" cy="1101600"/>
          </a:xfrm>
        </p:spPr>
        <p:txBody>
          <a:bodyPr anchor="b"/>
          <a:lstStyle>
            <a:lvl1pPr algn="l">
              <a:defRPr sz="4400">
                <a:solidFill>
                  <a:schemeClr val="bg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519FAE3-5BF7-4965-9A39-4DF10150BF3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70800" y="2701528"/>
            <a:ext cx="5259600" cy="1314000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FR"/>
              <a:t>Modifiez le style des sous-titres du masque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C72EC3-CD0E-4DAF-AFA9-AA5AC3F2F4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B98C726-615A-4698-8245-6A5A5631CE76}" type="datetime1">
              <a:rPr lang="en-GB" smtClean="0"/>
              <a:t>23/04/2021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8B6EE9-35CE-4EDE-8C2A-8C22D6E564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Lehmann F., Vishwakarma B. D., Bamber J., How well are we able to close the water budget at the global scale?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43E84B-B0A3-4B16-A256-83DF696938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7DE1CF8-1877-4310-8670-A269E8016CAC}" type="slidenum">
              <a:rPr lang="en-GB" smtClean="0"/>
              <a:pPr/>
              <a:t>‹N°›</a:t>
            </a:fld>
            <a:endParaRPr lang="en-GB" dirty="0"/>
          </a:p>
        </p:txBody>
      </p:sp>
      <p:sp>
        <p:nvSpPr>
          <p:cNvPr id="7" name="Picture Placeholder 8">
            <a:extLst>
              <a:ext uri="{FF2B5EF4-FFF2-40B4-BE49-F238E27FC236}">
                <a16:creationId xmlns:a16="http://schemas.microsoft.com/office/drawing/2014/main" id="{558EBCF5-E0AC-439B-A35D-E3E76706493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682354" y="0"/>
            <a:ext cx="3461646" cy="5143858"/>
          </a:xfrm>
          <a:custGeom>
            <a:avLst/>
            <a:gdLst>
              <a:gd name="connsiteX0" fmla="*/ 0 w 3900487"/>
              <a:gd name="connsiteY0" fmla="*/ 5143500 h 5143500"/>
              <a:gd name="connsiteX1" fmla="*/ 975122 w 3900487"/>
              <a:gd name="connsiteY1" fmla="*/ 0 h 5143500"/>
              <a:gd name="connsiteX2" fmla="*/ 3900487 w 3900487"/>
              <a:gd name="connsiteY2" fmla="*/ 0 h 5143500"/>
              <a:gd name="connsiteX3" fmla="*/ 2925365 w 3900487"/>
              <a:gd name="connsiteY3" fmla="*/ 5143500 h 5143500"/>
              <a:gd name="connsiteX4" fmla="*/ 0 w 3900487"/>
              <a:gd name="connsiteY4" fmla="*/ 5143500 h 5143500"/>
              <a:gd name="connsiteX0" fmla="*/ 0 w 3900487"/>
              <a:gd name="connsiteY0" fmla="*/ 5143500 h 5149287"/>
              <a:gd name="connsiteX1" fmla="*/ 975122 w 3900487"/>
              <a:gd name="connsiteY1" fmla="*/ 0 h 5149287"/>
              <a:gd name="connsiteX2" fmla="*/ 3900487 w 3900487"/>
              <a:gd name="connsiteY2" fmla="*/ 0 h 5149287"/>
              <a:gd name="connsiteX3" fmla="*/ 3897639 w 3900487"/>
              <a:gd name="connsiteY3" fmla="*/ 5149287 h 5149287"/>
              <a:gd name="connsiteX4" fmla="*/ 0 w 3900487"/>
              <a:gd name="connsiteY4" fmla="*/ 5143500 h 5149287"/>
              <a:gd name="connsiteX0" fmla="*/ 0 w 3900487"/>
              <a:gd name="connsiteY0" fmla="*/ 5143500 h 5149287"/>
              <a:gd name="connsiteX1" fmla="*/ 1652241 w 3900487"/>
              <a:gd name="connsiteY1" fmla="*/ 11575 h 5149287"/>
              <a:gd name="connsiteX2" fmla="*/ 3900487 w 3900487"/>
              <a:gd name="connsiteY2" fmla="*/ 0 h 5149287"/>
              <a:gd name="connsiteX3" fmla="*/ 3897639 w 3900487"/>
              <a:gd name="connsiteY3" fmla="*/ 5149287 h 5149287"/>
              <a:gd name="connsiteX4" fmla="*/ 0 w 3900487"/>
              <a:gd name="connsiteY4" fmla="*/ 5143500 h 5149287"/>
              <a:gd name="connsiteX0" fmla="*/ 0 w 3425925"/>
              <a:gd name="connsiteY0" fmla="*/ 5143500 h 5149287"/>
              <a:gd name="connsiteX1" fmla="*/ 1177679 w 3425925"/>
              <a:gd name="connsiteY1" fmla="*/ 11575 h 5149287"/>
              <a:gd name="connsiteX2" fmla="*/ 3425925 w 3425925"/>
              <a:gd name="connsiteY2" fmla="*/ 0 h 5149287"/>
              <a:gd name="connsiteX3" fmla="*/ 3423077 w 3425925"/>
              <a:gd name="connsiteY3" fmla="*/ 5149287 h 5149287"/>
              <a:gd name="connsiteX4" fmla="*/ 0 w 3425925"/>
              <a:gd name="connsiteY4" fmla="*/ 5143500 h 5149287"/>
              <a:gd name="connsiteX0" fmla="*/ 0 w 3425925"/>
              <a:gd name="connsiteY0" fmla="*/ 5143500 h 5149287"/>
              <a:gd name="connsiteX1" fmla="*/ 1183466 w 3425925"/>
              <a:gd name="connsiteY1" fmla="*/ 1 h 5149287"/>
              <a:gd name="connsiteX2" fmla="*/ 3425925 w 3425925"/>
              <a:gd name="connsiteY2" fmla="*/ 0 h 5149287"/>
              <a:gd name="connsiteX3" fmla="*/ 3423077 w 3425925"/>
              <a:gd name="connsiteY3" fmla="*/ 5149287 h 5149287"/>
              <a:gd name="connsiteX4" fmla="*/ 0 w 3425925"/>
              <a:gd name="connsiteY4" fmla="*/ 5143500 h 5149287"/>
              <a:gd name="connsiteX0" fmla="*/ 0 w 3460649"/>
              <a:gd name="connsiteY0" fmla="*/ 5143500 h 5149287"/>
              <a:gd name="connsiteX1" fmla="*/ 1183466 w 3460649"/>
              <a:gd name="connsiteY1" fmla="*/ 1 h 5149287"/>
              <a:gd name="connsiteX2" fmla="*/ 3460649 w 3460649"/>
              <a:gd name="connsiteY2" fmla="*/ 0 h 5149287"/>
              <a:gd name="connsiteX3" fmla="*/ 3423077 w 3460649"/>
              <a:gd name="connsiteY3" fmla="*/ 5149287 h 5149287"/>
              <a:gd name="connsiteX4" fmla="*/ 0 w 3460649"/>
              <a:gd name="connsiteY4" fmla="*/ 5143500 h 5149287"/>
              <a:gd name="connsiteX0" fmla="*/ 0 w 3469436"/>
              <a:gd name="connsiteY0" fmla="*/ 5143500 h 5155075"/>
              <a:gd name="connsiteX1" fmla="*/ 1183466 w 3469436"/>
              <a:gd name="connsiteY1" fmla="*/ 1 h 5155075"/>
              <a:gd name="connsiteX2" fmla="*/ 3460649 w 3469436"/>
              <a:gd name="connsiteY2" fmla="*/ 0 h 5155075"/>
              <a:gd name="connsiteX3" fmla="*/ 3469376 w 3469436"/>
              <a:gd name="connsiteY3" fmla="*/ 5155075 h 5155075"/>
              <a:gd name="connsiteX4" fmla="*/ 0 w 3469436"/>
              <a:gd name="connsiteY4" fmla="*/ 5143500 h 5155075"/>
              <a:gd name="connsiteX0" fmla="*/ 0 w 3469436"/>
              <a:gd name="connsiteY0" fmla="*/ 5155434 h 5155434"/>
              <a:gd name="connsiteX1" fmla="*/ 1183466 w 3469436"/>
              <a:gd name="connsiteY1" fmla="*/ 1 h 5155434"/>
              <a:gd name="connsiteX2" fmla="*/ 3460649 w 3469436"/>
              <a:gd name="connsiteY2" fmla="*/ 0 h 5155434"/>
              <a:gd name="connsiteX3" fmla="*/ 3469376 w 3469436"/>
              <a:gd name="connsiteY3" fmla="*/ 5155075 h 5155434"/>
              <a:gd name="connsiteX4" fmla="*/ 0 w 3469436"/>
              <a:gd name="connsiteY4" fmla="*/ 5155434 h 51554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69436" h="5155434">
                <a:moveTo>
                  <a:pt x="0" y="5155434"/>
                </a:moveTo>
                <a:lnTo>
                  <a:pt x="1183466" y="1"/>
                </a:lnTo>
                <a:lnTo>
                  <a:pt x="3460649" y="0"/>
                </a:lnTo>
                <a:cubicBezTo>
                  <a:pt x="3459700" y="1716429"/>
                  <a:pt x="3470325" y="3438646"/>
                  <a:pt x="3469376" y="5155075"/>
                </a:cubicBezTo>
                <a:lnTo>
                  <a:pt x="0" y="5155434"/>
                </a:lnTo>
                <a:close/>
              </a:path>
            </a:pathLst>
          </a:custGeom>
          <a:noFill/>
        </p:spPr>
        <p:txBody>
          <a:bodyPr/>
          <a:lstStyle/>
          <a:p>
            <a:r>
              <a:rPr lang="fr-FR"/>
              <a:t>Cliquez sur l'icône pour ajouter une image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90661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and Image">
    <p:bg>
      <p:bgPr>
        <a:blipFill dpi="0" rotWithShape="1">
          <a:blip r:embed="rId2" cstate="hq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EB2333-4531-4F49-98C7-71CE6B119B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0800" y="680400"/>
            <a:ext cx="5259600" cy="1101600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0BEE29-071E-4ED4-B0D5-046429DF4F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0800" y="1825200"/>
            <a:ext cx="5259600" cy="2502000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DB9016-1CC6-48C9-96F5-24F342CEC5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1CF6ED-B8AA-4222-98BE-E3F238A32DE7}" type="datetime1">
              <a:rPr lang="en-GB" smtClean="0"/>
              <a:t>23/04/2021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B222F4-7BC9-4ABB-8BD9-5765E7594B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Lehmann F., Vishwakarma B. D., Bamber J., How well are we able to close the water budget at the global scale?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05B4C82-F699-4384-99AC-56B3E6E80C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E1CF8-1877-4310-8670-A269E8016CAC}" type="slidenum">
              <a:rPr lang="en-GB" smtClean="0"/>
              <a:t>‹N°›</a:t>
            </a:fld>
            <a:endParaRPr lang="en-GB"/>
          </a:p>
        </p:txBody>
      </p:sp>
      <p:sp>
        <p:nvSpPr>
          <p:cNvPr id="7" name="Picture Placeholder 8">
            <a:extLst>
              <a:ext uri="{FF2B5EF4-FFF2-40B4-BE49-F238E27FC236}">
                <a16:creationId xmlns:a16="http://schemas.microsoft.com/office/drawing/2014/main" id="{F8083C25-9322-4123-BA6A-1F002C5AC17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682354" y="0"/>
            <a:ext cx="3461646" cy="5143500"/>
          </a:xfrm>
          <a:custGeom>
            <a:avLst/>
            <a:gdLst>
              <a:gd name="connsiteX0" fmla="*/ 0 w 3900487"/>
              <a:gd name="connsiteY0" fmla="*/ 5143500 h 5143500"/>
              <a:gd name="connsiteX1" fmla="*/ 975122 w 3900487"/>
              <a:gd name="connsiteY1" fmla="*/ 0 h 5143500"/>
              <a:gd name="connsiteX2" fmla="*/ 3900487 w 3900487"/>
              <a:gd name="connsiteY2" fmla="*/ 0 h 5143500"/>
              <a:gd name="connsiteX3" fmla="*/ 2925365 w 3900487"/>
              <a:gd name="connsiteY3" fmla="*/ 5143500 h 5143500"/>
              <a:gd name="connsiteX4" fmla="*/ 0 w 3900487"/>
              <a:gd name="connsiteY4" fmla="*/ 5143500 h 5143500"/>
              <a:gd name="connsiteX0" fmla="*/ 0 w 3900487"/>
              <a:gd name="connsiteY0" fmla="*/ 5143500 h 5149287"/>
              <a:gd name="connsiteX1" fmla="*/ 975122 w 3900487"/>
              <a:gd name="connsiteY1" fmla="*/ 0 h 5149287"/>
              <a:gd name="connsiteX2" fmla="*/ 3900487 w 3900487"/>
              <a:gd name="connsiteY2" fmla="*/ 0 h 5149287"/>
              <a:gd name="connsiteX3" fmla="*/ 3897639 w 3900487"/>
              <a:gd name="connsiteY3" fmla="*/ 5149287 h 5149287"/>
              <a:gd name="connsiteX4" fmla="*/ 0 w 3900487"/>
              <a:gd name="connsiteY4" fmla="*/ 5143500 h 5149287"/>
              <a:gd name="connsiteX0" fmla="*/ 0 w 3900487"/>
              <a:gd name="connsiteY0" fmla="*/ 5143500 h 5149287"/>
              <a:gd name="connsiteX1" fmla="*/ 1652241 w 3900487"/>
              <a:gd name="connsiteY1" fmla="*/ 11575 h 5149287"/>
              <a:gd name="connsiteX2" fmla="*/ 3900487 w 3900487"/>
              <a:gd name="connsiteY2" fmla="*/ 0 h 5149287"/>
              <a:gd name="connsiteX3" fmla="*/ 3897639 w 3900487"/>
              <a:gd name="connsiteY3" fmla="*/ 5149287 h 5149287"/>
              <a:gd name="connsiteX4" fmla="*/ 0 w 3900487"/>
              <a:gd name="connsiteY4" fmla="*/ 5143500 h 5149287"/>
              <a:gd name="connsiteX0" fmla="*/ 0 w 3425925"/>
              <a:gd name="connsiteY0" fmla="*/ 5143500 h 5149287"/>
              <a:gd name="connsiteX1" fmla="*/ 1177679 w 3425925"/>
              <a:gd name="connsiteY1" fmla="*/ 11575 h 5149287"/>
              <a:gd name="connsiteX2" fmla="*/ 3425925 w 3425925"/>
              <a:gd name="connsiteY2" fmla="*/ 0 h 5149287"/>
              <a:gd name="connsiteX3" fmla="*/ 3423077 w 3425925"/>
              <a:gd name="connsiteY3" fmla="*/ 5149287 h 5149287"/>
              <a:gd name="connsiteX4" fmla="*/ 0 w 3425925"/>
              <a:gd name="connsiteY4" fmla="*/ 5143500 h 5149287"/>
              <a:gd name="connsiteX0" fmla="*/ 0 w 3425925"/>
              <a:gd name="connsiteY0" fmla="*/ 5143500 h 5149287"/>
              <a:gd name="connsiteX1" fmla="*/ 1183466 w 3425925"/>
              <a:gd name="connsiteY1" fmla="*/ 1 h 5149287"/>
              <a:gd name="connsiteX2" fmla="*/ 3425925 w 3425925"/>
              <a:gd name="connsiteY2" fmla="*/ 0 h 5149287"/>
              <a:gd name="connsiteX3" fmla="*/ 3423077 w 3425925"/>
              <a:gd name="connsiteY3" fmla="*/ 5149287 h 5149287"/>
              <a:gd name="connsiteX4" fmla="*/ 0 w 3425925"/>
              <a:gd name="connsiteY4" fmla="*/ 5143500 h 5149287"/>
              <a:gd name="connsiteX0" fmla="*/ 0 w 3460649"/>
              <a:gd name="connsiteY0" fmla="*/ 5143500 h 5149287"/>
              <a:gd name="connsiteX1" fmla="*/ 1183466 w 3460649"/>
              <a:gd name="connsiteY1" fmla="*/ 1 h 5149287"/>
              <a:gd name="connsiteX2" fmla="*/ 3460649 w 3460649"/>
              <a:gd name="connsiteY2" fmla="*/ 0 h 5149287"/>
              <a:gd name="connsiteX3" fmla="*/ 3423077 w 3460649"/>
              <a:gd name="connsiteY3" fmla="*/ 5149287 h 5149287"/>
              <a:gd name="connsiteX4" fmla="*/ 0 w 3460649"/>
              <a:gd name="connsiteY4" fmla="*/ 5143500 h 5149287"/>
              <a:gd name="connsiteX0" fmla="*/ 0 w 3469436"/>
              <a:gd name="connsiteY0" fmla="*/ 5143500 h 5155075"/>
              <a:gd name="connsiteX1" fmla="*/ 1183466 w 3469436"/>
              <a:gd name="connsiteY1" fmla="*/ 1 h 5155075"/>
              <a:gd name="connsiteX2" fmla="*/ 3460649 w 3469436"/>
              <a:gd name="connsiteY2" fmla="*/ 0 h 5155075"/>
              <a:gd name="connsiteX3" fmla="*/ 3469376 w 3469436"/>
              <a:gd name="connsiteY3" fmla="*/ 5155075 h 5155075"/>
              <a:gd name="connsiteX4" fmla="*/ 0 w 3469436"/>
              <a:gd name="connsiteY4" fmla="*/ 5143500 h 5155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69436" h="5155075">
                <a:moveTo>
                  <a:pt x="0" y="5143500"/>
                </a:moveTo>
                <a:lnTo>
                  <a:pt x="1183466" y="1"/>
                </a:lnTo>
                <a:lnTo>
                  <a:pt x="3460649" y="0"/>
                </a:lnTo>
                <a:cubicBezTo>
                  <a:pt x="3459700" y="1716429"/>
                  <a:pt x="3470325" y="3438646"/>
                  <a:pt x="3469376" y="5155075"/>
                </a:cubicBezTo>
                <a:lnTo>
                  <a:pt x="0" y="5143500"/>
                </a:lnTo>
                <a:close/>
              </a:path>
            </a:pathLst>
          </a:custGeom>
          <a:noFill/>
        </p:spPr>
        <p:txBody>
          <a:bodyPr/>
          <a:lstStyle/>
          <a:p>
            <a:r>
              <a:rPr lang="fr-FR"/>
              <a:t>Cliquez sur l'icône pour ajouter une image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7323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bg>
      <p:bgPr>
        <a:blipFill dpi="0" rotWithShape="1">
          <a:blip r:embed="rId2" cstate="hq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349E27-7CDD-4911-B193-EF1903B149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EA19B5-91E3-4F4C-A589-6C6C950D6A5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70800" y="1369219"/>
            <a:ext cx="4144050" cy="2888456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GB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3053E6F-F562-4865-866C-DA32BD24462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4144050" cy="2888456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B69F488-B9A6-4E2A-A2EC-51E6AAB586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5F8A0E-FD93-4D09-A90B-BE145A3D4B5B}" type="datetime1">
              <a:rPr lang="en-GB" smtClean="0"/>
              <a:t>23/04/2021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4BD270F-0A31-4F75-86AC-E8F4F8DB1A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Lehmann F., Vishwakarma B. D., Bamber J., How well are we able to close the water budget at the global scale?</a:t>
            </a:r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3094246-1144-49DF-80C6-487F327DED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E1CF8-1877-4310-8670-A269E8016CAC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542666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Image">
    <p:bg>
      <p:bgPr>
        <a:blipFill dpi="0" rotWithShape="1">
          <a:blip r:embed="rId2" cstate="hq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349E27-7CDD-4911-B193-EF1903B149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EA19B5-91E3-4F4C-A589-6C6C950D6A5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70800" y="1369219"/>
            <a:ext cx="4144050" cy="2888456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GB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B69F488-B9A6-4E2A-A2EC-51E6AAB586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5638C4-FF1E-46D3-9CBD-1702540316EF}" type="datetime1">
              <a:rPr lang="en-GB" smtClean="0"/>
              <a:t>23/04/2021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4BD270F-0A31-4F75-86AC-E8F4F8DB1A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Lehmann F., Vishwakarma B. D., Bamber J., How well are we able to close the water budget at the global scale?</a:t>
            </a:r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3094246-1144-49DF-80C6-487F327DED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E1CF8-1877-4310-8670-A269E8016CAC}" type="slidenum">
              <a:rPr lang="en-GB" smtClean="0"/>
              <a:t>‹N°›</a:t>
            </a:fld>
            <a:endParaRPr lang="en-GB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124EC5BB-E888-4D27-BEC1-966A6DA6EAE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629600" y="1369219"/>
            <a:ext cx="4143600" cy="2888456"/>
          </a:xfrm>
        </p:spPr>
        <p:txBody>
          <a:bodyPr/>
          <a:lstStyle>
            <a:lvl1pPr>
              <a:defRPr/>
            </a:lvl1pPr>
          </a:lstStyle>
          <a:p>
            <a:r>
              <a:rPr lang="fr-FR"/>
              <a:t>Cliquez sur l'icône pour ajouter une image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195486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">
    <p:bg>
      <p:bgPr>
        <a:blipFill dpi="0" rotWithShape="1">
          <a:blip r:embed="rId2" cstate="hq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DC913EE-2727-4AD5-A4F4-2BB171BD1452}"/>
              </a:ext>
            </a:extLst>
          </p:cNvPr>
          <p:cNvSpPr/>
          <p:nvPr userDrawn="1"/>
        </p:nvSpPr>
        <p:spPr>
          <a:xfrm>
            <a:off x="0" y="0"/>
            <a:ext cx="9144000" cy="422435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Picture Placeholder 4">
            <a:extLst>
              <a:ext uri="{FF2B5EF4-FFF2-40B4-BE49-F238E27FC236}">
                <a16:creationId xmlns:a16="http://schemas.microsoft.com/office/drawing/2014/main" id="{98CD2CEE-C7C6-454F-BABA-D3C681293B7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70800" y="335674"/>
            <a:ext cx="8402400" cy="3553088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10179F0-3632-4679-B6A5-46A0CB570E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84D2F9-B21F-4D02-AD01-692CE0ED66E1}" type="datetime1">
              <a:rPr lang="en-GB" smtClean="0"/>
              <a:t>23/04/2021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D3D66F0-0409-41B5-8F0F-17515FC29F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Lehmann F., Vishwakarma B. D., Bamber J., How well are we able to close the water budget at the global scale?</a:t>
            </a:r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A2F6746-0473-414F-B00B-B983357019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E1CF8-1877-4310-8670-A269E8016CAC}" type="slidenum">
              <a:rPr lang="en-GB" smtClean="0"/>
              <a:t>‹N°›</a:t>
            </a:fld>
            <a:endParaRPr lang="en-GB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E5AB8804-944C-44FE-AC90-21977F1B78F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628824" y="4348122"/>
            <a:ext cx="3143250" cy="690297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dirty="0"/>
              <a:t>Click to add</a:t>
            </a:r>
            <a:br>
              <a:rPr lang="en-US" dirty="0"/>
            </a:br>
            <a:r>
              <a:rPr lang="en-US" dirty="0"/>
              <a:t>image caption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539934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Bleed Image">
    <p:bg>
      <p:bgPr>
        <a:blipFill dpi="0" rotWithShape="1">
          <a:blip r:embed="rId2" cstate="hq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E666FB1-7EB8-48D4-BBC6-25C76E69EA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54B50F-1B34-4D28-848C-9C1FF58835F7}" type="datetime1">
              <a:rPr lang="en-GB" smtClean="0"/>
              <a:t>23/04/2021</a:t>
            </a:fld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808E062-8FFD-4BEA-9E4D-0665BABE60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Lehmann F., Vishwakarma B. D., Bamber J., How well are we able to close the water budget at the global scale?</a:t>
            </a:r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6FD1732-3E34-49BE-8B77-1A0F750E24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E1CF8-1877-4310-8670-A269E8016CAC}" type="slidenum">
              <a:rPr lang="en-GB" smtClean="0"/>
              <a:pPr/>
              <a:t>‹N°›</a:t>
            </a:fld>
            <a:endParaRPr lang="en-GB" dirty="0"/>
          </a:p>
        </p:txBody>
      </p:sp>
      <p:sp>
        <p:nvSpPr>
          <p:cNvPr id="6" name="Picture Placeholder 4">
            <a:extLst>
              <a:ext uri="{FF2B5EF4-FFF2-40B4-BE49-F238E27FC236}">
                <a16:creationId xmlns:a16="http://schemas.microsoft.com/office/drawing/2014/main" id="{1DD2EA03-0958-4D81-9330-2608322C4FF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9144000" cy="426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icon to add full bleed picture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B52A7153-D257-4B24-9EEA-C9A3F1D1EE9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628824" y="4348122"/>
            <a:ext cx="3143250" cy="690297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dirty="0"/>
              <a:t>Click to add</a:t>
            </a:r>
            <a:br>
              <a:rPr lang="en-US" dirty="0"/>
            </a:br>
            <a:r>
              <a:rPr lang="en-US" dirty="0"/>
              <a:t>image caption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766468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bg>
      <p:bgPr>
        <a:blipFill dpi="0" rotWithShape="1">
          <a:blip r:embed="rId2" cstate="hq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24244F-AB7D-4A1B-B659-7C45DEE6D9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GB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621212D-E935-40DA-A8C3-8B44174E60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B64076-F474-4757-8096-81B3CE4236C5}" type="datetime1">
              <a:rPr lang="en-GB" smtClean="0"/>
              <a:t>23/04/2021</a:t>
            </a:fld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2684AF7-63FF-4F17-8CEC-05F9D0F11F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Lehmann F., Vishwakarma B. D., Bamber J., How well are we able to close the water budget at the global scale?</a:t>
            </a:r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2C3E4AC-67E3-4249-9DF5-A4C70E5F12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E1CF8-1877-4310-8670-A269E8016CAC}" type="slidenum">
              <a:rPr lang="en-GB" smtClean="0"/>
              <a:pPr/>
              <a:t>‹N°›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5239258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bg>
      <p:bgPr>
        <a:blipFill dpi="0" rotWithShape="1">
          <a:blip r:embed="rId2" cstate="hq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05926B6-9036-4126-AE1F-8A37EA538A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9A6976-8C77-4B66-81AF-813D4513F7CB}" type="datetime1">
              <a:rPr lang="en-GB" smtClean="0"/>
              <a:t>23/04/2021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89A293D-86F4-467C-A6B2-024611FA1E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Lehmann F., Vishwakarma B. D., Bamber J., How well are we able to close the water budget at the global scale?</a:t>
            </a:r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8759A11-3108-4192-81AD-C415E05429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E1CF8-1877-4310-8670-A269E8016CAC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5765871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- White and Colour">
    <p:bg>
      <p:bgPr>
        <a:blipFill dpi="0" rotWithShape="1">
          <a:blip r:embed="rId2" cstate="hq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3C8C1A-1BF5-4B59-AC3C-73632A8AD88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0800" y="1598400"/>
            <a:ext cx="5259600" cy="1101600"/>
          </a:xfrm>
        </p:spPr>
        <p:txBody>
          <a:bodyPr anchor="b"/>
          <a:lstStyle>
            <a:lvl1pPr algn="l">
              <a:defRPr sz="4400"/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519FAE3-5BF7-4965-9A39-4DF10150BF3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70800" y="2701528"/>
            <a:ext cx="5259600" cy="1314000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C72EC3-CD0E-4DAF-AFA9-AA5AC3F2F4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B8D50C-7026-4DB1-BBB6-6EF41072ED45}" type="datetime1">
              <a:rPr lang="en-GB" smtClean="0"/>
              <a:t>23/04/2021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8B6EE9-35CE-4EDE-8C2A-8C22D6E564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Lehmann F., Vishwakarma B. D., Bamber J., How well are we able to close the water budget at the global scale?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43E84B-B0A3-4B16-A256-83DF696938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E1CF8-1877-4310-8670-A269E8016CAC}" type="slidenum">
              <a:rPr lang="en-GB" smtClean="0"/>
              <a:t>‹N°›</a:t>
            </a:fld>
            <a:endParaRPr lang="en-GB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A1277E6E-6749-489A-9A65-DFF1D7BE377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85200" y="4579200"/>
            <a:ext cx="3484800" cy="453600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2300">
                <a:solidFill>
                  <a:srgbClr val="A91F2E"/>
                </a:solidFill>
                <a:latin typeface="Rockwell" panose="02060603020205020403" pitchFamily="18" charset="77"/>
              </a:defRPr>
            </a:lvl1pPr>
          </a:lstStyle>
          <a:p>
            <a:pPr lvl="0"/>
            <a:r>
              <a:rPr lang="en-US" dirty="0"/>
              <a:t>bristol.ac.uk/&lt;add </a:t>
            </a:r>
            <a:r>
              <a:rPr lang="en-US" dirty="0" err="1"/>
              <a:t>url</a:t>
            </a:r>
            <a:r>
              <a:rPr lang="en-US" dirty="0"/>
              <a:t>&gt;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049454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EB2333-4531-4F49-98C7-71CE6B119B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0800" y="273844"/>
            <a:ext cx="8402400" cy="99417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0BEE29-071E-4ED4-B0D5-046429DF4F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0800" y="1369219"/>
            <a:ext cx="8402400" cy="288845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DB9016-1CC6-48C9-96F5-24F342CEC5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660301-91F4-4EDB-B9DF-752D7C8874DE}" type="datetime1">
              <a:rPr lang="en-GB" smtClean="0"/>
              <a:t>23/04/2021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B222F4-7BC9-4ABB-8BD9-5765E7594B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715800" y="4361092"/>
            <a:ext cx="2057400" cy="273844"/>
          </a:xfrm>
        </p:spPr>
        <p:txBody>
          <a:bodyPr/>
          <a:lstStyle/>
          <a:p>
            <a:r>
              <a:rPr lang="en-US"/>
              <a:t>Lehmann F., Vishwakarma B. D., Bamber J., How well are we able to close the water budget at the global scale?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05B4C82-F699-4384-99AC-56B3E6E80C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E1CF8-1877-4310-8670-A269E8016CAC}" type="slidenum">
              <a:rPr lang="en-GB" smtClean="0"/>
              <a:t>‹N°›</a:t>
            </a:fld>
            <a:endParaRPr lang="en-GB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912F0D55-9CD8-4149-AC74-111428CB375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85200" y="4579200"/>
            <a:ext cx="3484800" cy="453600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2300">
                <a:solidFill>
                  <a:srgbClr val="A91F2E"/>
                </a:solidFill>
                <a:latin typeface="Rockwell" panose="02060603020205020403" pitchFamily="18" charset="77"/>
              </a:defRPr>
            </a:lvl1pPr>
          </a:lstStyle>
          <a:p>
            <a:pPr lvl="0"/>
            <a:r>
              <a:rPr lang="en-US" dirty="0"/>
              <a:t>bristol.ac.uk/&lt;add </a:t>
            </a:r>
            <a:r>
              <a:rPr lang="en-US" dirty="0" err="1"/>
              <a:t>url</a:t>
            </a:r>
            <a:r>
              <a:rPr lang="en-US" dirty="0"/>
              <a:t>&gt;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492587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- White and Imag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EAEC0E44-31DD-4789-86DE-B6E31155F116}"/>
              </a:ext>
            </a:extLst>
          </p:cNvPr>
          <p:cNvSpPr/>
          <p:nvPr userDrawn="1"/>
        </p:nvSpPr>
        <p:spPr>
          <a:xfrm>
            <a:off x="5708650" y="-3175"/>
            <a:ext cx="3435350" cy="5146675"/>
          </a:xfrm>
          <a:custGeom>
            <a:avLst/>
            <a:gdLst>
              <a:gd name="connsiteX0" fmla="*/ 0 w 3435350"/>
              <a:gd name="connsiteY0" fmla="*/ 0 h 5143500"/>
              <a:gd name="connsiteX1" fmla="*/ 3435350 w 3435350"/>
              <a:gd name="connsiteY1" fmla="*/ 0 h 5143500"/>
              <a:gd name="connsiteX2" fmla="*/ 3435350 w 3435350"/>
              <a:gd name="connsiteY2" fmla="*/ 5143500 h 5143500"/>
              <a:gd name="connsiteX3" fmla="*/ 0 w 3435350"/>
              <a:gd name="connsiteY3" fmla="*/ 5143500 h 5143500"/>
              <a:gd name="connsiteX4" fmla="*/ 0 w 3435350"/>
              <a:gd name="connsiteY4" fmla="*/ 0 h 5143500"/>
              <a:gd name="connsiteX0" fmla="*/ 1476375 w 3435350"/>
              <a:gd name="connsiteY0" fmla="*/ 0 h 5248275"/>
              <a:gd name="connsiteX1" fmla="*/ 3435350 w 3435350"/>
              <a:gd name="connsiteY1" fmla="*/ 104775 h 5248275"/>
              <a:gd name="connsiteX2" fmla="*/ 3435350 w 3435350"/>
              <a:gd name="connsiteY2" fmla="*/ 5248275 h 5248275"/>
              <a:gd name="connsiteX3" fmla="*/ 0 w 3435350"/>
              <a:gd name="connsiteY3" fmla="*/ 5248275 h 5248275"/>
              <a:gd name="connsiteX4" fmla="*/ 1476375 w 3435350"/>
              <a:gd name="connsiteY4" fmla="*/ 0 h 5248275"/>
              <a:gd name="connsiteX0" fmla="*/ 1190625 w 3435350"/>
              <a:gd name="connsiteY0" fmla="*/ 0 h 5162550"/>
              <a:gd name="connsiteX1" fmla="*/ 3435350 w 3435350"/>
              <a:gd name="connsiteY1" fmla="*/ 19050 h 5162550"/>
              <a:gd name="connsiteX2" fmla="*/ 3435350 w 3435350"/>
              <a:gd name="connsiteY2" fmla="*/ 5162550 h 5162550"/>
              <a:gd name="connsiteX3" fmla="*/ 0 w 3435350"/>
              <a:gd name="connsiteY3" fmla="*/ 5162550 h 5162550"/>
              <a:gd name="connsiteX4" fmla="*/ 1190625 w 3435350"/>
              <a:gd name="connsiteY4" fmla="*/ 0 h 5162550"/>
              <a:gd name="connsiteX0" fmla="*/ 1193800 w 3435350"/>
              <a:gd name="connsiteY0" fmla="*/ 0 h 5146675"/>
              <a:gd name="connsiteX1" fmla="*/ 3435350 w 3435350"/>
              <a:gd name="connsiteY1" fmla="*/ 3175 h 5146675"/>
              <a:gd name="connsiteX2" fmla="*/ 3435350 w 3435350"/>
              <a:gd name="connsiteY2" fmla="*/ 5146675 h 5146675"/>
              <a:gd name="connsiteX3" fmla="*/ 0 w 3435350"/>
              <a:gd name="connsiteY3" fmla="*/ 5146675 h 5146675"/>
              <a:gd name="connsiteX4" fmla="*/ 1193800 w 3435350"/>
              <a:gd name="connsiteY4" fmla="*/ 0 h 5146675"/>
              <a:gd name="connsiteX0" fmla="*/ 1219200 w 3435350"/>
              <a:gd name="connsiteY0" fmla="*/ 0 h 5146675"/>
              <a:gd name="connsiteX1" fmla="*/ 3435350 w 3435350"/>
              <a:gd name="connsiteY1" fmla="*/ 3175 h 5146675"/>
              <a:gd name="connsiteX2" fmla="*/ 3435350 w 3435350"/>
              <a:gd name="connsiteY2" fmla="*/ 5146675 h 5146675"/>
              <a:gd name="connsiteX3" fmla="*/ 0 w 3435350"/>
              <a:gd name="connsiteY3" fmla="*/ 5146675 h 5146675"/>
              <a:gd name="connsiteX4" fmla="*/ 1219200 w 3435350"/>
              <a:gd name="connsiteY4" fmla="*/ 0 h 5146675"/>
              <a:gd name="connsiteX0" fmla="*/ 1190625 w 3435350"/>
              <a:gd name="connsiteY0" fmla="*/ 0 h 5146675"/>
              <a:gd name="connsiteX1" fmla="*/ 3435350 w 3435350"/>
              <a:gd name="connsiteY1" fmla="*/ 3175 h 5146675"/>
              <a:gd name="connsiteX2" fmla="*/ 3435350 w 3435350"/>
              <a:gd name="connsiteY2" fmla="*/ 5146675 h 5146675"/>
              <a:gd name="connsiteX3" fmla="*/ 0 w 3435350"/>
              <a:gd name="connsiteY3" fmla="*/ 5146675 h 5146675"/>
              <a:gd name="connsiteX4" fmla="*/ 1190625 w 3435350"/>
              <a:gd name="connsiteY4" fmla="*/ 0 h 5146675"/>
              <a:gd name="connsiteX0" fmla="*/ 1190625 w 3435350"/>
              <a:gd name="connsiteY0" fmla="*/ 0 h 5146675"/>
              <a:gd name="connsiteX1" fmla="*/ 3435350 w 3435350"/>
              <a:gd name="connsiteY1" fmla="*/ 3175 h 5146675"/>
              <a:gd name="connsiteX2" fmla="*/ 3435350 w 3435350"/>
              <a:gd name="connsiteY2" fmla="*/ 5146675 h 5146675"/>
              <a:gd name="connsiteX3" fmla="*/ 0 w 3435350"/>
              <a:gd name="connsiteY3" fmla="*/ 5146675 h 5146675"/>
              <a:gd name="connsiteX4" fmla="*/ 1190625 w 3435350"/>
              <a:gd name="connsiteY4" fmla="*/ 0 h 5146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35350" h="5146675">
                <a:moveTo>
                  <a:pt x="1190625" y="0"/>
                </a:moveTo>
                <a:lnTo>
                  <a:pt x="3435350" y="3175"/>
                </a:lnTo>
                <a:lnTo>
                  <a:pt x="3435350" y="5146675"/>
                </a:lnTo>
                <a:lnTo>
                  <a:pt x="0" y="5146675"/>
                </a:lnTo>
                <a:lnTo>
                  <a:pt x="1190625" y="0"/>
                </a:lnTo>
                <a:close/>
              </a:path>
            </a:pathLst>
          </a:custGeom>
          <a:blipFill>
            <a:blip r:embed="rId3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93C8C1A-1BF5-4B59-AC3C-73632A8AD88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0800" y="1598400"/>
            <a:ext cx="5259600" cy="1101600"/>
          </a:xfrm>
        </p:spPr>
        <p:txBody>
          <a:bodyPr anchor="b"/>
          <a:lstStyle>
            <a:lvl1pPr algn="l">
              <a:defRPr sz="4400"/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519FAE3-5BF7-4965-9A39-4DF10150BF3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70800" y="2701528"/>
            <a:ext cx="5259600" cy="1314000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C72EC3-CD0E-4DAF-AFA9-AA5AC3F2F4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3B8D17-5369-4811-8EE9-DDA81C97FA09}" type="datetime1">
              <a:rPr lang="en-GB" smtClean="0"/>
              <a:t>23/04/2021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8B6EE9-35CE-4EDE-8C2A-8C22D6E564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Lehmann F., Vishwakarma B. D., Bamber J., How well are we able to close the water budget at the global scale?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43E84B-B0A3-4B16-A256-83DF696938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E1CF8-1877-4310-8670-A269E8016CAC}" type="slidenum">
              <a:rPr lang="en-GB" smtClean="0"/>
              <a:t>‹N°›</a:t>
            </a:fld>
            <a:endParaRPr lang="en-GB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B31D6D51-0B2F-EE4F-A57F-A63BF66DADA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85200" y="4579200"/>
            <a:ext cx="3484800" cy="453600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2300">
                <a:solidFill>
                  <a:srgbClr val="A91F2E"/>
                </a:solidFill>
                <a:latin typeface="Rockwell" panose="02060603020205020403" pitchFamily="18" charset="77"/>
              </a:defRPr>
            </a:lvl1pPr>
          </a:lstStyle>
          <a:p>
            <a:pPr lvl="0"/>
            <a:r>
              <a:rPr lang="en-US" dirty="0"/>
              <a:t>bristol.ac.uk/&lt;add </a:t>
            </a:r>
            <a:r>
              <a:rPr lang="en-US" dirty="0" err="1"/>
              <a:t>url</a:t>
            </a:r>
            <a:r>
              <a:rPr lang="en-US" dirty="0"/>
              <a:t>&gt;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6990156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- White (Insert Image)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3C8C1A-1BF5-4B59-AC3C-73632A8AD88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0800" y="1598400"/>
            <a:ext cx="5259600" cy="1101600"/>
          </a:xfrm>
        </p:spPr>
        <p:txBody>
          <a:bodyPr anchor="b"/>
          <a:lstStyle>
            <a:lvl1pPr algn="l">
              <a:defRPr sz="4400"/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519FAE3-5BF7-4965-9A39-4DF10150BF3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70800" y="2701528"/>
            <a:ext cx="5259600" cy="1314000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C72EC3-CD0E-4DAF-AFA9-AA5AC3F2F4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FC4057-688B-4DDF-BD3F-C5864BC31472}" type="datetime1">
              <a:rPr lang="en-GB" smtClean="0"/>
              <a:t>23/04/2021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8B6EE9-35CE-4EDE-8C2A-8C22D6E564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Lehmann F., Vishwakarma B. D., Bamber J., How well are we able to close the water budget at the global scale?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43E84B-B0A3-4B16-A256-83DF696938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E1CF8-1877-4310-8670-A269E8016CAC}" type="slidenum">
              <a:rPr lang="en-GB" smtClean="0"/>
              <a:t>‹N°›</a:t>
            </a:fld>
            <a:endParaRPr lang="en-GB"/>
          </a:p>
        </p:txBody>
      </p:sp>
      <p:sp>
        <p:nvSpPr>
          <p:cNvPr id="11" name="Picture Placeholder 8">
            <a:extLst>
              <a:ext uri="{FF2B5EF4-FFF2-40B4-BE49-F238E27FC236}">
                <a16:creationId xmlns:a16="http://schemas.microsoft.com/office/drawing/2014/main" id="{07491796-214B-45DE-99F8-B1AF36C957C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682354" y="0"/>
            <a:ext cx="3461646" cy="5143858"/>
          </a:xfrm>
          <a:custGeom>
            <a:avLst/>
            <a:gdLst>
              <a:gd name="connsiteX0" fmla="*/ 0 w 3900487"/>
              <a:gd name="connsiteY0" fmla="*/ 5143500 h 5143500"/>
              <a:gd name="connsiteX1" fmla="*/ 975122 w 3900487"/>
              <a:gd name="connsiteY1" fmla="*/ 0 h 5143500"/>
              <a:gd name="connsiteX2" fmla="*/ 3900487 w 3900487"/>
              <a:gd name="connsiteY2" fmla="*/ 0 h 5143500"/>
              <a:gd name="connsiteX3" fmla="*/ 2925365 w 3900487"/>
              <a:gd name="connsiteY3" fmla="*/ 5143500 h 5143500"/>
              <a:gd name="connsiteX4" fmla="*/ 0 w 3900487"/>
              <a:gd name="connsiteY4" fmla="*/ 5143500 h 5143500"/>
              <a:gd name="connsiteX0" fmla="*/ 0 w 3900487"/>
              <a:gd name="connsiteY0" fmla="*/ 5143500 h 5149287"/>
              <a:gd name="connsiteX1" fmla="*/ 975122 w 3900487"/>
              <a:gd name="connsiteY1" fmla="*/ 0 h 5149287"/>
              <a:gd name="connsiteX2" fmla="*/ 3900487 w 3900487"/>
              <a:gd name="connsiteY2" fmla="*/ 0 h 5149287"/>
              <a:gd name="connsiteX3" fmla="*/ 3897639 w 3900487"/>
              <a:gd name="connsiteY3" fmla="*/ 5149287 h 5149287"/>
              <a:gd name="connsiteX4" fmla="*/ 0 w 3900487"/>
              <a:gd name="connsiteY4" fmla="*/ 5143500 h 5149287"/>
              <a:gd name="connsiteX0" fmla="*/ 0 w 3900487"/>
              <a:gd name="connsiteY0" fmla="*/ 5143500 h 5149287"/>
              <a:gd name="connsiteX1" fmla="*/ 1652241 w 3900487"/>
              <a:gd name="connsiteY1" fmla="*/ 11575 h 5149287"/>
              <a:gd name="connsiteX2" fmla="*/ 3900487 w 3900487"/>
              <a:gd name="connsiteY2" fmla="*/ 0 h 5149287"/>
              <a:gd name="connsiteX3" fmla="*/ 3897639 w 3900487"/>
              <a:gd name="connsiteY3" fmla="*/ 5149287 h 5149287"/>
              <a:gd name="connsiteX4" fmla="*/ 0 w 3900487"/>
              <a:gd name="connsiteY4" fmla="*/ 5143500 h 5149287"/>
              <a:gd name="connsiteX0" fmla="*/ 0 w 3425925"/>
              <a:gd name="connsiteY0" fmla="*/ 5143500 h 5149287"/>
              <a:gd name="connsiteX1" fmla="*/ 1177679 w 3425925"/>
              <a:gd name="connsiteY1" fmla="*/ 11575 h 5149287"/>
              <a:gd name="connsiteX2" fmla="*/ 3425925 w 3425925"/>
              <a:gd name="connsiteY2" fmla="*/ 0 h 5149287"/>
              <a:gd name="connsiteX3" fmla="*/ 3423077 w 3425925"/>
              <a:gd name="connsiteY3" fmla="*/ 5149287 h 5149287"/>
              <a:gd name="connsiteX4" fmla="*/ 0 w 3425925"/>
              <a:gd name="connsiteY4" fmla="*/ 5143500 h 5149287"/>
              <a:gd name="connsiteX0" fmla="*/ 0 w 3425925"/>
              <a:gd name="connsiteY0" fmla="*/ 5143500 h 5149287"/>
              <a:gd name="connsiteX1" fmla="*/ 1183466 w 3425925"/>
              <a:gd name="connsiteY1" fmla="*/ 1 h 5149287"/>
              <a:gd name="connsiteX2" fmla="*/ 3425925 w 3425925"/>
              <a:gd name="connsiteY2" fmla="*/ 0 h 5149287"/>
              <a:gd name="connsiteX3" fmla="*/ 3423077 w 3425925"/>
              <a:gd name="connsiteY3" fmla="*/ 5149287 h 5149287"/>
              <a:gd name="connsiteX4" fmla="*/ 0 w 3425925"/>
              <a:gd name="connsiteY4" fmla="*/ 5143500 h 5149287"/>
              <a:gd name="connsiteX0" fmla="*/ 0 w 3460649"/>
              <a:gd name="connsiteY0" fmla="*/ 5143500 h 5149287"/>
              <a:gd name="connsiteX1" fmla="*/ 1183466 w 3460649"/>
              <a:gd name="connsiteY1" fmla="*/ 1 h 5149287"/>
              <a:gd name="connsiteX2" fmla="*/ 3460649 w 3460649"/>
              <a:gd name="connsiteY2" fmla="*/ 0 h 5149287"/>
              <a:gd name="connsiteX3" fmla="*/ 3423077 w 3460649"/>
              <a:gd name="connsiteY3" fmla="*/ 5149287 h 5149287"/>
              <a:gd name="connsiteX4" fmla="*/ 0 w 3460649"/>
              <a:gd name="connsiteY4" fmla="*/ 5143500 h 5149287"/>
              <a:gd name="connsiteX0" fmla="*/ 0 w 3469436"/>
              <a:gd name="connsiteY0" fmla="*/ 5143500 h 5155075"/>
              <a:gd name="connsiteX1" fmla="*/ 1183466 w 3469436"/>
              <a:gd name="connsiteY1" fmla="*/ 1 h 5155075"/>
              <a:gd name="connsiteX2" fmla="*/ 3460649 w 3469436"/>
              <a:gd name="connsiteY2" fmla="*/ 0 h 5155075"/>
              <a:gd name="connsiteX3" fmla="*/ 3469376 w 3469436"/>
              <a:gd name="connsiteY3" fmla="*/ 5155075 h 5155075"/>
              <a:gd name="connsiteX4" fmla="*/ 0 w 3469436"/>
              <a:gd name="connsiteY4" fmla="*/ 5143500 h 5155075"/>
              <a:gd name="connsiteX0" fmla="*/ 0 w 3469436"/>
              <a:gd name="connsiteY0" fmla="*/ 5155434 h 5155434"/>
              <a:gd name="connsiteX1" fmla="*/ 1183466 w 3469436"/>
              <a:gd name="connsiteY1" fmla="*/ 1 h 5155434"/>
              <a:gd name="connsiteX2" fmla="*/ 3460649 w 3469436"/>
              <a:gd name="connsiteY2" fmla="*/ 0 h 5155434"/>
              <a:gd name="connsiteX3" fmla="*/ 3469376 w 3469436"/>
              <a:gd name="connsiteY3" fmla="*/ 5155075 h 5155434"/>
              <a:gd name="connsiteX4" fmla="*/ 0 w 3469436"/>
              <a:gd name="connsiteY4" fmla="*/ 5155434 h 51554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69436" h="5155434">
                <a:moveTo>
                  <a:pt x="0" y="5155434"/>
                </a:moveTo>
                <a:lnTo>
                  <a:pt x="1183466" y="1"/>
                </a:lnTo>
                <a:lnTo>
                  <a:pt x="3460649" y="0"/>
                </a:lnTo>
                <a:cubicBezTo>
                  <a:pt x="3459700" y="1716429"/>
                  <a:pt x="3470325" y="3438646"/>
                  <a:pt x="3469376" y="5155075"/>
                </a:cubicBezTo>
                <a:lnTo>
                  <a:pt x="0" y="5155434"/>
                </a:lnTo>
                <a:close/>
              </a:path>
            </a:pathLst>
          </a:custGeom>
          <a:noFill/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0" name="Text Placeholder 8">
            <a:extLst>
              <a:ext uri="{FF2B5EF4-FFF2-40B4-BE49-F238E27FC236}">
                <a16:creationId xmlns:a16="http://schemas.microsoft.com/office/drawing/2014/main" id="{616DADB9-326D-1548-B650-735E35C21D8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5200" y="4579200"/>
            <a:ext cx="3484800" cy="453600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2300">
                <a:solidFill>
                  <a:srgbClr val="A91F2E"/>
                </a:solidFill>
                <a:latin typeface="Rockwell" panose="02060603020205020403" pitchFamily="18" charset="77"/>
              </a:defRPr>
            </a:lvl1pPr>
          </a:lstStyle>
          <a:p>
            <a:pPr lvl="0"/>
            <a:r>
              <a:rPr lang="en-US" dirty="0"/>
              <a:t>bristol.ac.uk/&lt;add </a:t>
            </a:r>
            <a:r>
              <a:rPr lang="en-US" dirty="0" err="1"/>
              <a:t>url</a:t>
            </a:r>
            <a:r>
              <a:rPr lang="en-US" dirty="0"/>
              <a:t>&gt;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8289015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- Colour and Image">
    <p:bg>
      <p:bgPr>
        <a:blipFill dpi="0" rotWithShape="1">
          <a:blip r:embed="rId2" cstate="hq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7">
            <a:extLst>
              <a:ext uri="{FF2B5EF4-FFF2-40B4-BE49-F238E27FC236}">
                <a16:creationId xmlns:a16="http://schemas.microsoft.com/office/drawing/2014/main" id="{A903D7F4-2AD2-4C9C-9330-C03E0E70D3F1}"/>
              </a:ext>
            </a:extLst>
          </p:cNvPr>
          <p:cNvSpPr/>
          <p:nvPr userDrawn="1"/>
        </p:nvSpPr>
        <p:spPr>
          <a:xfrm>
            <a:off x="5708650" y="-3175"/>
            <a:ext cx="3435350" cy="5146675"/>
          </a:xfrm>
          <a:custGeom>
            <a:avLst/>
            <a:gdLst>
              <a:gd name="connsiteX0" fmla="*/ 0 w 3435350"/>
              <a:gd name="connsiteY0" fmla="*/ 0 h 5143500"/>
              <a:gd name="connsiteX1" fmla="*/ 3435350 w 3435350"/>
              <a:gd name="connsiteY1" fmla="*/ 0 h 5143500"/>
              <a:gd name="connsiteX2" fmla="*/ 3435350 w 3435350"/>
              <a:gd name="connsiteY2" fmla="*/ 5143500 h 5143500"/>
              <a:gd name="connsiteX3" fmla="*/ 0 w 3435350"/>
              <a:gd name="connsiteY3" fmla="*/ 5143500 h 5143500"/>
              <a:gd name="connsiteX4" fmla="*/ 0 w 3435350"/>
              <a:gd name="connsiteY4" fmla="*/ 0 h 5143500"/>
              <a:gd name="connsiteX0" fmla="*/ 1476375 w 3435350"/>
              <a:gd name="connsiteY0" fmla="*/ 0 h 5248275"/>
              <a:gd name="connsiteX1" fmla="*/ 3435350 w 3435350"/>
              <a:gd name="connsiteY1" fmla="*/ 104775 h 5248275"/>
              <a:gd name="connsiteX2" fmla="*/ 3435350 w 3435350"/>
              <a:gd name="connsiteY2" fmla="*/ 5248275 h 5248275"/>
              <a:gd name="connsiteX3" fmla="*/ 0 w 3435350"/>
              <a:gd name="connsiteY3" fmla="*/ 5248275 h 5248275"/>
              <a:gd name="connsiteX4" fmla="*/ 1476375 w 3435350"/>
              <a:gd name="connsiteY4" fmla="*/ 0 h 5248275"/>
              <a:gd name="connsiteX0" fmla="*/ 1190625 w 3435350"/>
              <a:gd name="connsiteY0" fmla="*/ 0 h 5162550"/>
              <a:gd name="connsiteX1" fmla="*/ 3435350 w 3435350"/>
              <a:gd name="connsiteY1" fmla="*/ 19050 h 5162550"/>
              <a:gd name="connsiteX2" fmla="*/ 3435350 w 3435350"/>
              <a:gd name="connsiteY2" fmla="*/ 5162550 h 5162550"/>
              <a:gd name="connsiteX3" fmla="*/ 0 w 3435350"/>
              <a:gd name="connsiteY3" fmla="*/ 5162550 h 5162550"/>
              <a:gd name="connsiteX4" fmla="*/ 1190625 w 3435350"/>
              <a:gd name="connsiteY4" fmla="*/ 0 h 5162550"/>
              <a:gd name="connsiteX0" fmla="*/ 1193800 w 3435350"/>
              <a:gd name="connsiteY0" fmla="*/ 0 h 5146675"/>
              <a:gd name="connsiteX1" fmla="*/ 3435350 w 3435350"/>
              <a:gd name="connsiteY1" fmla="*/ 3175 h 5146675"/>
              <a:gd name="connsiteX2" fmla="*/ 3435350 w 3435350"/>
              <a:gd name="connsiteY2" fmla="*/ 5146675 h 5146675"/>
              <a:gd name="connsiteX3" fmla="*/ 0 w 3435350"/>
              <a:gd name="connsiteY3" fmla="*/ 5146675 h 5146675"/>
              <a:gd name="connsiteX4" fmla="*/ 1193800 w 3435350"/>
              <a:gd name="connsiteY4" fmla="*/ 0 h 5146675"/>
              <a:gd name="connsiteX0" fmla="*/ 1219200 w 3435350"/>
              <a:gd name="connsiteY0" fmla="*/ 0 h 5146675"/>
              <a:gd name="connsiteX1" fmla="*/ 3435350 w 3435350"/>
              <a:gd name="connsiteY1" fmla="*/ 3175 h 5146675"/>
              <a:gd name="connsiteX2" fmla="*/ 3435350 w 3435350"/>
              <a:gd name="connsiteY2" fmla="*/ 5146675 h 5146675"/>
              <a:gd name="connsiteX3" fmla="*/ 0 w 3435350"/>
              <a:gd name="connsiteY3" fmla="*/ 5146675 h 5146675"/>
              <a:gd name="connsiteX4" fmla="*/ 1219200 w 3435350"/>
              <a:gd name="connsiteY4" fmla="*/ 0 h 5146675"/>
              <a:gd name="connsiteX0" fmla="*/ 1190625 w 3435350"/>
              <a:gd name="connsiteY0" fmla="*/ 0 h 5146675"/>
              <a:gd name="connsiteX1" fmla="*/ 3435350 w 3435350"/>
              <a:gd name="connsiteY1" fmla="*/ 3175 h 5146675"/>
              <a:gd name="connsiteX2" fmla="*/ 3435350 w 3435350"/>
              <a:gd name="connsiteY2" fmla="*/ 5146675 h 5146675"/>
              <a:gd name="connsiteX3" fmla="*/ 0 w 3435350"/>
              <a:gd name="connsiteY3" fmla="*/ 5146675 h 5146675"/>
              <a:gd name="connsiteX4" fmla="*/ 1190625 w 3435350"/>
              <a:gd name="connsiteY4" fmla="*/ 0 h 5146675"/>
              <a:gd name="connsiteX0" fmla="*/ 1190625 w 3435350"/>
              <a:gd name="connsiteY0" fmla="*/ 0 h 5146675"/>
              <a:gd name="connsiteX1" fmla="*/ 3435350 w 3435350"/>
              <a:gd name="connsiteY1" fmla="*/ 3175 h 5146675"/>
              <a:gd name="connsiteX2" fmla="*/ 3435350 w 3435350"/>
              <a:gd name="connsiteY2" fmla="*/ 5146675 h 5146675"/>
              <a:gd name="connsiteX3" fmla="*/ 0 w 3435350"/>
              <a:gd name="connsiteY3" fmla="*/ 5146675 h 5146675"/>
              <a:gd name="connsiteX4" fmla="*/ 1190625 w 3435350"/>
              <a:gd name="connsiteY4" fmla="*/ 0 h 5146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35350" h="5146675">
                <a:moveTo>
                  <a:pt x="1190625" y="0"/>
                </a:moveTo>
                <a:lnTo>
                  <a:pt x="3435350" y="3175"/>
                </a:lnTo>
                <a:lnTo>
                  <a:pt x="3435350" y="5146675"/>
                </a:lnTo>
                <a:lnTo>
                  <a:pt x="0" y="5146675"/>
                </a:lnTo>
                <a:lnTo>
                  <a:pt x="1190625" y="0"/>
                </a:lnTo>
                <a:close/>
              </a:path>
            </a:pathLst>
          </a:custGeom>
          <a:blipFill>
            <a:blip r:embed="rId3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93C8C1A-1BF5-4B59-AC3C-73632A8AD88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0800" y="1598400"/>
            <a:ext cx="5259600" cy="1101600"/>
          </a:xfrm>
        </p:spPr>
        <p:txBody>
          <a:bodyPr anchor="b"/>
          <a:lstStyle>
            <a:lvl1pPr algn="l"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519FAE3-5BF7-4965-9A39-4DF10150BF3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70800" y="2701528"/>
            <a:ext cx="5259600" cy="1314000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Click to edit Master subtitle style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C72EC3-CD0E-4DAF-AFA9-AA5AC3F2F4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17DECBE-7C24-4F47-8837-65EACEADE0E9}" type="datetime1">
              <a:rPr lang="en-GB" smtClean="0"/>
              <a:t>23/04/2021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8B6EE9-35CE-4EDE-8C2A-8C22D6E564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Lehmann F., Vishwakarma B. D., Bamber J., How well are we able to close the water budget at the global scale?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43E84B-B0A3-4B16-A256-83DF696938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7DE1CF8-1877-4310-8670-A269E8016CAC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32F72749-A371-1D44-B1FE-5603940BB6B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85200" y="4579200"/>
            <a:ext cx="3484800" cy="453600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2300">
                <a:solidFill>
                  <a:schemeClr val="bg1"/>
                </a:solidFill>
                <a:latin typeface="Rockwell" panose="02060603020205020403" pitchFamily="18" charset="77"/>
              </a:defRPr>
            </a:lvl1pPr>
          </a:lstStyle>
          <a:p>
            <a:pPr lvl="0"/>
            <a:r>
              <a:rPr lang="en-US" dirty="0"/>
              <a:t>bristol.ac.uk/&lt;add </a:t>
            </a:r>
            <a:r>
              <a:rPr lang="en-US" dirty="0" err="1"/>
              <a:t>url</a:t>
            </a:r>
            <a:r>
              <a:rPr lang="en-US" dirty="0"/>
              <a:t>&gt;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6122998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- Colour (Insert Image)">
    <p:bg>
      <p:bgPr>
        <a:blipFill dpi="0" rotWithShape="1">
          <a:blip r:embed="rId2" cstate="hq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3C8C1A-1BF5-4B59-AC3C-73632A8AD88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0800" y="1598400"/>
            <a:ext cx="5259600" cy="1101600"/>
          </a:xfrm>
        </p:spPr>
        <p:txBody>
          <a:bodyPr anchor="b"/>
          <a:lstStyle>
            <a:lvl1pPr algn="l"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519FAE3-5BF7-4965-9A39-4DF10150BF3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70800" y="2701528"/>
            <a:ext cx="5259600" cy="1314000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Click to edit Master subtitle style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C72EC3-CD0E-4DAF-AFA9-AA5AC3F2F4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8060C8E-27B9-4B2A-9FA7-12438DBE68AF}" type="datetime1">
              <a:rPr lang="en-GB" smtClean="0"/>
              <a:t>23/04/2021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8B6EE9-35CE-4EDE-8C2A-8C22D6E564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Lehmann F., Vishwakarma B. D., Bamber J., How well are we able to close the water budget at the global scale?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43E84B-B0A3-4B16-A256-83DF696938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7DE1CF8-1877-4310-8670-A269E8016CAC}" type="slidenum">
              <a:rPr lang="en-GB" smtClean="0"/>
              <a:pPr/>
              <a:t>‹N°›</a:t>
            </a:fld>
            <a:endParaRPr lang="en-GB" dirty="0"/>
          </a:p>
        </p:txBody>
      </p:sp>
      <p:sp>
        <p:nvSpPr>
          <p:cNvPr id="7" name="Picture Placeholder 8">
            <a:extLst>
              <a:ext uri="{FF2B5EF4-FFF2-40B4-BE49-F238E27FC236}">
                <a16:creationId xmlns:a16="http://schemas.microsoft.com/office/drawing/2014/main" id="{558EBCF5-E0AC-439B-A35D-E3E76706493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682354" y="0"/>
            <a:ext cx="3461646" cy="5143858"/>
          </a:xfrm>
          <a:custGeom>
            <a:avLst/>
            <a:gdLst>
              <a:gd name="connsiteX0" fmla="*/ 0 w 3900487"/>
              <a:gd name="connsiteY0" fmla="*/ 5143500 h 5143500"/>
              <a:gd name="connsiteX1" fmla="*/ 975122 w 3900487"/>
              <a:gd name="connsiteY1" fmla="*/ 0 h 5143500"/>
              <a:gd name="connsiteX2" fmla="*/ 3900487 w 3900487"/>
              <a:gd name="connsiteY2" fmla="*/ 0 h 5143500"/>
              <a:gd name="connsiteX3" fmla="*/ 2925365 w 3900487"/>
              <a:gd name="connsiteY3" fmla="*/ 5143500 h 5143500"/>
              <a:gd name="connsiteX4" fmla="*/ 0 w 3900487"/>
              <a:gd name="connsiteY4" fmla="*/ 5143500 h 5143500"/>
              <a:gd name="connsiteX0" fmla="*/ 0 w 3900487"/>
              <a:gd name="connsiteY0" fmla="*/ 5143500 h 5149287"/>
              <a:gd name="connsiteX1" fmla="*/ 975122 w 3900487"/>
              <a:gd name="connsiteY1" fmla="*/ 0 h 5149287"/>
              <a:gd name="connsiteX2" fmla="*/ 3900487 w 3900487"/>
              <a:gd name="connsiteY2" fmla="*/ 0 h 5149287"/>
              <a:gd name="connsiteX3" fmla="*/ 3897639 w 3900487"/>
              <a:gd name="connsiteY3" fmla="*/ 5149287 h 5149287"/>
              <a:gd name="connsiteX4" fmla="*/ 0 w 3900487"/>
              <a:gd name="connsiteY4" fmla="*/ 5143500 h 5149287"/>
              <a:gd name="connsiteX0" fmla="*/ 0 w 3900487"/>
              <a:gd name="connsiteY0" fmla="*/ 5143500 h 5149287"/>
              <a:gd name="connsiteX1" fmla="*/ 1652241 w 3900487"/>
              <a:gd name="connsiteY1" fmla="*/ 11575 h 5149287"/>
              <a:gd name="connsiteX2" fmla="*/ 3900487 w 3900487"/>
              <a:gd name="connsiteY2" fmla="*/ 0 h 5149287"/>
              <a:gd name="connsiteX3" fmla="*/ 3897639 w 3900487"/>
              <a:gd name="connsiteY3" fmla="*/ 5149287 h 5149287"/>
              <a:gd name="connsiteX4" fmla="*/ 0 w 3900487"/>
              <a:gd name="connsiteY4" fmla="*/ 5143500 h 5149287"/>
              <a:gd name="connsiteX0" fmla="*/ 0 w 3425925"/>
              <a:gd name="connsiteY0" fmla="*/ 5143500 h 5149287"/>
              <a:gd name="connsiteX1" fmla="*/ 1177679 w 3425925"/>
              <a:gd name="connsiteY1" fmla="*/ 11575 h 5149287"/>
              <a:gd name="connsiteX2" fmla="*/ 3425925 w 3425925"/>
              <a:gd name="connsiteY2" fmla="*/ 0 h 5149287"/>
              <a:gd name="connsiteX3" fmla="*/ 3423077 w 3425925"/>
              <a:gd name="connsiteY3" fmla="*/ 5149287 h 5149287"/>
              <a:gd name="connsiteX4" fmla="*/ 0 w 3425925"/>
              <a:gd name="connsiteY4" fmla="*/ 5143500 h 5149287"/>
              <a:gd name="connsiteX0" fmla="*/ 0 w 3425925"/>
              <a:gd name="connsiteY0" fmla="*/ 5143500 h 5149287"/>
              <a:gd name="connsiteX1" fmla="*/ 1183466 w 3425925"/>
              <a:gd name="connsiteY1" fmla="*/ 1 h 5149287"/>
              <a:gd name="connsiteX2" fmla="*/ 3425925 w 3425925"/>
              <a:gd name="connsiteY2" fmla="*/ 0 h 5149287"/>
              <a:gd name="connsiteX3" fmla="*/ 3423077 w 3425925"/>
              <a:gd name="connsiteY3" fmla="*/ 5149287 h 5149287"/>
              <a:gd name="connsiteX4" fmla="*/ 0 w 3425925"/>
              <a:gd name="connsiteY4" fmla="*/ 5143500 h 5149287"/>
              <a:gd name="connsiteX0" fmla="*/ 0 w 3460649"/>
              <a:gd name="connsiteY0" fmla="*/ 5143500 h 5149287"/>
              <a:gd name="connsiteX1" fmla="*/ 1183466 w 3460649"/>
              <a:gd name="connsiteY1" fmla="*/ 1 h 5149287"/>
              <a:gd name="connsiteX2" fmla="*/ 3460649 w 3460649"/>
              <a:gd name="connsiteY2" fmla="*/ 0 h 5149287"/>
              <a:gd name="connsiteX3" fmla="*/ 3423077 w 3460649"/>
              <a:gd name="connsiteY3" fmla="*/ 5149287 h 5149287"/>
              <a:gd name="connsiteX4" fmla="*/ 0 w 3460649"/>
              <a:gd name="connsiteY4" fmla="*/ 5143500 h 5149287"/>
              <a:gd name="connsiteX0" fmla="*/ 0 w 3469436"/>
              <a:gd name="connsiteY0" fmla="*/ 5143500 h 5155075"/>
              <a:gd name="connsiteX1" fmla="*/ 1183466 w 3469436"/>
              <a:gd name="connsiteY1" fmla="*/ 1 h 5155075"/>
              <a:gd name="connsiteX2" fmla="*/ 3460649 w 3469436"/>
              <a:gd name="connsiteY2" fmla="*/ 0 h 5155075"/>
              <a:gd name="connsiteX3" fmla="*/ 3469376 w 3469436"/>
              <a:gd name="connsiteY3" fmla="*/ 5155075 h 5155075"/>
              <a:gd name="connsiteX4" fmla="*/ 0 w 3469436"/>
              <a:gd name="connsiteY4" fmla="*/ 5143500 h 5155075"/>
              <a:gd name="connsiteX0" fmla="*/ 0 w 3469436"/>
              <a:gd name="connsiteY0" fmla="*/ 5155434 h 5155434"/>
              <a:gd name="connsiteX1" fmla="*/ 1183466 w 3469436"/>
              <a:gd name="connsiteY1" fmla="*/ 1 h 5155434"/>
              <a:gd name="connsiteX2" fmla="*/ 3460649 w 3469436"/>
              <a:gd name="connsiteY2" fmla="*/ 0 h 5155434"/>
              <a:gd name="connsiteX3" fmla="*/ 3469376 w 3469436"/>
              <a:gd name="connsiteY3" fmla="*/ 5155075 h 5155434"/>
              <a:gd name="connsiteX4" fmla="*/ 0 w 3469436"/>
              <a:gd name="connsiteY4" fmla="*/ 5155434 h 51554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69436" h="5155434">
                <a:moveTo>
                  <a:pt x="0" y="5155434"/>
                </a:moveTo>
                <a:lnTo>
                  <a:pt x="1183466" y="1"/>
                </a:lnTo>
                <a:lnTo>
                  <a:pt x="3460649" y="0"/>
                </a:lnTo>
                <a:cubicBezTo>
                  <a:pt x="3459700" y="1716429"/>
                  <a:pt x="3470325" y="3438646"/>
                  <a:pt x="3469376" y="5155075"/>
                </a:cubicBezTo>
                <a:lnTo>
                  <a:pt x="0" y="5155434"/>
                </a:lnTo>
                <a:close/>
              </a:path>
            </a:pathLst>
          </a:custGeom>
          <a:noFill/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2E05A56F-2D56-478C-8B76-D1EA61ECFB6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5200" y="4579200"/>
            <a:ext cx="3484800" cy="453600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2300">
                <a:solidFill>
                  <a:schemeClr val="bg1"/>
                </a:solidFill>
                <a:latin typeface="Rockwell" panose="02060603020205020403" pitchFamily="18" charset="77"/>
              </a:defRPr>
            </a:lvl1pPr>
          </a:lstStyle>
          <a:p>
            <a:pPr lvl="0"/>
            <a:r>
              <a:rPr lang="en-US" dirty="0"/>
              <a:t>bristol.ac.uk/&lt;add </a:t>
            </a:r>
            <a:r>
              <a:rPr lang="en-US" dirty="0" err="1"/>
              <a:t>url</a:t>
            </a:r>
            <a:r>
              <a:rPr lang="en-US" dirty="0"/>
              <a:t>&gt;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6228854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and Im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EB2333-4531-4F49-98C7-71CE6B119B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0800" y="680400"/>
            <a:ext cx="5259600" cy="11016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0BEE29-071E-4ED4-B0D5-046429DF4F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0800" y="1825200"/>
            <a:ext cx="5259600" cy="25020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DB9016-1CC6-48C9-96F5-24F342CEC5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D4C4DF-87C3-4F42-AE3B-6D2C764D8695}" type="datetime1">
              <a:rPr lang="en-GB" smtClean="0"/>
              <a:t>23/04/2021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B222F4-7BC9-4ABB-8BD9-5765E7594B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Lehmann F., Vishwakarma B. D., Bamber J., How well are we able to close the water budget at the global scale?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05B4C82-F699-4384-99AC-56B3E6E80C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E1CF8-1877-4310-8670-A269E8016CAC}" type="slidenum">
              <a:rPr lang="en-GB" smtClean="0"/>
              <a:t>‹N°›</a:t>
            </a:fld>
            <a:endParaRPr lang="en-GB"/>
          </a:p>
        </p:txBody>
      </p:sp>
      <p:sp>
        <p:nvSpPr>
          <p:cNvPr id="7" name="Picture Placeholder 8">
            <a:extLst>
              <a:ext uri="{FF2B5EF4-FFF2-40B4-BE49-F238E27FC236}">
                <a16:creationId xmlns:a16="http://schemas.microsoft.com/office/drawing/2014/main" id="{F8083C25-9322-4123-BA6A-1F002C5AC17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682354" y="0"/>
            <a:ext cx="3461646" cy="5143500"/>
          </a:xfrm>
          <a:custGeom>
            <a:avLst/>
            <a:gdLst>
              <a:gd name="connsiteX0" fmla="*/ 0 w 3900487"/>
              <a:gd name="connsiteY0" fmla="*/ 5143500 h 5143500"/>
              <a:gd name="connsiteX1" fmla="*/ 975122 w 3900487"/>
              <a:gd name="connsiteY1" fmla="*/ 0 h 5143500"/>
              <a:gd name="connsiteX2" fmla="*/ 3900487 w 3900487"/>
              <a:gd name="connsiteY2" fmla="*/ 0 h 5143500"/>
              <a:gd name="connsiteX3" fmla="*/ 2925365 w 3900487"/>
              <a:gd name="connsiteY3" fmla="*/ 5143500 h 5143500"/>
              <a:gd name="connsiteX4" fmla="*/ 0 w 3900487"/>
              <a:gd name="connsiteY4" fmla="*/ 5143500 h 5143500"/>
              <a:gd name="connsiteX0" fmla="*/ 0 w 3900487"/>
              <a:gd name="connsiteY0" fmla="*/ 5143500 h 5149287"/>
              <a:gd name="connsiteX1" fmla="*/ 975122 w 3900487"/>
              <a:gd name="connsiteY1" fmla="*/ 0 h 5149287"/>
              <a:gd name="connsiteX2" fmla="*/ 3900487 w 3900487"/>
              <a:gd name="connsiteY2" fmla="*/ 0 h 5149287"/>
              <a:gd name="connsiteX3" fmla="*/ 3897639 w 3900487"/>
              <a:gd name="connsiteY3" fmla="*/ 5149287 h 5149287"/>
              <a:gd name="connsiteX4" fmla="*/ 0 w 3900487"/>
              <a:gd name="connsiteY4" fmla="*/ 5143500 h 5149287"/>
              <a:gd name="connsiteX0" fmla="*/ 0 w 3900487"/>
              <a:gd name="connsiteY0" fmla="*/ 5143500 h 5149287"/>
              <a:gd name="connsiteX1" fmla="*/ 1652241 w 3900487"/>
              <a:gd name="connsiteY1" fmla="*/ 11575 h 5149287"/>
              <a:gd name="connsiteX2" fmla="*/ 3900487 w 3900487"/>
              <a:gd name="connsiteY2" fmla="*/ 0 h 5149287"/>
              <a:gd name="connsiteX3" fmla="*/ 3897639 w 3900487"/>
              <a:gd name="connsiteY3" fmla="*/ 5149287 h 5149287"/>
              <a:gd name="connsiteX4" fmla="*/ 0 w 3900487"/>
              <a:gd name="connsiteY4" fmla="*/ 5143500 h 5149287"/>
              <a:gd name="connsiteX0" fmla="*/ 0 w 3425925"/>
              <a:gd name="connsiteY0" fmla="*/ 5143500 h 5149287"/>
              <a:gd name="connsiteX1" fmla="*/ 1177679 w 3425925"/>
              <a:gd name="connsiteY1" fmla="*/ 11575 h 5149287"/>
              <a:gd name="connsiteX2" fmla="*/ 3425925 w 3425925"/>
              <a:gd name="connsiteY2" fmla="*/ 0 h 5149287"/>
              <a:gd name="connsiteX3" fmla="*/ 3423077 w 3425925"/>
              <a:gd name="connsiteY3" fmla="*/ 5149287 h 5149287"/>
              <a:gd name="connsiteX4" fmla="*/ 0 w 3425925"/>
              <a:gd name="connsiteY4" fmla="*/ 5143500 h 5149287"/>
              <a:gd name="connsiteX0" fmla="*/ 0 w 3425925"/>
              <a:gd name="connsiteY0" fmla="*/ 5143500 h 5149287"/>
              <a:gd name="connsiteX1" fmla="*/ 1183466 w 3425925"/>
              <a:gd name="connsiteY1" fmla="*/ 1 h 5149287"/>
              <a:gd name="connsiteX2" fmla="*/ 3425925 w 3425925"/>
              <a:gd name="connsiteY2" fmla="*/ 0 h 5149287"/>
              <a:gd name="connsiteX3" fmla="*/ 3423077 w 3425925"/>
              <a:gd name="connsiteY3" fmla="*/ 5149287 h 5149287"/>
              <a:gd name="connsiteX4" fmla="*/ 0 w 3425925"/>
              <a:gd name="connsiteY4" fmla="*/ 5143500 h 5149287"/>
              <a:gd name="connsiteX0" fmla="*/ 0 w 3460649"/>
              <a:gd name="connsiteY0" fmla="*/ 5143500 h 5149287"/>
              <a:gd name="connsiteX1" fmla="*/ 1183466 w 3460649"/>
              <a:gd name="connsiteY1" fmla="*/ 1 h 5149287"/>
              <a:gd name="connsiteX2" fmla="*/ 3460649 w 3460649"/>
              <a:gd name="connsiteY2" fmla="*/ 0 h 5149287"/>
              <a:gd name="connsiteX3" fmla="*/ 3423077 w 3460649"/>
              <a:gd name="connsiteY3" fmla="*/ 5149287 h 5149287"/>
              <a:gd name="connsiteX4" fmla="*/ 0 w 3460649"/>
              <a:gd name="connsiteY4" fmla="*/ 5143500 h 5149287"/>
              <a:gd name="connsiteX0" fmla="*/ 0 w 3469436"/>
              <a:gd name="connsiteY0" fmla="*/ 5143500 h 5155075"/>
              <a:gd name="connsiteX1" fmla="*/ 1183466 w 3469436"/>
              <a:gd name="connsiteY1" fmla="*/ 1 h 5155075"/>
              <a:gd name="connsiteX2" fmla="*/ 3460649 w 3469436"/>
              <a:gd name="connsiteY2" fmla="*/ 0 h 5155075"/>
              <a:gd name="connsiteX3" fmla="*/ 3469376 w 3469436"/>
              <a:gd name="connsiteY3" fmla="*/ 5155075 h 5155075"/>
              <a:gd name="connsiteX4" fmla="*/ 0 w 3469436"/>
              <a:gd name="connsiteY4" fmla="*/ 5143500 h 5155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69436" h="5155075">
                <a:moveTo>
                  <a:pt x="0" y="5143500"/>
                </a:moveTo>
                <a:lnTo>
                  <a:pt x="1183466" y="1"/>
                </a:lnTo>
                <a:lnTo>
                  <a:pt x="3460649" y="0"/>
                </a:lnTo>
                <a:cubicBezTo>
                  <a:pt x="3459700" y="1716429"/>
                  <a:pt x="3470325" y="3438646"/>
                  <a:pt x="3469376" y="5155075"/>
                </a:cubicBezTo>
                <a:lnTo>
                  <a:pt x="0" y="5143500"/>
                </a:lnTo>
                <a:close/>
              </a:path>
            </a:pathLst>
          </a:custGeom>
          <a:noFill/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0" name="Text Placeholder 8">
            <a:extLst>
              <a:ext uri="{FF2B5EF4-FFF2-40B4-BE49-F238E27FC236}">
                <a16:creationId xmlns:a16="http://schemas.microsoft.com/office/drawing/2014/main" id="{B60B14CD-4A00-594A-AAD9-53EA942B524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5200" y="4579200"/>
            <a:ext cx="3484800" cy="453600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2300">
                <a:solidFill>
                  <a:srgbClr val="A91F2E"/>
                </a:solidFill>
                <a:latin typeface="Rockwell" panose="02060603020205020403" pitchFamily="18" charset="77"/>
              </a:defRPr>
            </a:lvl1pPr>
          </a:lstStyle>
          <a:p>
            <a:pPr lvl="0"/>
            <a:r>
              <a:rPr lang="en-US" dirty="0"/>
              <a:t>bristol.ac.uk/&lt;add </a:t>
            </a:r>
            <a:r>
              <a:rPr lang="en-US" dirty="0" err="1"/>
              <a:t>url</a:t>
            </a:r>
            <a:r>
              <a:rPr lang="en-US" dirty="0"/>
              <a:t>&gt;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2697511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349E27-7CDD-4911-B193-EF1903B149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EA19B5-91E3-4F4C-A589-6C6C950D6A5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70800" y="1369219"/>
            <a:ext cx="4144050" cy="288845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3053E6F-F562-4865-866C-DA32BD24462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4144050" cy="288845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B69F488-B9A6-4E2A-A2EC-51E6AAB586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5BEF8D-4CAB-4DB3-A8AF-CB6D29C52FBF}" type="datetime1">
              <a:rPr lang="en-GB" smtClean="0"/>
              <a:t>23/04/2021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4BD270F-0A31-4F75-86AC-E8F4F8DB1A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Lehmann F., Vishwakarma B. D., Bamber J., How well are we able to close the water budget at the global scale?</a:t>
            </a:r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3094246-1144-49DF-80C6-487F327DED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E1CF8-1877-4310-8670-A269E8016CAC}" type="slidenum">
              <a:rPr lang="en-GB" smtClean="0"/>
              <a:t>‹N°›</a:t>
            </a:fld>
            <a:endParaRPr lang="en-GB"/>
          </a:p>
        </p:txBody>
      </p:sp>
      <p:sp>
        <p:nvSpPr>
          <p:cNvPr id="10" name="Text Placeholder 8">
            <a:extLst>
              <a:ext uri="{FF2B5EF4-FFF2-40B4-BE49-F238E27FC236}">
                <a16:creationId xmlns:a16="http://schemas.microsoft.com/office/drawing/2014/main" id="{5D3A08AC-C1EC-5445-AB28-5F047F0DB56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85200" y="4579200"/>
            <a:ext cx="3484800" cy="453600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2300">
                <a:solidFill>
                  <a:srgbClr val="A91F2E"/>
                </a:solidFill>
                <a:latin typeface="Rockwell" panose="02060603020205020403" pitchFamily="18" charset="77"/>
              </a:defRPr>
            </a:lvl1pPr>
          </a:lstStyle>
          <a:p>
            <a:pPr lvl="0"/>
            <a:r>
              <a:rPr lang="en-US" dirty="0"/>
              <a:t>bristol.ac.uk/&lt;add </a:t>
            </a:r>
            <a:r>
              <a:rPr lang="en-US" dirty="0" err="1"/>
              <a:t>url</a:t>
            </a:r>
            <a:r>
              <a:rPr lang="en-US" dirty="0"/>
              <a:t>&gt;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0749473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Im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349E27-7CDD-4911-B193-EF1903B149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EA19B5-91E3-4F4C-A589-6C6C950D6A5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70800" y="1369219"/>
            <a:ext cx="4144050" cy="288845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B69F488-B9A6-4E2A-A2EC-51E6AAB586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122E23-2552-4AF9-B201-439F43B15C07}" type="datetime1">
              <a:rPr lang="en-GB" smtClean="0"/>
              <a:t>23/04/2021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4BD270F-0A31-4F75-86AC-E8F4F8DB1A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Lehmann F., Vishwakarma B. D., Bamber J., How well are we able to close the water budget at the global scale?</a:t>
            </a:r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3094246-1144-49DF-80C6-487F327DED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E1CF8-1877-4310-8670-A269E8016CAC}" type="slidenum">
              <a:rPr lang="en-GB" smtClean="0"/>
              <a:t>‹N°›</a:t>
            </a:fld>
            <a:endParaRPr lang="en-GB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124EC5BB-E888-4D27-BEC1-966A6DA6EAE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629600" y="1369219"/>
            <a:ext cx="4143600" cy="2888456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11" name="Text Placeholder 8">
            <a:extLst>
              <a:ext uri="{FF2B5EF4-FFF2-40B4-BE49-F238E27FC236}">
                <a16:creationId xmlns:a16="http://schemas.microsoft.com/office/drawing/2014/main" id="{F9CD2AA8-A7AF-544F-97FA-69AF0115308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5200" y="4579200"/>
            <a:ext cx="3484800" cy="453600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2300">
                <a:solidFill>
                  <a:srgbClr val="A91F2E"/>
                </a:solidFill>
                <a:latin typeface="Rockwell" panose="02060603020205020403" pitchFamily="18" charset="77"/>
              </a:defRPr>
            </a:lvl1pPr>
          </a:lstStyle>
          <a:p>
            <a:pPr lvl="0"/>
            <a:r>
              <a:rPr lang="en-US" dirty="0"/>
              <a:t>bristol.ac.uk/&lt;add </a:t>
            </a:r>
            <a:r>
              <a:rPr lang="en-US" dirty="0" err="1"/>
              <a:t>url</a:t>
            </a:r>
            <a:r>
              <a:rPr lang="en-US" dirty="0"/>
              <a:t>&gt;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6636779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4">
            <a:extLst>
              <a:ext uri="{FF2B5EF4-FFF2-40B4-BE49-F238E27FC236}">
                <a16:creationId xmlns:a16="http://schemas.microsoft.com/office/drawing/2014/main" id="{98CD2CEE-C7C6-454F-BABA-D3C681293B7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70800" y="335674"/>
            <a:ext cx="8402400" cy="3553088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10179F0-3632-4679-B6A5-46A0CB570E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3703D-606E-47D8-B4CB-6BD89F2D2B54}" type="datetime1">
              <a:rPr lang="en-GB" smtClean="0"/>
              <a:t>23/04/2021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D3D66F0-0409-41B5-8F0F-17515FC29F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Lehmann F., Vishwakarma B. D., Bamber J., How well are we able to close the water budget at the global scale?</a:t>
            </a:r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A2F6746-0473-414F-B00B-B983357019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E1CF8-1877-4310-8670-A269E8016CAC}" type="slidenum">
              <a:rPr lang="en-GB" smtClean="0"/>
              <a:t>‹N°›</a:t>
            </a:fld>
            <a:endParaRPr lang="en-GB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658813F-CBC4-43D6-900B-5F80FF478B19}"/>
              </a:ext>
            </a:extLst>
          </p:cNvPr>
          <p:cNvSpPr/>
          <p:nvPr userDrawn="1"/>
        </p:nvSpPr>
        <p:spPr>
          <a:xfrm>
            <a:off x="0" y="0"/>
            <a:ext cx="9144000" cy="422435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9A113D54-2F93-4A2E-8BB5-789218AEBAC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628824" y="4348122"/>
            <a:ext cx="3143250" cy="690297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dirty="0"/>
              <a:t>Click to add</a:t>
            </a:r>
            <a:br>
              <a:rPr lang="en-US" dirty="0"/>
            </a:br>
            <a:r>
              <a:rPr lang="en-US" dirty="0"/>
              <a:t>image caption</a:t>
            </a:r>
            <a:endParaRPr lang="en-GB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1F8FFA18-F149-0A48-9FB8-6C2B11B51F0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5200" y="4579200"/>
            <a:ext cx="3484800" cy="453600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2300">
                <a:solidFill>
                  <a:srgbClr val="A91F2E"/>
                </a:solidFill>
                <a:latin typeface="Rockwell" panose="02060603020205020403" pitchFamily="18" charset="77"/>
              </a:defRPr>
            </a:lvl1pPr>
          </a:lstStyle>
          <a:p>
            <a:pPr lvl="0"/>
            <a:r>
              <a:rPr lang="en-US" dirty="0"/>
              <a:t>bristol.ac.uk/&lt;add </a:t>
            </a:r>
            <a:r>
              <a:rPr lang="en-US" dirty="0" err="1"/>
              <a:t>url</a:t>
            </a:r>
            <a:r>
              <a:rPr lang="en-US" dirty="0"/>
              <a:t>&gt;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9729569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Bleed Im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E666FB1-7EB8-48D4-BBC6-25C76E69EA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B9CBCF-621F-4C0C-B738-0324AED72114}" type="datetime1">
              <a:rPr lang="en-GB" smtClean="0"/>
              <a:t>23/04/2021</a:t>
            </a:fld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808E062-8FFD-4BEA-9E4D-0665BABE60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Lehmann F., Vishwakarma B. D., Bamber J., How well are we able to close the water budget at the global scale?</a:t>
            </a:r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6FD1732-3E34-49BE-8B77-1A0F750E24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E1CF8-1877-4310-8670-A269E8016CAC}" type="slidenum">
              <a:rPr lang="en-GB" smtClean="0"/>
              <a:pPr/>
              <a:t>‹N°›</a:t>
            </a:fld>
            <a:endParaRPr lang="en-GB" dirty="0"/>
          </a:p>
        </p:txBody>
      </p:sp>
      <p:sp>
        <p:nvSpPr>
          <p:cNvPr id="6" name="Picture Placeholder 4">
            <a:extLst>
              <a:ext uri="{FF2B5EF4-FFF2-40B4-BE49-F238E27FC236}">
                <a16:creationId xmlns:a16="http://schemas.microsoft.com/office/drawing/2014/main" id="{1DD2EA03-0958-4D81-9330-2608322C4FF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9144000" cy="426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icon to add full bleed picture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669A0CDB-B305-4654-820B-083E7FB4BF9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628824" y="4348122"/>
            <a:ext cx="3143250" cy="690297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dirty="0"/>
              <a:t>Click to add</a:t>
            </a:r>
            <a:br>
              <a:rPr lang="en-US" dirty="0"/>
            </a:br>
            <a:r>
              <a:rPr lang="en-US" dirty="0"/>
              <a:t>image caption</a:t>
            </a:r>
            <a:endParaRPr lang="en-GB" dirty="0"/>
          </a:p>
        </p:txBody>
      </p:sp>
      <p:sp>
        <p:nvSpPr>
          <p:cNvPr id="10" name="Text Placeholder 8">
            <a:extLst>
              <a:ext uri="{FF2B5EF4-FFF2-40B4-BE49-F238E27FC236}">
                <a16:creationId xmlns:a16="http://schemas.microsoft.com/office/drawing/2014/main" id="{9FC92C9B-A566-5746-8B37-73483CA9087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5200" y="4579200"/>
            <a:ext cx="3484800" cy="453600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2300">
                <a:solidFill>
                  <a:srgbClr val="A91F2E"/>
                </a:solidFill>
                <a:latin typeface="Rockwell" panose="02060603020205020403" pitchFamily="18" charset="77"/>
              </a:defRPr>
            </a:lvl1pPr>
          </a:lstStyle>
          <a:p>
            <a:pPr lvl="0"/>
            <a:r>
              <a:rPr lang="en-US" dirty="0"/>
              <a:t>bristol.ac.uk/&lt;add </a:t>
            </a:r>
            <a:r>
              <a:rPr lang="en-US" dirty="0" err="1"/>
              <a:t>url</a:t>
            </a:r>
            <a:r>
              <a:rPr lang="en-US" dirty="0"/>
              <a:t>&gt;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546290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24244F-AB7D-4A1B-B659-7C45DEE6D9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621212D-E935-40DA-A8C3-8B44174E60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24057-7431-48DC-A8D6-817F539E9DB9}" type="datetime1">
              <a:rPr lang="en-GB" smtClean="0"/>
              <a:t>23/04/2021</a:t>
            </a:fld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2684AF7-63FF-4F17-8CEC-05F9D0F11F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Lehmann F., Vishwakarma B. D., Bamber J., How well are we able to close the water budget at the global scale?</a:t>
            </a:r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2C3E4AC-67E3-4249-9DF5-A4C70E5F12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E1CF8-1877-4310-8670-A269E8016CAC}" type="slidenum">
              <a:rPr lang="en-GB" smtClean="0"/>
              <a:pPr/>
              <a:t>‹N°›</a:t>
            </a:fld>
            <a:endParaRPr lang="en-GB" dirty="0"/>
          </a:p>
        </p:txBody>
      </p:sp>
      <p:sp>
        <p:nvSpPr>
          <p:cNvPr id="8" name="Text Placeholder 8">
            <a:extLst>
              <a:ext uri="{FF2B5EF4-FFF2-40B4-BE49-F238E27FC236}">
                <a16:creationId xmlns:a16="http://schemas.microsoft.com/office/drawing/2014/main" id="{1E47F59D-6A22-FA41-8C19-6774E8F92CD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85200" y="4579200"/>
            <a:ext cx="3484800" cy="453600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2300">
                <a:solidFill>
                  <a:srgbClr val="A91F2E"/>
                </a:solidFill>
                <a:latin typeface="Rockwell" panose="02060603020205020403" pitchFamily="18" charset="77"/>
              </a:defRPr>
            </a:lvl1pPr>
          </a:lstStyle>
          <a:p>
            <a:pPr lvl="0"/>
            <a:r>
              <a:rPr lang="en-US" dirty="0"/>
              <a:t>bristol.ac.uk/&lt;add </a:t>
            </a:r>
            <a:r>
              <a:rPr lang="en-US" dirty="0" err="1"/>
              <a:t>url</a:t>
            </a:r>
            <a:r>
              <a:rPr lang="en-US" dirty="0"/>
              <a:t>&gt;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5757852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05926B6-9036-4126-AE1F-8A37EA538A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479C4E-7DC8-4CF2-83D6-850927665B2B}" type="datetime1">
              <a:rPr lang="en-GB" smtClean="0"/>
              <a:t>23/04/2021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89A293D-86F4-467C-A6B2-024611FA1E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Lehmann F., Vishwakarma B. D., Bamber J., How well are we able to close the water budget at the global scale?</a:t>
            </a:r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8759A11-3108-4192-81AD-C415E05429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E1CF8-1877-4310-8670-A269E8016CAC}" type="slidenum">
              <a:rPr lang="en-GB" smtClean="0"/>
              <a:t>‹N°›</a:t>
            </a:fld>
            <a:endParaRPr lang="en-GB"/>
          </a:p>
        </p:txBody>
      </p:sp>
      <p:sp>
        <p:nvSpPr>
          <p:cNvPr id="7" name="Text Placeholder 8">
            <a:extLst>
              <a:ext uri="{FF2B5EF4-FFF2-40B4-BE49-F238E27FC236}">
                <a16:creationId xmlns:a16="http://schemas.microsoft.com/office/drawing/2014/main" id="{B63C5EA1-55AB-5E40-9DEF-74679B0447E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85200" y="4579200"/>
            <a:ext cx="3484800" cy="453600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2300">
                <a:solidFill>
                  <a:srgbClr val="A91F2E"/>
                </a:solidFill>
                <a:latin typeface="Rockwell" panose="02060603020205020403" pitchFamily="18" charset="77"/>
              </a:defRPr>
            </a:lvl1pPr>
          </a:lstStyle>
          <a:p>
            <a:pPr lvl="0"/>
            <a:r>
              <a:rPr lang="en-US" dirty="0"/>
              <a:t>bristol.ac.uk/&lt;add </a:t>
            </a:r>
            <a:r>
              <a:rPr lang="en-US" dirty="0" err="1"/>
              <a:t>url</a:t>
            </a:r>
            <a:r>
              <a:rPr lang="en-US" dirty="0"/>
              <a:t>&gt;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431619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B7C7EFF-4B85-47B4-9AEE-BAC2AEA4EE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0800" y="273844"/>
            <a:ext cx="84024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fr-FR"/>
              <a:t>Modifiez le style du titre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3BE355A-FC37-40C1-881B-11D9A87A1E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70800" y="1369219"/>
            <a:ext cx="8402400" cy="28949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AC79F3-7BFD-4B2B-9937-D0CB01C01D7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70800" y="4361092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4DBF612D-2527-41A2-976D-4A4F662D7EF6}" type="datetime1">
              <a:rPr lang="en-GB" smtClean="0"/>
              <a:t>23/04/2021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D0D257-02C6-4B88-B728-A31860AD3CB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715800" y="4361092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Lehmann F., Vishwakarma B. D., Bamber J., How well are we able to close the water budget at the global scale?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01B7CE-A778-4036-BB74-3EFF1FE745A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321627" y="4771676"/>
            <a:ext cx="5400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67DE1CF8-1877-4310-8670-A269E8016CAC}" type="slidenum">
              <a:rPr lang="en-GB" smtClean="0"/>
              <a:pPr/>
              <a:t>‹N°›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99803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74" r:id="rId2"/>
    <p:sldLayoutId id="2147483670" r:id="rId3"/>
    <p:sldLayoutId id="2147483669" r:id="rId4"/>
    <p:sldLayoutId id="2147483672" r:id="rId5"/>
    <p:sldLayoutId id="2147483671" r:id="rId6"/>
    <p:sldLayoutId id="2147483673" r:id="rId7"/>
    <p:sldLayoutId id="2147483675" r:id="rId8"/>
    <p:sldLayoutId id="2147483676" r:id="rId9"/>
    <p:sldLayoutId id="2147483677" r:id="rId10"/>
    <p:sldLayoutId id="2147483678" r:id="rId11"/>
    <p:sldLayoutId id="2147483679" r:id="rId12"/>
    <p:sldLayoutId id="2147483680" r:id="rId13"/>
  </p:sldLayoutIdLst>
  <p:hf sldNum="0" hd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200" b="0" kern="1200">
          <a:solidFill>
            <a:schemeClr val="tx1"/>
          </a:solidFill>
          <a:latin typeface="Rockwell" panose="02060603020205020403" pitchFamily="18" charset="77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SzPct val="85000"/>
        <a:buFont typeface="Wingdings" panose="05000000000000000000" pitchFamily="2" charset="2"/>
        <a:buChar char="§"/>
        <a:defRPr sz="21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–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SzPct val="85000"/>
        <a:buFont typeface="Wingdings" panose="05000000000000000000" pitchFamily="2" charset="2"/>
        <a:buChar char="Ø"/>
        <a:defRPr sz="15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Courier New" panose="02070309020205020404" pitchFamily="49" charset="0"/>
        <a:buChar char="o"/>
        <a:defRPr sz="135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B7C7EFF-4B85-47B4-9AEE-BAC2AEA4EE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0800" y="273844"/>
            <a:ext cx="84024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3BE355A-FC37-40C1-881B-11D9A87A1E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70800" y="1369219"/>
            <a:ext cx="8402400" cy="28949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AC79F3-7BFD-4B2B-9937-D0CB01C01D7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70800" y="4361092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BF442162-C656-4941-8AE1-C87ACCB2E8D2}" type="datetime1">
              <a:rPr lang="en-GB" smtClean="0"/>
              <a:t>23/04/2021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D0D257-02C6-4B88-B728-A31860AD3CB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715800" y="4361092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Lehmann F., Vishwakarma B. D., Bamber J., How well are we able to close the water budget at the global scale?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01B7CE-A778-4036-BB74-3EFF1FE745A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321627" y="4771676"/>
            <a:ext cx="5400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67DE1CF8-1877-4310-8670-A269E8016CAC}" type="slidenum">
              <a:rPr lang="en-GB" smtClean="0"/>
              <a:pPr/>
              <a:t>‹N°›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492105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716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7" r:id="rId8"/>
    <p:sldLayoutId id="2147483718" r:id="rId9"/>
    <p:sldLayoutId id="2147483719" r:id="rId10"/>
    <p:sldLayoutId id="2147483720" r:id="rId11"/>
    <p:sldLayoutId id="2147483721" r:id="rId12"/>
    <p:sldLayoutId id="2147483722" r:id="rId13"/>
  </p:sldLayoutIdLst>
  <p:hf sldNum="0" hd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200" b="0" kern="1200">
          <a:solidFill>
            <a:schemeClr val="tx1"/>
          </a:solidFill>
          <a:latin typeface="Rockwell" panose="02060603020205020403" pitchFamily="18" charset="77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SzPct val="85000"/>
        <a:buFont typeface="Wingdings" panose="05000000000000000000" pitchFamily="2" charset="2"/>
        <a:buChar char="§"/>
        <a:defRPr sz="21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–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SzPct val="85000"/>
        <a:buFont typeface="Wingdings" panose="05000000000000000000" pitchFamily="2" charset="2"/>
        <a:buChar char="Ø"/>
        <a:defRPr sz="15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Courier New" panose="02070309020205020404" pitchFamily="49" charset="0"/>
        <a:buChar char="o"/>
        <a:defRPr sz="135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0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5" Type="http://schemas.openxmlformats.org/officeDocument/2006/relationships/image" Target="../media/image31.png"/><Relationship Id="rId4" Type="http://schemas.openxmlformats.org/officeDocument/2006/relationships/image" Target="../media/image3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png"/><Relationship Id="rId5" Type="http://schemas.openxmlformats.org/officeDocument/2006/relationships/image" Target="../media/image31.png"/><Relationship Id="rId4" Type="http://schemas.openxmlformats.org/officeDocument/2006/relationships/image" Target="../media/image38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hyperlink" Target="https://doi.org/10.1175/JHM-D-13-0157.1" TargetMode="External"/><Relationship Id="rId3" Type="http://schemas.openxmlformats.org/officeDocument/2006/relationships/hyperlink" Target="https://doi.org/10.1029/2020WR028032" TargetMode="External"/><Relationship Id="rId7" Type="http://schemas.openxmlformats.org/officeDocument/2006/relationships/hyperlink" Target="https://doi.org/10.1016/j.rse.2015.07.003" TargetMode="External"/><Relationship Id="rId2" Type="http://schemas.openxmlformats.org/officeDocument/2006/relationships/hyperlink" Target="https://doi.org/10.1016/j.rse.2019.04.026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doi.org/10.1002/2013WR014581" TargetMode="External"/><Relationship Id="rId5" Type="http://schemas.openxmlformats.org/officeDocument/2006/relationships/hyperlink" Target="https://doi.org/10.1016/j.jhydrol.2016.04.006" TargetMode="External"/><Relationship Id="rId10" Type="http://schemas.openxmlformats.org/officeDocument/2006/relationships/hyperlink" Target="https://doi.org/10.1002/2013WR015202" TargetMode="External"/><Relationship Id="rId4" Type="http://schemas.openxmlformats.org/officeDocument/2006/relationships/hyperlink" Target="https://doi.org/10.1080/01431161.2010.483488" TargetMode="External"/><Relationship Id="rId9" Type="http://schemas.openxmlformats.org/officeDocument/2006/relationships/hyperlink" Target="https://doi.org/10.1016/j.jhydrol.2017.02.027" TargetMode="Externa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hyperlink" Target="https://doi.org/10.1002/2015WR017311" TargetMode="External"/><Relationship Id="rId13" Type="http://schemas.openxmlformats.org/officeDocument/2006/relationships/hyperlink" Target="https://doi.org/10.1016/0022-1694(70)90255-6" TargetMode="External"/><Relationship Id="rId3" Type="http://schemas.openxmlformats.org/officeDocument/2006/relationships/hyperlink" Target="https://doi.org/10.1029/2019WR026594" TargetMode="External"/><Relationship Id="rId7" Type="http://schemas.openxmlformats.org/officeDocument/2006/relationships/hyperlink" Target="https://doi.org/10.1175/JHM-D-17-0004.1" TargetMode="External"/><Relationship Id="rId12" Type="http://schemas.openxmlformats.org/officeDocument/2006/relationships/hyperlink" Target="https://doi.org/10.3390/rs12030511" TargetMode="External"/><Relationship Id="rId2" Type="http://schemas.openxmlformats.org/officeDocument/2006/relationships/hyperlink" Target="https://doi.org/10.1175/JCLI-D-11-00300.1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doi.org/10.1029/2009GL037338" TargetMode="External"/><Relationship Id="rId11" Type="http://schemas.openxmlformats.org/officeDocument/2006/relationships/hyperlink" Target="https://doi.org/10.5194/hess-22-241-2018" TargetMode="External"/><Relationship Id="rId5" Type="http://schemas.openxmlformats.org/officeDocument/2006/relationships/hyperlink" Target="https://doi.org/10.1016/j.rse.2011.03.009" TargetMode="External"/><Relationship Id="rId15" Type="http://schemas.openxmlformats.org/officeDocument/2006/relationships/hyperlink" Target="https://publikationen.badw.de/de/046188119/pdf/CC%20BY" TargetMode="External"/><Relationship Id="rId10" Type="http://schemas.openxmlformats.org/officeDocument/2006/relationships/hyperlink" Target="https://doi.org/10.1029/2018JD030025" TargetMode="External"/><Relationship Id="rId4" Type="http://schemas.openxmlformats.org/officeDocument/2006/relationships/hyperlink" Target="https://doi.org/10.1016/j.rse.2015.08.031" TargetMode="External"/><Relationship Id="rId9" Type="http://schemas.openxmlformats.org/officeDocument/2006/relationships/hyperlink" Target="https://doi.org/10.1016/j.jhydrol.2014.01.076" TargetMode="External"/><Relationship Id="rId14" Type="http://schemas.openxmlformats.org/officeDocument/2006/relationships/hyperlink" Target="https://doi.org/10.3390/rs10060852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84E278-8845-3B4C-90B8-21A5FC794C5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0800" y="1523652"/>
            <a:ext cx="5259600" cy="1314000"/>
          </a:xfrm>
        </p:spPr>
        <p:txBody>
          <a:bodyPr/>
          <a:lstStyle/>
          <a:p>
            <a:r>
              <a:rPr lang="en-US" sz="2800" dirty="0"/>
              <a:t>How well are we able to close the water budget at the global scale?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DC789E3-A5E1-C740-883E-2A3C2FE5E75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70800" y="3143980"/>
            <a:ext cx="5259600" cy="1314000"/>
          </a:xfrm>
        </p:spPr>
        <p:txBody>
          <a:bodyPr>
            <a:normAutofit lnSpcReduction="10000"/>
          </a:bodyPr>
          <a:lstStyle/>
          <a:p>
            <a:r>
              <a:rPr lang="en-GB" b="1" dirty="0"/>
              <a:t>Fanny Lehmann</a:t>
            </a:r>
            <a:r>
              <a:rPr lang="en-GB" dirty="0"/>
              <a:t>, Bramha Dutt Vishwakarma, and Jonathan Bamber</a:t>
            </a:r>
          </a:p>
          <a:p>
            <a:endParaRPr lang="en-GB" dirty="0"/>
          </a:p>
          <a:p>
            <a:r>
              <a:rPr lang="en-GB" dirty="0"/>
              <a:t>Email: fanny.lehmann@bristol.ac.uk</a:t>
            </a:r>
          </a:p>
        </p:txBody>
      </p:sp>
    </p:spTree>
    <p:extLst>
      <p:ext uri="{BB962C8B-B14F-4D97-AF65-F5344CB8AC3E}">
        <p14:creationId xmlns:p14="http://schemas.microsoft.com/office/powerpoint/2010/main" val="20097845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30F4289-5F01-4F32-BF03-5AEB3831D6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0800" y="9518"/>
            <a:ext cx="8402400" cy="994172"/>
          </a:xfrm>
        </p:spPr>
        <p:txBody>
          <a:bodyPr/>
          <a:lstStyle/>
          <a:p>
            <a:r>
              <a:rPr lang="fr-FR" dirty="0"/>
              <a:t>The water balance </a:t>
            </a:r>
            <a:r>
              <a:rPr lang="fr-FR" dirty="0" err="1"/>
              <a:t>equation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A238E37-8496-4D05-8F5A-9E2924BC2D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80447" y="2800986"/>
            <a:ext cx="3451106" cy="1393031"/>
          </a:xfrm>
        </p:spPr>
        <p:txBody>
          <a:bodyPr>
            <a:normAutofit/>
          </a:bodyPr>
          <a:lstStyle/>
          <a:p>
            <a:pPr>
              <a:spcBef>
                <a:spcPts val="1200"/>
              </a:spcBef>
              <a:buFont typeface="Wingdings" panose="05000000000000000000" pitchFamily="2" charset="2"/>
              <a:buChar char="Ø"/>
            </a:pPr>
            <a:r>
              <a:rPr lang="fr-FR" sz="1800" dirty="0"/>
              <a:t> </a:t>
            </a:r>
            <a:r>
              <a:rPr lang="fr-FR" sz="1800" dirty="0" err="1"/>
              <a:t>need</a:t>
            </a:r>
            <a:r>
              <a:rPr lang="fr-FR" sz="1800" dirty="0"/>
              <a:t> for a global </a:t>
            </a:r>
            <a:r>
              <a:rPr lang="fr-FR" sz="1800" dirty="0" err="1"/>
              <a:t>analysis</a:t>
            </a:r>
            <a:r>
              <a:rPr lang="fr-FR" sz="1800" dirty="0"/>
              <a:t> of the water budget</a:t>
            </a:r>
          </a:p>
          <a:p>
            <a:pPr>
              <a:spcBef>
                <a:spcPts val="1200"/>
              </a:spcBef>
              <a:buFont typeface="Wingdings" panose="05000000000000000000" pitchFamily="2" charset="2"/>
              <a:buChar char="Ø"/>
            </a:pPr>
            <a:r>
              <a:rPr lang="fr-FR" sz="1800" dirty="0"/>
              <a:t> </a:t>
            </a:r>
            <a:r>
              <a:rPr lang="fr-FR" sz="1800" dirty="0" err="1"/>
              <a:t>w</a:t>
            </a:r>
            <a:r>
              <a:rPr lang="fr-FR" sz="1800" b="0" dirty="0" err="1"/>
              <a:t>ith</a:t>
            </a:r>
            <a:r>
              <a:rPr lang="fr-FR" sz="1800" b="0" dirty="0"/>
              <a:t> as </a:t>
            </a:r>
            <a:r>
              <a:rPr lang="fr-FR" sz="1800" b="0" dirty="0" err="1"/>
              <a:t>many</a:t>
            </a:r>
            <a:r>
              <a:rPr lang="fr-FR" sz="1800" b="0" dirty="0"/>
              <a:t> state-of-the-art </a:t>
            </a:r>
            <a:r>
              <a:rPr lang="fr-FR" sz="1800" b="0" dirty="0" err="1"/>
              <a:t>datasets</a:t>
            </a:r>
            <a:endParaRPr lang="fr-FR" sz="1800" b="0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2F3979D0-069C-47EF-9887-24D846C26E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/>
        </p:blipFill>
        <p:spPr bwMode="auto">
          <a:xfrm>
            <a:off x="0" y="2441714"/>
            <a:ext cx="5486400" cy="22647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Espace réservé du contenu 2">
                <a:extLst>
                  <a:ext uri="{FF2B5EF4-FFF2-40B4-BE49-F238E27FC236}">
                    <a16:creationId xmlns:a16="http://schemas.microsoft.com/office/drawing/2014/main" id="{33CADFD7-CBA7-44B7-982C-ED16AE23681A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58882" y="1106083"/>
                <a:ext cx="6113344" cy="1132293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171450" indent="-171450" algn="l" defTabSz="685800" rtl="0" eaLnBrk="1" latinLnBrk="0" hangingPunct="1">
                  <a:lnSpc>
                    <a:spcPct val="90000"/>
                  </a:lnSpc>
                  <a:spcBef>
                    <a:spcPts val="750"/>
                  </a:spcBef>
                  <a:buSzPct val="85000"/>
                  <a:buFont typeface="Wingdings" panose="05000000000000000000" pitchFamily="2" charset="2"/>
                  <a:buChar char="§"/>
                  <a:defRPr sz="21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1pPr>
                <a:lvl2pPr marL="5143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–"/>
                  <a:defRPr sz="18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2pPr>
                <a:lvl3pPr marL="8572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SzPct val="85000"/>
                  <a:buFont typeface="Wingdings" panose="05000000000000000000" pitchFamily="2" charset="2"/>
                  <a:buChar char="Ø"/>
                  <a:defRPr sz="15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3pPr>
                <a:lvl4pPr marL="12001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4pPr>
                <a:lvl5pPr marL="15430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Courier New" panose="02070309020205020404" pitchFamily="49" charset="0"/>
                  <a:buChar char="o"/>
                  <a:defRPr sz="135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5pPr>
                <a:lvl6pPr marL="18859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2288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5717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9146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spcAft>
                    <a:spcPts val="600"/>
                  </a:spcAft>
                  <a:buFont typeface="Wingdings" panose="05000000000000000000" pitchFamily="2" charset="2"/>
                  <a:buNone/>
                </a:pPr>
                <a:r>
                  <a:rPr lang="fr-FR" sz="1800" dirty="0"/>
                  <a:t>Crucial </a:t>
                </a:r>
                <a:r>
                  <a:rPr lang="fr-FR" sz="1800" dirty="0" err="1"/>
                  <a:t>tool</a:t>
                </a:r>
                <a:r>
                  <a:rPr lang="fr-FR" sz="1800" dirty="0"/>
                  <a:t> to </a:t>
                </a:r>
                <a:r>
                  <a:rPr lang="fr-FR" sz="1800" dirty="0" err="1"/>
                  <a:t>assess</a:t>
                </a:r>
                <a:r>
                  <a:rPr lang="fr-FR" sz="1800" dirty="0"/>
                  <a:t> </a:t>
                </a:r>
                <a:r>
                  <a:rPr lang="fr-FR" sz="1800" dirty="0" err="1"/>
                  <a:t>our</a:t>
                </a:r>
                <a:r>
                  <a:rPr lang="fr-FR" sz="1800" dirty="0"/>
                  <a:t> </a:t>
                </a:r>
                <a:r>
                  <a:rPr lang="fr-FR" sz="1800" dirty="0" err="1"/>
                  <a:t>understanding</a:t>
                </a:r>
                <a:r>
                  <a:rPr lang="fr-FR" sz="1800" dirty="0"/>
                  <a:t> of the water cycle</a:t>
                </a:r>
              </a:p>
              <a:p>
                <a:pPr marL="0" indent="0">
                  <a:spcBef>
                    <a:spcPts val="1200"/>
                  </a:spcBef>
                  <a:buFont typeface="Wingdings" panose="05000000000000000000" pitchFamily="2" charset="2"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18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1800" i="1" smtClean="0">
                              <a:latin typeface="Cambria Math" panose="02040503050406030204" pitchFamily="18" charset="0"/>
                            </a:rPr>
                            <m:t>𝑑𝑇𝑊𝑆</m:t>
                          </m:r>
                        </m:num>
                        <m:den>
                          <m:r>
                            <a:rPr lang="fr-FR" sz="1800" i="1" smtClean="0"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fr-FR" sz="180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fr-FR" sz="1800" i="1" smtClean="0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fr-FR" sz="180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fr-FR" sz="1800" i="1" smtClean="0">
                          <a:latin typeface="Cambria Math" panose="02040503050406030204" pitchFamily="18" charset="0"/>
                        </a:rPr>
                        <m:t>𝐸𝑇</m:t>
                      </m:r>
                      <m:r>
                        <a:rPr lang="fr-FR" sz="180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fr-FR" sz="1800" i="1" smtClean="0">
                          <a:latin typeface="Cambria Math" panose="02040503050406030204" pitchFamily="18" charset="0"/>
                        </a:rPr>
                        <m:t>𝑅</m:t>
                      </m:r>
                    </m:oMath>
                  </m:oMathPara>
                </a14:m>
                <a:endParaRPr lang="fr-FR" sz="1800" dirty="0"/>
              </a:p>
            </p:txBody>
          </p:sp>
        </mc:Choice>
        <mc:Fallback xmlns="">
          <p:sp>
            <p:nvSpPr>
              <p:cNvPr id="5" name="Espace réservé du contenu 2">
                <a:extLst>
                  <a:ext uri="{FF2B5EF4-FFF2-40B4-BE49-F238E27FC236}">
                    <a16:creationId xmlns:a16="http://schemas.microsoft.com/office/drawing/2014/main" id="{33CADFD7-CBA7-44B7-982C-ED16AE23681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8882" y="1106083"/>
                <a:ext cx="6113344" cy="1132293"/>
              </a:xfrm>
              <a:prstGeom prst="rect">
                <a:avLst/>
              </a:prstGeom>
              <a:blipFill>
                <a:blip r:embed="rId3"/>
                <a:stretch>
                  <a:fillRect l="-798" t="-4839" r="-698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595167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30F4289-5F01-4F32-BF03-5AEB3831D6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0800" y="9518"/>
            <a:ext cx="8402400" cy="994172"/>
          </a:xfrm>
        </p:spPr>
        <p:txBody>
          <a:bodyPr/>
          <a:lstStyle/>
          <a:p>
            <a:r>
              <a:rPr lang="fr-FR" dirty="0" err="1"/>
              <a:t>Study</a:t>
            </a:r>
            <a:r>
              <a:rPr lang="fr-FR" dirty="0"/>
              <a:t> area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A238E37-8496-4D05-8F5A-9E2924BC2D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0800" y="1003690"/>
            <a:ext cx="8402400" cy="391835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sz="1800" dirty="0"/>
              <a:t>189 basins (GRDC) </a:t>
            </a:r>
            <a:r>
              <a:rPr lang="fr-FR" sz="1800" dirty="0" err="1"/>
              <a:t>with</a:t>
            </a:r>
            <a:r>
              <a:rPr lang="fr-FR" sz="1800" dirty="0"/>
              <a:t> an area </a:t>
            </a:r>
            <a:r>
              <a:rPr lang="fr-FR" sz="1800" dirty="0" err="1"/>
              <a:t>larger</a:t>
            </a:r>
            <a:r>
              <a:rPr lang="fr-FR" sz="1800" dirty="0"/>
              <a:t> </a:t>
            </a:r>
            <a:r>
              <a:rPr lang="fr-FR" sz="1800" dirty="0" err="1"/>
              <a:t>than</a:t>
            </a:r>
            <a:r>
              <a:rPr lang="fr-FR" sz="1800" dirty="0"/>
              <a:t> 65,000 km2 [Vishwakarma 2018]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679CD5BA-E970-40B8-AFB3-FCC6119E70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9826" y="1404840"/>
            <a:ext cx="6944347" cy="31160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00635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30F4289-5F01-4F32-BF03-5AEB3831D6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0800" y="9518"/>
            <a:ext cx="8402400" cy="994172"/>
          </a:xfrm>
        </p:spPr>
        <p:txBody>
          <a:bodyPr/>
          <a:lstStyle/>
          <a:p>
            <a:r>
              <a:rPr lang="fr-FR" dirty="0" err="1"/>
              <a:t>Datasets</a:t>
            </a:r>
            <a:endParaRPr lang="fr-FR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Espace réservé du contenu 2">
                <a:extLst>
                  <a:ext uri="{FF2B5EF4-FFF2-40B4-BE49-F238E27FC236}">
                    <a16:creationId xmlns:a16="http://schemas.microsoft.com/office/drawing/2014/main" id="{BA238E37-8496-4D05-8F5A-9E2924BC2DB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70800" y="1003690"/>
                <a:ext cx="8402400" cy="3918354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fr-FR" sz="1800" dirty="0"/>
                  <a:t>TWS: </a:t>
                </a:r>
                <a:r>
                  <a:rPr lang="fr-FR" sz="1800" dirty="0" err="1"/>
                  <a:t>Terrestrial</a:t>
                </a:r>
                <a:r>
                  <a:rPr lang="fr-FR" sz="1800" dirty="0"/>
                  <a:t> Water Storage </a:t>
                </a:r>
                <a:r>
                  <a:rPr lang="fr-FR" sz="1600" dirty="0"/>
                  <a:t>(</a:t>
                </a:r>
                <a:r>
                  <a:rPr lang="fr-FR" sz="1600" i="1" dirty="0"/>
                  <a:t>GRACE JPL </a:t>
                </a:r>
                <a:r>
                  <a:rPr lang="fr-FR" sz="1600" i="1" dirty="0" err="1"/>
                  <a:t>mascons</a:t>
                </a:r>
                <a:r>
                  <a:rPr lang="fr-FR" sz="1600" dirty="0"/>
                  <a:t>)</a:t>
                </a:r>
              </a:p>
              <a:p>
                <a:pPr marL="0" indent="0">
                  <a:buNone/>
                </a:pPr>
                <a:r>
                  <a:rPr lang="fr-FR" sz="1800" dirty="0"/>
                  <a:t>P: </a:t>
                </a:r>
                <a:r>
                  <a:rPr lang="fr-FR" sz="1800" dirty="0" err="1"/>
                  <a:t>precipitations</a:t>
                </a:r>
                <a:r>
                  <a:rPr lang="fr-FR" sz="1800" dirty="0"/>
                  <a:t> </a:t>
                </a:r>
                <a:r>
                  <a:rPr lang="fr-FR" sz="1800" dirty="0" err="1"/>
                  <a:t>from</a:t>
                </a:r>
                <a:r>
                  <a:rPr lang="fr-FR" sz="1800" dirty="0"/>
                  <a:t> 11 </a:t>
                </a:r>
                <a:r>
                  <a:rPr lang="fr-FR" sz="1800" dirty="0" err="1"/>
                  <a:t>datasets</a:t>
                </a:r>
                <a:endParaRPr lang="fr-FR" sz="1800" dirty="0"/>
              </a:p>
              <a:p>
                <a:pPr marL="342900" lvl="1" indent="0">
                  <a:buNone/>
                </a:pPr>
                <a:r>
                  <a:rPr lang="fr-FR" sz="1600" dirty="0" err="1"/>
                  <a:t>rain</a:t>
                </a:r>
                <a:r>
                  <a:rPr lang="fr-FR" sz="1600" dirty="0"/>
                  <a:t>-gauge: </a:t>
                </a:r>
                <a:r>
                  <a:rPr lang="fr-FR" sz="1600" i="1" dirty="0"/>
                  <a:t>CPC</a:t>
                </a:r>
                <a:r>
                  <a:rPr lang="fr-FR" sz="1600" dirty="0"/>
                  <a:t>, </a:t>
                </a:r>
                <a:r>
                  <a:rPr lang="fr-FR" sz="1600" i="1" dirty="0"/>
                  <a:t>CRU</a:t>
                </a:r>
                <a:r>
                  <a:rPr lang="fr-FR" sz="1600" dirty="0"/>
                  <a:t>, </a:t>
                </a:r>
                <a:r>
                  <a:rPr lang="fr-FR" sz="1600" i="1" dirty="0"/>
                  <a:t>GPCC</a:t>
                </a:r>
                <a:r>
                  <a:rPr lang="fr-FR" sz="1600" dirty="0"/>
                  <a:t>;  satellite: </a:t>
                </a:r>
                <a:r>
                  <a:rPr lang="fr-FR" sz="1600" i="1" dirty="0"/>
                  <a:t>GPM</a:t>
                </a:r>
                <a:r>
                  <a:rPr lang="fr-FR" sz="1600" dirty="0"/>
                  <a:t>, </a:t>
                </a:r>
                <a:r>
                  <a:rPr lang="fr-FR" sz="1600" i="1" dirty="0"/>
                  <a:t>TRMM</a:t>
                </a:r>
                <a:r>
                  <a:rPr lang="fr-FR" sz="1600" dirty="0"/>
                  <a:t>, </a:t>
                </a:r>
                <a:r>
                  <a:rPr lang="fr-FR" sz="1600" i="1" dirty="0"/>
                  <a:t>GPCP</a:t>
                </a:r>
                <a:r>
                  <a:rPr lang="fr-FR" sz="1600" dirty="0"/>
                  <a:t>;  </a:t>
                </a:r>
                <a:r>
                  <a:rPr lang="fr-FR" sz="1600" dirty="0" err="1"/>
                  <a:t>reanalyses</a:t>
                </a:r>
                <a:r>
                  <a:rPr lang="fr-FR" sz="1600" dirty="0"/>
                  <a:t>: </a:t>
                </a:r>
                <a:r>
                  <a:rPr lang="fr-FR" sz="1600" i="1" dirty="0"/>
                  <a:t>ERA5 Land</a:t>
                </a:r>
                <a:r>
                  <a:rPr lang="fr-FR" sz="1600" dirty="0"/>
                  <a:t>, </a:t>
                </a:r>
                <a:r>
                  <a:rPr lang="fr-FR" sz="1600" i="1" dirty="0"/>
                  <a:t>MERRA2</a:t>
                </a:r>
                <a:r>
                  <a:rPr lang="fr-FR" sz="1600" dirty="0"/>
                  <a:t>, </a:t>
                </a:r>
                <a:r>
                  <a:rPr lang="fr-FR" sz="1600" i="1" dirty="0"/>
                  <a:t>JRA55</a:t>
                </a:r>
                <a:r>
                  <a:rPr lang="fr-FR" sz="1600" dirty="0"/>
                  <a:t>;  composite: </a:t>
                </a:r>
                <a:r>
                  <a:rPr lang="fr-FR" sz="1600" i="1" dirty="0"/>
                  <a:t>PGF</a:t>
                </a:r>
                <a:r>
                  <a:rPr lang="fr-FR" sz="1600" dirty="0"/>
                  <a:t>, </a:t>
                </a:r>
                <a:r>
                  <a:rPr lang="fr-FR" sz="1600" i="1" dirty="0"/>
                  <a:t>MSWEP</a:t>
                </a:r>
              </a:p>
              <a:p>
                <a:pPr marL="0" indent="0">
                  <a:buNone/>
                </a:pPr>
                <a:r>
                  <a:rPr lang="fr-FR" sz="1800" dirty="0"/>
                  <a:t>ET: </a:t>
                </a:r>
                <a:r>
                  <a:rPr lang="fr-FR" sz="1800" dirty="0" err="1"/>
                  <a:t>evapotranspiration</a:t>
                </a:r>
                <a:r>
                  <a:rPr lang="fr-FR" sz="1800" dirty="0"/>
                  <a:t> </a:t>
                </a:r>
                <a:r>
                  <a:rPr lang="fr-FR" sz="1800" dirty="0" err="1"/>
                  <a:t>from</a:t>
                </a:r>
                <a:r>
                  <a:rPr lang="fr-FR" sz="1800" dirty="0"/>
                  <a:t> 14 </a:t>
                </a:r>
                <a:r>
                  <a:rPr lang="fr-FR" sz="1800" dirty="0" err="1"/>
                  <a:t>datasets</a:t>
                </a:r>
                <a:endParaRPr lang="fr-FR" sz="1800" dirty="0"/>
              </a:p>
              <a:p>
                <a:pPr marL="342900" lvl="1" indent="0">
                  <a:buNone/>
                </a:pPr>
                <a:r>
                  <a:rPr lang="fr-FR" sz="1600" dirty="0" err="1"/>
                  <a:t>remote</a:t>
                </a:r>
                <a:r>
                  <a:rPr lang="fr-FR" sz="1600" dirty="0"/>
                  <a:t> </a:t>
                </a:r>
                <a:r>
                  <a:rPr lang="fr-FR" sz="1600" dirty="0" err="1"/>
                  <a:t>sensing</a:t>
                </a:r>
                <a:r>
                  <a:rPr lang="fr-FR" sz="1600" dirty="0"/>
                  <a:t>: </a:t>
                </a:r>
                <a:r>
                  <a:rPr lang="fr-FR" sz="1600" i="1" dirty="0"/>
                  <a:t>FLUXCOM</a:t>
                </a:r>
                <a:r>
                  <a:rPr lang="fr-FR" sz="1600" dirty="0"/>
                  <a:t>, </a:t>
                </a:r>
                <a:r>
                  <a:rPr lang="fr-FR" sz="1600" i="1" dirty="0"/>
                  <a:t>GLEAM</a:t>
                </a:r>
                <a:r>
                  <a:rPr lang="fr-FR" sz="1600" dirty="0"/>
                  <a:t>, </a:t>
                </a:r>
                <a:r>
                  <a:rPr lang="fr-FR" sz="1600" i="1" dirty="0"/>
                  <a:t>MOD16</a:t>
                </a:r>
                <a:r>
                  <a:rPr lang="fr-FR" sz="1600" dirty="0"/>
                  <a:t>, </a:t>
                </a:r>
                <a:r>
                  <a:rPr lang="fr-FR" sz="1600" i="1" dirty="0" err="1"/>
                  <a:t>SSEBop</a:t>
                </a:r>
                <a:r>
                  <a:rPr lang="fr-FR" sz="1600" dirty="0"/>
                  <a:t>;  land surface </a:t>
                </a:r>
                <a:r>
                  <a:rPr lang="fr-FR" sz="1600" dirty="0" err="1"/>
                  <a:t>models</a:t>
                </a:r>
                <a:r>
                  <a:rPr lang="fr-FR" sz="1600" dirty="0"/>
                  <a:t>: </a:t>
                </a:r>
                <a:r>
                  <a:rPr lang="fr-FR" sz="1600" i="1" dirty="0"/>
                  <a:t>GLDAS (2.0, 2.1, 2.2) CLSM</a:t>
                </a:r>
                <a:r>
                  <a:rPr lang="fr-FR" sz="1600" dirty="0"/>
                  <a:t>, </a:t>
                </a:r>
                <a:r>
                  <a:rPr lang="fr-FR" sz="1600" i="1" dirty="0"/>
                  <a:t>Noah</a:t>
                </a:r>
                <a:r>
                  <a:rPr lang="fr-FR" sz="1600" dirty="0"/>
                  <a:t>, </a:t>
                </a:r>
                <a:r>
                  <a:rPr lang="fr-FR" sz="1600" i="1" dirty="0"/>
                  <a:t>VIC</a:t>
                </a:r>
                <a:r>
                  <a:rPr lang="fr-FR" sz="1600" dirty="0"/>
                  <a:t>;  </a:t>
                </a:r>
                <a:r>
                  <a:rPr lang="fr-FR" sz="1600" dirty="0" err="1"/>
                  <a:t>reanalyses</a:t>
                </a:r>
                <a:r>
                  <a:rPr lang="fr-FR" sz="1600" dirty="0"/>
                  <a:t>: </a:t>
                </a:r>
                <a:r>
                  <a:rPr lang="fr-FR" sz="1600" i="1" dirty="0"/>
                  <a:t>ERA5 Land</a:t>
                </a:r>
                <a:r>
                  <a:rPr lang="fr-FR" sz="1600" dirty="0"/>
                  <a:t>, </a:t>
                </a:r>
                <a:r>
                  <a:rPr lang="fr-FR" sz="1600" i="1" dirty="0"/>
                  <a:t>MERRA2</a:t>
                </a:r>
                <a:r>
                  <a:rPr lang="fr-FR" sz="1600" dirty="0"/>
                  <a:t>, </a:t>
                </a:r>
                <a:r>
                  <a:rPr lang="fr-FR" sz="1600" i="1" dirty="0"/>
                  <a:t>JRA55</a:t>
                </a:r>
                <a:endParaRPr lang="fr-FR" sz="1600" dirty="0"/>
              </a:p>
              <a:p>
                <a:pPr marL="0" indent="0">
                  <a:buNone/>
                </a:pPr>
                <a:r>
                  <a:rPr lang="fr-FR" sz="1800" dirty="0"/>
                  <a:t>R: </a:t>
                </a:r>
                <a:r>
                  <a:rPr lang="fr-FR" sz="1800" dirty="0" err="1"/>
                  <a:t>runoff</a:t>
                </a:r>
                <a:r>
                  <a:rPr lang="fr-FR" sz="1800" dirty="0"/>
                  <a:t> </a:t>
                </a:r>
                <a:r>
                  <a:rPr lang="fr-FR" sz="1800" dirty="0" err="1"/>
                  <a:t>from</a:t>
                </a:r>
                <a:r>
                  <a:rPr lang="fr-FR" sz="1800" dirty="0"/>
                  <a:t> 11 </a:t>
                </a:r>
                <a:r>
                  <a:rPr lang="fr-FR" sz="1800" dirty="0" err="1"/>
                  <a:t>datasets</a:t>
                </a:r>
                <a:endParaRPr lang="fr-FR" sz="1800" dirty="0"/>
              </a:p>
              <a:p>
                <a:pPr marL="342900" lvl="1" indent="0">
                  <a:buNone/>
                </a:pPr>
                <a:r>
                  <a:rPr lang="fr-FR" sz="1600" dirty="0" err="1"/>
                  <a:t>remote</a:t>
                </a:r>
                <a:r>
                  <a:rPr lang="fr-FR" sz="1600" dirty="0"/>
                  <a:t> </a:t>
                </a:r>
                <a:r>
                  <a:rPr lang="fr-FR" sz="1600" dirty="0" err="1"/>
                  <a:t>sensing</a:t>
                </a:r>
                <a:r>
                  <a:rPr lang="fr-FR" sz="1600" dirty="0"/>
                  <a:t>: </a:t>
                </a:r>
                <a:r>
                  <a:rPr lang="fr-FR" sz="1600" i="1" dirty="0"/>
                  <a:t>FLUXCOM</a:t>
                </a:r>
                <a:r>
                  <a:rPr lang="fr-FR" sz="1600" dirty="0"/>
                  <a:t>, </a:t>
                </a:r>
                <a:r>
                  <a:rPr lang="fr-FR" sz="1600" i="1" dirty="0"/>
                  <a:t>GLEAM</a:t>
                </a:r>
                <a:r>
                  <a:rPr lang="fr-FR" sz="1600" dirty="0"/>
                  <a:t>, </a:t>
                </a:r>
                <a:r>
                  <a:rPr lang="fr-FR" sz="1600" i="1" dirty="0"/>
                  <a:t>MOD16</a:t>
                </a:r>
                <a:r>
                  <a:rPr lang="fr-FR" sz="1600" dirty="0"/>
                  <a:t>, </a:t>
                </a:r>
                <a:r>
                  <a:rPr lang="fr-FR" sz="1600" i="1" dirty="0" err="1"/>
                  <a:t>SSEBop</a:t>
                </a:r>
                <a:r>
                  <a:rPr lang="fr-FR" sz="1600" dirty="0"/>
                  <a:t>;  land surface </a:t>
                </a:r>
                <a:r>
                  <a:rPr lang="fr-FR" sz="1600" dirty="0" err="1"/>
                  <a:t>models</a:t>
                </a:r>
                <a:r>
                  <a:rPr lang="fr-FR" sz="1600" dirty="0"/>
                  <a:t>: </a:t>
                </a:r>
                <a:r>
                  <a:rPr lang="fr-FR" sz="1600" i="1" dirty="0"/>
                  <a:t>GLDAS (2.0, 2.1, 2.2) CLSM</a:t>
                </a:r>
                <a:r>
                  <a:rPr lang="fr-FR" sz="1600" dirty="0"/>
                  <a:t>, </a:t>
                </a:r>
                <a:r>
                  <a:rPr lang="fr-FR" sz="1600" i="1" dirty="0"/>
                  <a:t>Noah</a:t>
                </a:r>
                <a:r>
                  <a:rPr lang="fr-FR" sz="1600" dirty="0"/>
                  <a:t>, </a:t>
                </a:r>
                <a:r>
                  <a:rPr lang="fr-FR" sz="1600" i="1" dirty="0"/>
                  <a:t>VIC</a:t>
                </a:r>
                <a:r>
                  <a:rPr lang="fr-FR" sz="1600" dirty="0"/>
                  <a:t>;  </a:t>
                </a:r>
                <a:r>
                  <a:rPr lang="fr-FR" sz="1600" dirty="0" err="1"/>
                  <a:t>reanalyses</a:t>
                </a:r>
                <a:r>
                  <a:rPr lang="fr-FR" sz="1600" dirty="0"/>
                  <a:t>: </a:t>
                </a:r>
                <a:r>
                  <a:rPr lang="fr-FR" sz="1600" i="1" dirty="0"/>
                  <a:t>ERA5 Land</a:t>
                </a:r>
                <a:r>
                  <a:rPr lang="fr-FR" sz="1600" dirty="0"/>
                  <a:t>, </a:t>
                </a:r>
                <a:r>
                  <a:rPr lang="fr-FR" sz="1600" i="1" dirty="0"/>
                  <a:t>MERRA2</a:t>
                </a:r>
                <a:r>
                  <a:rPr lang="fr-FR" sz="1600" dirty="0"/>
                  <a:t>, </a:t>
                </a:r>
                <a:r>
                  <a:rPr lang="fr-FR" sz="1600" i="1" dirty="0"/>
                  <a:t>JRA55</a:t>
                </a:r>
                <a:endParaRPr lang="fr-FR" sz="1900" i="1" dirty="0"/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fr-FR" sz="1900" b="0" i="1" smtClean="0">
                        <a:latin typeface="Cambria Math" panose="02040503050406030204" pitchFamily="18" charset="0"/>
                      </a:rPr>
                      <m:t>⇒</m:t>
                    </m:r>
                  </m:oMath>
                </a14:m>
                <a:r>
                  <a:rPr lang="fr-FR" sz="1900" i="1" dirty="0"/>
                  <a:t> </a:t>
                </a:r>
                <a:r>
                  <a:rPr lang="fr-FR" sz="1900" b="1" dirty="0"/>
                  <a:t>1694 combinations </a:t>
                </a:r>
                <a:r>
                  <a:rPr lang="fr-FR" sz="1900" dirty="0"/>
                  <a:t>of (P, ET, R)</a:t>
                </a:r>
              </a:p>
            </p:txBody>
          </p:sp>
        </mc:Choice>
        <mc:Fallback>
          <p:sp>
            <p:nvSpPr>
              <p:cNvPr id="3" name="Espace réservé du contenu 2">
                <a:extLst>
                  <a:ext uri="{FF2B5EF4-FFF2-40B4-BE49-F238E27FC236}">
                    <a16:creationId xmlns:a16="http://schemas.microsoft.com/office/drawing/2014/main" id="{BA238E37-8496-4D05-8F5A-9E2924BC2DB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70800" y="1003690"/>
                <a:ext cx="8402400" cy="3918354"/>
              </a:xfrm>
              <a:blipFill>
                <a:blip r:embed="rId2"/>
                <a:stretch>
                  <a:fillRect l="-653" t="-1558" r="-218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" name="Espace réservé du contenu 2">
                <a:extLst>
                  <a:ext uri="{FF2B5EF4-FFF2-40B4-BE49-F238E27FC236}">
                    <a16:creationId xmlns:a16="http://schemas.microsoft.com/office/drawing/2014/main" id="{242A9918-B0ED-4B9D-B5AC-701113E7538A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223913" y="435167"/>
                <a:ext cx="2412880" cy="722716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171450" indent="-171450" algn="l" defTabSz="685800" rtl="0" eaLnBrk="1" latinLnBrk="0" hangingPunct="1">
                  <a:lnSpc>
                    <a:spcPct val="90000"/>
                  </a:lnSpc>
                  <a:spcBef>
                    <a:spcPts val="750"/>
                  </a:spcBef>
                  <a:buSzPct val="85000"/>
                  <a:buFont typeface="Wingdings" panose="05000000000000000000" pitchFamily="2" charset="2"/>
                  <a:buChar char="§"/>
                  <a:defRPr sz="21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1pPr>
                <a:lvl2pPr marL="5143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–"/>
                  <a:defRPr sz="18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2pPr>
                <a:lvl3pPr marL="8572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SzPct val="85000"/>
                  <a:buFont typeface="Wingdings" panose="05000000000000000000" pitchFamily="2" charset="2"/>
                  <a:buChar char="Ø"/>
                  <a:defRPr sz="15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3pPr>
                <a:lvl4pPr marL="12001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4pPr>
                <a:lvl5pPr marL="15430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Courier New" panose="02070309020205020404" pitchFamily="49" charset="0"/>
                  <a:buChar char="o"/>
                  <a:defRPr sz="135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5pPr>
                <a:lvl6pPr marL="18859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2288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5717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9146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spcBef>
                    <a:spcPts val="1200"/>
                  </a:spcBef>
                  <a:buFont typeface="Wingdings" panose="05000000000000000000" pitchFamily="2" charset="2"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18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1800" i="1" smtClean="0">
                              <a:latin typeface="Cambria Math" panose="02040503050406030204" pitchFamily="18" charset="0"/>
                            </a:rPr>
                            <m:t>𝑑𝑇𝑊𝑆</m:t>
                          </m:r>
                        </m:num>
                        <m:den>
                          <m:r>
                            <a:rPr lang="fr-FR" sz="1800" i="1" smtClean="0"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fr-FR" sz="180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fr-FR" sz="1800" i="1" smtClean="0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fr-FR" sz="180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fr-FR" sz="1800" i="1" smtClean="0">
                          <a:latin typeface="Cambria Math" panose="02040503050406030204" pitchFamily="18" charset="0"/>
                        </a:rPr>
                        <m:t>𝐸𝑇</m:t>
                      </m:r>
                      <m:r>
                        <a:rPr lang="fr-FR" sz="180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fr-FR" sz="1800" i="1" smtClean="0">
                          <a:latin typeface="Cambria Math" panose="02040503050406030204" pitchFamily="18" charset="0"/>
                        </a:rPr>
                        <m:t>𝑅</m:t>
                      </m:r>
                    </m:oMath>
                  </m:oMathPara>
                </a14:m>
                <a:endParaRPr lang="fr-FR" sz="1800" dirty="0"/>
              </a:p>
            </p:txBody>
          </p:sp>
        </mc:Choice>
        <mc:Fallback>
          <p:sp>
            <p:nvSpPr>
              <p:cNvPr id="4" name="Espace réservé du contenu 2">
                <a:extLst>
                  <a:ext uri="{FF2B5EF4-FFF2-40B4-BE49-F238E27FC236}">
                    <a16:creationId xmlns:a16="http://schemas.microsoft.com/office/drawing/2014/main" id="{242A9918-B0ED-4B9D-B5AC-701113E7538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23913" y="435167"/>
                <a:ext cx="2412880" cy="722716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Bulle narrative : rectangle à coins arrondis 4">
            <a:extLst>
              <a:ext uri="{FF2B5EF4-FFF2-40B4-BE49-F238E27FC236}">
                <a16:creationId xmlns:a16="http://schemas.microsoft.com/office/drawing/2014/main" id="{3C16B94B-D62F-46B8-857A-2CFAE483EBD9}"/>
              </a:ext>
            </a:extLst>
          </p:cNvPr>
          <p:cNvSpPr/>
          <p:nvPr/>
        </p:nvSpPr>
        <p:spPr>
          <a:xfrm>
            <a:off x="6276638" y="280974"/>
            <a:ext cx="2307430" cy="864989"/>
          </a:xfrm>
          <a:prstGeom prst="wedgeRoundRectCallout">
            <a:avLst>
              <a:gd name="adj1" fmla="val 54399"/>
              <a:gd name="adj2" fmla="val 73236"/>
              <a:gd name="adj3" fmla="val 16667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118995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30F4289-5F01-4F32-BF03-5AEB3831D6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0800" y="9518"/>
            <a:ext cx="8402400" cy="994172"/>
          </a:xfrm>
        </p:spPr>
        <p:txBody>
          <a:bodyPr/>
          <a:lstStyle/>
          <a:p>
            <a:r>
              <a:rPr lang="fr-FR" dirty="0"/>
              <a:t>Water </a:t>
            </a:r>
            <a:r>
              <a:rPr lang="fr-FR" dirty="0" err="1"/>
              <a:t>storage</a:t>
            </a:r>
            <a:r>
              <a:rPr lang="fr-FR" dirty="0"/>
              <a:t> change time-</a:t>
            </a:r>
            <a:r>
              <a:rPr lang="fr-FR" dirty="0" err="1"/>
              <a:t>series</a:t>
            </a:r>
            <a:endParaRPr lang="fr-FR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Espace réservé du contenu 2">
                <a:extLst>
                  <a:ext uri="{FF2B5EF4-FFF2-40B4-BE49-F238E27FC236}">
                    <a16:creationId xmlns:a16="http://schemas.microsoft.com/office/drawing/2014/main" id="{BA238E37-8496-4D05-8F5A-9E2924BC2DB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70800" y="1003690"/>
                <a:ext cx="8402400" cy="3918354"/>
              </a:xfrm>
            </p:spPr>
            <p:txBody>
              <a:bodyPr>
                <a:normAutofit/>
              </a:bodyPr>
              <a:lstStyle/>
              <a:p>
                <a:pPr marL="342900" indent="-342900">
                  <a:buFont typeface="+mj-lt"/>
                  <a:buAutoNum type="arabicPeriod"/>
                </a:pPr>
                <a:r>
                  <a:rPr lang="fr-FR" sz="1800" dirty="0"/>
                  <a:t>From </a:t>
                </a:r>
                <a:r>
                  <a:rPr lang="fr-FR" sz="1800" dirty="0" err="1"/>
                  <a:t>gridded</a:t>
                </a:r>
                <a:r>
                  <a:rPr lang="fr-FR" sz="1800" dirty="0"/>
                  <a:t> data, </a:t>
                </a:r>
                <a:r>
                  <a:rPr lang="fr-FR" sz="1800" dirty="0" err="1"/>
                  <a:t>compute</a:t>
                </a:r>
                <a:r>
                  <a:rPr lang="fr-FR" sz="1800" dirty="0"/>
                  <a:t> basin </a:t>
                </a:r>
                <a:r>
                  <a:rPr lang="fr-FR" sz="1800" dirty="0" err="1"/>
                  <a:t>mean</a:t>
                </a:r>
                <a:r>
                  <a:rPr lang="fr-FR" sz="1800" dirty="0"/>
                  <a:t> time-</a:t>
                </a:r>
                <a:r>
                  <a:rPr lang="fr-FR" sz="1800" dirty="0" err="1"/>
                  <a:t>series</a:t>
                </a:r>
                <a:r>
                  <a:rPr lang="fr-FR" sz="1800" dirty="0"/>
                  <a:t> of </a:t>
                </a:r>
                <a:r>
                  <a:rPr lang="fr-FR" sz="1800" dirty="0" err="1"/>
                  <a:t>each</a:t>
                </a:r>
                <a:r>
                  <a:rPr lang="fr-FR" sz="1800" dirty="0"/>
                  <a:t> variable</a:t>
                </a:r>
              </a:p>
              <a:p>
                <a:pPr marL="342900" indent="-342900">
                  <a:buFont typeface="+mj-lt"/>
                  <a:buAutoNum type="arabicPeriod"/>
                </a:pPr>
                <a:r>
                  <a:rPr lang="fr-FR" sz="1800" dirty="0"/>
                  <a:t>For </a:t>
                </a:r>
                <a:r>
                  <a:rPr lang="fr-FR" sz="1800" dirty="0" err="1"/>
                  <a:t>each</a:t>
                </a:r>
                <a:r>
                  <a:rPr lang="fr-FR" sz="1800" dirty="0"/>
                  <a:t> combination of P, ET, and R </a:t>
                </a:r>
                <a:r>
                  <a:rPr lang="fr-FR" sz="1800" dirty="0" err="1"/>
                  <a:t>datasets</a:t>
                </a:r>
                <a:r>
                  <a:rPr lang="fr-FR" sz="1800" dirty="0"/>
                  <a:t>, </a:t>
                </a:r>
                <a:r>
                  <a:rPr lang="fr-FR" sz="1800" dirty="0" err="1"/>
                  <a:t>form</a:t>
                </a:r>
                <a:r>
                  <a:rPr lang="fr-FR" sz="1800" dirty="0"/>
                  <a:t> the </a:t>
                </a:r>
                <a:r>
                  <a:rPr lang="fr-FR" sz="1800" dirty="0" err="1"/>
                  <a:t>timeseries</a:t>
                </a:r>
                <a:endParaRPr lang="fr-FR" sz="18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1800" i="1">
                          <a:latin typeface="Cambria Math" panose="02040503050406030204" pitchFamily="18" charset="0"/>
                        </a:rPr>
                        <m:t>𝑇𝑊𝑆</m:t>
                      </m:r>
                      <m:sSub>
                        <m:sSubPr>
                          <m:ctrlPr>
                            <a:rPr lang="fr-FR" sz="1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sz="1800" i="1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fr-FR" sz="1800" i="1">
                              <a:latin typeface="Cambria Math" panose="02040503050406030204" pitchFamily="18" charset="0"/>
                            </a:rPr>
                            <m:t>𝑏𝑢𝑑𝑔𝑒𝑡</m:t>
                          </m:r>
                        </m:sub>
                      </m:sSub>
                      <m:d>
                        <m:dPr>
                          <m:ctrlPr>
                            <a:rPr lang="fr-FR" sz="18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fr-FR" sz="1800" i="1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fr-FR" sz="18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fr-FR" sz="1800" i="1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fr-FR" sz="18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fr-FR" sz="1800" i="1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fr-FR" sz="1800" i="1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fr-FR" sz="1800" i="1">
                          <a:latin typeface="Cambria Math" panose="02040503050406030204" pitchFamily="18" charset="0"/>
                        </a:rPr>
                        <m:t>𝐸𝑇</m:t>
                      </m:r>
                      <m:d>
                        <m:dPr>
                          <m:ctrlPr>
                            <a:rPr lang="fr-FR" sz="18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fr-FR" sz="1800" i="1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fr-FR" sz="1800" i="1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fr-FR" sz="1800" i="1">
                          <a:latin typeface="Cambria Math" panose="02040503050406030204" pitchFamily="18" charset="0"/>
                        </a:rPr>
                        <m:t>𝑅</m:t>
                      </m:r>
                      <m:r>
                        <a:rPr lang="fr-FR" sz="1800" i="1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fr-FR" sz="1800" i="1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fr-FR" sz="1800" i="1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fr-FR" sz="1800" dirty="0"/>
              </a:p>
              <a:p>
                <a:pPr marL="400050" indent="-400050">
                  <a:buFont typeface="+mj-lt"/>
                  <a:buAutoNum type="arabicPeriod" startAt="3"/>
                </a:pPr>
                <a:r>
                  <a:rPr lang="fr-FR" sz="1800" dirty="0" err="1"/>
                  <a:t>Compute</a:t>
                </a:r>
                <a:r>
                  <a:rPr lang="fr-FR" sz="1800" dirty="0"/>
                  <a:t> </a:t>
                </a:r>
                <a:r>
                  <a:rPr lang="fr-FR" sz="1800" dirty="0" err="1"/>
                  <a:t>Terrestrial</a:t>
                </a:r>
                <a:r>
                  <a:rPr lang="fr-FR" sz="1800" dirty="0"/>
                  <a:t> Water Storage Change (TWSC) </a:t>
                </a:r>
                <a:r>
                  <a:rPr lang="fr-FR" sz="1800" dirty="0" err="1"/>
                  <a:t>from</a:t>
                </a:r>
                <a:r>
                  <a:rPr lang="fr-FR" sz="1800" dirty="0"/>
                  <a:t> GRACE TWS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1800" b="0" i="1" smtClean="0">
                          <a:latin typeface="Cambria Math" panose="02040503050406030204" pitchFamily="18" charset="0"/>
                        </a:rPr>
                        <m:t>𝑇𝑊𝑆</m:t>
                      </m:r>
                      <m:sSub>
                        <m:sSubPr>
                          <m:ctrlPr>
                            <a:rPr lang="fr-FR" sz="1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sz="180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fr-FR" sz="1800" b="0" i="1" smtClean="0">
                              <a:latin typeface="Cambria Math" panose="02040503050406030204" pitchFamily="18" charset="0"/>
                            </a:rPr>
                            <m:t>𝐺𝑅𝐴𝐶𝐸</m:t>
                          </m:r>
                        </m:sub>
                      </m:sSub>
                      <m:d>
                        <m:dPr>
                          <m:ctrlPr>
                            <a:rPr lang="fr-FR" sz="1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fr-FR" sz="18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fr-FR" sz="18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fr-FR" sz="1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1800" b="0" i="1" smtClean="0">
                              <a:latin typeface="Cambria Math" panose="02040503050406030204" pitchFamily="18" charset="0"/>
                            </a:rPr>
                            <m:t>𝑇𝑊𝑆</m:t>
                          </m:r>
                          <m:d>
                            <m:dPr>
                              <m:ctrlPr>
                                <a:rPr lang="fr-FR" sz="18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fr-FR" sz="1800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lang="fr-FR" sz="1800" b="0" i="1" smtClean="0">
                                  <a:latin typeface="Cambria Math" panose="02040503050406030204" pitchFamily="18" charset="0"/>
                                </a:rPr>
                                <m:t>+1</m:t>
                              </m:r>
                            </m:e>
                          </m:d>
                          <m:r>
                            <a:rPr lang="fr-FR" sz="18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fr-FR" sz="1800" b="0" i="1" smtClean="0">
                              <a:latin typeface="Cambria Math" panose="02040503050406030204" pitchFamily="18" charset="0"/>
                            </a:rPr>
                            <m:t>𝑇𝑊𝑆</m:t>
                          </m:r>
                          <m:r>
                            <a:rPr lang="fr-FR" sz="18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fr-FR" sz="18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fr-FR" sz="1800" b="0" i="1" smtClean="0">
                              <a:latin typeface="Cambria Math" panose="02040503050406030204" pitchFamily="18" charset="0"/>
                            </a:rPr>
                            <m:t>−1)</m:t>
                          </m:r>
                        </m:num>
                        <m:den>
                          <m:r>
                            <a:rPr lang="fr-FR" sz="1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br>
                  <a:rPr lang="fr-FR" sz="1800" b="0" dirty="0"/>
                </a:br>
                <a:endParaRPr lang="fr-FR" sz="1800" dirty="0"/>
              </a:p>
              <a:p>
                <a:pPr marL="0" indent="0">
                  <a:buNone/>
                </a:pPr>
                <a:endParaRPr lang="fr-FR" sz="1800" dirty="0"/>
              </a:p>
              <a:p>
                <a:pPr marL="0" indent="0">
                  <a:buNone/>
                </a:pPr>
                <a:endParaRPr lang="fr-FR" sz="1800" dirty="0"/>
              </a:p>
            </p:txBody>
          </p:sp>
        </mc:Choice>
        <mc:Fallback xmlns="">
          <p:sp>
            <p:nvSpPr>
              <p:cNvPr id="3" name="Espace réservé du contenu 2">
                <a:extLst>
                  <a:ext uri="{FF2B5EF4-FFF2-40B4-BE49-F238E27FC236}">
                    <a16:creationId xmlns:a16="http://schemas.microsoft.com/office/drawing/2014/main" id="{BA238E37-8496-4D05-8F5A-9E2924BC2DB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70800" y="1003690"/>
                <a:ext cx="8402400" cy="3918354"/>
              </a:xfrm>
              <a:blipFill>
                <a:blip r:embed="rId2"/>
                <a:stretch>
                  <a:fillRect l="-290" t="-1558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050" name="Picture 2">
            <a:extLst>
              <a:ext uri="{FF2B5EF4-FFF2-40B4-BE49-F238E27FC236}">
                <a16:creationId xmlns:a16="http://schemas.microsoft.com/office/drawing/2014/main" id="{3290F9F4-3154-4454-B6D3-8570314481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913" y="2761662"/>
            <a:ext cx="5693569" cy="2372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331307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re 1">
                <a:extLst>
                  <a:ext uri="{FF2B5EF4-FFF2-40B4-BE49-F238E27FC236}">
                    <a16:creationId xmlns:a16="http://schemas.microsoft.com/office/drawing/2014/main" id="{330F4289-5F01-4F32-BF03-5AEB3831D618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370800" y="9518"/>
                <a:ext cx="8402400" cy="994172"/>
              </a:xfrm>
            </p:spPr>
            <p:txBody>
              <a:bodyPr/>
              <a:lstStyle/>
              <a:p>
                <a:r>
                  <a:rPr lang="fr-FR" dirty="0"/>
                  <a:t>Metrics to compare </a:t>
                </a:r>
                <a14:m>
                  <m:oMath xmlns:m="http://schemas.openxmlformats.org/officeDocument/2006/math">
                    <m:r>
                      <a:rPr lang="fr-FR" sz="2400" b="0" i="1" smtClean="0">
                        <a:latin typeface="Cambria Math" panose="02040503050406030204" pitchFamily="18" charset="0"/>
                      </a:rPr>
                      <m:t>𝑇𝑊𝑆</m:t>
                    </m:r>
                    <m:sSub>
                      <m:sSubPr>
                        <m:ctrlPr>
                          <a:rPr lang="fr-FR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sz="2400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fr-FR" sz="2400" b="0" i="1" smtClean="0">
                            <a:latin typeface="Cambria Math" panose="02040503050406030204" pitchFamily="18" charset="0"/>
                          </a:rPr>
                          <m:t>𝑏𝑢𝑑𝑔𝑒𝑡</m:t>
                        </m:r>
                      </m:sub>
                    </m:sSub>
                  </m:oMath>
                </a14:m>
                <a:r>
                  <a:rPr lang="fr-FR" sz="2800" dirty="0"/>
                  <a:t> </a:t>
                </a:r>
                <a:r>
                  <a:rPr lang="fr-FR" dirty="0"/>
                  <a:t>and </a:t>
                </a:r>
                <a14:m>
                  <m:oMath xmlns:m="http://schemas.openxmlformats.org/officeDocument/2006/math">
                    <m:r>
                      <a:rPr lang="fr-FR" sz="2400" b="0" i="1" smtClean="0">
                        <a:latin typeface="Cambria Math" panose="02040503050406030204" pitchFamily="18" charset="0"/>
                      </a:rPr>
                      <m:t>𝑇𝑊𝑆</m:t>
                    </m:r>
                    <m:sSub>
                      <m:sSubPr>
                        <m:ctrlPr>
                          <a:rPr lang="fr-FR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sz="2400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fr-FR" sz="2400" b="0" i="1" smtClean="0">
                            <a:latin typeface="Cambria Math" panose="02040503050406030204" pitchFamily="18" charset="0"/>
                          </a:rPr>
                          <m:t>𝐺𝑅𝐴𝐶𝐸</m:t>
                        </m:r>
                      </m:sub>
                    </m:sSub>
                  </m:oMath>
                </a14:m>
                <a:endParaRPr lang="fr-FR" dirty="0"/>
              </a:p>
            </p:txBody>
          </p:sp>
        </mc:Choice>
        <mc:Fallback xmlns="">
          <p:sp>
            <p:nvSpPr>
              <p:cNvPr id="2" name="Titre 1">
                <a:extLst>
                  <a:ext uri="{FF2B5EF4-FFF2-40B4-BE49-F238E27FC236}">
                    <a16:creationId xmlns:a16="http://schemas.microsoft.com/office/drawing/2014/main" id="{330F4289-5F01-4F32-BF03-5AEB3831D61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370800" y="9518"/>
                <a:ext cx="8402400" cy="994172"/>
              </a:xfrm>
              <a:blipFill>
                <a:blip r:embed="rId2"/>
                <a:stretch>
                  <a:fillRect l="-1887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Espace réservé du contenu 2">
                <a:extLst>
                  <a:ext uri="{FF2B5EF4-FFF2-40B4-BE49-F238E27FC236}">
                    <a16:creationId xmlns:a16="http://schemas.microsoft.com/office/drawing/2014/main" id="{BA238E37-8496-4D05-8F5A-9E2924BC2DB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299360" y="1003690"/>
                <a:ext cx="4140000" cy="3482585"/>
              </a:xfrm>
              <a:ln>
                <a:solidFill>
                  <a:schemeClr val="accent1"/>
                </a:solidFill>
              </a:ln>
            </p:spPr>
            <p:txBody>
              <a:bodyPr>
                <a:normAutofit/>
              </a:bodyPr>
              <a:lstStyle/>
              <a:p>
                <a:pPr marL="0" indent="0">
                  <a:spcAft>
                    <a:spcPts val="1200"/>
                  </a:spcAft>
                  <a:buNone/>
                </a:pPr>
                <a:r>
                  <a:rPr lang="fr-FR" sz="1800" dirty="0"/>
                  <a:t>Nash-</a:t>
                </a:r>
                <a:r>
                  <a:rPr lang="fr-FR" sz="1800" dirty="0" err="1"/>
                  <a:t>Sutcliffe</a:t>
                </a:r>
                <a:r>
                  <a:rPr lang="fr-FR" sz="1800" dirty="0"/>
                  <a:t> </a:t>
                </a:r>
                <a:r>
                  <a:rPr lang="fr-FR" sz="1800" dirty="0" err="1"/>
                  <a:t>Efficiency</a:t>
                </a:r>
                <a:r>
                  <a:rPr lang="fr-FR" sz="1800" dirty="0"/>
                  <a:t> (</a:t>
                </a:r>
                <a14:m>
                  <m:oMath xmlns:m="http://schemas.openxmlformats.org/officeDocument/2006/math">
                    <m:r>
                      <a:rPr lang="fr-FR" sz="1800" b="0" i="1" smtClean="0">
                        <a:latin typeface="Cambria Math" panose="02040503050406030204" pitchFamily="18" charset="0"/>
                      </a:rPr>
                      <m:t>𝑁𝑆𝐸</m:t>
                    </m:r>
                  </m:oMath>
                </a14:m>
                <a:r>
                  <a:rPr lang="fr-FR" sz="1800" dirty="0"/>
                  <a:t>): </a:t>
                </a:r>
                <a:endParaRPr lang="fr-FR" sz="1800" b="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1600" b="0" i="1" smtClean="0">
                          <a:latin typeface="Cambria Math" panose="02040503050406030204" pitchFamily="18" charset="0"/>
                        </a:rPr>
                        <m:t>1−</m:t>
                      </m:r>
                      <m:f>
                        <m:fPr>
                          <m:ctrlPr>
                            <a:rPr lang="fr-FR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nary>
                            <m:naryPr>
                              <m:chr m:val="∑"/>
                              <m:ctrlPr>
                                <a:rPr lang="fr-FR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3"/>
                                </m:rPr>
                                <a:rPr lang="fr-FR" sz="1600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lang="fr-FR" sz="1600" b="0" i="1" smtClean="0"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sub>
                            <m:sup>
                              <m:r>
                                <a:rPr lang="fr-FR" sz="1600" b="0" i="1" smtClean="0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sup>
                            <m:e>
                              <m:sSup>
                                <m:sSupPr>
                                  <m:ctrlPr>
                                    <a:rPr lang="fr-FR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fr-FR" sz="16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fr-FR" sz="1600" b="0" i="1" smtClean="0">
                                          <a:latin typeface="Cambria Math" panose="02040503050406030204" pitchFamily="18" charset="0"/>
                                        </a:rPr>
                                        <m:t>𝑇𝑊𝑆</m:t>
                                      </m:r>
                                      <m:sSub>
                                        <m:sSubPr>
                                          <m:ctrlPr>
                                            <a:rPr lang="fr-FR" sz="1600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fr-FR" sz="1600" b="0" i="1" smtClean="0">
                                              <a:latin typeface="Cambria Math" panose="02040503050406030204" pitchFamily="18" charset="0"/>
                                            </a:rPr>
                                            <m:t>𝐶</m:t>
                                          </m:r>
                                        </m:e>
                                        <m:sub>
                                          <m:r>
                                            <a:rPr lang="fr-FR" sz="1600" b="0" i="1" smtClean="0">
                                              <a:latin typeface="Cambria Math" panose="02040503050406030204" pitchFamily="18" charset="0"/>
                                            </a:rPr>
                                            <m:t>𝑏𝑢𝑑𝑔𝑒𝑡</m:t>
                                          </m:r>
                                        </m:sub>
                                      </m:sSub>
                                      <m:d>
                                        <m:dPr>
                                          <m:ctrlPr>
                                            <a:rPr lang="fr-FR" sz="1600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fr-FR" sz="1600" b="0" i="1" smtClean="0">
                                              <a:latin typeface="Cambria Math" panose="02040503050406030204" pitchFamily="18" charset="0"/>
                                            </a:rPr>
                                            <m:t>𝑡</m:t>
                                          </m:r>
                                        </m:e>
                                      </m:d>
                                      <m:r>
                                        <a:rPr lang="fr-FR" sz="1600" b="0" i="1" smtClean="0"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  <m:r>
                                        <a:rPr lang="fr-FR" sz="1600" b="0" i="1" smtClean="0">
                                          <a:latin typeface="Cambria Math" panose="02040503050406030204" pitchFamily="18" charset="0"/>
                                        </a:rPr>
                                        <m:t>𝑇𝑊𝑆</m:t>
                                      </m:r>
                                      <m:sSub>
                                        <m:sSubPr>
                                          <m:ctrlPr>
                                            <a:rPr lang="fr-FR" sz="1600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fr-FR" sz="1600" b="0" i="1" smtClean="0">
                                              <a:latin typeface="Cambria Math" panose="02040503050406030204" pitchFamily="18" charset="0"/>
                                            </a:rPr>
                                            <m:t>𝐶</m:t>
                                          </m:r>
                                        </m:e>
                                        <m:sub>
                                          <m:r>
                                            <a:rPr lang="fr-FR" sz="1600" b="0" i="1" smtClean="0">
                                              <a:latin typeface="Cambria Math" panose="02040503050406030204" pitchFamily="18" charset="0"/>
                                            </a:rPr>
                                            <m:t>𝐺𝑅𝐴𝐶𝐸</m:t>
                                          </m:r>
                                        </m:sub>
                                      </m:sSub>
                                      <m:d>
                                        <m:dPr>
                                          <m:ctrlPr>
                                            <a:rPr lang="fr-FR" sz="1600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fr-FR" sz="1600" b="0" i="1" smtClean="0">
                                              <a:latin typeface="Cambria Math" panose="02040503050406030204" pitchFamily="18" charset="0"/>
                                            </a:rPr>
                                            <m:t>𝑡</m:t>
                                          </m:r>
                                        </m:e>
                                      </m:d>
                                    </m:e>
                                  </m:d>
                                </m:e>
                                <m:sup>
                                  <m:r>
                                    <a:rPr lang="fr-FR" sz="16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nary>
                        </m:num>
                        <m:den>
                          <m:nary>
                            <m:naryPr>
                              <m:chr m:val="∑"/>
                              <m:ctrlPr>
                                <a:rPr lang="fr-FR" sz="1600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3"/>
                                </m:rPr>
                                <a:rPr lang="fr-FR" sz="1600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lang="fr-FR" sz="1600" i="1"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sub>
                            <m:sup>
                              <m:r>
                                <a:rPr lang="fr-FR" sz="1600" i="1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sup>
                            <m:e>
                              <m:sSup>
                                <m:sSupPr>
                                  <m:ctrlPr>
                                    <a:rPr lang="fr-FR" sz="16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fr-FR" sz="16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fr-FR" sz="1600" i="1">
                                          <a:latin typeface="Cambria Math" panose="02040503050406030204" pitchFamily="18" charset="0"/>
                                        </a:rPr>
                                        <m:t>𝑇𝑊𝑆</m:t>
                                      </m:r>
                                      <m:sSub>
                                        <m:sSubPr>
                                          <m:ctrlPr>
                                            <a:rPr lang="fr-FR" sz="1600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fr-FR" sz="1600" b="0" i="1" smtClean="0">
                                              <a:latin typeface="Cambria Math" panose="02040503050406030204" pitchFamily="18" charset="0"/>
                                            </a:rPr>
                                            <m:t>𝐶</m:t>
                                          </m:r>
                                        </m:e>
                                        <m:sub>
                                          <m:r>
                                            <a:rPr lang="fr-FR" sz="1600" b="0" i="1" smtClean="0">
                                              <a:latin typeface="Cambria Math" panose="02040503050406030204" pitchFamily="18" charset="0"/>
                                            </a:rPr>
                                            <m:t>𝐺𝑅𝐴𝐶𝐸</m:t>
                                          </m:r>
                                        </m:sub>
                                      </m:sSub>
                                      <m:d>
                                        <m:dPr>
                                          <m:ctrlPr>
                                            <a:rPr lang="fr-FR" sz="16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fr-FR" sz="1600" i="1">
                                              <a:latin typeface="Cambria Math" panose="02040503050406030204" pitchFamily="18" charset="0"/>
                                            </a:rPr>
                                            <m:t>𝑡</m:t>
                                          </m:r>
                                        </m:e>
                                      </m:d>
                                      <m:r>
                                        <a:rPr lang="fr-FR" sz="1600" i="1"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  <m:acc>
                                        <m:accPr>
                                          <m:chr m:val="̅"/>
                                          <m:ctrlPr>
                                            <a:rPr lang="fr-FR" sz="1600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fr-FR" sz="1600" b="0" i="1" smtClean="0">
                                              <a:latin typeface="Cambria Math" panose="02040503050406030204" pitchFamily="18" charset="0"/>
                                            </a:rPr>
                                            <m:t>𝑇𝑊𝑆</m:t>
                                          </m:r>
                                          <m:sSub>
                                            <m:sSubPr>
                                              <m:ctrlPr>
                                                <a:rPr lang="fr-FR" sz="1600" b="0" i="1" smtClean="0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fr-FR" sz="1600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𝐶</m:t>
                                              </m:r>
                                            </m:e>
                                            <m:sub>
                                              <m:r>
                                                <a:rPr lang="fr-FR" sz="1600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𝐺𝑅𝐴𝐶𝐸</m:t>
                                              </m:r>
                                            </m:sub>
                                          </m:sSub>
                                        </m:e>
                                      </m:acc>
                                    </m:e>
                                  </m:d>
                                </m:e>
                                <m:sup>
                                  <m:r>
                                    <a:rPr lang="fr-FR" sz="16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nary>
                        </m:den>
                      </m:f>
                    </m:oMath>
                  </m:oMathPara>
                </a14:m>
                <a:endParaRPr lang="fr-FR" sz="1800" dirty="0"/>
              </a:p>
              <a:p>
                <a:pPr marL="0" indent="0">
                  <a:buNone/>
                </a:pPr>
                <a:endParaRPr lang="fr-FR" sz="1800" dirty="0"/>
              </a:p>
              <a:p>
                <a:pPr>
                  <a:buFont typeface="Wingdings" panose="05000000000000000000" pitchFamily="2" charset="2"/>
                  <a:buChar char="Ø"/>
                </a:pPr>
                <a:r>
                  <a:rPr lang="fr-FR" sz="1400" dirty="0" err="1"/>
                  <a:t>comparison</a:t>
                </a:r>
                <a:r>
                  <a:rPr lang="fr-FR" sz="1400" dirty="0"/>
                  <a:t> to the long-</a:t>
                </a:r>
                <a:r>
                  <a:rPr lang="fr-FR" sz="1400" dirty="0" err="1"/>
                  <a:t>term</a:t>
                </a:r>
                <a:r>
                  <a:rPr lang="fr-FR" sz="1400" dirty="0"/>
                  <a:t> </a:t>
                </a:r>
                <a:r>
                  <a:rPr lang="fr-FR" sz="1400" dirty="0" err="1"/>
                  <a:t>mean</a:t>
                </a:r>
                <a:r>
                  <a:rPr lang="fr-FR" sz="1400" dirty="0"/>
                  <a:t>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fr-FR" sz="1400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fr-FR" sz="1400" b="0" i="1" smtClean="0">
                            <a:latin typeface="Cambria Math" panose="02040503050406030204" pitchFamily="18" charset="0"/>
                          </a:rPr>
                          <m:t>𝑇𝑊𝑆</m:t>
                        </m:r>
                        <m:sSub>
                          <m:sSubPr>
                            <m:ctrlPr>
                              <a:rPr lang="fr-FR" sz="1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fr-FR" sz="1400" b="0" i="1" smtClean="0"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  <m:sub>
                            <m:r>
                              <a:rPr lang="fr-FR" sz="1400" b="0" i="1" smtClean="0">
                                <a:latin typeface="Cambria Math" panose="02040503050406030204" pitchFamily="18" charset="0"/>
                              </a:rPr>
                              <m:t>𝐺𝑅𝐴𝐶𝐸</m:t>
                            </m:r>
                          </m:sub>
                        </m:sSub>
                      </m:e>
                    </m:acc>
                  </m:oMath>
                </a14:m>
                <a:r>
                  <a:rPr lang="fr-FR" sz="1400" dirty="0"/>
                  <a:t> </a:t>
                </a:r>
              </a:p>
              <a:p>
                <a:pPr>
                  <a:buFont typeface="Wingdings" panose="05000000000000000000" pitchFamily="2" charset="2"/>
                  <a:buChar char="Ø"/>
                </a:pPr>
                <a:r>
                  <a:rPr lang="fr-FR" sz="1400" dirty="0"/>
                  <a:t>acceptable performances </a:t>
                </a:r>
                <a:r>
                  <a:rPr lang="fr-FR" sz="1400" dirty="0" err="1"/>
                  <a:t>between</a:t>
                </a:r>
                <a:r>
                  <a:rPr lang="fr-FR" sz="1400" dirty="0"/>
                  <a:t> 0 and 1</a:t>
                </a:r>
              </a:p>
              <a:p>
                <a:pPr>
                  <a:buFont typeface="Wingdings" panose="05000000000000000000" pitchFamily="2" charset="2"/>
                  <a:buChar char="Ø"/>
                </a:pPr>
                <a:r>
                  <a:rPr lang="fr-FR" sz="1400" dirty="0"/>
                  <a:t>no </a:t>
                </a:r>
                <a:r>
                  <a:rPr lang="fr-FR" sz="1400" dirty="0" err="1"/>
                  <a:t>interpretation</a:t>
                </a:r>
                <a:r>
                  <a:rPr lang="fr-FR" sz="1400" dirty="0"/>
                  <a:t> of positive values</a:t>
                </a:r>
              </a:p>
            </p:txBody>
          </p:sp>
        </mc:Choice>
        <mc:Fallback xmlns="">
          <p:sp>
            <p:nvSpPr>
              <p:cNvPr id="3" name="Espace réservé du contenu 2">
                <a:extLst>
                  <a:ext uri="{FF2B5EF4-FFF2-40B4-BE49-F238E27FC236}">
                    <a16:creationId xmlns:a16="http://schemas.microsoft.com/office/drawing/2014/main" id="{BA238E37-8496-4D05-8F5A-9E2924BC2DB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99360" y="1003690"/>
                <a:ext cx="4140000" cy="3482585"/>
              </a:xfrm>
              <a:blipFill>
                <a:blip r:embed="rId3"/>
                <a:stretch>
                  <a:fillRect l="-1028" t="-1571"/>
                </a:stretch>
              </a:blipFill>
              <a:ln>
                <a:solidFill>
                  <a:schemeClr val="accent1"/>
                </a:solidFill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Espace réservé du contenu 2">
                <a:extLst>
                  <a:ext uri="{FF2B5EF4-FFF2-40B4-BE49-F238E27FC236}">
                    <a16:creationId xmlns:a16="http://schemas.microsoft.com/office/drawing/2014/main" id="{677536D3-1021-450F-BE41-A70509928122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633200" y="1003690"/>
                <a:ext cx="4140000" cy="3482585"/>
              </a:xfrm>
              <a:prstGeom prst="rect">
                <a:avLst/>
              </a:prstGeom>
              <a:ln>
                <a:solidFill>
                  <a:schemeClr val="accent1"/>
                </a:solidFill>
              </a:ln>
            </p:spPr>
            <p:txBody>
              <a:bodyPr vert="horz" lIns="91440" tIns="45720" rIns="91440" bIns="45720" rtlCol="0">
                <a:normAutofit/>
              </a:bodyPr>
              <a:lstStyle>
                <a:lvl1pPr marL="171450" indent="-171450" algn="l" defTabSz="685800" rtl="0" eaLnBrk="1" latinLnBrk="0" hangingPunct="1">
                  <a:lnSpc>
                    <a:spcPct val="90000"/>
                  </a:lnSpc>
                  <a:spcBef>
                    <a:spcPts val="750"/>
                  </a:spcBef>
                  <a:buSzPct val="85000"/>
                  <a:buFont typeface="Wingdings" panose="05000000000000000000" pitchFamily="2" charset="2"/>
                  <a:buChar char="§"/>
                  <a:defRPr sz="21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1pPr>
                <a:lvl2pPr marL="5143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–"/>
                  <a:defRPr sz="18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2pPr>
                <a:lvl3pPr marL="8572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SzPct val="85000"/>
                  <a:buFont typeface="Wingdings" panose="05000000000000000000" pitchFamily="2" charset="2"/>
                  <a:buChar char="Ø"/>
                  <a:defRPr sz="15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3pPr>
                <a:lvl4pPr marL="12001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4pPr>
                <a:lvl5pPr marL="15430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Courier New" panose="02070309020205020404" pitchFamily="49" charset="0"/>
                  <a:buChar char="o"/>
                  <a:defRPr sz="135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5pPr>
                <a:lvl6pPr marL="18859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2288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5717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9146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spcAft>
                    <a:spcPts val="1200"/>
                  </a:spcAft>
                  <a:buFont typeface="Wingdings" panose="05000000000000000000" pitchFamily="2" charset="2"/>
                  <a:buNone/>
                </a:pPr>
                <a:r>
                  <a:rPr lang="fr-FR" sz="1800" dirty="0"/>
                  <a:t>Cyclostationary NSE (</a:t>
                </a:r>
                <a14:m>
                  <m:oMath xmlns:m="http://schemas.openxmlformats.org/officeDocument/2006/math">
                    <m:r>
                      <a:rPr lang="fr-FR" sz="1800" b="0" i="1" smtClean="0">
                        <a:latin typeface="Cambria Math" panose="02040503050406030204" pitchFamily="18" charset="0"/>
                      </a:rPr>
                      <m:t>𝑁𝑆</m:t>
                    </m:r>
                    <m:sSub>
                      <m:sSubPr>
                        <m:ctrlPr>
                          <a:rPr lang="fr-FR" sz="1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sz="1800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fr-FR" sz="1800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sub>
                    </m:sSub>
                  </m:oMath>
                </a14:m>
                <a:r>
                  <a:rPr lang="fr-FR" sz="1800" dirty="0"/>
                  <a:t>): </a:t>
                </a:r>
                <a:endParaRPr lang="fr-FR" sz="1800" i="1" dirty="0">
                  <a:latin typeface="Cambria Math" panose="02040503050406030204" pitchFamily="18" charset="0"/>
                </a:endParaRPr>
              </a:p>
              <a:p>
                <a:pPr marL="0" indent="0">
                  <a:buFont typeface="Wingdings" panose="05000000000000000000" pitchFamily="2" charset="2"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1600" i="1" smtClean="0">
                          <a:latin typeface="Cambria Math" panose="02040503050406030204" pitchFamily="18" charset="0"/>
                        </a:rPr>
                        <m:t>1−</m:t>
                      </m:r>
                      <m:f>
                        <m:fPr>
                          <m:ctrlPr>
                            <a:rPr lang="fr-FR" sz="16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nary>
                            <m:naryPr>
                              <m:chr m:val="∑"/>
                              <m:ctrlPr>
                                <a:rPr lang="fr-FR" sz="1600" i="1" smtClean="0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3"/>
                                </m:rPr>
                                <a:rPr lang="fr-FR" sz="160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lang="fr-FR" sz="1600" i="1" smtClean="0"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sub>
                            <m:sup>
                              <m:r>
                                <a:rPr lang="fr-FR" sz="1600" i="1" smtClean="0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sup>
                            <m:e>
                              <m:sSup>
                                <m:sSupPr>
                                  <m:ctrlPr>
                                    <a:rPr lang="fr-FR" sz="16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fr-FR" sz="160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fr-FR" sz="1600" i="1" smtClean="0">
                                          <a:latin typeface="Cambria Math" panose="02040503050406030204" pitchFamily="18" charset="0"/>
                                        </a:rPr>
                                        <m:t>𝑇𝑊𝑆</m:t>
                                      </m:r>
                                      <m:sSub>
                                        <m:sSubPr>
                                          <m:ctrlPr>
                                            <a:rPr lang="fr-FR" sz="160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fr-FR" sz="1600" i="1" smtClean="0">
                                              <a:latin typeface="Cambria Math" panose="02040503050406030204" pitchFamily="18" charset="0"/>
                                            </a:rPr>
                                            <m:t>𝐶</m:t>
                                          </m:r>
                                        </m:e>
                                        <m:sub>
                                          <m:r>
                                            <a:rPr lang="fr-FR" sz="1600" i="1" smtClean="0">
                                              <a:latin typeface="Cambria Math" panose="02040503050406030204" pitchFamily="18" charset="0"/>
                                            </a:rPr>
                                            <m:t>𝑏𝑢𝑑𝑔𝑒𝑡</m:t>
                                          </m:r>
                                        </m:sub>
                                      </m:sSub>
                                      <m:d>
                                        <m:dPr>
                                          <m:ctrlPr>
                                            <a:rPr lang="fr-FR" sz="160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fr-FR" sz="1600" i="1" smtClean="0">
                                              <a:latin typeface="Cambria Math" panose="02040503050406030204" pitchFamily="18" charset="0"/>
                                            </a:rPr>
                                            <m:t>𝑡</m:t>
                                          </m:r>
                                        </m:e>
                                      </m:d>
                                      <m:r>
                                        <a:rPr lang="fr-FR" sz="1600" i="1" smtClean="0"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  <m:r>
                                        <a:rPr lang="fr-FR" sz="1600" i="1" smtClean="0">
                                          <a:latin typeface="Cambria Math" panose="02040503050406030204" pitchFamily="18" charset="0"/>
                                        </a:rPr>
                                        <m:t>𝑇𝑊𝑆</m:t>
                                      </m:r>
                                      <m:sSub>
                                        <m:sSubPr>
                                          <m:ctrlPr>
                                            <a:rPr lang="fr-FR" sz="160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fr-FR" sz="1600" i="1" smtClean="0">
                                              <a:latin typeface="Cambria Math" panose="02040503050406030204" pitchFamily="18" charset="0"/>
                                            </a:rPr>
                                            <m:t>𝐶</m:t>
                                          </m:r>
                                        </m:e>
                                        <m:sub>
                                          <m:r>
                                            <a:rPr lang="fr-FR" sz="1600" i="1" smtClean="0">
                                              <a:latin typeface="Cambria Math" panose="02040503050406030204" pitchFamily="18" charset="0"/>
                                            </a:rPr>
                                            <m:t>𝐺𝑅𝐴𝐶𝐸</m:t>
                                          </m:r>
                                        </m:sub>
                                      </m:sSub>
                                      <m:d>
                                        <m:dPr>
                                          <m:ctrlPr>
                                            <a:rPr lang="fr-FR" sz="160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fr-FR" sz="1600" i="1" smtClean="0">
                                              <a:latin typeface="Cambria Math" panose="02040503050406030204" pitchFamily="18" charset="0"/>
                                            </a:rPr>
                                            <m:t>𝑡</m:t>
                                          </m:r>
                                        </m:e>
                                      </m:d>
                                    </m:e>
                                  </m:d>
                                </m:e>
                                <m:sup>
                                  <m:r>
                                    <a:rPr lang="fr-FR" sz="160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nary>
                        </m:num>
                        <m:den>
                          <m:nary>
                            <m:naryPr>
                              <m:chr m:val="∑"/>
                              <m:ctrlPr>
                                <a:rPr lang="fr-FR" sz="1600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3"/>
                                </m:rPr>
                                <a:rPr lang="fr-FR" sz="1600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lang="fr-FR" sz="1600" i="1"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sub>
                            <m:sup>
                              <m:r>
                                <a:rPr lang="fr-FR" sz="1600" i="1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sup>
                            <m:e>
                              <m:sSup>
                                <m:sSupPr>
                                  <m:ctrlPr>
                                    <a:rPr lang="fr-FR" sz="16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fr-FR" sz="16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fr-FR" sz="1600" i="1">
                                          <a:latin typeface="Cambria Math" panose="02040503050406030204" pitchFamily="18" charset="0"/>
                                        </a:rPr>
                                        <m:t>𝑇𝑊𝑆</m:t>
                                      </m:r>
                                      <m:sSub>
                                        <m:sSubPr>
                                          <m:ctrlPr>
                                            <a:rPr lang="fr-FR" sz="160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fr-FR" sz="1600" i="1" smtClean="0">
                                              <a:latin typeface="Cambria Math" panose="02040503050406030204" pitchFamily="18" charset="0"/>
                                            </a:rPr>
                                            <m:t>𝐶</m:t>
                                          </m:r>
                                        </m:e>
                                        <m:sub>
                                          <m:r>
                                            <a:rPr lang="fr-FR" sz="1600" i="1" smtClean="0">
                                              <a:latin typeface="Cambria Math" panose="02040503050406030204" pitchFamily="18" charset="0"/>
                                            </a:rPr>
                                            <m:t>𝐺𝑅𝐴𝐶𝐸</m:t>
                                          </m:r>
                                        </m:sub>
                                      </m:sSub>
                                      <m:d>
                                        <m:dPr>
                                          <m:ctrlPr>
                                            <a:rPr lang="fr-FR" sz="16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fr-FR" sz="1600" i="1">
                                              <a:latin typeface="Cambria Math" panose="02040503050406030204" pitchFamily="18" charset="0"/>
                                            </a:rPr>
                                            <m:t>𝑡</m:t>
                                          </m:r>
                                        </m:e>
                                      </m:d>
                                      <m:r>
                                        <a:rPr lang="fr-FR" sz="1600" i="1"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  <m:r>
                                        <a:rPr lang="fr-FR" sz="1600" b="0" i="1" smtClean="0">
                                          <a:latin typeface="Cambria Math" panose="02040503050406030204" pitchFamily="18" charset="0"/>
                                        </a:rPr>
                                        <m:t>𝑇𝑊𝑆</m:t>
                                      </m:r>
                                      <m:sSup>
                                        <m:sSupPr>
                                          <m:ctrlPr>
                                            <a:rPr lang="fr-FR" sz="1600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fr-FR" sz="1600" b="0" i="1" smtClean="0">
                                              <a:latin typeface="Cambria Math" panose="02040503050406030204" pitchFamily="18" charset="0"/>
                                            </a:rPr>
                                            <m:t>𝐶</m:t>
                                          </m:r>
                                        </m:e>
                                        <m:sup>
                                          <m:r>
                                            <a:rPr lang="fr-FR" sz="1600" b="0" i="1" smtClean="0">
                                              <a:latin typeface="Cambria Math" panose="02040503050406030204" pitchFamily="18" charset="0"/>
                                            </a:rPr>
                                            <m:t>𝑚</m:t>
                                          </m:r>
                                        </m:sup>
                                      </m:sSup>
                                    </m:e>
                                  </m:d>
                                </m:e>
                                <m:sup>
                                  <m:r>
                                    <a:rPr lang="fr-FR" sz="16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nary>
                        </m:den>
                      </m:f>
                    </m:oMath>
                  </m:oMathPara>
                </a14:m>
                <a:endParaRPr lang="fr-FR" sz="1800" dirty="0"/>
              </a:p>
              <a:p>
                <a:pPr marL="0" indent="0">
                  <a:buFont typeface="Wingdings" panose="05000000000000000000" pitchFamily="2" charset="2"/>
                  <a:buNone/>
                </a:pPr>
                <a:endParaRPr lang="fr-FR" sz="1800" dirty="0"/>
              </a:p>
              <a:p>
                <a:pPr>
                  <a:buFont typeface="Wingdings" panose="05000000000000000000" pitchFamily="2" charset="2"/>
                  <a:buChar char="Ø"/>
                </a:pPr>
                <a:r>
                  <a:rPr lang="fr-FR" sz="1400" dirty="0" err="1"/>
                  <a:t>comparison</a:t>
                </a:r>
                <a:r>
                  <a:rPr lang="fr-FR" sz="1400" dirty="0"/>
                  <a:t> to the </a:t>
                </a:r>
                <a:r>
                  <a:rPr lang="fr-FR" sz="1400" dirty="0" err="1"/>
                  <a:t>mean</a:t>
                </a:r>
                <a:r>
                  <a:rPr lang="fr-FR" sz="1400" dirty="0"/>
                  <a:t> </a:t>
                </a:r>
                <a:r>
                  <a:rPr lang="fr-FR" sz="1400" dirty="0" err="1"/>
                  <a:t>seasonal</a:t>
                </a:r>
                <a:r>
                  <a:rPr lang="fr-FR" sz="1400" dirty="0"/>
                  <a:t> cycle </a:t>
                </a:r>
                <a14:m>
                  <m:oMath xmlns:m="http://schemas.openxmlformats.org/officeDocument/2006/math">
                    <m:r>
                      <a:rPr lang="fr-FR" sz="1400" b="0" i="1" smtClean="0">
                        <a:latin typeface="Cambria Math" panose="02040503050406030204" pitchFamily="18" charset="0"/>
                      </a:rPr>
                      <m:t>𝑇𝑊𝑆</m:t>
                    </m:r>
                    <m:sSup>
                      <m:sSupPr>
                        <m:ctrlPr>
                          <a:rPr lang="fr-FR" sz="1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fr-FR" sz="1400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p>
                        <m:r>
                          <a:rPr lang="fr-FR" sz="1400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sup>
                    </m:sSup>
                  </m:oMath>
                </a14:m>
                <a:endParaRPr lang="fr-FR" sz="1400" dirty="0"/>
              </a:p>
              <a:p>
                <a:pPr>
                  <a:buFont typeface="Wingdings" panose="05000000000000000000" pitchFamily="2" charset="2"/>
                  <a:buChar char="Ø"/>
                </a:pPr>
                <a:r>
                  <a:rPr lang="fr-FR" sz="1400" dirty="0"/>
                  <a:t>good performances </a:t>
                </a:r>
                <a:r>
                  <a:rPr lang="fr-FR" sz="1400" dirty="0" err="1"/>
                  <a:t>between</a:t>
                </a:r>
                <a:r>
                  <a:rPr lang="fr-FR" sz="1400" dirty="0"/>
                  <a:t> 0 and 1</a:t>
                </a:r>
              </a:p>
            </p:txBody>
          </p:sp>
        </mc:Choice>
        <mc:Fallback xmlns="">
          <p:sp>
            <p:nvSpPr>
              <p:cNvPr id="5" name="Espace réservé du contenu 2">
                <a:extLst>
                  <a:ext uri="{FF2B5EF4-FFF2-40B4-BE49-F238E27FC236}">
                    <a16:creationId xmlns:a16="http://schemas.microsoft.com/office/drawing/2014/main" id="{677536D3-1021-450F-BE41-A7050992812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33200" y="1003690"/>
                <a:ext cx="4140000" cy="3482585"/>
              </a:xfrm>
              <a:prstGeom prst="rect">
                <a:avLst/>
              </a:prstGeom>
              <a:blipFill>
                <a:blip r:embed="rId4"/>
                <a:stretch>
                  <a:fillRect l="-1028" t="-1571"/>
                </a:stretch>
              </a:blipFill>
              <a:ln>
                <a:solidFill>
                  <a:schemeClr val="accent1"/>
                </a:solidFill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889637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30F4289-5F01-4F32-BF03-5AEB3831D6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0800" y="9518"/>
            <a:ext cx="8402400" cy="994172"/>
          </a:xfrm>
        </p:spPr>
        <p:txBody>
          <a:bodyPr/>
          <a:lstStyle/>
          <a:p>
            <a:r>
              <a:rPr lang="fr-FR" dirty="0"/>
              <a:t>Global water budget </a:t>
            </a:r>
            <a:r>
              <a:rPr lang="fr-FR" dirty="0" err="1"/>
              <a:t>closure</a:t>
            </a:r>
            <a:endParaRPr lang="fr-FR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Espace réservé du contenu 2">
                <a:extLst>
                  <a:ext uri="{FF2B5EF4-FFF2-40B4-BE49-F238E27FC236}">
                    <a16:creationId xmlns:a16="http://schemas.microsoft.com/office/drawing/2014/main" id="{BA238E37-8496-4D05-8F5A-9E2924BC2DB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70799" y="1003690"/>
                <a:ext cx="8580320" cy="703666"/>
              </a:xfrm>
            </p:spPr>
            <p:txBody>
              <a:bodyPr>
                <a:normAutofit/>
              </a:bodyPr>
              <a:lstStyle/>
              <a:p>
                <a:pPr marL="0" indent="0">
                  <a:spcBef>
                    <a:spcPts val="0"/>
                  </a:spcBef>
                  <a:buNone/>
                </a:pPr>
                <a:r>
                  <a:rPr lang="fr-FR" sz="1800" b="1" dirty="0"/>
                  <a:t>99% of the </a:t>
                </a:r>
                <a:r>
                  <a:rPr lang="fr-FR" sz="1800" b="1" dirty="0" err="1"/>
                  <a:t>study</a:t>
                </a:r>
                <a:r>
                  <a:rPr lang="fr-FR" sz="1800" b="1" dirty="0"/>
                  <a:t> area </a:t>
                </a:r>
                <a:r>
                  <a:rPr lang="fr-FR" sz="1800" dirty="0"/>
                  <a:t>(</a:t>
                </a:r>
                <a14:m>
                  <m:oMath xmlns:m="http://schemas.openxmlformats.org/officeDocument/2006/math">
                    <m:r>
                      <a:rPr lang="fr-FR" sz="1800" i="1">
                        <a:latin typeface="Cambria Math" panose="02040503050406030204" pitchFamily="18" charset="0"/>
                      </a:rPr>
                      <m:t>9</m:t>
                    </m:r>
                    <m:r>
                      <a:rPr lang="fr-FR" sz="1800" b="0" i="1" smtClean="0">
                        <a:latin typeface="Cambria Math" panose="02040503050406030204" pitchFamily="18" charset="0"/>
                      </a:rPr>
                      <m:t>5.6 </m:t>
                    </m:r>
                    <m:r>
                      <a:rPr lang="fr-FR" sz="1800" b="0" i="1" smtClean="0">
                        <a:latin typeface="Cambria Math" panose="02040503050406030204" pitchFamily="18" charset="0"/>
                      </a:rPr>
                      <m:t>𝑚𝑖𝑙𝑙𝑖𝑜𝑛</m:t>
                    </m:r>
                    <m:r>
                      <a:rPr lang="fr-FR" sz="18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fr-FR" sz="1800" b="0" i="1" smtClean="0">
                        <a:latin typeface="Cambria Math" panose="02040503050406030204" pitchFamily="18" charset="0"/>
                      </a:rPr>
                      <m:t>𝑘</m:t>
                    </m:r>
                    <m:sSup>
                      <m:sSupPr>
                        <m:ctrlPr>
                          <a:rPr lang="fr-FR" sz="18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fr-FR" sz="1800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p>
                        <m:r>
                          <a:rPr lang="fr-FR" sz="18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fr-FR" sz="1800" dirty="0"/>
                  <a:t>) </a:t>
                </a:r>
                <a:r>
                  <a:rPr lang="fr-FR" sz="1800" b="0" dirty="0" err="1"/>
                  <a:t>satisfy</a:t>
                </a:r>
                <a:r>
                  <a:rPr lang="fr-FR" sz="1800" b="0" dirty="0"/>
                  <a:t> a positive NSE: </a:t>
                </a:r>
              </a:p>
              <a:p>
                <a:pPr marL="0" indent="0">
                  <a:spcBef>
                    <a:spcPts val="0"/>
                  </a:spcBef>
                  <a:buNone/>
                </a:pPr>
                <a14:m>
                  <m:oMath xmlns:m="http://schemas.openxmlformats.org/officeDocument/2006/math">
                    <m:r>
                      <a:rPr lang="fr-FR" sz="1800" b="0" i="1" smtClean="0">
                        <a:latin typeface="Cambria Math" panose="02040503050406030204" pitchFamily="18" charset="0"/>
                      </a:rPr>
                      <m:t>𝑇𝑊𝑆</m:t>
                    </m:r>
                    <m:sSub>
                      <m:sSubPr>
                        <m:ctrlPr>
                          <a:rPr lang="fr-FR" sz="1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sz="1800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fr-FR" sz="1800" b="0" i="1" smtClean="0">
                            <a:latin typeface="Cambria Math" panose="02040503050406030204" pitchFamily="18" charset="0"/>
                          </a:rPr>
                          <m:t>𝑏𝑢𝑑𝑔𝑒𝑡</m:t>
                        </m:r>
                      </m:sub>
                    </m:sSub>
                  </m:oMath>
                </a14:m>
                <a:r>
                  <a:rPr lang="fr-FR" sz="1800" dirty="0"/>
                  <a:t> </a:t>
                </a:r>
                <a:r>
                  <a:rPr lang="fr-FR" sz="1800" dirty="0" err="1"/>
                  <a:t>is</a:t>
                </a:r>
                <a:r>
                  <a:rPr lang="fr-FR" sz="1800" dirty="0"/>
                  <a:t> a </a:t>
                </a:r>
                <a:r>
                  <a:rPr lang="fr-FR" sz="1800" dirty="0" err="1"/>
                  <a:t>better</a:t>
                </a:r>
                <a:r>
                  <a:rPr lang="fr-FR" sz="1800" dirty="0"/>
                  <a:t> approximation of </a:t>
                </a:r>
                <a14:m>
                  <m:oMath xmlns:m="http://schemas.openxmlformats.org/officeDocument/2006/math">
                    <m:r>
                      <a:rPr lang="fr-FR" sz="1800" b="0" i="1" smtClean="0">
                        <a:latin typeface="Cambria Math" panose="02040503050406030204" pitchFamily="18" charset="0"/>
                      </a:rPr>
                      <m:t>𝑇𝑊𝑆</m:t>
                    </m:r>
                    <m:sSub>
                      <m:sSubPr>
                        <m:ctrlPr>
                          <a:rPr lang="fr-FR" sz="1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sz="1800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fr-FR" sz="1800" b="0" i="1" smtClean="0">
                            <a:latin typeface="Cambria Math" panose="02040503050406030204" pitchFamily="18" charset="0"/>
                          </a:rPr>
                          <m:t>𝐺𝑅𝐴𝐶𝐸</m:t>
                        </m:r>
                      </m:sub>
                    </m:sSub>
                  </m:oMath>
                </a14:m>
                <a:r>
                  <a:rPr lang="fr-FR" sz="1800" dirty="0"/>
                  <a:t> </a:t>
                </a:r>
                <a:r>
                  <a:rPr lang="fr-FR" sz="1800" dirty="0" err="1"/>
                  <a:t>than</a:t>
                </a:r>
                <a:r>
                  <a:rPr lang="fr-FR" sz="1800" dirty="0"/>
                  <a:t> the constant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fr-FR" sz="180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fr-FR" sz="1800" b="0" i="1" smtClean="0">
                            <a:latin typeface="Cambria Math" panose="02040503050406030204" pitchFamily="18" charset="0"/>
                          </a:rPr>
                          <m:t>𝑇𝑊𝑆</m:t>
                        </m:r>
                        <m:sSub>
                          <m:sSubPr>
                            <m:ctrlPr>
                              <a:rPr lang="fr-FR" sz="18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fr-FR" sz="1800" b="0" i="1" smtClean="0"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  <m:sub>
                            <m:r>
                              <a:rPr lang="fr-FR" sz="1800" b="0" i="1" smtClean="0">
                                <a:latin typeface="Cambria Math" panose="02040503050406030204" pitchFamily="18" charset="0"/>
                              </a:rPr>
                              <m:t>𝐺𝑅𝐴𝐶𝐸</m:t>
                            </m:r>
                          </m:sub>
                        </m:sSub>
                      </m:e>
                    </m:acc>
                  </m:oMath>
                </a14:m>
                <a:endParaRPr lang="fr-FR" sz="1800" dirty="0"/>
              </a:p>
            </p:txBody>
          </p:sp>
        </mc:Choice>
        <mc:Fallback xmlns="">
          <p:sp>
            <p:nvSpPr>
              <p:cNvPr id="3" name="Espace réservé du contenu 2">
                <a:extLst>
                  <a:ext uri="{FF2B5EF4-FFF2-40B4-BE49-F238E27FC236}">
                    <a16:creationId xmlns:a16="http://schemas.microsoft.com/office/drawing/2014/main" id="{BA238E37-8496-4D05-8F5A-9E2924BC2DB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70799" y="1003690"/>
                <a:ext cx="8580320" cy="703666"/>
              </a:xfrm>
              <a:blipFill>
                <a:blip r:embed="rId2"/>
                <a:stretch>
                  <a:fillRect l="-640" t="-8696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Image 4">
            <a:extLst>
              <a:ext uri="{FF2B5EF4-FFF2-40B4-BE49-F238E27FC236}">
                <a16:creationId xmlns:a16="http://schemas.microsoft.com/office/drawing/2014/main" id="{70E8759E-1083-4901-A1FC-318CA2F77A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2206" y="1707356"/>
            <a:ext cx="6847283" cy="282653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Espace réservé du contenu 2">
                <a:extLst>
                  <a:ext uri="{FF2B5EF4-FFF2-40B4-BE49-F238E27FC236}">
                    <a16:creationId xmlns:a16="http://schemas.microsoft.com/office/drawing/2014/main" id="{BC8BC291-1C56-4D92-A92D-DA0C829FBE47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089489" y="2571750"/>
                <a:ext cx="2054510" cy="1009650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171450" indent="-171450" algn="l" defTabSz="685800" rtl="0" eaLnBrk="1" latinLnBrk="0" hangingPunct="1">
                  <a:lnSpc>
                    <a:spcPct val="90000"/>
                  </a:lnSpc>
                  <a:spcBef>
                    <a:spcPts val="750"/>
                  </a:spcBef>
                  <a:buSzPct val="85000"/>
                  <a:buFont typeface="Wingdings" panose="05000000000000000000" pitchFamily="2" charset="2"/>
                  <a:buChar char="§"/>
                  <a:defRPr sz="21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1pPr>
                <a:lvl2pPr marL="5143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–"/>
                  <a:defRPr sz="18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2pPr>
                <a:lvl3pPr marL="8572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SzPct val="85000"/>
                  <a:buFont typeface="Wingdings" panose="05000000000000000000" pitchFamily="2" charset="2"/>
                  <a:buChar char="Ø"/>
                  <a:defRPr sz="15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3pPr>
                <a:lvl4pPr marL="12001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4pPr>
                <a:lvl5pPr marL="15430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Courier New" panose="02070309020205020404" pitchFamily="49" charset="0"/>
                  <a:buChar char="o"/>
                  <a:defRPr sz="135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5pPr>
                <a:lvl6pPr marL="18859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2288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5717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9146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spcBef>
                    <a:spcPts val="0"/>
                  </a:spcBef>
                  <a:buFont typeface="Wingdings" panose="05000000000000000000" pitchFamily="2" charset="2"/>
                  <a:buNone/>
                </a:pPr>
                <a:r>
                  <a:rPr lang="fr-FR" sz="1400" dirty="0"/>
                  <a:t>No </a:t>
                </a:r>
                <a:r>
                  <a:rPr lang="fr-FR" sz="1400" dirty="0" err="1"/>
                  <a:t>correlation</a:t>
                </a:r>
                <a:r>
                  <a:rPr lang="fr-FR" sz="1400" dirty="0"/>
                  <a:t> </a:t>
                </a:r>
                <a:r>
                  <a:rPr lang="fr-FR" sz="1400" dirty="0" err="1"/>
                  <a:t>between</a:t>
                </a:r>
                <a:r>
                  <a:rPr lang="fr-FR" sz="1400" dirty="0"/>
                  <a:t> the basin area and the maximum NSE</a:t>
                </a:r>
              </a:p>
              <a:p>
                <a:pPr marL="0" indent="0">
                  <a:spcBef>
                    <a:spcPts val="0"/>
                  </a:spcBef>
                  <a:buFont typeface="Wingdings" panose="05000000000000000000" pitchFamily="2" charset="2"/>
                  <a:buNone/>
                </a:pPr>
                <a:r>
                  <a:rPr lang="fr-FR" sz="1400" dirty="0"/>
                  <a:t>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fr-FR" sz="1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fr-FR" sz="1400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p>
                        <m:r>
                          <a:rPr lang="fr-FR" sz="1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fr-FR" sz="1400" b="0" i="1" smtClean="0">
                        <a:latin typeface="Cambria Math" panose="02040503050406030204" pitchFamily="18" charset="0"/>
                      </a:rPr>
                      <m:t>=0.12</m:t>
                    </m:r>
                  </m:oMath>
                </a14:m>
                <a:r>
                  <a:rPr lang="fr-FR" sz="1400" dirty="0"/>
                  <a:t>, </a:t>
                </a:r>
                <a14:m>
                  <m:oMath xmlns:m="http://schemas.openxmlformats.org/officeDocument/2006/math">
                    <m:r>
                      <a:rPr lang="fr-FR" sz="1400" b="0" i="1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fr-FR" sz="1400" b="0" i="1" smtClean="0">
                        <a:latin typeface="Cambria Math" panose="02040503050406030204" pitchFamily="18" charset="0"/>
                      </a:rPr>
                      <m:t>=0.12</m:t>
                    </m:r>
                  </m:oMath>
                </a14:m>
                <a:r>
                  <a:rPr lang="fr-FR" sz="1400" dirty="0"/>
                  <a:t>)</a:t>
                </a:r>
              </a:p>
            </p:txBody>
          </p:sp>
        </mc:Choice>
        <mc:Fallback xmlns="">
          <p:sp>
            <p:nvSpPr>
              <p:cNvPr id="7" name="Espace réservé du contenu 2">
                <a:extLst>
                  <a:ext uri="{FF2B5EF4-FFF2-40B4-BE49-F238E27FC236}">
                    <a16:creationId xmlns:a16="http://schemas.microsoft.com/office/drawing/2014/main" id="{BC8BC291-1C56-4D92-A92D-DA0C829FBE4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89489" y="2571750"/>
                <a:ext cx="2054510" cy="1009650"/>
              </a:xfrm>
              <a:prstGeom prst="rect">
                <a:avLst/>
              </a:prstGeom>
              <a:blipFill>
                <a:blip r:embed="rId4"/>
                <a:stretch>
                  <a:fillRect l="-890" t="-3012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418867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30F4289-5F01-4F32-BF03-5AEB3831D6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0800" y="9518"/>
            <a:ext cx="8402400" cy="994172"/>
          </a:xfrm>
        </p:spPr>
        <p:txBody>
          <a:bodyPr/>
          <a:lstStyle/>
          <a:p>
            <a:r>
              <a:rPr lang="fr-FR" dirty="0"/>
              <a:t>Global water budget </a:t>
            </a:r>
            <a:r>
              <a:rPr lang="fr-FR" dirty="0" err="1"/>
              <a:t>closure</a:t>
            </a:r>
            <a:r>
              <a:rPr lang="fr-FR" dirty="0"/>
              <a:t> (2)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Espace réservé du contenu 2">
                <a:extLst>
                  <a:ext uri="{FF2B5EF4-FFF2-40B4-BE49-F238E27FC236}">
                    <a16:creationId xmlns:a16="http://schemas.microsoft.com/office/drawing/2014/main" id="{BA238E37-8496-4D05-8F5A-9E2924BC2DB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70799" y="1003690"/>
                <a:ext cx="8644614" cy="703666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fr-FR" sz="1800" b="1" dirty="0"/>
                  <a:t>62% of the </a:t>
                </a:r>
                <a:r>
                  <a:rPr lang="fr-FR" sz="1800" b="1" dirty="0" err="1"/>
                  <a:t>study</a:t>
                </a:r>
                <a:r>
                  <a:rPr lang="fr-FR" sz="1800" b="1" dirty="0"/>
                  <a:t> area </a:t>
                </a:r>
                <a:r>
                  <a:rPr lang="fr-FR" sz="1800" dirty="0"/>
                  <a:t>(</a:t>
                </a:r>
                <a14:m>
                  <m:oMath xmlns:m="http://schemas.openxmlformats.org/officeDocument/2006/math">
                    <m:r>
                      <a:rPr lang="fr-FR" sz="1800" b="0" i="1" smtClean="0">
                        <a:latin typeface="Cambria Math" panose="02040503050406030204" pitchFamily="18" charset="0"/>
                      </a:rPr>
                      <m:t>62.3 </m:t>
                    </m:r>
                    <m:r>
                      <a:rPr lang="fr-FR" sz="1800" b="0" i="1" smtClean="0">
                        <a:latin typeface="Cambria Math" panose="02040503050406030204" pitchFamily="18" charset="0"/>
                      </a:rPr>
                      <m:t>𝑚𝑖𝑙𝑙𝑖𝑜𝑛</m:t>
                    </m:r>
                    <m:r>
                      <a:rPr lang="fr-FR" sz="18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fr-FR" sz="1800" b="0" i="1" smtClean="0">
                        <a:latin typeface="Cambria Math" panose="02040503050406030204" pitchFamily="18" charset="0"/>
                      </a:rPr>
                      <m:t>𝑘</m:t>
                    </m:r>
                    <m:sSup>
                      <m:sSupPr>
                        <m:ctrlPr>
                          <a:rPr lang="fr-FR" sz="18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fr-FR" sz="1800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p>
                        <m:r>
                          <a:rPr lang="fr-FR" sz="18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fr-FR" sz="1800" dirty="0"/>
                  <a:t>) </a:t>
                </a:r>
                <a:r>
                  <a:rPr lang="fr-FR" sz="1800" b="0" dirty="0" err="1"/>
                  <a:t>satisfy</a:t>
                </a:r>
                <a:r>
                  <a:rPr lang="fr-FR" sz="1800" b="0" dirty="0"/>
                  <a:t> a positive </a:t>
                </a:r>
                <a:r>
                  <a:rPr lang="fr-FR" sz="1800" b="0" dirty="0" err="1"/>
                  <a:t>cyclostationary</a:t>
                </a:r>
                <a:r>
                  <a:rPr lang="fr-FR" sz="1800" b="0" dirty="0"/>
                  <a:t> NSE: </a:t>
                </a:r>
                <a14:m>
                  <m:oMath xmlns:m="http://schemas.openxmlformats.org/officeDocument/2006/math">
                    <m:r>
                      <a:rPr lang="fr-FR" sz="1800" b="0" i="1" smtClean="0">
                        <a:latin typeface="Cambria Math" panose="02040503050406030204" pitchFamily="18" charset="0"/>
                      </a:rPr>
                      <m:t>𝑇𝑊𝑆</m:t>
                    </m:r>
                    <m:sSub>
                      <m:sSubPr>
                        <m:ctrlPr>
                          <a:rPr lang="fr-FR" sz="1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sz="1800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fr-FR" sz="1800" b="0" i="1" smtClean="0">
                            <a:latin typeface="Cambria Math" panose="02040503050406030204" pitchFamily="18" charset="0"/>
                          </a:rPr>
                          <m:t>𝑏𝑢𝑑𝑔𝑒𝑡</m:t>
                        </m:r>
                      </m:sub>
                    </m:sSub>
                  </m:oMath>
                </a14:m>
                <a:r>
                  <a:rPr lang="fr-FR" sz="1800" dirty="0"/>
                  <a:t> </a:t>
                </a:r>
                <a:r>
                  <a:rPr lang="fr-FR" sz="1800" dirty="0" err="1"/>
                  <a:t>is</a:t>
                </a:r>
                <a:r>
                  <a:rPr lang="fr-FR" sz="1800" dirty="0"/>
                  <a:t> a </a:t>
                </a:r>
                <a:r>
                  <a:rPr lang="fr-FR" sz="1800" dirty="0" err="1"/>
                  <a:t>better</a:t>
                </a:r>
                <a:r>
                  <a:rPr lang="fr-FR" sz="1800" dirty="0"/>
                  <a:t> approximation of </a:t>
                </a:r>
                <a14:m>
                  <m:oMath xmlns:m="http://schemas.openxmlformats.org/officeDocument/2006/math">
                    <m:r>
                      <a:rPr lang="fr-FR" sz="1800" b="0" i="1" smtClean="0">
                        <a:latin typeface="Cambria Math" panose="02040503050406030204" pitchFamily="18" charset="0"/>
                      </a:rPr>
                      <m:t>𝑇𝑊𝑆</m:t>
                    </m:r>
                    <m:sSub>
                      <m:sSubPr>
                        <m:ctrlPr>
                          <a:rPr lang="fr-FR" sz="1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sz="1800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fr-FR" sz="1800" b="0" i="1" smtClean="0">
                            <a:latin typeface="Cambria Math" panose="02040503050406030204" pitchFamily="18" charset="0"/>
                          </a:rPr>
                          <m:t>𝐺𝑅𝐴𝐶𝐸</m:t>
                        </m:r>
                      </m:sub>
                    </m:sSub>
                  </m:oMath>
                </a14:m>
                <a:r>
                  <a:rPr lang="fr-FR" sz="1800" dirty="0"/>
                  <a:t> </a:t>
                </a:r>
                <a:r>
                  <a:rPr lang="fr-FR" sz="1800" dirty="0" err="1"/>
                  <a:t>than</a:t>
                </a:r>
                <a:r>
                  <a:rPr lang="fr-FR" sz="1800" dirty="0"/>
                  <a:t> the </a:t>
                </a:r>
                <a:r>
                  <a:rPr lang="fr-FR" sz="1800" dirty="0" err="1"/>
                  <a:t>mean</a:t>
                </a:r>
                <a:r>
                  <a:rPr lang="fr-FR" sz="1800" dirty="0"/>
                  <a:t> </a:t>
                </a:r>
                <a:r>
                  <a:rPr lang="fr-FR" sz="1800" dirty="0" err="1"/>
                  <a:t>seasonal</a:t>
                </a:r>
                <a:r>
                  <a:rPr lang="fr-FR" sz="1800" dirty="0"/>
                  <a:t> cycle</a:t>
                </a:r>
              </a:p>
            </p:txBody>
          </p:sp>
        </mc:Choice>
        <mc:Fallback xmlns="">
          <p:sp>
            <p:nvSpPr>
              <p:cNvPr id="3" name="Espace réservé du contenu 2">
                <a:extLst>
                  <a:ext uri="{FF2B5EF4-FFF2-40B4-BE49-F238E27FC236}">
                    <a16:creationId xmlns:a16="http://schemas.microsoft.com/office/drawing/2014/main" id="{BA238E37-8496-4D05-8F5A-9E2924BC2DB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70799" y="1003690"/>
                <a:ext cx="8644614" cy="703666"/>
              </a:xfrm>
              <a:blipFill>
                <a:blip r:embed="rId2"/>
                <a:stretch>
                  <a:fillRect l="-635" t="-8696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Image 4">
            <a:extLst>
              <a:ext uri="{FF2B5EF4-FFF2-40B4-BE49-F238E27FC236}">
                <a16:creationId xmlns:a16="http://schemas.microsoft.com/office/drawing/2014/main" id="{70E8759E-1083-4901-A1FC-318CA2F77AC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146574" y="1623903"/>
            <a:ext cx="6845985" cy="282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01604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30F4289-5F01-4F32-BF03-5AEB3831D6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0800" y="9518"/>
            <a:ext cx="8402400" cy="994172"/>
          </a:xfrm>
        </p:spPr>
        <p:txBody>
          <a:bodyPr/>
          <a:lstStyle/>
          <a:p>
            <a:r>
              <a:rPr lang="fr-FR" dirty="0"/>
              <a:t>Performance of a single combination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Espace réservé du contenu 2">
                <a:extLst>
                  <a:ext uri="{FF2B5EF4-FFF2-40B4-BE49-F238E27FC236}">
                    <a16:creationId xmlns:a16="http://schemas.microsoft.com/office/drawing/2014/main" id="{BA238E37-8496-4D05-8F5A-9E2924BC2DB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278607" y="910821"/>
                <a:ext cx="8601074" cy="932267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fr-FR" sz="1800" b="1" dirty="0"/>
                  <a:t>No single combination can </a:t>
                </a:r>
                <a:r>
                  <a:rPr lang="fr-FR" sz="1800" b="1" dirty="0" err="1"/>
                  <a:t>approach</a:t>
                </a:r>
                <a:r>
                  <a:rPr lang="fr-FR" sz="1800" b="1" dirty="0"/>
                  <a:t> the best performances</a:t>
                </a:r>
              </a:p>
              <a:p>
                <a:pPr marL="0" indent="0">
                  <a:buNone/>
                </a:pPr>
                <a:r>
                  <a:rPr lang="fr-FR" sz="1800" dirty="0"/>
                  <a:t>P, ET, R </a:t>
                </a:r>
                <a:r>
                  <a:rPr lang="fr-FR" sz="1800" dirty="0" err="1"/>
                  <a:t>from</a:t>
                </a:r>
                <a:r>
                  <a:rPr lang="fr-FR" sz="1800" dirty="0"/>
                  <a:t> ERA5 Land lead to the </a:t>
                </a:r>
                <a:r>
                  <a:rPr lang="fr-FR" sz="1800" dirty="0" err="1"/>
                  <a:t>largest</a:t>
                </a:r>
                <a:r>
                  <a:rPr lang="fr-FR" sz="1800" dirty="0"/>
                  <a:t> area </a:t>
                </a:r>
                <a:r>
                  <a:rPr lang="fr-FR" sz="1800" dirty="0" err="1"/>
                  <a:t>with</a:t>
                </a:r>
                <a:r>
                  <a:rPr lang="fr-FR" sz="1800" dirty="0"/>
                  <a:t> </a:t>
                </a:r>
                <a14:m>
                  <m:oMath xmlns:m="http://schemas.openxmlformats.org/officeDocument/2006/math">
                    <m:r>
                      <a:rPr lang="fr-FR" sz="1800" b="0" i="1" smtClean="0">
                        <a:latin typeface="Cambria Math" panose="02040503050406030204" pitchFamily="18" charset="0"/>
                      </a:rPr>
                      <m:t>𝑁𝑆</m:t>
                    </m:r>
                    <m:sSub>
                      <m:sSubPr>
                        <m:ctrlPr>
                          <a:rPr lang="fr-FR" sz="1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sz="1800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fr-FR" sz="1800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sub>
                    </m:sSub>
                    <m:r>
                      <a:rPr lang="fr-FR" sz="1800" b="0" i="1" smtClean="0">
                        <a:latin typeface="Cambria Math" panose="02040503050406030204" pitchFamily="18" charset="0"/>
                      </a:rPr>
                      <m:t>&gt;0</m:t>
                    </m:r>
                  </m:oMath>
                </a14:m>
                <a:r>
                  <a:rPr lang="fr-FR" sz="1800" dirty="0"/>
                  <a:t>: </a:t>
                </a:r>
                <a14:m>
                  <m:oMath xmlns:m="http://schemas.openxmlformats.org/officeDocument/2006/math">
                    <m:r>
                      <a:rPr lang="fr-FR" sz="1800" b="0" i="1" smtClean="0">
                        <a:latin typeface="Cambria Math" panose="02040503050406030204" pitchFamily="18" charset="0"/>
                      </a:rPr>
                      <m:t>35.5 </m:t>
                    </m:r>
                    <m:r>
                      <a:rPr lang="fr-FR" sz="1800" b="0" i="1" smtClean="0">
                        <a:latin typeface="Cambria Math" panose="02040503050406030204" pitchFamily="18" charset="0"/>
                      </a:rPr>
                      <m:t>𝑚𝑖𝑙𝑙𝑖𝑜𝑛</m:t>
                    </m:r>
                    <m:r>
                      <a:rPr lang="fr-FR" sz="18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fr-FR" sz="1800" b="0" i="1" smtClean="0">
                        <a:latin typeface="Cambria Math" panose="02040503050406030204" pitchFamily="18" charset="0"/>
                      </a:rPr>
                      <m:t>𝑘</m:t>
                    </m:r>
                    <m:sSup>
                      <m:sSupPr>
                        <m:ctrlPr>
                          <a:rPr lang="fr-FR" sz="18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fr-FR" sz="1800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p>
                        <m:r>
                          <a:rPr lang="fr-FR" sz="18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fr-FR" sz="1800" dirty="0"/>
              </a:p>
              <a:p>
                <a:pPr marL="0" indent="0">
                  <a:buNone/>
                </a:pPr>
                <a:endParaRPr lang="fr-FR" sz="1800" dirty="0"/>
              </a:p>
            </p:txBody>
          </p:sp>
        </mc:Choice>
        <mc:Fallback xmlns="">
          <p:sp>
            <p:nvSpPr>
              <p:cNvPr id="3" name="Espace réservé du contenu 2">
                <a:extLst>
                  <a:ext uri="{FF2B5EF4-FFF2-40B4-BE49-F238E27FC236}">
                    <a16:creationId xmlns:a16="http://schemas.microsoft.com/office/drawing/2014/main" id="{BA238E37-8496-4D05-8F5A-9E2924BC2DB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78607" y="910821"/>
                <a:ext cx="8601074" cy="932267"/>
              </a:xfrm>
              <a:blipFill>
                <a:blip r:embed="rId2"/>
                <a:stretch>
                  <a:fillRect l="-638" t="-5882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Image 4">
            <a:extLst>
              <a:ext uri="{FF2B5EF4-FFF2-40B4-BE49-F238E27FC236}">
                <a16:creationId xmlns:a16="http://schemas.microsoft.com/office/drawing/2014/main" id="{70E8759E-1083-4901-A1FC-318CA2F77AC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149006" y="1764506"/>
            <a:ext cx="6845987" cy="282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52204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30F4289-5F01-4F32-BF03-5AEB3831D6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0800" y="9518"/>
            <a:ext cx="8402400" cy="994172"/>
          </a:xfrm>
        </p:spPr>
        <p:txBody>
          <a:bodyPr/>
          <a:lstStyle/>
          <a:p>
            <a:r>
              <a:rPr lang="fr-FR" dirty="0"/>
              <a:t>Best </a:t>
            </a:r>
            <a:r>
              <a:rPr lang="fr-FR" dirty="0" err="1"/>
              <a:t>precipitation</a:t>
            </a:r>
            <a:r>
              <a:rPr lang="fr-FR" dirty="0"/>
              <a:t> </a:t>
            </a:r>
            <a:r>
              <a:rPr lang="fr-FR" dirty="0" err="1"/>
              <a:t>datasets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A238E37-8496-4D05-8F5A-9E2924BC2D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8607" y="910821"/>
            <a:ext cx="8601074" cy="124659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sz="1800" dirty="0" err="1"/>
              <a:t>mean</a:t>
            </a:r>
            <a:r>
              <a:rPr lang="fr-FR" sz="1800" dirty="0"/>
              <a:t> NSE for the 10 best combinations </a:t>
            </a:r>
            <a:r>
              <a:rPr lang="fr-FR" sz="1800" dirty="0" err="1"/>
              <a:t>containing</a:t>
            </a:r>
            <a:r>
              <a:rPr lang="fr-FR" sz="1800" dirty="0"/>
              <a:t> the </a:t>
            </a:r>
            <a:r>
              <a:rPr lang="fr-FR" sz="1800" dirty="0" err="1"/>
              <a:t>reference</a:t>
            </a:r>
            <a:r>
              <a:rPr lang="fr-FR" sz="1800" dirty="0"/>
              <a:t> P </a:t>
            </a:r>
            <a:r>
              <a:rPr lang="fr-FR" sz="1800" dirty="0" err="1"/>
              <a:t>dataset</a:t>
            </a:r>
            <a:endParaRPr lang="fr-FR" sz="1800" dirty="0"/>
          </a:p>
          <a:p>
            <a:pPr>
              <a:buFontTx/>
              <a:buChar char="-"/>
            </a:pPr>
            <a:r>
              <a:rPr lang="fr-FR" sz="1800" dirty="0" err="1"/>
              <a:t>mean</a:t>
            </a:r>
            <a:r>
              <a:rPr lang="fr-FR" sz="1800" dirty="0"/>
              <a:t> NSE for the 10 best combinations </a:t>
            </a:r>
            <a:r>
              <a:rPr lang="fr-FR" sz="1800" i="1" dirty="0"/>
              <a:t>not</a:t>
            </a:r>
            <a:r>
              <a:rPr lang="fr-FR" sz="1800" dirty="0"/>
              <a:t> </a:t>
            </a:r>
            <a:r>
              <a:rPr lang="fr-FR" sz="1800" dirty="0" err="1"/>
              <a:t>containing</a:t>
            </a:r>
            <a:r>
              <a:rPr lang="fr-FR" sz="1800" dirty="0"/>
              <a:t> the </a:t>
            </a:r>
            <a:r>
              <a:rPr lang="fr-FR" sz="1800" dirty="0" err="1"/>
              <a:t>reference</a:t>
            </a:r>
            <a:r>
              <a:rPr lang="fr-FR" sz="1800" dirty="0"/>
              <a:t> P </a:t>
            </a:r>
            <a:r>
              <a:rPr lang="fr-FR" sz="1800" dirty="0" err="1"/>
              <a:t>dataset</a:t>
            </a:r>
            <a:endParaRPr lang="fr-FR" sz="1800" dirty="0"/>
          </a:p>
          <a:p>
            <a:pPr marL="0" indent="0">
              <a:buNone/>
            </a:pPr>
            <a:r>
              <a:rPr lang="fr-FR" sz="1600" dirty="0"/>
              <a:t>« best » = </a:t>
            </a:r>
            <a:r>
              <a:rPr lang="fr-FR" sz="1600" dirty="0" err="1"/>
              <a:t>highest</a:t>
            </a:r>
            <a:r>
              <a:rPr lang="fr-FR" sz="1600" dirty="0"/>
              <a:t> NSE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77BE980A-FB60-4A35-93B8-B84F8395F5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98189" y="3058714"/>
            <a:ext cx="2967204" cy="1347337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C9E733CE-6DBF-4E84-9A41-2AE2C6574D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98189" y="1711379"/>
            <a:ext cx="2967204" cy="1347337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BA529BEB-FEC0-4F27-886E-453A41AAB3A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7690" y="2075493"/>
            <a:ext cx="4236244" cy="1923578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0335E025-66FE-4F76-A6E9-37EDC04D181D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4932"/>
          <a:stretch/>
        </p:blipFill>
        <p:spPr>
          <a:xfrm>
            <a:off x="994126" y="4044949"/>
            <a:ext cx="4503371" cy="471251"/>
          </a:xfrm>
          <a:prstGeom prst="rect">
            <a:avLst/>
          </a:prstGeom>
        </p:spPr>
      </p:pic>
      <p:sp>
        <p:nvSpPr>
          <p:cNvPr id="13" name="Espace réservé du contenu 2">
            <a:extLst>
              <a:ext uri="{FF2B5EF4-FFF2-40B4-BE49-F238E27FC236}">
                <a16:creationId xmlns:a16="http://schemas.microsoft.com/office/drawing/2014/main" id="{257C6EBD-FFB7-4744-8576-5A9EE287B3DE}"/>
              </a:ext>
            </a:extLst>
          </p:cNvPr>
          <p:cNvSpPr txBox="1">
            <a:spLocks/>
          </p:cNvSpPr>
          <p:nvPr/>
        </p:nvSpPr>
        <p:spPr>
          <a:xfrm>
            <a:off x="4572000" y="4280574"/>
            <a:ext cx="1015038" cy="6577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SzPct val="85000"/>
              <a:buFont typeface="Wingdings" panose="05000000000000000000" pitchFamily="2" charset="2"/>
              <a:buChar char="§"/>
              <a:defRPr sz="21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–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SzPct val="85000"/>
              <a:buFont typeface="Wingdings" panose="05000000000000000000" pitchFamily="2" charset="2"/>
              <a:buChar char="Ø"/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Courier New" panose="02070309020205020404" pitchFamily="49" charset="0"/>
              <a:buChar char="o"/>
              <a:defRPr sz="135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Font typeface="Wingdings" panose="05000000000000000000" pitchFamily="2" charset="2"/>
              <a:buNone/>
            </a:pPr>
            <a:r>
              <a:rPr lang="fr-FR" sz="1200" dirty="0">
                <a:solidFill>
                  <a:schemeClr val="accent6"/>
                </a:solidFill>
              </a:rPr>
              <a:t>GPCP </a:t>
            </a:r>
          </a:p>
          <a:p>
            <a:pPr marL="0" indent="0" algn="ctr">
              <a:spcBef>
                <a:spcPts val="0"/>
              </a:spcBef>
              <a:buFont typeface="Wingdings" panose="05000000000000000000" pitchFamily="2" charset="2"/>
              <a:buNone/>
            </a:pPr>
            <a:r>
              <a:rPr lang="fr-FR" sz="1200" dirty="0" err="1">
                <a:solidFill>
                  <a:schemeClr val="accent6"/>
                </a:solidFill>
              </a:rPr>
              <a:t>significantly</a:t>
            </a:r>
            <a:r>
              <a:rPr lang="fr-FR" sz="1200" dirty="0">
                <a:solidFill>
                  <a:schemeClr val="accent6"/>
                </a:solidFill>
              </a:rPr>
              <a:t> </a:t>
            </a:r>
            <a:r>
              <a:rPr lang="fr-FR" sz="1200" dirty="0" err="1">
                <a:solidFill>
                  <a:schemeClr val="accent6"/>
                </a:solidFill>
              </a:rPr>
              <a:t>better</a:t>
            </a:r>
            <a:endParaRPr lang="fr-FR" sz="1200" dirty="0">
              <a:solidFill>
                <a:schemeClr val="accent6"/>
              </a:solidFill>
            </a:endParaRPr>
          </a:p>
        </p:txBody>
      </p:sp>
      <p:sp>
        <p:nvSpPr>
          <p:cNvPr id="14" name="Espace réservé du contenu 2">
            <a:extLst>
              <a:ext uri="{FF2B5EF4-FFF2-40B4-BE49-F238E27FC236}">
                <a16:creationId xmlns:a16="http://schemas.microsoft.com/office/drawing/2014/main" id="{7F26670C-94C8-4F86-B3B2-15F4C8B5A9A6}"/>
              </a:ext>
            </a:extLst>
          </p:cNvPr>
          <p:cNvSpPr txBox="1">
            <a:spLocks/>
          </p:cNvSpPr>
          <p:nvPr/>
        </p:nvSpPr>
        <p:spPr>
          <a:xfrm>
            <a:off x="994126" y="4280574"/>
            <a:ext cx="630573" cy="4712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SzPct val="85000"/>
              <a:buFont typeface="Wingdings" panose="05000000000000000000" pitchFamily="2" charset="2"/>
              <a:buChar char="§"/>
              <a:defRPr sz="21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–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SzPct val="85000"/>
              <a:buFont typeface="Wingdings" panose="05000000000000000000" pitchFamily="2" charset="2"/>
              <a:buChar char="Ø"/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Courier New" panose="02070309020205020404" pitchFamily="49" charset="0"/>
              <a:buChar char="o"/>
              <a:defRPr sz="135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Font typeface="Wingdings" panose="05000000000000000000" pitchFamily="2" charset="2"/>
              <a:buNone/>
            </a:pPr>
            <a:r>
              <a:rPr lang="fr-FR" sz="1200" dirty="0">
                <a:solidFill>
                  <a:schemeClr val="accent4">
                    <a:lumMod val="75000"/>
                  </a:schemeClr>
                </a:solidFill>
              </a:rPr>
              <a:t>GPCP </a:t>
            </a:r>
          </a:p>
          <a:p>
            <a:pPr marL="0" indent="0" algn="ctr">
              <a:spcBef>
                <a:spcPts val="0"/>
              </a:spcBef>
              <a:buFont typeface="Wingdings" panose="05000000000000000000" pitchFamily="2" charset="2"/>
              <a:buNone/>
            </a:pPr>
            <a:r>
              <a:rPr lang="fr-FR" sz="1200" dirty="0" err="1">
                <a:solidFill>
                  <a:schemeClr val="accent4">
                    <a:lumMod val="75000"/>
                  </a:schemeClr>
                </a:solidFill>
              </a:rPr>
              <a:t>worse</a:t>
            </a:r>
            <a:endParaRPr lang="fr-FR" sz="1200" dirty="0">
              <a:solidFill>
                <a:schemeClr val="accent4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85986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30F4289-5F01-4F32-BF03-5AEB3831D6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0800" y="9518"/>
            <a:ext cx="8402400" cy="994172"/>
          </a:xfrm>
        </p:spPr>
        <p:txBody>
          <a:bodyPr/>
          <a:lstStyle/>
          <a:p>
            <a:r>
              <a:rPr lang="fr-FR" dirty="0"/>
              <a:t>Best </a:t>
            </a:r>
            <a:r>
              <a:rPr lang="fr-FR" dirty="0" err="1"/>
              <a:t>evapotranspiration</a:t>
            </a:r>
            <a:r>
              <a:rPr lang="fr-FR" dirty="0"/>
              <a:t> </a:t>
            </a:r>
            <a:r>
              <a:rPr lang="fr-FR" dirty="0" err="1"/>
              <a:t>datasets</a:t>
            </a:r>
            <a:endParaRPr lang="fr-FR" dirty="0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77BE980A-FB60-4A35-93B8-B84F8395F53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898189" y="3700064"/>
            <a:ext cx="2967203" cy="1347337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C9E733CE-6DBF-4E84-9A41-2AE2C6574D6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898189" y="2352729"/>
            <a:ext cx="2967203" cy="1347337"/>
          </a:xfrm>
          <a:prstGeom prst="rect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7793CAF0-3396-4241-A7A5-6E0C5CDB21A4}"/>
              </a:ext>
            </a:extLst>
          </p:cNvPr>
          <p:cNvGrpSpPr/>
          <p:nvPr/>
        </p:nvGrpSpPr>
        <p:grpSpPr>
          <a:xfrm>
            <a:off x="370800" y="1008693"/>
            <a:ext cx="4592912" cy="2862782"/>
            <a:chOff x="994126" y="2075493"/>
            <a:chExt cx="4592912" cy="2862782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BA529BEB-FEC0-4F27-886E-453A41AAB3A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/>
            <a:stretch/>
          </p:blipFill>
          <p:spPr>
            <a:xfrm>
              <a:off x="1127690" y="2075493"/>
              <a:ext cx="4236243" cy="1923578"/>
            </a:xfrm>
            <a:prstGeom prst="rect">
              <a:avLst/>
            </a:prstGeom>
          </p:spPr>
        </p:pic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0335E025-66FE-4F76-A6E9-37EDC04D181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t="4932"/>
            <a:stretch/>
          </p:blipFill>
          <p:spPr>
            <a:xfrm>
              <a:off x="994126" y="4044949"/>
              <a:ext cx="4503371" cy="471251"/>
            </a:xfrm>
            <a:prstGeom prst="rect">
              <a:avLst/>
            </a:prstGeom>
          </p:spPr>
        </p:pic>
        <p:sp>
          <p:nvSpPr>
            <p:cNvPr id="13" name="Espace réservé du contenu 2">
              <a:extLst>
                <a:ext uri="{FF2B5EF4-FFF2-40B4-BE49-F238E27FC236}">
                  <a16:creationId xmlns:a16="http://schemas.microsoft.com/office/drawing/2014/main" id="{257C6EBD-FFB7-4744-8576-5A9EE287B3DE}"/>
                </a:ext>
              </a:extLst>
            </p:cNvPr>
            <p:cNvSpPr txBox="1">
              <a:spLocks/>
            </p:cNvSpPr>
            <p:nvPr/>
          </p:nvSpPr>
          <p:spPr>
            <a:xfrm>
              <a:off x="4572000" y="4280574"/>
              <a:ext cx="1015038" cy="657701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SzPct val="85000"/>
                <a:buFont typeface="Wingdings" panose="05000000000000000000" pitchFamily="2" charset="2"/>
                <a:buChar char="§"/>
                <a:defRPr sz="21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–"/>
                <a:defRPr sz="18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SzPct val="85000"/>
                <a:buFont typeface="Wingdings" panose="05000000000000000000" pitchFamily="2" charset="2"/>
                <a:buChar char="Ø"/>
                <a:defRPr sz="15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Courier New" panose="02070309020205020404" pitchFamily="49" charset="0"/>
                <a:buChar char="o"/>
                <a:defRPr sz="135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spcBef>
                  <a:spcPts val="0"/>
                </a:spcBef>
                <a:buFont typeface="Wingdings" panose="05000000000000000000" pitchFamily="2" charset="2"/>
                <a:buNone/>
              </a:pPr>
              <a:r>
                <a:rPr lang="fr-FR" sz="1200" dirty="0">
                  <a:solidFill>
                    <a:schemeClr val="accent6"/>
                  </a:solidFill>
                </a:rPr>
                <a:t>CLSM2.2 </a:t>
              </a:r>
            </a:p>
            <a:p>
              <a:pPr marL="0" indent="0" algn="ctr">
                <a:spcBef>
                  <a:spcPts val="0"/>
                </a:spcBef>
                <a:buFont typeface="Wingdings" panose="05000000000000000000" pitchFamily="2" charset="2"/>
                <a:buNone/>
              </a:pPr>
              <a:r>
                <a:rPr lang="fr-FR" sz="1200" dirty="0" err="1">
                  <a:solidFill>
                    <a:schemeClr val="accent6"/>
                  </a:solidFill>
                </a:rPr>
                <a:t>significantly</a:t>
              </a:r>
              <a:r>
                <a:rPr lang="fr-FR" sz="1200" dirty="0">
                  <a:solidFill>
                    <a:schemeClr val="accent6"/>
                  </a:solidFill>
                </a:rPr>
                <a:t> </a:t>
              </a:r>
              <a:r>
                <a:rPr lang="fr-FR" sz="1200" dirty="0" err="1">
                  <a:solidFill>
                    <a:schemeClr val="accent6"/>
                  </a:solidFill>
                </a:rPr>
                <a:t>better</a:t>
              </a:r>
              <a:endParaRPr lang="fr-FR" sz="1200" dirty="0">
                <a:solidFill>
                  <a:schemeClr val="accent6"/>
                </a:solidFill>
              </a:endParaRPr>
            </a:p>
          </p:txBody>
        </p:sp>
        <p:sp>
          <p:nvSpPr>
            <p:cNvPr id="14" name="Espace réservé du contenu 2">
              <a:extLst>
                <a:ext uri="{FF2B5EF4-FFF2-40B4-BE49-F238E27FC236}">
                  <a16:creationId xmlns:a16="http://schemas.microsoft.com/office/drawing/2014/main" id="{7F26670C-94C8-4F86-B3B2-15F4C8B5A9A6}"/>
                </a:ext>
              </a:extLst>
            </p:cNvPr>
            <p:cNvSpPr txBox="1">
              <a:spLocks/>
            </p:cNvSpPr>
            <p:nvPr/>
          </p:nvSpPr>
          <p:spPr>
            <a:xfrm>
              <a:off x="994126" y="4280574"/>
              <a:ext cx="848400" cy="471252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SzPct val="85000"/>
                <a:buFont typeface="Wingdings" panose="05000000000000000000" pitchFamily="2" charset="2"/>
                <a:buChar char="§"/>
                <a:defRPr sz="21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–"/>
                <a:defRPr sz="18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SzPct val="85000"/>
                <a:buFont typeface="Wingdings" panose="05000000000000000000" pitchFamily="2" charset="2"/>
                <a:buChar char="Ø"/>
                <a:defRPr sz="15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Courier New" panose="02070309020205020404" pitchFamily="49" charset="0"/>
                <a:buChar char="o"/>
                <a:defRPr sz="135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spcBef>
                  <a:spcPts val="0"/>
                </a:spcBef>
                <a:buFont typeface="Wingdings" panose="05000000000000000000" pitchFamily="2" charset="2"/>
                <a:buNone/>
              </a:pPr>
              <a:r>
                <a:rPr lang="fr-FR" sz="1200" dirty="0">
                  <a:solidFill>
                    <a:schemeClr val="accent4">
                      <a:lumMod val="75000"/>
                    </a:schemeClr>
                  </a:solidFill>
                </a:rPr>
                <a:t>CLSM2.2 </a:t>
              </a:r>
            </a:p>
            <a:p>
              <a:pPr marL="0" indent="0" algn="ctr">
                <a:spcBef>
                  <a:spcPts val="0"/>
                </a:spcBef>
                <a:buFont typeface="Wingdings" panose="05000000000000000000" pitchFamily="2" charset="2"/>
                <a:buNone/>
              </a:pPr>
              <a:r>
                <a:rPr lang="fr-FR" sz="1200" dirty="0" err="1">
                  <a:solidFill>
                    <a:schemeClr val="accent4">
                      <a:lumMod val="75000"/>
                    </a:schemeClr>
                  </a:solidFill>
                </a:rPr>
                <a:t>worse</a:t>
              </a:r>
              <a:endParaRPr lang="fr-FR" sz="1200" dirty="0">
                <a:solidFill>
                  <a:schemeClr val="accent4">
                    <a:lumMod val="75000"/>
                  </a:schemeClr>
                </a:solidFill>
              </a:endParaRPr>
            </a:p>
          </p:txBody>
        </p:sp>
      </p:grpSp>
      <p:sp>
        <p:nvSpPr>
          <p:cNvPr id="15" name="Espace réservé du contenu 2">
            <a:extLst>
              <a:ext uri="{FF2B5EF4-FFF2-40B4-BE49-F238E27FC236}">
                <a16:creationId xmlns:a16="http://schemas.microsoft.com/office/drawing/2014/main" id="{3BE88D23-2714-4339-9577-4AEE9584A7D6}"/>
              </a:ext>
            </a:extLst>
          </p:cNvPr>
          <p:cNvSpPr txBox="1">
            <a:spLocks/>
          </p:cNvSpPr>
          <p:nvPr/>
        </p:nvSpPr>
        <p:spPr>
          <a:xfrm>
            <a:off x="370800" y="3871474"/>
            <a:ext cx="4503370" cy="5925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SzPct val="85000"/>
              <a:buFont typeface="Wingdings" panose="05000000000000000000" pitchFamily="2" charset="2"/>
              <a:buChar char="§"/>
              <a:defRPr sz="21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–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SzPct val="85000"/>
              <a:buFont typeface="Wingdings" panose="05000000000000000000" pitchFamily="2" charset="2"/>
              <a:buChar char="Ø"/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Courier New" panose="02070309020205020404" pitchFamily="49" charset="0"/>
              <a:buChar char="o"/>
              <a:defRPr sz="135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Font typeface="Wingdings" panose="05000000000000000000" pitchFamily="2" charset="2"/>
              <a:buNone/>
            </a:pPr>
            <a:r>
              <a:rPr lang="fr-FR" sz="1400" dirty="0"/>
              <a:t>CLSM2.2 </a:t>
            </a:r>
            <a:r>
              <a:rPr lang="fr-FR" sz="1400" dirty="0" err="1"/>
              <a:t>yields</a:t>
            </a:r>
            <a:r>
              <a:rPr lang="fr-FR" sz="1400" dirty="0"/>
              <a:t> </a:t>
            </a:r>
            <a:r>
              <a:rPr lang="fr-FR" sz="1400" dirty="0" err="1"/>
              <a:t>highly</a:t>
            </a:r>
            <a:r>
              <a:rPr lang="fr-FR" sz="1400" dirty="0"/>
              <a:t> </a:t>
            </a:r>
            <a:r>
              <a:rPr lang="fr-FR" sz="1400" dirty="0" err="1"/>
              <a:t>negative</a:t>
            </a:r>
            <a:r>
              <a:rPr lang="fr-FR" sz="1400" dirty="0"/>
              <a:t> values in </a:t>
            </a:r>
            <a:r>
              <a:rPr lang="fr-FR" sz="1400" dirty="0" err="1"/>
              <a:t>snow</a:t>
            </a:r>
            <a:r>
              <a:rPr lang="fr-FR" sz="1400" dirty="0"/>
              <a:t> basins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664CFBBF-D98F-4927-9B29-0BF2E09B58FA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5898189" y="1005394"/>
            <a:ext cx="2967203" cy="1347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754151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30F4289-5F01-4F32-BF03-5AEB3831D6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0800" y="9518"/>
            <a:ext cx="8402400" cy="994172"/>
          </a:xfrm>
        </p:spPr>
        <p:txBody>
          <a:bodyPr/>
          <a:lstStyle/>
          <a:p>
            <a:r>
              <a:rPr lang="fr-FR" dirty="0"/>
              <a:t>Best </a:t>
            </a:r>
            <a:r>
              <a:rPr lang="fr-FR" dirty="0" err="1"/>
              <a:t>runoff</a:t>
            </a:r>
            <a:r>
              <a:rPr lang="fr-FR" dirty="0"/>
              <a:t> </a:t>
            </a:r>
            <a:r>
              <a:rPr lang="fr-FR" dirty="0" err="1"/>
              <a:t>datasets</a:t>
            </a:r>
            <a:endParaRPr lang="fr-FR" dirty="0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77BE980A-FB60-4A35-93B8-B84F8395F53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898189" y="3700064"/>
            <a:ext cx="2967203" cy="1347336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C9E733CE-6DBF-4E84-9A41-2AE2C6574D6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898189" y="2352729"/>
            <a:ext cx="2967203" cy="1347336"/>
          </a:xfrm>
          <a:prstGeom prst="rect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7793CAF0-3396-4241-A7A5-6E0C5CDB21A4}"/>
              </a:ext>
            </a:extLst>
          </p:cNvPr>
          <p:cNvGrpSpPr/>
          <p:nvPr/>
        </p:nvGrpSpPr>
        <p:grpSpPr>
          <a:xfrm>
            <a:off x="370800" y="1008693"/>
            <a:ext cx="4592912" cy="2862782"/>
            <a:chOff x="994126" y="2075493"/>
            <a:chExt cx="4592912" cy="2862782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BA529BEB-FEC0-4F27-886E-453A41AAB3A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/>
            <a:stretch/>
          </p:blipFill>
          <p:spPr>
            <a:xfrm>
              <a:off x="1127690" y="2075493"/>
              <a:ext cx="4236243" cy="1923577"/>
            </a:xfrm>
            <a:prstGeom prst="rect">
              <a:avLst/>
            </a:prstGeom>
          </p:spPr>
        </p:pic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0335E025-66FE-4F76-A6E9-37EDC04D181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t="4932"/>
            <a:stretch/>
          </p:blipFill>
          <p:spPr>
            <a:xfrm>
              <a:off x="994126" y="4044949"/>
              <a:ext cx="4503371" cy="471251"/>
            </a:xfrm>
            <a:prstGeom prst="rect">
              <a:avLst/>
            </a:prstGeom>
          </p:spPr>
        </p:pic>
        <p:sp>
          <p:nvSpPr>
            <p:cNvPr id="13" name="Espace réservé du contenu 2">
              <a:extLst>
                <a:ext uri="{FF2B5EF4-FFF2-40B4-BE49-F238E27FC236}">
                  <a16:creationId xmlns:a16="http://schemas.microsoft.com/office/drawing/2014/main" id="{257C6EBD-FFB7-4744-8576-5A9EE287B3DE}"/>
                </a:ext>
              </a:extLst>
            </p:cNvPr>
            <p:cNvSpPr txBox="1">
              <a:spLocks/>
            </p:cNvSpPr>
            <p:nvPr/>
          </p:nvSpPr>
          <p:spPr>
            <a:xfrm>
              <a:off x="4572000" y="4280574"/>
              <a:ext cx="1015038" cy="657701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SzPct val="85000"/>
                <a:buFont typeface="Wingdings" panose="05000000000000000000" pitchFamily="2" charset="2"/>
                <a:buChar char="§"/>
                <a:defRPr sz="21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–"/>
                <a:defRPr sz="18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SzPct val="85000"/>
                <a:buFont typeface="Wingdings" panose="05000000000000000000" pitchFamily="2" charset="2"/>
                <a:buChar char="Ø"/>
                <a:defRPr sz="15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Courier New" panose="02070309020205020404" pitchFamily="49" charset="0"/>
                <a:buChar char="o"/>
                <a:defRPr sz="135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spcBef>
                  <a:spcPts val="0"/>
                </a:spcBef>
                <a:buFont typeface="Wingdings" panose="05000000000000000000" pitchFamily="2" charset="2"/>
                <a:buNone/>
              </a:pPr>
              <a:r>
                <a:rPr lang="fr-FR" sz="1200" dirty="0">
                  <a:solidFill>
                    <a:schemeClr val="accent6"/>
                  </a:solidFill>
                </a:rPr>
                <a:t>GRUN </a:t>
              </a:r>
            </a:p>
            <a:p>
              <a:pPr marL="0" indent="0" algn="ctr">
                <a:spcBef>
                  <a:spcPts val="0"/>
                </a:spcBef>
                <a:buFont typeface="Wingdings" panose="05000000000000000000" pitchFamily="2" charset="2"/>
                <a:buNone/>
              </a:pPr>
              <a:r>
                <a:rPr lang="fr-FR" sz="1200" dirty="0" err="1">
                  <a:solidFill>
                    <a:schemeClr val="accent6"/>
                  </a:solidFill>
                </a:rPr>
                <a:t>significantly</a:t>
              </a:r>
              <a:r>
                <a:rPr lang="fr-FR" sz="1200" dirty="0">
                  <a:solidFill>
                    <a:schemeClr val="accent6"/>
                  </a:solidFill>
                </a:rPr>
                <a:t> </a:t>
              </a:r>
              <a:r>
                <a:rPr lang="fr-FR" sz="1200" dirty="0" err="1">
                  <a:solidFill>
                    <a:schemeClr val="accent6"/>
                  </a:solidFill>
                </a:rPr>
                <a:t>better</a:t>
              </a:r>
              <a:endParaRPr lang="fr-FR" sz="1200" dirty="0">
                <a:solidFill>
                  <a:schemeClr val="accent6"/>
                </a:solidFill>
              </a:endParaRPr>
            </a:p>
          </p:txBody>
        </p:sp>
        <p:sp>
          <p:nvSpPr>
            <p:cNvPr id="14" name="Espace réservé du contenu 2">
              <a:extLst>
                <a:ext uri="{FF2B5EF4-FFF2-40B4-BE49-F238E27FC236}">
                  <a16:creationId xmlns:a16="http://schemas.microsoft.com/office/drawing/2014/main" id="{7F26670C-94C8-4F86-B3B2-15F4C8B5A9A6}"/>
                </a:ext>
              </a:extLst>
            </p:cNvPr>
            <p:cNvSpPr txBox="1">
              <a:spLocks/>
            </p:cNvSpPr>
            <p:nvPr/>
          </p:nvSpPr>
          <p:spPr>
            <a:xfrm>
              <a:off x="994126" y="4280574"/>
              <a:ext cx="848400" cy="471252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SzPct val="85000"/>
                <a:buFont typeface="Wingdings" panose="05000000000000000000" pitchFamily="2" charset="2"/>
                <a:buChar char="§"/>
                <a:defRPr sz="21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–"/>
                <a:defRPr sz="18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SzPct val="85000"/>
                <a:buFont typeface="Wingdings" panose="05000000000000000000" pitchFamily="2" charset="2"/>
                <a:buChar char="Ø"/>
                <a:defRPr sz="15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Courier New" panose="02070309020205020404" pitchFamily="49" charset="0"/>
                <a:buChar char="o"/>
                <a:defRPr sz="135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spcBef>
                  <a:spcPts val="0"/>
                </a:spcBef>
                <a:buFont typeface="Wingdings" panose="05000000000000000000" pitchFamily="2" charset="2"/>
                <a:buNone/>
              </a:pPr>
              <a:r>
                <a:rPr lang="fr-FR" sz="1200" dirty="0">
                  <a:solidFill>
                    <a:schemeClr val="accent4">
                      <a:lumMod val="75000"/>
                    </a:schemeClr>
                  </a:solidFill>
                </a:rPr>
                <a:t>GRUN </a:t>
              </a:r>
            </a:p>
            <a:p>
              <a:pPr marL="0" indent="0" algn="ctr">
                <a:spcBef>
                  <a:spcPts val="0"/>
                </a:spcBef>
                <a:buFont typeface="Wingdings" panose="05000000000000000000" pitchFamily="2" charset="2"/>
                <a:buNone/>
              </a:pPr>
              <a:r>
                <a:rPr lang="fr-FR" sz="1200" dirty="0" err="1">
                  <a:solidFill>
                    <a:schemeClr val="accent4">
                      <a:lumMod val="75000"/>
                    </a:schemeClr>
                  </a:solidFill>
                </a:rPr>
                <a:t>worse</a:t>
              </a:r>
              <a:endParaRPr lang="fr-FR" sz="1200" dirty="0">
                <a:solidFill>
                  <a:schemeClr val="accent4">
                    <a:lumMod val="75000"/>
                  </a:schemeClr>
                </a:solidFill>
              </a:endParaRPr>
            </a:p>
          </p:txBody>
        </p:sp>
      </p:grpSp>
      <p:pic>
        <p:nvPicPr>
          <p:cNvPr id="16" name="Image 15">
            <a:extLst>
              <a:ext uri="{FF2B5EF4-FFF2-40B4-BE49-F238E27FC236}">
                <a16:creationId xmlns:a16="http://schemas.microsoft.com/office/drawing/2014/main" id="{664CFBBF-D98F-4927-9B29-0BF2E09B58FA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5898190" y="1005394"/>
            <a:ext cx="2967201" cy="1347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412842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30F4289-5F01-4F32-BF03-5AEB3831D6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0800" y="9518"/>
            <a:ext cx="8402400" cy="994172"/>
          </a:xfrm>
        </p:spPr>
        <p:txBody>
          <a:bodyPr/>
          <a:lstStyle/>
          <a:p>
            <a:r>
              <a:rPr lang="fr-FR" dirty="0"/>
              <a:t>Conclusions</a:t>
            </a:r>
          </a:p>
        </p:txBody>
      </p:sp>
      <p:sp>
        <p:nvSpPr>
          <p:cNvPr id="11" name="Espace réservé du contenu 2">
            <a:extLst>
              <a:ext uri="{FF2B5EF4-FFF2-40B4-BE49-F238E27FC236}">
                <a16:creationId xmlns:a16="http://schemas.microsoft.com/office/drawing/2014/main" id="{E2ABD9A0-8013-4DCF-97C2-19F1B6D8B505}"/>
              </a:ext>
            </a:extLst>
          </p:cNvPr>
          <p:cNvSpPr txBox="1">
            <a:spLocks/>
          </p:cNvSpPr>
          <p:nvPr/>
        </p:nvSpPr>
        <p:spPr>
          <a:xfrm>
            <a:off x="258882" y="1106083"/>
            <a:ext cx="8402400" cy="3097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SzPct val="85000"/>
              <a:buFont typeface="Wingdings" panose="05000000000000000000" pitchFamily="2" charset="2"/>
              <a:buChar char="§"/>
              <a:defRPr sz="21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–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SzPct val="85000"/>
              <a:buFont typeface="Wingdings" panose="05000000000000000000" pitchFamily="2" charset="2"/>
              <a:buChar char="Ø"/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Courier New" panose="02070309020205020404" pitchFamily="49" charset="0"/>
              <a:buChar char="o"/>
              <a:defRPr sz="135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600"/>
              </a:spcAft>
            </a:pPr>
            <a:r>
              <a:rPr lang="fr-FR" sz="1800" dirty="0"/>
              <a:t>The water budget can </a:t>
            </a:r>
            <a:r>
              <a:rPr lang="fr-FR" sz="1800" dirty="0" err="1"/>
              <a:t>be</a:t>
            </a:r>
            <a:r>
              <a:rPr lang="fr-FR" sz="1800" dirty="0"/>
              <a:t> </a:t>
            </a:r>
            <a:r>
              <a:rPr lang="fr-FR" sz="1800" dirty="0" err="1"/>
              <a:t>closed</a:t>
            </a:r>
            <a:r>
              <a:rPr lang="fr-FR" sz="1800" dirty="0"/>
              <a:t> in the </a:t>
            </a:r>
            <a:r>
              <a:rPr lang="fr-FR" sz="1800" dirty="0" err="1"/>
              <a:t>vast</a:t>
            </a:r>
            <a:r>
              <a:rPr lang="fr-FR" sz="1800" dirty="0"/>
              <a:t> </a:t>
            </a:r>
            <a:r>
              <a:rPr lang="fr-FR" sz="1800" dirty="0" err="1"/>
              <a:t>majority</a:t>
            </a:r>
            <a:r>
              <a:rPr lang="fr-FR" sz="1800" dirty="0"/>
              <a:t> of basins</a:t>
            </a:r>
          </a:p>
          <a:p>
            <a:pPr>
              <a:spcAft>
                <a:spcPts val="600"/>
              </a:spcAft>
            </a:pPr>
            <a:r>
              <a:rPr lang="fr-FR" sz="1800" dirty="0"/>
              <a:t>No combination </a:t>
            </a:r>
            <a:r>
              <a:rPr lang="fr-FR" sz="1800" dirty="0" err="1"/>
              <a:t>alone</a:t>
            </a:r>
            <a:r>
              <a:rPr lang="fr-FR" sz="1800" dirty="0"/>
              <a:t> can close the water budget</a:t>
            </a:r>
          </a:p>
          <a:p>
            <a:pPr>
              <a:spcAft>
                <a:spcPts val="600"/>
              </a:spcAft>
            </a:pPr>
            <a:r>
              <a:rPr lang="fr-FR" sz="1800" dirty="0"/>
              <a:t>A </a:t>
            </a:r>
            <a:r>
              <a:rPr lang="fr-FR" sz="1800" dirty="0" err="1"/>
              <a:t>regional</a:t>
            </a:r>
            <a:r>
              <a:rPr lang="fr-FR" sz="1800" dirty="0"/>
              <a:t> </a:t>
            </a:r>
            <a:r>
              <a:rPr lang="fr-FR" sz="1800" dirty="0" err="1"/>
              <a:t>assessment</a:t>
            </a:r>
            <a:r>
              <a:rPr lang="fr-FR" sz="1800" dirty="0"/>
              <a:t> </a:t>
            </a:r>
            <a:r>
              <a:rPr lang="fr-FR" sz="1800" dirty="0" err="1"/>
              <a:t>is</a:t>
            </a:r>
            <a:r>
              <a:rPr lang="fr-FR" sz="1800" dirty="0"/>
              <a:t> </a:t>
            </a:r>
            <a:r>
              <a:rPr lang="fr-FR" sz="1800" dirty="0" err="1"/>
              <a:t>needed</a:t>
            </a:r>
            <a:r>
              <a:rPr lang="fr-FR" sz="1800" dirty="0"/>
              <a:t> to chose the best </a:t>
            </a:r>
            <a:r>
              <a:rPr lang="fr-FR" sz="1800" dirty="0" err="1"/>
              <a:t>datasets</a:t>
            </a:r>
            <a:endParaRPr lang="fr-FR" sz="1800" dirty="0"/>
          </a:p>
          <a:p>
            <a:pPr>
              <a:spcAft>
                <a:spcPts val="600"/>
              </a:spcAft>
            </a:pPr>
            <a:r>
              <a:rPr lang="fr-FR" sz="1800" dirty="0"/>
              <a:t>Be </a:t>
            </a:r>
            <a:r>
              <a:rPr lang="fr-FR" sz="1800" dirty="0" err="1"/>
              <a:t>aware</a:t>
            </a:r>
            <a:r>
              <a:rPr lang="fr-FR" sz="1800" dirty="0"/>
              <a:t> of </a:t>
            </a:r>
            <a:r>
              <a:rPr lang="fr-FR" sz="1800" dirty="0" err="1"/>
              <a:t>bias</a:t>
            </a:r>
            <a:r>
              <a:rPr lang="fr-FR" sz="1800" dirty="0"/>
              <a:t> </a:t>
            </a:r>
            <a:r>
              <a:rPr lang="fr-FR" sz="1800" dirty="0" err="1"/>
              <a:t>cancellation</a:t>
            </a:r>
            <a:r>
              <a:rPr lang="fr-FR" sz="1800" dirty="0"/>
              <a:t> </a:t>
            </a:r>
            <a:r>
              <a:rPr lang="fr-FR" sz="1800" dirty="0" err="1"/>
              <a:t>when</a:t>
            </a:r>
            <a:r>
              <a:rPr lang="fr-FR" sz="1800" dirty="0"/>
              <a:t> </a:t>
            </a:r>
            <a:r>
              <a:rPr lang="fr-FR" sz="1800" dirty="0" err="1"/>
              <a:t>doing</a:t>
            </a:r>
            <a:r>
              <a:rPr lang="fr-FR" sz="1800" dirty="0"/>
              <a:t> </a:t>
            </a:r>
            <a:r>
              <a:rPr lang="fr-FR" sz="1800" dirty="0" err="1"/>
              <a:t>so</a:t>
            </a:r>
            <a:endParaRPr lang="fr-FR" sz="1800" dirty="0"/>
          </a:p>
        </p:txBody>
      </p:sp>
    </p:spTree>
    <p:extLst>
      <p:ext uri="{BB962C8B-B14F-4D97-AF65-F5344CB8AC3E}">
        <p14:creationId xmlns:p14="http://schemas.microsoft.com/office/powerpoint/2010/main" val="404931166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30F4289-5F01-4F32-BF03-5AEB3831D6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0800" y="9518"/>
            <a:ext cx="8402400" cy="994172"/>
          </a:xfrm>
        </p:spPr>
        <p:txBody>
          <a:bodyPr/>
          <a:lstStyle/>
          <a:p>
            <a:r>
              <a:rPr lang="fr-FR" dirty="0"/>
              <a:t>Bibliography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A238E37-8496-4D05-8F5A-9E2924BC2D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0800" y="1003690"/>
            <a:ext cx="8402400" cy="3918354"/>
          </a:xfrm>
        </p:spPr>
        <p:txBody>
          <a:bodyPr>
            <a:normAutofit/>
          </a:bodyPr>
          <a:lstStyle/>
          <a:p>
            <a:pPr marL="0" indent="0">
              <a:spcBef>
                <a:spcPts val="300"/>
              </a:spcBef>
              <a:buNone/>
            </a:pPr>
            <a:r>
              <a:rPr lang="fr-FR" sz="1000" b="0" dirty="0"/>
              <a:t>Water budget </a:t>
            </a:r>
            <a:r>
              <a:rPr lang="fr-FR" sz="1000" b="0" dirty="0" err="1"/>
              <a:t>studies</a:t>
            </a:r>
            <a:r>
              <a:rPr lang="fr-FR" sz="1000" b="0" dirty="0"/>
              <a:t>:</a:t>
            </a:r>
          </a:p>
          <a:p>
            <a:pPr>
              <a:spcBef>
                <a:spcPts val="300"/>
              </a:spcBef>
            </a:pPr>
            <a:r>
              <a:rPr lang="fr-FR" sz="900" dirty="0" err="1">
                <a:effectLst/>
              </a:rPr>
              <a:t>Bhattarai</a:t>
            </a:r>
            <a:r>
              <a:rPr lang="fr-FR" sz="900" dirty="0">
                <a:effectLst/>
              </a:rPr>
              <a:t>, </a:t>
            </a:r>
            <a:r>
              <a:rPr lang="fr-FR" sz="900" dirty="0" err="1">
                <a:effectLst/>
              </a:rPr>
              <a:t>Nishan</a:t>
            </a:r>
            <a:r>
              <a:rPr lang="fr-FR" sz="900" dirty="0">
                <a:effectLst/>
              </a:rPr>
              <a:t>, </a:t>
            </a:r>
            <a:r>
              <a:rPr lang="fr-FR" sz="900" dirty="0" err="1">
                <a:effectLst/>
              </a:rPr>
              <a:t>Kaniska</a:t>
            </a:r>
            <a:r>
              <a:rPr lang="fr-FR" sz="900" dirty="0">
                <a:effectLst/>
              </a:rPr>
              <a:t> </a:t>
            </a:r>
            <a:r>
              <a:rPr lang="fr-FR" sz="900" dirty="0" err="1">
                <a:effectLst/>
              </a:rPr>
              <a:t>Mallick</a:t>
            </a:r>
            <a:r>
              <a:rPr lang="fr-FR" sz="900" dirty="0">
                <a:effectLst/>
              </a:rPr>
              <a:t>, Julia Stuart, Bramha Dutt Vishwakarma, </a:t>
            </a:r>
            <a:r>
              <a:rPr lang="fr-FR" sz="900" dirty="0" err="1">
                <a:effectLst/>
              </a:rPr>
              <a:t>Rewati</a:t>
            </a:r>
            <a:r>
              <a:rPr lang="fr-FR" sz="900" dirty="0">
                <a:effectLst/>
              </a:rPr>
              <a:t> </a:t>
            </a:r>
            <a:r>
              <a:rPr lang="fr-FR" sz="900" dirty="0" err="1">
                <a:effectLst/>
              </a:rPr>
              <a:t>Niraula</a:t>
            </a:r>
            <a:r>
              <a:rPr lang="fr-FR" sz="900" dirty="0">
                <a:effectLst/>
              </a:rPr>
              <a:t>, </a:t>
            </a:r>
            <a:r>
              <a:rPr lang="fr-FR" sz="900" dirty="0" err="1">
                <a:effectLst/>
              </a:rPr>
              <a:t>Sumit</a:t>
            </a:r>
            <a:r>
              <a:rPr lang="fr-FR" sz="900" dirty="0">
                <a:effectLst/>
              </a:rPr>
              <a:t> Sen, and </a:t>
            </a:r>
            <a:r>
              <a:rPr lang="fr-FR" sz="900" dirty="0" err="1">
                <a:effectLst/>
              </a:rPr>
              <a:t>Meha</a:t>
            </a:r>
            <a:r>
              <a:rPr lang="fr-FR" sz="900" dirty="0">
                <a:effectLst/>
              </a:rPr>
              <a:t> Jain. 2019. ‘An </a:t>
            </a:r>
            <a:r>
              <a:rPr lang="fr-FR" sz="900" dirty="0" err="1">
                <a:effectLst/>
              </a:rPr>
              <a:t>Automated</a:t>
            </a:r>
            <a:r>
              <a:rPr lang="fr-FR" sz="900" dirty="0">
                <a:effectLst/>
              </a:rPr>
              <a:t> Multi-Model Evapotranspiration Mapping Framework </a:t>
            </a:r>
            <a:r>
              <a:rPr lang="fr-FR" sz="900" dirty="0" err="1">
                <a:effectLst/>
              </a:rPr>
              <a:t>Using</a:t>
            </a:r>
            <a:r>
              <a:rPr lang="fr-FR" sz="900" dirty="0">
                <a:effectLst/>
              </a:rPr>
              <a:t> </a:t>
            </a:r>
            <a:r>
              <a:rPr lang="fr-FR" sz="900" dirty="0" err="1">
                <a:effectLst/>
              </a:rPr>
              <a:t>Remotely</a:t>
            </a:r>
            <a:r>
              <a:rPr lang="fr-FR" sz="900" dirty="0">
                <a:effectLst/>
              </a:rPr>
              <a:t> </a:t>
            </a:r>
            <a:r>
              <a:rPr lang="fr-FR" sz="900" dirty="0" err="1">
                <a:effectLst/>
              </a:rPr>
              <a:t>Sensed</a:t>
            </a:r>
            <a:r>
              <a:rPr lang="fr-FR" sz="900" dirty="0">
                <a:effectLst/>
              </a:rPr>
              <a:t> and </a:t>
            </a:r>
            <a:r>
              <a:rPr lang="fr-FR" sz="900" dirty="0" err="1">
                <a:effectLst/>
              </a:rPr>
              <a:t>Reanalysis</a:t>
            </a:r>
            <a:r>
              <a:rPr lang="fr-FR" sz="900" dirty="0">
                <a:effectLst/>
              </a:rPr>
              <a:t> Data’. </a:t>
            </a:r>
            <a:r>
              <a:rPr lang="fr-FR" sz="900" i="1" dirty="0" err="1">
                <a:effectLst/>
              </a:rPr>
              <a:t>Remote</a:t>
            </a:r>
            <a:r>
              <a:rPr lang="fr-FR" sz="900" i="1" dirty="0">
                <a:effectLst/>
              </a:rPr>
              <a:t> </a:t>
            </a:r>
            <a:r>
              <a:rPr lang="fr-FR" sz="900" i="1" dirty="0" err="1">
                <a:effectLst/>
              </a:rPr>
              <a:t>Sensing</a:t>
            </a:r>
            <a:r>
              <a:rPr lang="fr-FR" sz="900" i="1" dirty="0">
                <a:effectLst/>
              </a:rPr>
              <a:t> of Environment</a:t>
            </a:r>
            <a:r>
              <a:rPr lang="fr-FR" sz="900" dirty="0">
                <a:effectLst/>
              </a:rPr>
              <a:t> 229 (August): 69–92. </a:t>
            </a:r>
            <a:r>
              <a:rPr lang="fr-FR" sz="900" dirty="0">
                <a:effectLst/>
                <a:hlinkClick r:id="rId2"/>
              </a:rPr>
              <a:t>https://doi.org/10.1016/j.rse.2019.04.026</a:t>
            </a:r>
            <a:r>
              <a:rPr lang="fr-FR" sz="900" dirty="0">
                <a:effectLst/>
              </a:rPr>
              <a:t>.</a:t>
            </a:r>
          </a:p>
          <a:p>
            <a:pPr>
              <a:spcBef>
                <a:spcPts val="300"/>
              </a:spcBef>
            </a:pPr>
            <a:r>
              <a:rPr lang="fr-FR" sz="900" dirty="0">
                <a:effectLst/>
              </a:rPr>
              <a:t>Chen, </a:t>
            </a:r>
            <a:r>
              <a:rPr lang="fr-FR" sz="900" dirty="0" err="1">
                <a:effectLst/>
              </a:rPr>
              <a:t>Jianli</a:t>
            </a:r>
            <a:r>
              <a:rPr lang="fr-FR" sz="900" dirty="0">
                <a:effectLst/>
              </a:rPr>
              <a:t>, Byron </a:t>
            </a:r>
            <a:r>
              <a:rPr lang="fr-FR" sz="900" dirty="0" err="1">
                <a:effectLst/>
              </a:rPr>
              <a:t>Tapley</a:t>
            </a:r>
            <a:r>
              <a:rPr lang="fr-FR" sz="900" dirty="0">
                <a:effectLst/>
              </a:rPr>
              <a:t>, Matt </a:t>
            </a:r>
            <a:r>
              <a:rPr lang="fr-FR" sz="900" dirty="0" err="1">
                <a:effectLst/>
              </a:rPr>
              <a:t>Rodell</a:t>
            </a:r>
            <a:r>
              <a:rPr lang="fr-FR" sz="900" dirty="0">
                <a:effectLst/>
              </a:rPr>
              <a:t>, Ki‐</a:t>
            </a:r>
            <a:r>
              <a:rPr lang="fr-FR" sz="900" dirty="0" err="1">
                <a:effectLst/>
              </a:rPr>
              <a:t>Weon</a:t>
            </a:r>
            <a:r>
              <a:rPr lang="fr-FR" sz="900" dirty="0">
                <a:effectLst/>
              </a:rPr>
              <a:t> </a:t>
            </a:r>
            <a:r>
              <a:rPr lang="fr-FR" sz="900" dirty="0" err="1">
                <a:effectLst/>
              </a:rPr>
              <a:t>Seo</a:t>
            </a:r>
            <a:r>
              <a:rPr lang="fr-FR" sz="900" dirty="0">
                <a:effectLst/>
              </a:rPr>
              <a:t>, Clark Wilson, Bridget R </a:t>
            </a:r>
            <a:r>
              <a:rPr lang="fr-FR" sz="900" dirty="0" err="1">
                <a:effectLst/>
              </a:rPr>
              <a:t>Scanlon</a:t>
            </a:r>
            <a:r>
              <a:rPr lang="fr-FR" sz="900" dirty="0">
                <a:effectLst/>
              </a:rPr>
              <a:t>, and </a:t>
            </a:r>
            <a:r>
              <a:rPr lang="fr-FR" sz="900" dirty="0" err="1">
                <a:effectLst/>
              </a:rPr>
              <a:t>Yadu</a:t>
            </a:r>
            <a:r>
              <a:rPr lang="fr-FR" sz="900" dirty="0">
                <a:effectLst/>
              </a:rPr>
              <a:t> </a:t>
            </a:r>
            <a:r>
              <a:rPr lang="fr-FR" sz="900" dirty="0" err="1">
                <a:effectLst/>
              </a:rPr>
              <a:t>Pokhrel</a:t>
            </a:r>
            <a:r>
              <a:rPr lang="fr-FR" sz="900" dirty="0">
                <a:effectLst/>
              </a:rPr>
              <a:t>. 2020. ‘Basin‐</a:t>
            </a:r>
            <a:r>
              <a:rPr lang="fr-FR" sz="900" dirty="0" err="1">
                <a:effectLst/>
              </a:rPr>
              <a:t>Scale</a:t>
            </a:r>
            <a:r>
              <a:rPr lang="fr-FR" sz="900" dirty="0">
                <a:effectLst/>
              </a:rPr>
              <a:t> River </a:t>
            </a:r>
            <a:r>
              <a:rPr lang="fr-FR" sz="900" dirty="0" err="1">
                <a:effectLst/>
              </a:rPr>
              <a:t>Runoff</a:t>
            </a:r>
            <a:r>
              <a:rPr lang="fr-FR" sz="900" dirty="0">
                <a:effectLst/>
              </a:rPr>
              <a:t> Estimation </a:t>
            </a:r>
            <a:r>
              <a:rPr lang="fr-FR" sz="900" dirty="0" err="1">
                <a:effectLst/>
              </a:rPr>
              <a:t>From</a:t>
            </a:r>
            <a:r>
              <a:rPr lang="fr-FR" sz="900" dirty="0">
                <a:effectLst/>
              </a:rPr>
              <a:t> GRACE Gravity Satellites, </a:t>
            </a:r>
            <a:r>
              <a:rPr lang="fr-FR" sz="900" dirty="0" err="1">
                <a:effectLst/>
              </a:rPr>
              <a:t>Climate</a:t>
            </a:r>
            <a:r>
              <a:rPr lang="fr-FR" sz="900" dirty="0">
                <a:effectLst/>
              </a:rPr>
              <a:t> </a:t>
            </a:r>
            <a:r>
              <a:rPr lang="fr-FR" sz="900" dirty="0" err="1">
                <a:effectLst/>
              </a:rPr>
              <a:t>Models</a:t>
            </a:r>
            <a:r>
              <a:rPr lang="fr-FR" sz="900" dirty="0">
                <a:effectLst/>
              </a:rPr>
              <a:t>, and In Situ Observations: A Case </a:t>
            </a:r>
            <a:r>
              <a:rPr lang="fr-FR" sz="900" dirty="0" err="1">
                <a:effectLst/>
              </a:rPr>
              <a:t>Study</a:t>
            </a:r>
            <a:r>
              <a:rPr lang="fr-FR" sz="900" dirty="0">
                <a:effectLst/>
              </a:rPr>
              <a:t> in the Amazon Basin’. </a:t>
            </a:r>
            <a:r>
              <a:rPr lang="fr-FR" sz="900" i="1" dirty="0">
                <a:effectLst/>
              </a:rPr>
              <a:t>Water </a:t>
            </a:r>
            <a:r>
              <a:rPr lang="fr-FR" sz="900" i="1" dirty="0" err="1">
                <a:effectLst/>
              </a:rPr>
              <a:t>Resources</a:t>
            </a:r>
            <a:r>
              <a:rPr lang="fr-FR" sz="900" i="1" dirty="0">
                <a:effectLst/>
              </a:rPr>
              <a:t> </a:t>
            </a:r>
            <a:r>
              <a:rPr lang="fr-FR" sz="900" i="1" dirty="0" err="1">
                <a:effectLst/>
              </a:rPr>
              <a:t>Research</a:t>
            </a:r>
            <a:r>
              <a:rPr lang="fr-FR" sz="900" dirty="0">
                <a:effectLst/>
              </a:rPr>
              <a:t>, </a:t>
            </a:r>
            <a:r>
              <a:rPr lang="fr-FR" sz="900" dirty="0" err="1">
                <a:effectLst/>
              </a:rPr>
              <a:t>October</a:t>
            </a:r>
            <a:r>
              <a:rPr lang="fr-FR" sz="900" dirty="0">
                <a:effectLst/>
              </a:rPr>
              <a:t>, 21. </a:t>
            </a:r>
            <a:r>
              <a:rPr lang="fr-FR" sz="900" dirty="0">
                <a:effectLst/>
                <a:hlinkClick r:id="rId3"/>
              </a:rPr>
              <a:t>https://doi.org/10.1029/2020WR028032</a:t>
            </a:r>
            <a:r>
              <a:rPr lang="fr-FR" sz="900" dirty="0">
                <a:effectLst/>
              </a:rPr>
              <a:t>.</a:t>
            </a:r>
          </a:p>
          <a:p>
            <a:pPr>
              <a:spcBef>
                <a:spcPts val="300"/>
              </a:spcBef>
            </a:pPr>
            <a:r>
              <a:rPr lang="fr-FR" sz="900" dirty="0">
                <a:effectLst/>
              </a:rPr>
              <a:t>Gao, </a:t>
            </a:r>
            <a:r>
              <a:rPr lang="fr-FR" sz="900" dirty="0" err="1">
                <a:effectLst/>
              </a:rPr>
              <a:t>Huilin</a:t>
            </a:r>
            <a:r>
              <a:rPr lang="fr-FR" sz="900" dirty="0">
                <a:effectLst/>
              </a:rPr>
              <a:t>, </a:t>
            </a:r>
            <a:r>
              <a:rPr lang="fr-FR" sz="900" dirty="0" err="1">
                <a:effectLst/>
              </a:rPr>
              <a:t>Qiuhong</a:t>
            </a:r>
            <a:r>
              <a:rPr lang="fr-FR" sz="900" dirty="0">
                <a:effectLst/>
              </a:rPr>
              <a:t> Tang, Craig R. Ferguson, </a:t>
            </a:r>
            <a:r>
              <a:rPr lang="fr-FR" sz="900" dirty="0" err="1">
                <a:effectLst/>
              </a:rPr>
              <a:t>Eric</a:t>
            </a:r>
            <a:r>
              <a:rPr lang="fr-FR" sz="900" dirty="0">
                <a:effectLst/>
              </a:rPr>
              <a:t> F. Wood, and Dennis P. </a:t>
            </a:r>
            <a:r>
              <a:rPr lang="fr-FR" sz="900" dirty="0" err="1">
                <a:effectLst/>
              </a:rPr>
              <a:t>Lettenmaier</a:t>
            </a:r>
            <a:r>
              <a:rPr lang="fr-FR" sz="900" dirty="0">
                <a:effectLst/>
              </a:rPr>
              <a:t>. 2010. ‘</a:t>
            </a:r>
            <a:r>
              <a:rPr lang="fr-FR" sz="900" dirty="0" err="1">
                <a:effectLst/>
              </a:rPr>
              <a:t>Estimating</a:t>
            </a:r>
            <a:r>
              <a:rPr lang="fr-FR" sz="900" dirty="0">
                <a:effectLst/>
              </a:rPr>
              <a:t> the Water Budget of Major US River Basins via </a:t>
            </a:r>
            <a:r>
              <a:rPr lang="fr-FR" sz="900" dirty="0" err="1">
                <a:effectLst/>
              </a:rPr>
              <a:t>Remote</a:t>
            </a:r>
            <a:r>
              <a:rPr lang="fr-FR" sz="900" dirty="0">
                <a:effectLst/>
              </a:rPr>
              <a:t> </a:t>
            </a:r>
            <a:r>
              <a:rPr lang="fr-FR" sz="900" dirty="0" err="1">
                <a:effectLst/>
              </a:rPr>
              <a:t>Sensing</a:t>
            </a:r>
            <a:r>
              <a:rPr lang="fr-FR" sz="900" dirty="0">
                <a:effectLst/>
              </a:rPr>
              <a:t>’. </a:t>
            </a:r>
            <a:r>
              <a:rPr lang="fr-FR" sz="900" i="1" dirty="0">
                <a:effectLst/>
              </a:rPr>
              <a:t>International Journal of </a:t>
            </a:r>
            <a:r>
              <a:rPr lang="fr-FR" sz="900" i="1" dirty="0" err="1">
                <a:effectLst/>
              </a:rPr>
              <a:t>Remote</a:t>
            </a:r>
            <a:r>
              <a:rPr lang="fr-FR" sz="900" i="1" dirty="0">
                <a:effectLst/>
              </a:rPr>
              <a:t> </a:t>
            </a:r>
            <a:r>
              <a:rPr lang="fr-FR" sz="900" i="1" dirty="0" err="1">
                <a:effectLst/>
              </a:rPr>
              <a:t>Sensing</a:t>
            </a:r>
            <a:r>
              <a:rPr lang="fr-FR" sz="900" dirty="0">
                <a:effectLst/>
              </a:rPr>
              <a:t> 31 (14): 3955–78. </a:t>
            </a:r>
            <a:r>
              <a:rPr lang="fr-FR" sz="900" dirty="0">
                <a:effectLst/>
                <a:hlinkClick r:id="rId4"/>
              </a:rPr>
              <a:t>https://doi.org/10.1080/01431161.2010.483488</a:t>
            </a:r>
            <a:r>
              <a:rPr lang="fr-FR" sz="900" dirty="0">
                <a:effectLst/>
              </a:rPr>
              <a:t>.</a:t>
            </a:r>
          </a:p>
          <a:p>
            <a:pPr>
              <a:spcBef>
                <a:spcPts val="300"/>
              </a:spcBef>
            </a:pPr>
            <a:r>
              <a:rPr lang="fr-FR" sz="900" dirty="0">
                <a:effectLst/>
              </a:rPr>
              <a:t>Liu, </a:t>
            </a:r>
            <a:r>
              <a:rPr lang="fr-FR" sz="900" dirty="0" err="1">
                <a:effectLst/>
              </a:rPr>
              <a:t>Wenbin</a:t>
            </a:r>
            <a:r>
              <a:rPr lang="fr-FR" sz="900" dirty="0">
                <a:effectLst/>
              </a:rPr>
              <a:t>, Lei Wang, Jing Zhou, </a:t>
            </a:r>
            <a:r>
              <a:rPr lang="fr-FR" sz="900" dirty="0" err="1">
                <a:effectLst/>
              </a:rPr>
              <a:t>Yanzhong</a:t>
            </a:r>
            <a:r>
              <a:rPr lang="fr-FR" sz="900" dirty="0">
                <a:effectLst/>
              </a:rPr>
              <a:t> Li, </a:t>
            </a:r>
            <a:r>
              <a:rPr lang="fr-FR" sz="900" dirty="0" err="1">
                <a:effectLst/>
              </a:rPr>
              <a:t>Fubao</a:t>
            </a:r>
            <a:r>
              <a:rPr lang="fr-FR" sz="900" dirty="0">
                <a:effectLst/>
              </a:rPr>
              <a:t> Sun, </a:t>
            </a:r>
            <a:r>
              <a:rPr lang="fr-FR" sz="900" dirty="0" err="1">
                <a:effectLst/>
              </a:rPr>
              <a:t>Guobin</a:t>
            </a:r>
            <a:r>
              <a:rPr lang="fr-FR" sz="900" dirty="0">
                <a:effectLst/>
              </a:rPr>
              <a:t> Fu, </a:t>
            </a:r>
            <a:r>
              <a:rPr lang="fr-FR" sz="900" dirty="0" err="1">
                <a:effectLst/>
              </a:rPr>
              <a:t>Xiuping</a:t>
            </a:r>
            <a:r>
              <a:rPr lang="fr-FR" sz="900" dirty="0">
                <a:effectLst/>
              </a:rPr>
              <a:t> Li, and Yan-Fang Sang. 2016. ‘A Worldwide Evaluation of Basin-</a:t>
            </a:r>
            <a:r>
              <a:rPr lang="fr-FR" sz="900" dirty="0" err="1">
                <a:effectLst/>
              </a:rPr>
              <a:t>Scale</a:t>
            </a:r>
            <a:r>
              <a:rPr lang="fr-FR" sz="900" dirty="0">
                <a:effectLst/>
              </a:rPr>
              <a:t> Evapotranspiration </a:t>
            </a:r>
            <a:r>
              <a:rPr lang="fr-FR" sz="900" dirty="0" err="1">
                <a:effectLst/>
              </a:rPr>
              <a:t>Estimates</a:t>
            </a:r>
            <a:r>
              <a:rPr lang="fr-FR" sz="900" dirty="0">
                <a:effectLst/>
              </a:rPr>
              <a:t> </a:t>
            </a:r>
            <a:r>
              <a:rPr lang="fr-FR" sz="900" dirty="0" err="1">
                <a:effectLst/>
              </a:rPr>
              <a:t>against</a:t>
            </a:r>
            <a:r>
              <a:rPr lang="fr-FR" sz="900" dirty="0">
                <a:effectLst/>
              </a:rPr>
              <a:t> the Water Balance Method’. </a:t>
            </a:r>
            <a:r>
              <a:rPr lang="fr-FR" sz="900" i="1" dirty="0">
                <a:effectLst/>
              </a:rPr>
              <a:t>Journal of </a:t>
            </a:r>
            <a:r>
              <a:rPr lang="fr-FR" sz="900" i="1" dirty="0" err="1">
                <a:effectLst/>
              </a:rPr>
              <a:t>Hydrology</a:t>
            </a:r>
            <a:r>
              <a:rPr lang="fr-FR" sz="900" dirty="0">
                <a:effectLst/>
              </a:rPr>
              <a:t> 538 (July): 82–95. </a:t>
            </a:r>
            <a:r>
              <a:rPr lang="fr-FR" sz="900" dirty="0">
                <a:effectLst/>
                <a:hlinkClick r:id="rId5"/>
              </a:rPr>
              <a:t>https://doi.org/10.1016/j.jhydrol.2016.04.006</a:t>
            </a:r>
            <a:r>
              <a:rPr lang="fr-FR" sz="900" dirty="0">
                <a:effectLst/>
              </a:rPr>
              <a:t>.</a:t>
            </a:r>
          </a:p>
          <a:p>
            <a:pPr>
              <a:spcBef>
                <a:spcPts val="300"/>
              </a:spcBef>
            </a:pPr>
            <a:r>
              <a:rPr lang="fr-FR" sz="900" dirty="0">
                <a:effectLst/>
              </a:rPr>
              <a:t>Long, Di, Laurent </a:t>
            </a:r>
            <a:r>
              <a:rPr lang="fr-FR" sz="900" dirty="0" err="1">
                <a:effectLst/>
              </a:rPr>
              <a:t>Longuevergne</a:t>
            </a:r>
            <a:r>
              <a:rPr lang="fr-FR" sz="900" dirty="0">
                <a:effectLst/>
              </a:rPr>
              <a:t>, and Bridget R. </a:t>
            </a:r>
            <a:r>
              <a:rPr lang="fr-FR" sz="900" dirty="0" err="1">
                <a:effectLst/>
              </a:rPr>
              <a:t>Scanlon</a:t>
            </a:r>
            <a:r>
              <a:rPr lang="fr-FR" sz="900" dirty="0">
                <a:effectLst/>
              </a:rPr>
              <a:t>. 2014. ‘</a:t>
            </a:r>
            <a:r>
              <a:rPr lang="fr-FR" sz="900" dirty="0" err="1">
                <a:effectLst/>
              </a:rPr>
              <a:t>Uncertainty</a:t>
            </a:r>
            <a:r>
              <a:rPr lang="fr-FR" sz="900" dirty="0">
                <a:effectLst/>
              </a:rPr>
              <a:t> in Evapotranspiration </a:t>
            </a:r>
            <a:r>
              <a:rPr lang="fr-FR" sz="900" dirty="0" err="1">
                <a:effectLst/>
              </a:rPr>
              <a:t>from</a:t>
            </a:r>
            <a:r>
              <a:rPr lang="fr-FR" sz="900" dirty="0">
                <a:effectLst/>
              </a:rPr>
              <a:t> Land Surface Modeling, </a:t>
            </a:r>
            <a:r>
              <a:rPr lang="fr-FR" sz="900" dirty="0" err="1">
                <a:effectLst/>
              </a:rPr>
              <a:t>Remote</a:t>
            </a:r>
            <a:r>
              <a:rPr lang="fr-FR" sz="900" dirty="0">
                <a:effectLst/>
              </a:rPr>
              <a:t> </a:t>
            </a:r>
            <a:r>
              <a:rPr lang="fr-FR" sz="900" dirty="0" err="1">
                <a:effectLst/>
              </a:rPr>
              <a:t>Sensing</a:t>
            </a:r>
            <a:r>
              <a:rPr lang="fr-FR" sz="900" dirty="0">
                <a:effectLst/>
              </a:rPr>
              <a:t>, and GRACE Satellites’. </a:t>
            </a:r>
            <a:r>
              <a:rPr lang="fr-FR" sz="900" i="1" dirty="0">
                <a:effectLst/>
              </a:rPr>
              <a:t>Water </a:t>
            </a:r>
            <a:r>
              <a:rPr lang="fr-FR" sz="900" i="1" dirty="0" err="1">
                <a:effectLst/>
              </a:rPr>
              <a:t>Resources</a:t>
            </a:r>
            <a:r>
              <a:rPr lang="fr-FR" sz="900" i="1" dirty="0">
                <a:effectLst/>
              </a:rPr>
              <a:t> </a:t>
            </a:r>
            <a:r>
              <a:rPr lang="fr-FR" sz="900" i="1" dirty="0" err="1">
                <a:effectLst/>
              </a:rPr>
              <a:t>Research</a:t>
            </a:r>
            <a:r>
              <a:rPr lang="fr-FR" sz="900" dirty="0">
                <a:effectLst/>
              </a:rPr>
              <a:t> 50 (2): 1131–51. </a:t>
            </a:r>
            <a:r>
              <a:rPr lang="fr-FR" sz="900" dirty="0">
                <a:effectLst/>
                <a:hlinkClick r:id="rId6"/>
              </a:rPr>
              <a:t>https://doi.org/10.1002/2013WR014581</a:t>
            </a:r>
            <a:r>
              <a:rPr lang="fr-FR" sz="900" dirty="0">
                <a:effectLst/>
              </a:rPr>
              <a:t>.</a:t>
            </a:r>
          </a:p>
          <a:p>
            <a:pPr>
              <a:spcBef>
                <a:spcPts val="300"/>
              </a:spcBef>
            </a:pPr>
            <a:r>
              <a:rPr lang="fr-FR" sz="900" dirty="0">
                <a:effectLst/>
              </a:rPr>
              <a:t>Long, Di, </a:t>
            </a:r>
            <a:r>
              <a:rPr lang="fr-FR" sz="900" dirty="0" err="1">
                <a:effectLst/>
              </a:rPr>
              <a:t>Yuting</a:t>
            </a:r>
            <a:r>
              <a:rPr lang="fr-FR" sz="900" dirty="0">
                <a:effectLst/>
              </a:rPr>
              <a:t> Yang, </a:t>
            </a:r>
            <a:r>
              <a:rPr lang="fr-FR" sz="900" dirty="0" err="1">
                <a:effectLst/>
              </a:rPr>
              <a:t>Yoshihide</a:t>
            </a:r>
            <a:r>
              <a:rPr lang="fr-FR" sz="900" dirty="0">
                <a:effectLst/>
              </a:rPr>
              <a:t> </a:t>
            </a:r>
            <a:r>
              <a:rPr lang="fr-FR" sz="900" dirty="0" err="1">
                <a:effectLst/>
              </a:rPr>
              <a:t>Wada</a:t>
            </a:r>
            <a:r>
              <a:rPr lang="fr-FR" sz="900" dirty="0">
                <a:effectLst/>
              </a:rPr>
              <a:t>, Yang Hong, Wei Liang, </a:t>
            </a:r>
            <a:r>
              <a:rPr lang="fr-FR" sz="900" dirty="0" err="1">
                <a:effectLst/>
              </a:rPr>
              <a:t>Yaning</a:t>
            </a:r>
            <a:r>
              <a:rPr lang="fr-FR" sz="900" dirty="0">
                <a:effectLst/>
              </a:rPr>
              <a:t> Chen, Bin Yong, </a:t>
            </a:r>
            <a:r>
              <a:rPr lang="fr-FR" sz="900" dirty="0" err="1">
                <a:effectLst/>
              </a:rPr>
              <a:t>Aizhong</a:t>
            </a:r>
            <a:r>
              <a:rPr lang="fr-FR" sz="900" dirty="0">
                <a:effectLst/>
              </a:rPr>
              <a:t> Hou, </a:t>
            </a:r>
            <a:r>
              <a:rPr lang="fr-FR" sz="900" dirty="0" err="1">
                <a:effectLst/>
              </a:rPr>
              <a:t>Jiangfeng</a:t>
            </a:r>
            <a:r>
              <a:rPr lang="fr-FR" sz="900" dirty="0">
                <a:effectLst/>
              </a:rPr>
              <a:t> Wei, and Lu Chen. 2015. ‘</a:t>
            </a:r>
            <a:r>
              <a:rPr lang="fr-FR" sz="900" dirty="0" err="1">
                <a:effectLst/>
              </a:rPr>
              <a:t>Deriving</a:t>
            </a:r>
            <a:r>
              <a:rPr lang="fr-FR" sz="900" dirty="0">
                <a:effectLst/>
              </a:rPr>
              <a:t> </a:t>
            </a:r>
            <a:r>
              <a:rPr lang="fr-FR" sz="900" dirty="0" err="1">
                <a:effectLst/>
              </a:rPr>
              <a:t>Scaling</a:t>
            </a:r>
            <a:r>
              <a:rPr lang="fr-FR" sz="900" dirty="0">
                <a:effectLst/>
              </a:rPr>
              <a:t> </a:t>
            </a:r>
            <a:r>
              <a:rPr lang="fr-FR" sz="900" dirty="0" err="1">
                <a:effectLst/>
              </a:rPr>
              <a:t>Factors</a:t>
            </a:r>
            <a:r>
              <a:rPr lang="fr-FR" sz="900" dirty="0">
                <a:effectLst/>
              </a:rPr>
              <a:t> </a:t>
            </a:r>
            <a:r>
              <a:rPr lang="fr-FR" sz="900" dirty="0" err="1">
                <a:effectLst/>
              </a:rPr>
              <a:t>Using</a:t>
            </a:r>
            <a:r>
              <a:rPr lang="fr-FR" sz="900" dirty="0">
                <a:effectLst/>
              </a:rPr>
              <a:t> a Global </a:t>
            </a:r>
            <a:r>
              <a:rPr lang="fr-FR" sz="900" dirty="0" err="1">
                <a:effectLst/>
              </a:rPr>
              <a:t>Hydrological</a:t>
            </a:r>
            <a:r>
              <a:rPr lang="fr-FR" sz="900" dirty="0">
                <a:effectLst/>
              </a:rPr>
              <a:t> Model to Restore GRACE Total Water Storage Changes for </a:t>
            </a:r>
            <a:r>
              <a:rPr lang="fr-FR" sz="900" dirty="0" err="1">
                <a:effectLst/>
              </a:rPr>
              <a:t>China’s</a:t>
            </a:r>
            <a:r>
              <a:rPr lang="fr-FR" sz="900" dirty="0">
                <a:effectLst/>
              </a:rPr>
              <a:t> Yangtze River Basin’. </a:t>
            </a:r>
            <a:r>
              <a:rPr lang="fr-FR" sz="900" i="1" dirty="0" err="1">
                <a:effectLst/>
              </a:rPr>
              <a:t>Remote</a:t>
            </a:r>
            <a:r>
              <a:rPr lang="fr-FR" sz="900" i="1" dirty="0">
                <a:effectLst/>
              </a:rPr>
              <a:t> </a:t>
            </a:r>
            <a:r>
              <a:rPr lang="fr-FR" sz="900" i="1" dirty="0" err="1">
                <a:effectLst/>
              </a:rPr>
              <a:t>Sensing</a:t>
            </a:r>
            <a:r>
              <a:rPr lang="fr-FR" sz="900" i="1" dirty="0">
                <a:effectLst/>
              </a:rPr>
              <a:t> of Environment</a:t>
            </a:r>
            <a:r>
              <a:rPr lang="fr-FR" sz="900" dirty="0">
                <a:effectLst/>
              </a:rPr>
              <a:t> 168 (</a:t>
            </a:r>
            <a:r>
              <a:rPr lang="fr-FR" sz="900" dirty="0" err="1">
                <a:effectLst/>
              </a:rPr>
              <a:t>October</a:t>
            </a:r>
            <a:r>
              <a:rPr lang="fr-FR" sz="900" dirty="0">
                <a:effectLst/>
              </a:rPr>
              <a:t>): 177–93. </a:t>
            </a:r>
            <a:r>
              <a:rPr lang="fr-FR" sz="900" dirty="0">
                <a:effectLst/>
                <a:hlinkClick r:id="rId7"/>
              </a:rPr>
              <a:t>https://doi.org/10.1016/j.rse.2015.07.003</a:t>
            </a:r>
            <a:r>
              <a:rPr lang="fr-FR" sz="900" dirty="0">
                <a:effectLst/>
              </a:rPr>
              <a:t>.</a:t>
            </a:r>
          </a:p>
          <a:p>
            <a:pPr>
              <a:spcBef>
                <a:spcPts val="300"/>
              </a:spcBef>
            </a:pPr>
            <a:r>
              <a:rPr lang="fr-FR" sz="900" dirty="0">
                <a:effectLst/>
              </a:rPr>
              <a:t>Lorenz, </a:t>
            </a:r>
            <a:r>
              <a:rPr lang="fr-FR" sz="900" dirty="0" err="1">
                <a:effectLst/>
              </a:rPr>
              <a:t>Christof</a:t>
            </a:r>
            <a:r>
              <a:rPr lang="fr-FR" sz="900" dirty="0">
                <a:effectLst/>
              </a:rPr>
              <a:t>, Harald </a:t>
            </a:r>
            <a:r>
              <a:rPr lang="fr-FR" sz="900" dirty="0" err="1">
                <a:effectLst/>
              </a:rPr>
              <a:t>Kunstmann</a:t>
            </a:r>
            <a:r>
              <a:rPr lang="fr-FR" sz="900" dirty="0">
                <a:effectLst/>
              </a:rPr>
              <a:t>, </a:t>
            </a:r>
            <a:r>
              <a:rPr lang="fr-FR" sz="900" dirty="0" err="1">
                <a:effectLst/>
              </a:rPr>
              <a:t>Balaji</a:t>
            </a:r>
            <a:r>
              <a:rPr lang="fr-FR" sz="900" dirty="0">
                <a:effectLst/>
              </a:rPr>
              <a:t> </a:t>
            </a:r>
            <a:r>
              <a:rPr lang="fr-FR" sz="900" dirty="0" err="1">
                <a:effectLst/>
              </a:rPr>
              <a:t>Devaraju</a:t>
            </a:r>
            <a:r>
              <a:rPr lang="fr-FR" sz="900" dirty="0">
                <a:effectLst/>
              </a:rPr>
              <a:t>, Mohammad J. </a:t>
            </a:r>
            <a:r>
              <a:rPr lang="fr-FR" sz="900" dirty="0" err="1">
                <a:effectLst/>
              </a:rPr>
              <a:t>Tourian</a:t>
            </a:r>
            <a:r>
              <a:rPr lang="fr-FR" sz="900" dirty="0">
                <a:effectLst/>
              </a:rPr>
              <a:t>, Nico </a:t>
            </a:r>
            <a:r>
              <a:rPr lang="fr-FR" sz="900" dirty="0" err="1">
                <a:effectLst/>
              </a:rPr>
              <a:t>Sneeuw</a:t>
            </a:r>
            <a:r>
              <a:rPr lang="fr-FR" sz="900" dirty="0">
                <a:effectLst/>
              </a:rPr>
              <a:t>, and Johannes </a:t>
            </a:r>
            <a:r>
              <a:rPr lang="fr-FR" sz="900" dirty="0" err="1">
                <a:effectLst/>
              </a:rPr>
              <a:t>Riegger</a:t>
            </a:r>
            <a:r>
              <a:rPr lang="fr-FR" sz="900" dirty="0">
                <a:effectLst/>
              </a:rPr>
              <a:t>. 2014. ‘Large-</a:t>
            </a:r>
            <a:r>
              <a:rPr lang="fr-FR" sz="900" dirty="0" err="1">
                <a:effectLst/>
              </a:rPr>
              <a:t>Scale</a:t>
            </a:r>
            <a:r>
              <a:rPr lang="fr-FR" sz="900" dirty="0">
                <a:effectLst/>
              </a:rPr>
              <a:t> </a:t>
            </a:r>
            <a:r>
              <a:rPr lang="fr-FR" sz="900" dirty="0" err="1">
                <a:effectLst/>
              </a:rPr>
              <a:t>Runoff</a:t>
            </a:r>
            <a:r>
              <a:rPr lang="fr-FR" sz="900" dirty="0">
                <a:effectLst/>
              </a:rPr>
              <a:t> </a:t>
            </a:r>
            <a:r>
              <a:rPr lang="fr-FR" sz="900" dirty="0" err="1">
                <a:effectLst/>
              </a:rPr>
              <a:t>from</a:t>
            </a:r>
            <a:r>
              <a:rPr lang="fr-FR" sz="900" dirty="0">
                <a:effectLst/>
              </a:rPr>
              <a:t> </a:t>
            </a:r>
            <a:r>
              <a:rPr lang="fr-FR" sz="900" dirty="0" err="1">
                <a:effectLst/>
              </a:rPr>
              <a:t>Landmasses</a:t>
            </a:r>
            <a:r>
              <a:rPr lang="fr-FR" sz="900" dirty="0">
                <a:effectLst/>
              </a:rPr>
              <a:t>: A Global </a:t>
            </a:r>
            <a:r>
              <a:rPr lang="fr-FR" sz="900" dirty="0" err="1">
                <a:effectLst/>
              </a:rPr>
              <a:t>Assessment</a:t>
            </a:r>
            <a:r>
              <a:rPr lang="fr-FR" sz="900" dirty="0">
                <a:effectLst/>
              </a:rPr>
              <a:t> of the </a:t>
            </a:r>
            <a:r>
              <a:rPr lang="fr-FR" sz="900" dirty="0" err="1">
                <a:effectLst/>
              </a:rPr>
              <a:t>Closure</a:t>
            </a:r>
            <a:r>
              <a:rPr lang="fr-FR" sz="900" dirty="0">
                <a:effectLst/>
              </a:rPr>
              <a:t> of the </a:t>
            </a:r>
            <a:r>
              <a:rPr lang="fr-FR" sz="900" dirty="0" err="1">
                <a:effectLst/>
              </a:rPr>
              <a:t>Hydrological</a:t>
            </a:r>
            <a:r>
              <a:rPr lang="fr-FR" sz="900" dirty="0">
                <a:effectLst/>
              </a:rPr>
              <a:t> and </a:t>
            </a:r>
            <a:r>
              <a:rPr lang="fr-FR" sz="900" dirty="0" err="1">
                <a:effectLst/>
              </a:rPr>
              <a:t>Atmospheric</a:t>
            </a:r>
            <a:r>
              <a:rPr lang="fr-FR" sz="900" dirty="0">
                <a:effectLst/>
              </a:rPr>
              <a:t> Water Balances’. </a:t>
            </a:r>
            <a:r>
              <a:rPr lang="fr-FR" sz="900" i="1" dirty="0">
                <a:effectLst/>
              </a:rPr>
              <a:t>Journal of </a:t>
            </a:r>
            <a:r>
              <a:rPr lang="fr-FR" sz="900" i="1" dirty="0" err="1">
                <a:effectLst/>
              </a:rPr>
              <a:t>Hydrometeorology</a:t>
            </a:r>
            <a:r>
              <a:rPr lang="fr-FR" sz="900" dirty="0">
                <a:effectLst/>
              </a:rPr>
              <a:t> 15 (6): 2111–39. </a:t>
            </a:r>
            <a:r>
              <a:rPr lang="fr-FR" sz="900" dirty="0">
                <a:effectLst/>
                <a:hlinkClick r:id="rId8"/>
              </a:rPr>
              <a:t>https://doi.org/10.1175/JHM-D-13-0157.1</a:t>
            </a:r>
            <a:r>
              <a:rPr lang="fr-FR" sz="900" dirty="0">
                <a:effectLst/>
              </a:rPr>
              <a:t>.</a:t>
            </a:r>
          </a:p>
          <a:p>
            <a:pPr>
              <a:spcBef>
                <a:spcPts val="300"/>
              </a:spcBef>
            </a:pPr>
            <a:r>
              <a:rPr lang="fr-FR" sz="900" dirty="0" err="1">
                <a:effectLst/>
              </a:rPr>
              <a:t>Lv</a:t>
            </a:r>
            <a:r>
              <a:rPr lang="fr-FR" sz="900" dirty="0">
                <a:effectLst/>
              </a:rPr>
              <a:t>, </a:t>
            </a:r>
            <a:r>
              <a:rPr lang="fr-FR" sz="900" dirty="0" err="1">
                <a:effectLst/>
              </a:rPr>
              <a:t>Meixia</a:t>
            </a:r>
            <a:r>
              <a:rPr lang="fr-FR" sz="900" dirty="0">
                <a:effectLst/>
              </a:rPr>
              <a:t>, </a:t>
            </a:r>
            <a:r>
              <a:rPr lang="fr-FR" sz="900" dirty="0" err="1">
                <a:effectLst/>
              </a:rPr>
              <a:t>Zhuguo</a:t>
            </a:r>
            <a:r>
              <a:rPr lang="fr-FR" sz="900" dirty="0">
                <a:effectLst/>
              </a:rPr>
              <a:t> Ma, Xing Yuan, </a:t>
            </a:r>
            <a:r>
              <a:rPr lang="fr-FR" sz="900" dirty="0" err="1">
                <a:effectLst/>
              </a:rPr>
              <a:t>Meizhao</a:t>
            </a:r>
            <a:r>
              <a:rPr lang="fr-FR" sz="900" dirty="0">
                <a:effectLst/>
              </a:rPr>
              <a:t> </a:t>
            </a:r>
            <a:r>
              <a:rPr lang="fr-FR" sz="900" dirty="0" err="1">
                <a:effectLst/>
              </a:rPr>
              <a:t>Lv</a:t>
            </a:r>
            <a:r>
              <a:rPr lang="fr-FR" sz="900" dirty="0">
                <a:effectLst/>
              </a:rPr>
              <a:t>, </a:t>
            </a:r>
            <a:r>
              <a:rPr lang="fr-FR" sz="900" dirty="0" err="1">
                <a:effectLst/>
              </a:rPr>
              <a:t>Mingxing</a:t>
            </a:r>
            <a:r>
              <a:rPr lang="fr-FR" sz="900" dirty="0">
                <a:effectLst/>
              </a:rPr>
              <a:t> Li, and </a:t>
            </a:r>
            <a:r>
              <a:rPr lang="fr-FR" sz="900" dirty="0" err="1">
                <a:effectLst/>
              </a:rPr>
              <a:t>Ziyan</a:t>
            </a:r>
            <a:r>
              <a:rPr lang="fr-FR" sz="900" dirty="0">
                <a:effectLst/>
              </a:rPr>
              <a:t> Zheng. 2017. ‘Water Budget </a:t>
            </a:r>
            <a:r>
              <a:rPr lang="fr-FR" sz="900" dirty="0" err="1">
                <a:effectLst/>
              </a:rPr>
              <a:t>Closure</a:t>
            </a:r>
            <a:r>
              <a:rPr lang="fr-FR" sz="900" dirty="0">
                <a:effectLst/>
              </a:rPr>
              <a:t> </a:t>
            </a:r>
            <a:r>
              <a:rPr lang="fr-FR" sz="900" dirty="0" err="1">
                <a:effectLst/>
              </a:rPr>
              <a:t>Based</a:t>
            </a:r>
            <a:r>
              <a:rPr lang="fr-FR" sz="900" dirty="0">
                <a:effectLst/>
              </a:rPr>
              <a:t> on GRACE </a:t>
            </a:r>
            <a:r>
              <a:rPr lang="fr-FR" sz="900" dirty="0" err="1">
                <a:effectLst/>
              </a:rPr>
              <a:t>Measurements</a:t>
            </a:r>
            <a:r>
              <a:rPr lang="fr-FR" sz="900" dirty="0">
                <a:effectLst/>
              </a:rPr>
              <a:t> and </a:t>
            </a:r>
            <a:r>
              <a:rPr lang="fr-FR" sz="900" dirty="0" err="1">
                <a:effectLst/>
              </a:rPr>
              <a:t>Reconstructed</a:t>
            </a:r>
            <a:r>
              <a:rPr lang="fr-FR" sz="900" dirty="0">
                <a:effectLst/>
              </a:rPr>
              <a:t> Evapotranspiration </a:t>
            </a:r>
            <a:r>
              <a:rPr lang="fr-FR" sz="900" dirty="0" err="1">
                <a:effectLst/>
              </a:rPr>
              <a:t>Using</a:t>
            </a:r>
            <a:r>
              <a:rPr lang="fr-FR" sz="900" dirty="0">
                <a:effectLst/>
              </a:rPr>
              <a:t> GLDAS and Water Use Data for </a:t>
            </a:r>
            <a:r>
              <a:rPr lang="fr-FR" sz="900" dirty="0" err="1">
                <a:effectLst/>
              </a:rPr>
              <a:t>Two</a:t>
            </a:r>
            <a:r>
              <a:rPr lang="fr-FR" sz="900" dirty="0">
                <a:effectLst/>
              </a:rPr>
              <a:t> Large </a:t>
            </a:r>
            <a:r>
              <a:rPr lang="fr-FR" sz="900" dirty="0" err="1">
                <a:effectLst/>
              </a:rPr>
              <a:t>Densely-Populated</a:t>
            </a:r>
            <a:r>
              <a:rPr lang="fr-FR" sz="900" dirty="0">
                <a:effectLst/>
              </a:rPr>
              <a:t> </a:t>
            </a:r>
            <a:r>
              <a:rPr lang="fr-FR" sz="900" dirty="0" err="1">
                <a:effectLst/>
              </a:rPr>
              <a:t>Mid</a:t>
            </a:r>
            <a:r>
              <a:rPr lang="fr-FR" sz="900" dirty="0">
                <a:effectLst/>
              </a:rPr>
              <a:t>-Latitude Basins’. </a:t>
            </a:r>
            <a:r>
              <a:rPr lang="fr-FR" sz="900" i="1" dirty="0">
                <a:effectLst/>
              </a:rPr>
              <a:t>Journal of </a:t>
            </a:r>
            <a:r>
              <a:rPr lang="fr-FR" sz="900" i="1" dirty="0" err="1">
                <a:effectLst/>
              </a:rPr>
              <a:t>Hydrology</a:t>
            </a:r>
            <a:r>
              <a:rPr lang="fr-FR" sz="900" dirty="0">
                <a:effectLst/>
              </a:rPr>
              <a:t> 547 (April): 585–99. </a:t>
            </a:r>
            <a:r>
              <a:rPr lang="fr-FR" sz="900" dirty="0">
                <a:effectLst/>
                <a:hlinkClick r:id="rId9"/>
              </a:rPr>
              <a:t>https://doi.org/10.1016/j.jhydrol.2017.02.027</a:t>
            </a:r>
            <a:r>
              <a:rPr lang="fr-FR" sz="900" dirty="0">
                <a:effectLst/>
              </a:rPr>
              <a:t>.</a:t>
            </a:r>
          </a:p>
          <a:p>
            <a:pPr>
              <a:spcBef>
                <a:spcPts val="300"/>
              </a:spcBef>
            </a:pPr>
            <a:r>
              <a:rPr lang="fr-FR" sz="900" dirty="0">
                <a:effectLst/>
              </a:rPr>
              <a:t>Oliveira, Paulo </a:t>
            </a:r>
            <a:r>
              <a:rPr lang="fr-FR" sz="900" dirty="0" err="1">
                <a:effectLst/>
              </a:rPr>
              <a:t>Tarso</a:t>
            </a:r>
            <a:r>
              <a:rPr lang="fr-FR" sz="900" dirty="0">
                <a:effectLst/>
              </a:rPr>
              <a:t> S., Mark A. </a:t>
            </a:r>
            <a:r>
              <a:rPr lang="fr-FR" sz="900" dirty="0" err="1">
                <a:effectLst/>
              </a:rPr>
              <a:t>Nearing</a:t>
            </a:r>
            <a:r>
              <a:rPr lang="fr-FR" sz="900" dirty="0">
                <a:effectLst/>
              </a:rPr>
              <a:t>, M. Susan Moran, David C. Goodrich, </a:t>
            </a:r>
            <a:r>
              <a:rPr lang="fr-FR" sz="900" dirty="0" err="1">
                <a:effectLst/>
              </a:rPr>
              <a:t>Edson</a:t>
            </a:r>
            <a:r>
              <a:rPr lang="fr-FR" sz="900" dirty="0">
                <a:effectLst/>
              </a:rPr>
              <a:t> </a:t>
            </a:r>
            <a:r>
              <a:rPr lang="fr-FR" sz="900" dirty="0" err="1">
                <a:effectLst/>
              </a:rPr>
              <a:t>Wendland</a:t>
            </a:r>
            <a:r>
              <a:rPr lang="fr-FR" sz="900" dirty="0">
                <a:effectLst/>
              </a:rPr>
              <a:t>, and </a:t>
            </a:r>
            <a:r>
              <a:rPr lang="fr-FR" sz="900" dirty="0" err="1">
                <a:effectLst/>
              </a:rPr>
              <a:t>Hoshin</a:t>
            </a:r>
            <a:r>
              <a:rPr lang="fr-FR" sz="900" dirty="0">
                <a:effectLst/>
              </a:rPr>
              <a:t> V. Gupta. 2014. ‘Trends in Water Balance Components </a:t>
            </a:r>
            <a:r>
              <a:rPr lang="fr-FR" sz="900" dirty="0" err="1">
                <a:effectLst/>
              </a:rPr>
              <a:t>across</a:t>
            </a:r>
            <a:r>
              <a:rPr lang="fr-FR" sz="900" dirty="0">
                <a:effectLst/>
              </a:rPr>
              <a:t> the </a:t>
            </a:r>
            <a:r>
              <a:rPr lang="fr-FR" sz="900" dirty="0" err="1">
                <a:effectLst/>
              </a:rPr>
              <a:t>Brazilian</a:t>
            </a:r>
            <a:r>
              <a:rPr lang="fr-FR" sz="900" dirty="0">
                <a:effectLst/>
              </a:rPr>
              <a:t> </a:t>
            </a:r>
            <a:r>
              <a:rPr lang="fr-FR" sz="900" dirty="0" err="1">
                <a:effectLst/>
              </a:rPr>
              <a:t>Cerrado</a:t>
            </a:r>
            <a:r>
              <a:rPr lang="fr-FR" sz="900" dirty="0">
                <a:effectLst/>
              </a:rPr>
              <a:t>’. </a:t>
            </a:r>
            <a:r>
              <a:rPr lang="fr-FR" sz="900" i="1" dirty="0">
                <a:effectLst/>
              </a:rPr>
              <a:t>Water </a:t>
            </a:r>
            <a:r>
              <a:rPr lang="fr-FR" sz="900" i="1" dirty="0" err="1">
                <a:effectLst/>
              </a:rPr>
              <a:t>Resources</a:t>
            </a:r>
            <a:r>
              <a:rPr lang="fr-FR" sz="900" i="1" dirty="0">
                <a:effectLst/>
              </a:rPr>
              <a:t> </a:t>
            </a:r>
            <a:r>
              <a:rPr lang="fr-FR" sz="900" i="1" dirty="0" err="1">
                <a:effectLst/>
              </a:rPr>
              <a:t>Research</a:t>
            </a:r>
            <a:r>
              <a:rPr lang="fr-FR" sz="900" dirty="0">
                <a:effectLst/>
              </a:rPr>
              <a:t> 50 (9): 7100–7114. </a:t>
            </a:r>
            <a:r>
              <a:rPr lang="fr-FR" sz="900" dirty="0">
                <a:effectLst/>
                <a:hlinkClick r:id="rId10"/>
              </a:rPr>
              <a:t>https://doi.org/10.1002/2013WR015202</a:t>
            </a:r>
            <a:r>
              <a:rPr lang="fr-FR" sz="900" dirty="0">
                <a:effectLst/>
              </a:rPr>
              <a:t>.</a:t>
            </a:r>
            <a:endParaRPr lang="fr-FR" sz="900" dirty="0"/>
          </a:p>
          <a:p>
            <a:pPr marL="0" indent="0">
              <a:spcBef>
                <a:spcPts val="300"/>
              </a:spcBef>
              <a:buNone/>
            </a:pPr>
            <a:endParaRPr lang="fr-FR" sz="800" dirty="0"/>
          </a:p>
        </p:txBody>
      </p:sp>
    </p:spTree>
    <p:extLst>
      <p:ext uri="{BB962C8B-B14F-4D97-AF65-F5344CB8AC3E}">
        <p14:creationId xmlns:p14="http://schemas.microsoft.com/office/powerpoint/2010/main" val="41927606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A238E37-8496-4D05-8F5A-9E2924BC2D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0800" y="385762"/>
            <a:ext cx="8402400" cy="4536281"/>
          </a:xfrm>
        </p:spPr>
        <p:txBody>
          <a:bodyPr>
            <a:normAutofit/>
          </a:bodyPr>
          <a:lstStyle/>
          <a:p>
            <a:pPr>
              <a:spcBef>
                <a:spcPts val="300"/>
              </a:spcBef>
            </a:pPr>
            <a:r>
              <a:rPr lang="fr-FR" sz="900" dirty="0">
                <a:effectLst/>
              </a:rPr>
              <a:t>Pan, Ming, </a:t>
            </a:r>
            <a:r>
              <a:rPr lang="fr-FR" sz="900" dirty="0" err="1">
                <a:effectLst/>
              </a:rPr>
              <a:t>Alok</a:t>
            </a:r>
            <a:r>
              <a:rPr lang="fr-FR" sz="900" dirty="0">
                <a:effectLst/>
              </a:rPr>
              <a:t> K. </a:t>
            </a:r>
            <a:r>
              <a:rPr lang="fr-FR" sz="900" dirty="0" err="1">
                <a:effectLst/>
              </a:rPr>
              <a:t>Sahoo</a:t>
            </a:r>
            <a:r>
              <a:rPr lang="fr-FR" sz="900" dirty="0">
                <a:effectLst/>
              </a:rPr>
              <a:t>, Tara J. Troy, </a:t>
            </a:r>
            <a:r>
              <a:rPr lang="fr-FR" sz="900" dirty="0" err="1">
                <a:effectLst/>
              </a:rPr>
              <a:t>Raghuveer</a:t>
            </a:r>
            <a:r>
              <a:rPr lang="fr-FR" sz="900" dirty="0">
                <a:effectLst/>
              </a:rPr>
              <a:t> K. </a:t>
            </a:r>
            <a:r>
              <a:rPr lang="fr-FR" sz="900" dirty="0" err="1">
                <a:effectLst/>
              </a:rPr>
              <a:t>Vinukollu</a:t>
            </a:r>
            <a:r>
              <a:rPr lang="fr-FR" sz="900" dirty="0">
                <a:effectLst/>
              </a:rPr>
              <a:t>, Justin Sheffield, and </a:t>
            </a:r>
            <a:r>
              <a:rPr lang="fr-FR" sz="900" dirty="0" err="1">
                <a:effectLst/>
              </a:rPr>
              <a:t>Eric</a:t>
            </a:r>
            <a:r>
              <a:rPr lang="fr-FR" sz="900" dirty="0">
                <a:effectLst/>
              </a:rPr>
              <a:t> F. Wood. 2012. ‘</a:t>
            </a:r>
            <a:r>
              <a:rPr lang="fr-FR" sz="900" dirty="0" err="1">
                <a:effectLst/>
              </a:rPr>
              <a:t>Multisource</a:t>
            </a:r>
            <a:r>
              <a:rPr lang="fr-FR" sz="900" dirty="0">
                <a:effectLst/>
              </a:rPr>
              <a:t> Estimation of Long-</a:t>
            </a:r>
            <a:r>
              <a:rPr lang="fr-FR" sz="900" dirty="0" err="1">
                <a:effectLst/>
              </a:rPr>
              <a:t>Term</a:t>
            </a:r>
            <a:r>
              <a:rPr lang="fr-FR" sz="900" dirty="0">
                <a:effectLst/>
              </a:rPr>
              <a:t> </a:t>
            </a:r>
            <a:r>
              <a:rPr lang="fr-FR" sz="900" dirty="0" err="1">
                <a:effectLst/>
              </a:rPr>
              <a:t>Terrestrial</a:t>
            </a:r>
            <a:r>
              <a:rPr lang="fr-FR" sz="900" dirty="0">
                <a:effectLst/>
              </a:rPr>
              <a:t> Water Budget for Major Global River Basins’. </a:t>
            </a:r>
            <a:r>
              <a:rPr lang="fr-FR" sz="900" i="1" dirty="0">
                <a:effectLst/>
              </a:rPr>
              <a:t>Journal of </a:t>
            </a:r>
            <a:r>
              <a:rPr lang="fr-FR" sz="900" i="1" dirty="0" err="1">
                <a:effectLst/>
              </a:rPr>
              <a:t>Climate</a:t>
            </a:r>
            <a:r>
              <a:rPr lang="fr-FR" sz="900" dirty="0">
                <a:effectLst/>
              </a:rPr>
              <a:t> 25 (9): 3191–3206. </a:t>
            </a:r>
            <a:r>
              <a:rPr lang="fr-FR" sz="900" dirty="0">
                <a:effectLst/>
                <a:hlinkClick r:id="rId2"/>
              </a:rPr>
              <a:t>https://doi.org/10.1175/JCLI-D-11-00300.1</a:t>
            </a:r>
            <a:r>
              <a:rPr lang="fr-FR" sz="900" dirty="0">
                <a:effectLst/>
              </a:rPr>
              <a:t>.</a:t>
            </a:r>
          </a:p>
          <a:p>
            <a:pPr>
              <a:spcBef>
                <a:spcPts val="300"/>
              </a:spcBef>
            </a:pPr>
            <a:r>
              <a:rPr lang="fr-FR" sz="900" dirty="0" err="1">
                <a:effectLst/>
              </a:rPr>
              <a:t>Pascolini</a:t>
            </a:r>
            <a:r>
              <a:rPr lang="fr-FR" sz="900" dirty="0">
                <a:effectLst/>
              </a:rPr>
              <a:t>-Campbell, Madeleine A., John T. </a:t>
            </a:r>
            <a:r>
              <a:rPr lang="fr-FR" sz="900" dirty="0" err="1">
                <a:effectLst/>
              </a:rPr>
              <a:t>Reager</a:t>
            </a:r>
            <a:r>
              <a:rPr lang="fr-FR" sz="900" dirty="0">
                <a:effectLst/>
              </a:rPr>
              <a:t>, and Joshua B. Fisher. 2020. ‘GRACE-</a:t>
            </a:r>
            <a:r>
              <a:rPr lang="fr-FR" sz="900" dirty="0" err="1">
                <a:effectLst/>
              </a:rPr>
              <a:t>Based</a:t>
            </a:r>
            <a:r>
              <a:rPr lang="fr-FR" sz="900" dirty="0">
                <a:effectLst/>
              </a:rPr>
              <a:t> Mass Conservation as a Validation Target for Basin-</a:t>
            </a:r>
            <a:r>
              <a:rPr lang="fr-FR" sz="900" dirty="0" err="1">
                <a:effectLst/>
              </a:rPr>
              <a:t>Scale</a:t>
            </a:r>
            <a:r>
              <a:rPr lang="fr-FR" sz="900" dirty="0">
                <a:effectLst/>
              </a:rPr>
              <a:t> Evapotranspiration in the </a:t>
            </a:r>
            <a:r>
              <a:rPr lang="fr-FR" sz="900" dirty="0" err="1">
                <a:effectLst/>
              </a:rPr>
              <a:t>Contiguous</a:t>
            </a:r>
            <a:r>
              <a:rPr lang="fr-FR" sz="900" dirty="0">
                <a:effectLst/>
              </a:rPr>
              <a:t> United States’. </a:t>
            </a:r>
            <a:r>
              <a:rPr lang="fr-FR" sz="900" i="1" dirty="0">
                <a:effectLst/>
              </a:rPr>
              <a:t>Water </a:t>
            </a:r>
            <a:r>
              <a:rPr lang="fr-FR" sz="900" i="1" dirty="0" err="1">
                <a:effectLst/>
              </a:rPr>
              <a:t>Resources</a:t>
            </a:r>
            <a:r>
              <a:rPr lang="fr-FR" sz="900" i="1" dirty="0">
                <a:effectLst/>
              </a:rPr>
              <a:t> </a:t>
            </a:r>
            <a:r>
              <a:rPr lang="fr-FR" sz="900" i="1" dirty="0" err="1">
                <a:effectLst/>
              </a:rPr>
              <a:t>Research</a:t>
            </a:r>
            <a:r>
              <a:rPr lang="fr-FR" sz="900" dirty="0">
                <a:effectLst/>
              </a:rPr>
              <a:t> 56 (2): e2019WR026594. </a:t>
            </a:r>
            <a:r>
              <a:rPr lang="fr-FR" sz="900" dirty="0">
                <a:effectLst/>
                <a:hlinkClick r:id="rId3"/>
              </a:rPr>
              <a:t>https://doi.org/10.1029/2019WR026594</a:t>
            </a:r>
            <a:r>
              <a:rPr lang="fr-FR" sz="900" dirty="0">
                <a:effectLst/>
              </a:rPr>
              <a:t>.</a:t>
            </a:r>
          </a:p>
          <a:p>
            <a:pPr>
              <a:spcBef>
                <a:spcPts val="300"/>
              </a:spcBef>
            </a:pPr>
            <a:r>
              <a:rPr lang="fr-FR" sz="900" dirty="0" err="1">
                <a:effectLst/>
              </a:rPr>
              <a:t>Penatti</a:t>
            </a:r>
            <a:r>
              <a:rPr lang="fr-FR" sz="900" dirty="0">
                <a:effectLst/>
              </a:rPr>
              <a:t>, Natasha Costa, </a:t>
            </a:r>
            <a:r>
              <a:rPr lang="fr-FR" sz="900" dirty="0" err="1">
                <a:effectLst/>
              </a:rPr>
              <a:t>Teodoro</a:t>
            </a:r>
            <a:r>
              <a:rPr lang="fr-FR" sz="900" dirty="0">
                <a:effectLst/>
              </a:rPr>
              <a:t> Isnard Ribeiro de Almeida, </a:t>
            </a:r>
            <a:r>
              <a:rPr lang="fr-FR" sz="900" dirty="0" err="1">
                <a:effectLst/>
              </a:rPr>
              <a:t>Laerte</a:t>
            </a:r>
            <a:r>
              <a:rPr lang="fr-FR" sz="900" dirty="0">
                <a:effectLst/>
              </a:rPr>
              <a:t> Guimarães Ferreira, Arielle Elias </a:t>
            </a:r>
            <a:r>
              <a:rPr lang="fr-FR" sz="900" dirty="0" err="1">
                <a:effectLst/>
              </a:rPr>
              <a:t>Arantes</a:t>
            </a:r>
            <a:r>
              <a:rPr lang="fr-FR" sz="900" dirty="0">
                <a:effectLst/>
              </a:rPr>
              <a:t>, and Michael T. Coe. 2015. ‘Satellite-</a:t>
            </a:r>
            <a:r>
              <a:rPr lang="fr-FR" sz="900" dirty="0" err="1">
                <a:effectLst/>
              </a:rPr>
              <a:t>Based</a:t>
            </a:r>
            <a:r>
              <a:rPr lang="fr-FR" sz="900" dirty="0">
                <a:effectLst/>
              </a:rPr>
              <a:t> </a:t>
            </a:r>
            <a:r>
              <a:rPr lang="fr-FR" sz="900" dirty="0" err="1">
                <a:effectLst/>
              </a:rPr>
              <a:t>Hydrological</a:t>
            </a:r>
            <a:r>
              <a:rPr lang="fr-FR" sz="900" dirty="0">
                <a:effectLst/>
              </a:rPr>
              <a:t> Dynamics of the </a:t>
            </a:r>
            <a:r>
              <a:rPr lang="fr-FR" sz="900" dirty="0" err="1">
                <a:effectLst/>
              </a:rPr>
              <a:t>World’s</a:t>
            </a:r>
            <a:r>
              <a:rPr lang="fr-FR" sz="900" dirty="0">
                <a:effectLst/>
              </a:rPr>
              <a:t> </a:t>
            </a:r>
            <a:r>
              <a:rPr lang="fr-FR" sz="900" dirty="0" err="1">
                <a:effectLst/>
              </a:rPr>
              <a:t>Largest</a:t>
            </a:r>
            <a:r>
              <a:rPr lang="fr-FR" sz="900" dirty="0">
                <a:effectLst/>
              </a:rPr>
              <a:t> </a:t>
            </a:r>
            <a:r>
              <a:rPr lang="fr-FR" sz="900" dirty="0" err="1">
                <a:effectLst/>
              </a:rPr>
              <a:t>Continuous</a:t>
            </a:r>
            <a:r>
              <a:rPr lang="fr-FR" sz="900" dirty="0">
                <a:effectLst/>
              </a:rPr>
              <a:t> </a:t>
            </a:r>
            <a:r>
              <a:rPr lang="fr-FR" sz="900" dirty="0" err="1">
                <a:effectLst/>
              </a:rPr>
              <a:t>Wetland</a:t>
            </a:r>
            <a:r>
              <a:rPr lang="fr-FR" sz="900" dirty="0">
                <a:effectLst/>
              </a:rPr>
              <a:t>’. </a:t>
            </a:r>
            <a:r>
              <a:rPr lang="fr-FR" sz="900" i="1" dirty="0" err="1">
                <a:effectLst/>
              </a:rPr>
              <a:t>Remote</a:t>
            </a:r>
            <a:r>
              <a:rPr lang="fr-FR" sz="900" i="1" dirty="0">
                <a:effectLst/>
              </a:rPr>
              <a:t> </a:t>
            </a:r>
            <a:r>
              <a:rPr lang="fr-FR" sz="900" i="1" dirty="0" err="1">
                <a:effectLst/>
              </a:rPr>
              <a:t>Sensing</a:t>
            </a:r>
            <a:r>
              <a:rPr lang="fr-FR" sz="900" i="1" dirty="0">
                <a:effectLst/>
              </a:rPr>
              <a:t> of Environment</a:t>
            </a:r>
            <a:r>
              <a:rPr lang="fr-FR" sz="900" dirty="0">
                <a:effectLst/>
              </a:rPr>
              <a:t> 170 (</a:t>
            </a:r>
            <a:r>
              <a:rPr lang="fr-FR" sz="900" dirty="0" err="1">
                <a:effectLst/>
              </a:rPr>
              <a:t>December</a:t>
            </a:r>
            <a:r>
              <a:rPr lang="fr-FR" sz="900" dirty="0">
                <a:effectLst/>
              </a:rPr>
              <a:t>): 1–13. </a:t>
            </a:r>
            <a:r>
              <a:rPr lang="fr-FR" sz="900" dirty="0">
                <a:effectLst/>
                <a:hlinkClick r:id="rId4"/>
              </a:rPr>
              <a:t>https://doi.org/10.1016/j.rse.2015.08.031</a:t>
            </a:r>
            <a:r>
              <a:rPr lang="fr-FR" sz="900" dirty="0">
                <a:effectLst/>
              </a:rPr>
              <a:t>.</a:t>
            </a:r>
          </a:p>
          <a:p>
            <a:pPr>
              <a:spcBef>
                <a:spcPts val="300"/>
              </a:spcBef>
            </a:pPr>
            <a:r>
              <a:rPr lang="fr-FR" sz="900" dirty="0" err="1">
                <a:effectLst/>
              </a:rPr>
              <a:t>Sahoo</a:t>
            </a:r>
            <a:r>
              <a:rPr lang="fr-FR" sz="900" dirty="0">
                <a:effectLst/>
              </a:rPr>
              <a:t>, </a:t>
            </a:r>
            <a:r>
              <a:rPr lang="fr-FR" sz="900" dirty="0" err="1">
                <a:effectLst/>
              </a:rPr>
              <a:t>Alok</a:t>
            </a:r>
            <a:r>
              <a:rPr lang="fr-FR" sz="900" dirty="0">
                <a:effectLst/>
              </a:rPr>
              <a:t> K., Ming Pan, Tara J. Troy, </a:t>
            </a:r>
            <a:r>
              <a:rPr lang="fr-FR" sz="900" dirty="0" err="1">
                <a:effectLst/>
              </a:rPr>
              <a:t>Raghuveer</a:t>
            </a:r>
            <a:r>
              <a:rPr lang="fr-FR" sz="900" dirty="0">
                <a:effectLst/>
              </a:rPr>
              <a:t> K. </a:t>
            </a:r>
            <a:r>
              <a:rPr lang="fr-FR" sz="900" dirty="0" err="1">
                <a:effectLst/>
              </a:rPr>
              <a:t>Vinukollu</a:t>
            </a:r>
            <a:r>
              <a:rPr lang="fr-FR" sz="900" dirty="0">
                <a:effectLst/>
              </a:rPr>
              <a:t>, Justin Sheffield, and </a:t>
            </a:r>
            <a:r>
              <a:rPr lang="fr-FR" sz="900" dirty="0" err="1">
                <a:effectLst/>
              </a:rPr>
              <a:t>Eric</a:t>
            </a:r>
            <a:r>
              <a:rPr lang="fr-FR" sz="900" dirty="0">
                <a:effectLst/>
              </a:rPr>
              <a:t> F. Wood. 2011. ‘</a:t>
            </a:r>
            <a:r>
              <a:rPr lang="fr-FR" sz="900" dirty="0" err="1">
                <a:effectLst/>
              </a:rPr>
              <a:t>Reconciling</a:t>
            </a:r>
            <a:r>
              <a:rPr lang="fr-FR" sz="900" dirty="0">
                <a:effectLst/>
              </a:rPr>
              <a:t> the Global </a:t>
            </a:r>
            <a:r>
              <a:rPr lang="fr-FR" sz="900" dirty="0" err="1">
                <a:effectLst/>
              </a:rPr>
              <a:t>Terrestrial</a:t>
            </a:r>
            <a:r>
              <a:rPr lang="fr-FR" sz="900" dirty="0">
                <a:effectLst/>
              </a:rPr>
              <a:t> Water Budget </a:t>
            </a:r>
            <a:r>
              <a:rPr lang="fr-FR" sz="900" dirty="0" err="1">
                <a:effectLst/>
              </a:rPr>
              <a:t>Using</a:t>
            </a:r>
            <a:r>
              <a:rPr lang="fr-FR" sz="900" dirty="0">
                <a:effectLst/>
              </a:rPr>
              <a:t> Satellite </a:t>
            </a:r>
            <a:r>
              <a:rPr lang="fr-FR" sz="900" dirty="0" err="1">
                <a:effectLst/>
              </a:rPr>
              <a:t>Remote</a:t>
            </a:r>
            <a:r>
              <a:rPr lang="fr-FR" sz="900" dirty="0">
                <a:effectLst/>
              </a:rPr>
              <a:t> </a:t>
            </a:r>
            <a:r>
              <a:rPr lang="fr-FR" sz="900" dirty="0" err="1">
                <a:effectLst/>
              </a:rPr>
              <a:t>Sensing</a:t>
            </a:r>
            <a:r>
              <a:rPr lang="fr-FR" sz="900" dirty="0">
                <a:effectLst/>
              </a:rPr>
              <a:t>’. </a:t>
            </a:r>
            <a:r>
              <a:rPr lang="fr-FR" sz="900" i="1" dirty="0" err="1">
                <a:effectLst/>
              </a:rPr>
              <a:t>Remote</a:t>
            </a:r>
            <a:r>
              <a:rPr lang="fr-FR" sz="900" i="1" dirty="0">
                <a:effectLst/>
              </a:rPr>
              <a:t> </a:t>
            </a:r>
            <a:r>
              <a:rPr lang="fr-FR" sz="900" i="1" dirty="0" err="1">
                <a:effectLst/>
              </a:rPr>
              <a:t>Sensing</a:t>
            </a:r>
            <a:r>
              <a:rPr lang="fr-FR" sz="900" i="1" dirty="0">
                <a:effectLst/>
              </a:rPr>
              <a:t> of Environment</a:t>
            </a:r>
            <a:r>
              <a:rPr lang="fr-FR" sz="900" dirty="0">
                <a:effectLst/>
              </a:rPr>
              <a:t> 115 (8): 1850–65. </a:t>
            </a:r>
            <a:r>
              <a:rPr lang="fr-FR" sz="900" dirty="0">
                <a:effectLst/>
                <a:hlinkClick r:id="rId5"/>
              </a:rPr>
              <a:t>https://doi.org/10.1016/j.rse.2011.03.009</a:t>
            </a:r>
            <a:r>
              <a:rPr lang="fr-FR" sz="900" dirty="0">
                <a:effectLst/>
              </a:rPr>
              <a:t>.</a:t>
            </a:r>
          </a:p>
          <a:p>
            <a:pPr>
              <a:spcBef>
                <a:spcPts val="300"/>
              </a:spcBef>
            </a:pPr>
            <a:r>
              <a:rPr lang="fr-FR" sz="900" dirty="0">
                <a:effectLst/>
              </a:rPr>
              <a:t>Sheffield, Justin, Craig R. Ferguson, Tara J. Troy, </a:t>
            </a:r>
            <a:r>
              <a:rPr lang="fr-FR" sz="900" dirty="0" err="1">
                <a:effectLst/>
              </a:rPr>
              <a:t>Eric</a:t>
            </a:r>
            <a:r>
              <a:rPr lang="fr-FR" sz="900" dirty="0">
                <a:effectLst/>
              </a:rPr>
              <a:t> F. Wood, and Matthew F. McCabe. 2009. ‘</a:t>
            </a:r>
            <a:r>
              <a:rPr lang="fr-FR" sz="900" dirty="0" err="1">
                <a:effectLst/>
              </a:rPr>
              <a:t>Closing</a:t>
            </a:r>
            <a:r>
              <a:rPr lang="fr-FR" sz="900" dirty="0">
                <a:effectLst/>
              </a:rPr>
              <a:t> the </a:t>
            </a:r>
            <a:r>
              <a:rPr lang="fr-FR" sz="900" dirty="0" err="1">
                <a:effectLst/>
              </a:rPr>
              <a:t>Terrestrial</a:t>
            </a:r>
            <a:r>
              <a:rPr lang="fr-FR" sz="900" dirty="0">
                <a:effectLst/>
              </a:rPr>
              <a:t> Water Budget </a:t>
            </a:r>
            <a:r>
              <a:rPr lang="fr-FR" sz="900" dirty="0" err="1">
                <a:effectLst/>
              </a:rPr>
              <a:t>from</a:t>
            </a:r>
            <a:r>
              <a:rPr lang="fr-FR" sz="900" dirty="0">
                <a:effectLst/>
              </a:rPr>
              <a:t> Satellite </a:t>
            </a:r>
            <a:r>
              <a:rPr lang="fr-FR" sz="900" dirty="0" err="1">
                <a:effectLst/>
              </a:rPr>
              <a:t>Remote</a:t>
            </a:r>
            <a:r>
              <a:rPr lang="fr-FR" sz="900" dirty="0">
                <a:effectLst/>
              </a:rPr>
              <a:t> </a:t>
            </a:r>
            <a:r>
              <a:rPr lang="fr-FR" sz="900" dirty="0" err="1">
                <a:effectLst/>
              </a:rPr>
              <a:t>Sensing</a:t>
            </a:r>
            <a:r>
              <a:rPr lang="fr-FR" sz="900" dirty="0">
                <a:effectLst/>
              </a:rPr>
              <a:t>’. </a:t>
            </a:r>
            <a:r>
              <a:rPr lang="fr-FR" sz="900" i="1" dirty="0" err="1">
                <a:effectLst/>
              </a:rPr>
              <a:t>Geophysical</a:t>
            </a:r>
            <a:r>
              <a:rPr lang="fr-FR" sz="900" i="1" dirty="0">
                <a:effectLst/>
              </a:rPr>
              <a:t> </a:t>
            </a:r>
            <a:r>
              <a:rPr lang="fr-FR" sz="900" i="1" dirty="0" err="1">
                <a:effectLst/>
              </a:rPr>
              <a:t>Research</a:t>
            </a:r>
            <a:r>
              <a:rPr lang="fr-FR" sz="900" i="1" dirty="0">
                <a:effectLst/>
              </a:rPr>
              <a:t> </a:t>
            </a:r>
            <a:r>
              <a:rPr lang="fr-FR" sz="900" i="1" dirty="0" err="1">
                <a:effectLst/>
              </a:rPr>
              <a:t>Letters</a:t>
            </a:r>
            <a:r>
              <a:rPr lang="fr-FR" sz="900" dirty="0">
                <a:effectLst/>
              </a:rPr>
              <a:t> 36 (7). </a:t>
            </a:r>
            <a:r>
              <a:rPr lang="fr-FR" sz="900" dirty="0">
                <a:effectLst/>
                <a:hlinkClick r:id="rId6"/>
              </a:rPr>
              <a:t>https://doi.org/10.1029/2009GL037338</a:t>
            </a:r>
            <a:r>
              <a:rPr lang="fr-FR" sz="900" dirty="0">
                <a:effectLst/>
              </a:rPr>
              <a:t>.</a:t>
            </a:r>
          </a:p>
          <a:p>
            <a:pPr>
              <a:spcBef>
                <a:spcPts val="300"/>
              </a:spcBef>
            </a:pPr>
            <a:r>
              <a:rPr lang="fr-FR" sz="900" dirty="0">
                <a:effectLst/>
              </a:rPr>
              <a:t>Swann, Abigail L. S., and Charles D. </a:t>
            </a:r>
            <a:r>
              <a:rPr lang="fr-FR" sz="900" dirty="0" err="1">
                <a:effectLst/>
              </a:rPr>
              <a:t>Koven</a:t>
            </a:r>
            <a:r>
              <a:rPr lang="fr-FR" sz="900" dirty="0">
                <a:effectLst/>
              </a:rPr>
              <a:t>. 2017. ‘A Direct </a:t>
            </a:r>
            <a:r>
              <a:rPr lang="fr-FR" sz="900" dirty="0" err="1">
                <a:effectLst/>
              </a:rPr>
              <a:t>Estimate</a:t>
            </a:r>
            <a:r>
              <a:rPr lang="fr-FR" sz="900" dirty="0">
                <a:effectLst/>
              </a:rPr>
              <a:t> of the </a:t>
            </a:r>
            <a:r>
              <a:rPr lang="fr-FR" sz="900" dirty="0" err="1">
                <a:effectLst/>
              </a:rPr>
              <a:t>Seasonal</a:t>
            </a:r>
            <a:r>
              <a:rPr lang="fr-FR" sz="900" dirty="0">
                <a:effectLst/>
              </a:rPr>
              <a:t> Cycle of Evapotranspiration over the Amazon Basin’. </a:t>
            </a:r>
            <a:r>
              <a:rPr lang="fr-FR" sz="900" i="1" dirty="0">
                <a:effectLst/>
              </a:rPr>
              <a:t>Journal of </a:t>
            </a:r>
            <a:r>
              <a:rPr lang="fr-FR" sz="900" i="1" dirty="0" err="1">
                <a:effectLst/>
              </a:rPr>
              <a:t>Hydrometeorology</a:t>
            </a:r>
            <a:r>
              <a:rPr lang="fr-FR" sz="900" dirty="0">
                <a:effectLst/>
              </a:rPr>
              <a:t> 18 (8): 2173–85. </a:t>
            </a:r>
            <a:r>
              <a:rPr lang="fr-FR" sz="900" dirty="0">
                <a:effectLst/>
                <a:hlinkClick r:id="rId7"/>
              </a:rPr>
              <a:t>https://doi.org/10.1175/JHM-D-17-0004.1</a:t>
            </a:r>
            <a:r>
              <a:rPr lang="fr-FR" sz="900" dirty="0">
                <a:effectLst/>
              </a:rPr>
              <a:t>.</a:t>
            </a:r>
          </a:p>
          <a:p>
            <a:pPr>
              <a:spcBef>
                <a:spcPts val="300"/>
              </a:spcBef>
            </a:pPr>
            <a:r>
              <a:rPr lang="fr-FR" sz="900" dirty="0">
                <a:effectLst/>
              </a:rPr>
              <a:t>Wan, </a:t>
            </a:r>
            <a:r>
              <a:rPr lang="fr-FR" sz="900" dirty="0" err="1">
                <a:effectLst/>
              </a:rPr>
              <a:t>Zhanming</a:t>
            </a:r>
            <a:r>
              <a:rPr lang="fr-FR" sz="900" dirty="0">
                <a:effectLst/>
              </a:rPr>
              <a:t>, </a:t>
            </a:r>
            <a:r>
              <a:rPr lang="fr-FR" sz="900" dirty="0" err="1">
                <a:effectLst/>
              </a:rPr>
              <a:t>Ke</a:t>
            </a:r>
            <a:r>
              <a:rPr lang="fr-FR" sz="900" dirty="0">
                <a:effectLst/>
              </a:rPr>
              <a:t> Zhang, </a:t>
            </a:r>
            <a:r>
              <a:rPr lang="fr-FR" sz="900" dirty="0" err="1">
                <a:effectLst/>
              </a:rPr>
              <a:t>Xianwu</a:t>
            </a:r>
            <a:r>
              <a:rPr lang="fr-FR" sz="900" dirty="0">
                <a:effectLst/>
              </a:rPr>
              <a:t> Xue, </a:t>
            </a:r>
            <a:r>
              <a:rPr lang="fr-FR" sz="900" dirty="0" err="1">
                <a:effectLst/>
              </a:rPr>
              <a:t>Zhen</a:t>
            </a:r>
            <a:r>
              <a:rPr lang="fr-FR" sz="900" dirty="0">
                <a:effectLst/>
              </a:rPr>
              <a:t> Hong, Yang Hong, and Jonathan J. </a:t>
            </a:r>
            <a:r>
              <a:rPr lang="fr-FR" sz="900" dirty="0" err="1">
                <a:effectLst/>
              </a:rPr>
              <a:t>Gourley</a:t>
            </a:r>
            <a:r>
              <a:rPr lang="fr-FR" sz="900" dirty="0">
                <a:effectLst/>
              </a:rPr>
              <a:t>. 2015. ‘Water Balance-</a:t>
            </a:r>
            <a:r>
              <a:rPr lang="fr-FR" sz="900" dirty="0" err="1">
                <a:effectLst/>
              </a:rPr>
              <a:t>Based</a:t>
            </a:r>
            <a:r>
              <a:rPr lang="fr-FR" sz="900" dirty="0">
                <a:effectLst/>
              </a:rPr>
              <a:t> </a:t>
            </a:r>
            <a:r>
              <a:rPr lang="fr-FR" sz="900" dirty="0" err="1">
                <a:effectLst/>
              </a:rPr>
              <a:t>Actual</a:t>
            </a:r>
            <a:r>
              <a:rPr lang="fr-FR" sz="900" dirty="0">
                <a:effectLst/>
              </a:rPr>
              <a:t> Evapotranspiration Reconstruction </a:t>
            </a:r>
            <a:r>
              <a:rPr lang="fr-FR" sz="900" dirty="0" err="1">
                <a:effectLst/>
              </a:rPr>
              <a:t>from</a:t>
            </a:r>
            <a:r>
              <a:rPr lang="fr-FR" sz="900" dirty="0">
                <a:effectLst/>
              </a:rPr>
              <a:t> Ground and Satellite Observations over the </a:t>
            </a:r>
            <a:r>
              <a:rPr lang="fr-FR" sz="900" dirty="0" err="1">
                <a:effectLst/>
              </a:rPr>
              <a:t>Conterminous</a:t>
            </a:r>
            <a:r>
              <a:rPr lang="fr-FR" sz="900" dirty="0">
                <a:effectLst/>
              </a:rPr>
              <a:t> United States: Water Balance-</a:t>
            </a:r>
            <a:r>
              <a:rPr lang="fr-FR" sz="900" dirty="0" err="1">
                <a:effectLst/>
              </a:rPr>
              <a:t>Based</a:t>
            </a:r>
            <a:r>
              <a:rPr lang="fr-FR" sz="900" dirty="0">
                <a:effectLst/>
              </a:rPr>
              <a:t> </a:t>
            </a:r>
            <a:r>
              <a:rPr lang="fr-FR" sz="900" dirty="0" err="1">
                <a:effectLst/>
              </a:rPr>
              <a:t>Observational</a:t>
            </a:r>
            <a:r>
              <a:rPr lang="fr-FR" sz="900" dirty="0">
                <a:effectLst/>
              </a:rPr>
              <a:t> ET Reconstruction’. </a:t>
            </a:r>
            <a:r>
              <a:rPr lang="fr-FR" sz="900" i="1" dirty="0">
                <a:effectLst/>
              </a:rPr>
              <a:t>Water </a:t>
            </a:r>
            <a:r>
              <a:rPr lang="fr-FR" sz="900" i="1" dirty="0" err="1">
                <a:effectLst/>
              </a:rPr>
              <a:t>Resources</a:t>
            </a:r>
            <a:r>
              <a:rPr lang="fr-FR" sz="900" i="1" dirty="0">
                <a:effectLst/>
              </a:rPr>
              <a:t> </a:t>
            </a:r>
            <a:r>
              <a:rPr lang="fr-FR" sz="900" i="1" dirty="0" err="1">
                <a:effectLst/>
              </a:rPr>
              <a:t>Research</a:t>
            </a:r>
            <a:r>
              <a:rPr lang="fr-FR" sz="900" dirty="0">
                <a:effectLst/>
              </a:rPr>
              <a:t> 51 (8): 6485–99. </a:t>
            </a:r>
            <a:r>
              <a:rPr lang="fr-FR" sz="900" dirty="0">
                <a:effectLst/>
                <a:hlinkClick r:id="rId8"/>
              </a:rPr>
              <a:t>https://doi.org/10.1002/2015WR017311</a:t>
            </a:r>
            <a:r>
              <a:rPr lang="fr-FR" sz="900" dirty="0">
                <a:effectLst/>
              </a:rPr>
              <a:t>.</a:t>
            </a:r>
          </a:p>
          <a:p>
            <a:pPr>
              <a:spcBef>
                <a:spcPts val="300"/>
              </a:spcBef>
            </a:pPr>
            <a:r>
              <a:rPr lang="fr-FR" sz="900" dirty="0">
                <a:effectLst/>
              </a:rPr>
              <a:t>Wang, Hailong, </a:t>
            </a:r>
            <a:r>
              <a:rPr lang="fr-FR" sz="900" dirty="0" err="1">
                <a:effectLst/>
              </a:rPr>
              <a:t>Huade</a:t>
            </a:r>
            <a:r>
              <a:rPr lang="fr-FR" sz="900" dirty="0">
                <a:effectLst/>
              </a:rPr>
              <a:t> Guan, Hugo A. Gutiérrez-</a:t>
            </a:r>
            <a:r>
              <a:rPr lang="fr-FR" sz="900" dirty="0" err="1">
                <a:effectLst/>
              </a:rPr>
              <a:t>Jurado</a:t>
            </a:r>
            <a:r>
              <a:rPr lang="fr-FR" sz="900" dirty="0">
                <a:effectLst/>
              </a:rPr>
              <a:t>, and Craig T. Simmons. 2014. ‘</a:t>
            </a:r>
            <a:r>
              <a:rPr lang="fr-FR" sz="900" dirty="0" err="1">
                <a:effectLst/>
              </a:rPr>
              <a:t>Examination</a:t>
            </a:r>
            <a:r>
              <a:rPr lang="fr-FR" sz="900" dirty="0">
                <a:effectLst/>
              </a:rPr>
              <a:t> of Water Budget </a:t>
            </a:r>
            <a:r>
              <a:rPr lang="fr-FR" sz="900" dirty="0" err="1">
                <a:effectLst/>
              </a:rPr>
              <a:t>Using</a:t>
            </a:r>
            <a:r>
              <a:rPr lang="fr-FR" sz="900" dirty="0">
                <a:effectLst/>
              </a:rPr>
              <a:t> Satellite </a:t>
            </a:r>
            <a:r>
              <a:rPr lang="fr-FR" sz="900" dirty="0" err="1">
                <a:effectLst/>
              </a:rPr>
              <a:t>Products</a:t>
            </a:r>
            <a:r>
              <a:rPr lang="fr-FR" sz="900" dirty="0">
                <a:effectLst/>
              </a:rPr>
              <a:t> over </a:t>
            </a:r>
            <a:r>
              <a:rPr lang="fr-FR" sz="900" dirty="0" err="1">
                <a:effectLst/>
              </a:rPr>
              <a:t>Australia</a:t>
            </a:r>
            <a:r>
              <a:rPr lang="fr-FR" sz="900" dirty="0">
                <a:effectLst/>
              </a:rPr>
              <a:t>’. </a:t>
            </a:r>
            <a:r>
              <a:rPr lang="fr-FR" sz="900" i="1" dirty="0">
                <a:effectLst/>
              </a:rPr>
              <a:t>Journal of </a:t>
            </a:r>
            <a:r>
              <a:rPr lang="fr-FR" sz="900" i="1" dirty="0" err="1">
                <a:effectLst/>
              </a:rPr>
              <a:t>Hydrology</a:t>
            </a:r>
            <a:r>
              <a:rPr lang="fr-FR" sz="900" dirty="0">
                <a:effectLst/>
              </a:rPr>
              <a:t> 511 (April): 546–54. </a:t>
            </a:r>
            <a:r>
              <a:rPr lang="fr-FR" sz="900" dirty="0">
                <a:effectLst/>
                <a:hlinkClick r:id="rId9"/>
              </a:rPr>
              <a:t>https://doi.org/10.1016/j.jhydrol.2014.01.076</a:t>
            </a:r>
            <a:r>
              <a:rPr lang="fr-FR" sz="900" dirty="0">
                <a:effectLst/>
              </a:rPr>
              <a:t>.</a:t>
            </a:r>
          </a:p>
          <a:p>
            <a:pPr>
              <a:spcBef>
                <a:spcPts val="300"/>
              </a:spcBef>
            </a:pPr>
            <a:r>
              <a:rPr lang="fr-FR" sz="900" dirty="0">
                <a:effectLst/>
              </a:rPr>
              <a:t>Xie, </a:t>
            </a:r>
            <a:r>
              <a:rPr lang="fr-FR" sz="900" dirty="0" err="1">
                <a:effectLst/>
              </a:rPr>
              <a:t>Jingkai</a:t>
            </a:r>
            <a:r>
              <a:rPr lang="fr-FR" sz="900" dirty="0">
                <a:effectLst/>
              </a:rPr>
              <a:t>, Yue‐Ping Xu, Chao Gao, </a:t>
            </a:r>
            <a:r>
              <a:rPr lang="fr-FR" sz="900" dirty="0" err="1">
                <a:effectLst/>
              </a:rPr>
              <a:t>Weidong</a:t>
            </a:r>
            <a:r>
              <a:rPr lang="fr-FR" sz="900" dirty="0">
                <a:effectLst/>
              </a:rPr>
              <a:t> Xuan, and </a:t>
            </a:r>
            <a:r>
              <a:rPr lang="fr-FR" sz="900" dirty="0" err="1">
                <a:effectLst/>
              </a:rPr>
              <a:t>Zhixu</a:t>
            </a:r>
            <a:r>
              <a:rPr lang="fr-FR" sz="900" dirty="0">
                <a:effectLst/>
              </a:rPr>
              <a:t> Bai. 2019. ‘Total Basin </a:t>
            </a:r>
            <a:r>
              <a:rPr lang="fr-FR" sz="900" dirty="0" err="1">
                <a:effectLst/>
              </a:rPr>
              <a:t>Discharge</a:t>
            </a:r>
            <a:r>
              <a:rPr lang="fr-FR" sz="900" dirty="0">
                <a:effectLst/>
              </a:rPr>
              <a:t> </a:t>
            </a:r>
            <a:r>
              <a:rPr lang="fr-FR" sz="900" dirty="0" err="1">
                <a:effectLst/>
              </a:rPr>
              <a:t>From</a:t>
            </a:r>
            <a:r>
              <a:rPr lang="fr-FR" sz="900" dirty="0">
                <a:effectLst/>
              </a:rPr>
              <a:t> GRACE and Water Balance Method for the </a:t>
            </a:r>
            <a:r>
              <a:rPr lang="fr-FR" sz="900" dirty="0" err="1">
                <a:effectLst/>
              </a:rPr>
              <a:t>Yarlung</a:t>
            </a:r>
            <a:r>
              <a:rPr lang="fr-FR" sz="900" dirty="0">
                <a:effectLst/>
              </a:rPr>
              <a:t> </a:t>
            </a:r>
            <a:r>
              <a:rPr lang="fr-FR" sz="900" dirty="0" err="1">
                <a:effectLst/>
              </a:rPr>
              <a:t>Tsangpo</a:t>
            </a:r>
            <a:r>
              <a:rPr lang="fr-FR" sz="900" dirty="0">
                <a:effectLst/>
              </a:rPr>
              <a:t> River Basin, </a:t>
            </a:r>
            <a:r>
              <a:rPr lang="fr-FR" sz="900" dirty="0" err="1">
                <a:effectLst/>
              </a:rPr>
              <a:t>Southwestern</a:t>
            </a:r>
            <a:r>
              <a:rPr lang="fr-FR" sz="900" dirty="0">
                <a:effectLst/>
              </a:rPr>
              <a:t> China’. </a:t>
            </a:r>
            <a:r>
              <a:rPr lang="fr-FR" sz="900" i="1" dirty="0">
                <a:effectLst/>
              </a:rPr>
              <a:t>Journal of </a:t>
            </a:r>
            <a:r>
              <a:rPr lang="fr-FR" sz="900" i="1" dirty="0" err="1">
                <a:effectLst/>
              </a:rPr>
              <a:t>Geophysical</a:t>
            </a:r>
            <a:r>
              <a:rPr lang="fr-FR" sz="900" i="1" dirty="0">
                <a:effectLst/>
              </a:rPr>
              <a:t> </a:t>
            </a:r>
            <a:r>
              <a:rPr lang="fr-FR" sz="900" i="1" dirty="0" err="1">
                <a:effectLst/>
              </a:rPr>
              <a:t>Research</a:t>
            </a:r>
            <a:r>
              <a:rPr lang="fr-FR" sz="900" i="1" dirty="0">
                <a:effectLst/>
              </a:rPr>
              <a:t>: </a:t>
            </a:r>
            <a:r>
              <a:rPr lang="fr-FR" sz="900" i="1" dirty="0" err="1">
                <a:effectLst/>
              </a:rPr>
              <a:t>Atmospheres</a:t>
            </a:r>
            <a:r>
              <a:rPr lang="fr-FR" sz="900" dirty="0">
                <a:effectLst/>
              </a:rPr>
              <a:t> 124 (14): 7617–32. </a:t>
            </a:r>
            <a:r>
              <a:rPr lang="fr-FR" sz="900" dirty="0">
                <a:effectLst/>
                <a:hlinkClick r:id="rId10"/>
              </a:rPr>
              <a:t>https://doi.org/10.1029/2018JD030025</a:t>
            </a:r>
            <a:r>
              <a:rPr lang="fr-FR" sz="900" dirty="0">
                <a:effectLst/>
              </a:rPr>
              <a:t>.</a:t>
            </a:r>
          </a:p>
          <a:p>
            <a:pPr>
              <a:spcBef>
                <a:spcPts val="300"/>
              </a:spcBef>
            </a:pPr>
            <a:r>
              <a:rPr lang="fr-FR" sz="900" dirty="0">
                <a:effectLst/>
              </a:rPr>
              <a:t>Zhang, Y., M. Pan, J. Sheffield, A. L. </a:t>
            </a:r>
            <a:r>
              <a:rPr lang="fr-FR" sz="900" dirty="0" err="1">
                <a:effectLst/>
              </a:rPr>
              <a:t>Siemann</a:t>
            </a:r>
            <a:r>
              <a:rPr lang="fr-FR" sz="900" dirty="0">
                <a:effectLst/>
              </a:rPr>
              <a:t>, C. K. Fisher, M. Liang, H. E. Beck, et al. 2018. ‘A </a:t>
            </a:r>
            <a:r>
              <a:rPr lang="fr-FR" sz="900" dirty="0" err="1">
                <a:effectLst/>
              </a:rPr>
              <a:t>Climate</a:t>
            </a:r>
            <a:r>
              <a:rPr lang="fr-FR" sz="900" dirty="0">
                <a:effectLst/>
              </a:rPr>
              <a:t> Data Record (CDR) for the Global </a:t>
            </a:r>
            <a:r>
              <a:rPr lang="fr-FR" sz="900" dirty="0" err="1">
                <a:effectLst/>
              </a:rPr>
              <a:t>Terrestrial</a:t>
            </a:r>
            <a:r>
              <a:rPr lang="fr-FR" sz="900" dirty="0">
                <a:effectLst/>
              </a:rPr>
              <a:t> Water Budget: 1984–2010’. </a:t>
            </a:r>
            <a:r>
              <a:rPr lang="fr-FR" sz="900" i="1" dirty="0" err="1">
                <a:effectLst/>
              </a:rPr>
              <a:t>Hydrology</a:t>
            </a:r>
            <a:r>
              <a:rPr lang="fr-FR" sz="900" i="1" dirty="0">
                <a:effectLst/>
              </a:rPr>
              <a:t> and </a:t>
            </a:r>
            <a:r>
              <a:rPr lang="fr-FR" sz="900" i="1" dirty="0" err="1">
                <a:effectLst/>
              </a:rPr>
              <a:t>Earth</a:t>
            </a:r>
            <a:r>
              <a:rPr lang="fr-FR" sz="900" i="1" dirty="0">
                <a:effectLst/>
              </a:rPr>
              <a:t> System Sciences</a:t>
            </a:r>
            <a:r>
              <a:rPr lang="fr-FR" sz="900" dirty="0">
                <a:effectLst/>
              </a:rPr>
              <a:t> 22 (1): 241–63. </a:t>
            </a:r>
            <a:r>
              <a:rPr lang="fr-FR" sz="900" dirty="0">
                <a:effectLst/>
                <a:hlinkClick r:id="rId11"/>
              </a:rPr>
              <a:t>https://doi.org/10.5194/hess-22-241-2018</a:t>
            </a:r>
            <a:r>
              <a:rPr lang="fr-FR" sz="900" dirty="0">
                <a:effectLst/>
              </a:rPr>
              <a:t>.</a:t>
            </a:r>
          </a:p>
          <a:p>
            <a:pPr>
              <a:spcBef>
                <a:spcPts val="300"/>
              </a:spcBef>
            </a:pPr>
            <a:r>
              <a:rPr lang="fr-FR" sz="900" dirty="0">
                <a:effectLst/>
              </a:rPr>
              <a:t>Zhong, </a:t>
            </a:r>
            <a:r>
              <a:rPr lang="fr-FR" sz="900" dirty="0" err="1">
                <a:effectLst/>
              </a:rPr>
              <a:t>Yulong</a:t>
            </a:r>
            <a:r>
              <a:rPr lang="fr-FR" sz="900" dirty="0">
                <a:effectLst/>
              </a:rPr>
              <a:t>, Min Zhong, Yuna Mao, and Bing Ji. 2020. ‘Evaluation of Evapotranspiration for </a:t>
            </a:r>
            <a:r>
              <a:rPr lang="fr-FR" sz="900" dirty="0" err="1">
                <a:effectLst/>
              </a:rPr>
              <a:t>Exorheic</a:t>
            </a:r>
            <a:r>
              <a:rPr lang="fr-FR" sz="900" dirty="0">
                <a:effectLst/>
              </a:rPr>
              <a:t> </a:t>
            </a:r>
            <a:r>
              <a:rPr lang="fr-FR" sz="900" dirty="0" err="1">
                <a:effectLst/>
              </a:rPr>
              <a:t>Catchments</a:t>
            </a:r>
            <a:r>
              <a:rPr lang="fr-FR" sz="900" dirty="0">
                <a:effectLst/>
              </a:rPr>
              <a:t> of China </a:t>
            </a:r>
            <a:r>
              <a:rPr lang="fr-FR" sz="900" dirty="0" err="1">
                <a:effectLst/>
              </a:rPr>
              <a:t>during</a:t>
            </a:r>
            <a:r>
              <a:rPr lang="fr-FR" sz="900" dirty="0">
                <a:effectLst/>
              </a:rPr>
              <a:t> the GRACE </a:t>
            </a:r>
            <a:r>
              <a:rPr lang="fr-FR" sz="900" dirty="0" err="1">
                <a:effectLst/>
              </a:rPr>
              <a:t>Era</a:t>
            </a:r>
            <a:r>
              <a:rPr lang="fr-FR" sz="900" dirty="0">
                <a:effectLst/>
              </a:rPr>
              <a:t>: </a:t>
            </a:r>
            <a:r>
              <a:rPr lang="fr-FR" sz="900" dirty="0" err="1">
                <a:effectLst/>
              </a:rPr>
              <a:t>From</a:t>
            </a:r>
            <a:r>
              <a:rPr lang="fr-FR" sz="900" dirty="0">
                <a:effectLst/>
              </a:rPr>
              <a:t> a Water Balance Perspective’. </a:t>
            </a:r>
            <a:r>
              <a:rPr lang="fr-FR" sz="900" i="1" dirty="0" err="1">
                <a:effectLst/>
              </a:rPr>
              <a:t>Remote</a:t>
            </a:r>
            <a:r>
              <a:rPr lang="fr-FR" sz="900" i="1" dirty="0">
                <a:effectLst/>
              </a:rPr>
              <a:t> </a:t>
            </a:r>
            <a:r>
              <a:rPr lang="fr-FR" sz="900" i="1" dirty="0" err="1">
                <a:effectLst/>
              </a:rPr>
              <a:t>Sensing</a:t>
            </a:r>
            <a:r>
              <a:rPr lang="fr-FR" sz="900" dirty="0">
                <a:effectLst/>
              </a:rPr>
              <a:t> 12 (3): 511. </a:t>
            </a:r>
            <a:r>
              <a:rPr lang="fr-FR" sz="900" dirty="0">
                <a:effectLst/>
                <a:hlinkClick r:id="rId12"/>
              </a:rPr>
              <a:t>https://doi.org/10.3390/rs12030511</a:t>
            </a:r>
            <a:r>
              <a:rPr lang="fr-FR" sz="900" dirty="0">
                <a:effectLst/>
              </a:rPr>
              <a:t>.</a:t>
            </a:r>
          </a:p>
          <a:p>
            <a:pPr>
              <a:spcBef>
                <a:spcPts val="0"/>
              </a:spcBef>
            </a:pPr>
            <a:endParaRPr lang="fr-FR" sz="900" dirty="0"/>
          </a:p>
          <a:p>
            <a:pPr>
              <a:spcBef>
                <a:spcPts val="0"/>
              </a:spcBef>
            </a:pPr>
            <a:r>
              <a:rPr lang="fr-FR" sz="900" dirty="0">
                <a:effectLst/>
              </a:rPr>
              <a:t>Nash, J.E., and J.V. </a:t>
            </a:r>
            <a:r>
              <a:rPr lang="fr-FR" sz="900" dirty="0" err="1">
                <a:effectLst/>
              </a:rPr>
              <a:t>Sutcliffe</a:t>
            </a:r>
            <a:r>
              <a:rPr lang="fr-FR" sz="900" dirty="0">
                <a:effectLst/>
              </a:rPr>
              <a:t>. 1970. ‘River Flow </a:t>
            </a:r>
            <a:r>
              <a:rPr lang="fr-FR" sz="900" dirty="0" err="1">
                <a:effectLst/>
              </a:rPr>
              <a:t>Forecasting</a:t>
            </a:r>
            <a:r>
              <a:rPr lang="fr-FR" sz="900" dirty="0">
                <a:effectLst/>
              </a:rPr>
              <a:t> </a:t>
            </a:r>
            <a:r>
              <a:rPr lang="fr-FR" sz="900" dirty="0" err="1">
                <a:effectLst/>
              </a:rPr>
              <a:t>through</a:t>
            </a:r>
            <a:r>
              <a:rPr lang="fr-FR" sz="900" dirty="0">
                <a:effectLst/>
              </a:rPr>
              <a:t> </a:t>
            </a:r>
            <a:r>
              <a:rPr lang="fr-FR" sz="900" dirty="0" err="1">
                <a:effectLst/>
              </a:rPr>
              <a:t>Conceptual</a:t>
            </a:r>
            <a:r>
              <a:rPr lang="fr-FR" sz="900" dirty="0">
                <a:effectLst/>
              </a:rPr>
              <a:t> </a:t>
            </a:r>
            <a:r>
              <a:rPr lang="fr-FR" sz="900" dirty="0" err="1">
                <a:effectLst/>
              </a:rPr>
              <a:t>Models</a:t>
            </a:r>
            <a:r>
              <a:rPr lang="fr-FR" sz="900" dirty="0">
                <a:effectLst/>
              </a:rPr>
              <a:t> Part I — A Discussion of Principles’. </a:t>
            </a:r>
            <a:r>
              <a:rPr lang="fr-FR" sz="900" i="1" dirty="0">
                <a:effectLst/>
              </a:rPr>
              <a:t>Journal of </a:t>
            </a:r>
            <a:r>
              <a:rPr lang="fr-FR" sz="900" i="1" dirty="0" err="1">
                <a:effectLst/>
              </a:rPr>
              <a:t>Hydrology</a:t>
            </a:r>
            <a:r>
              <a:rPr lang="fr-FR" sz="900" dirty="0">
                <a:effectLst/>
              </a:rPr>
              <a:t> 10 (3): 282–90. </a:t>
            </a:r>
            <a:r>
              <a:rPr lang="fr-FR" sz="900" dirty="0">
                <a:effectLst/>
                <a:hlinkClick r:id="rId13"/>
              </a:rPr>
              <a:t>https://doi.org/10.1016/0022-1694(70)90255-6</a:t>
            </a:r>
            <a:r>
              <a:rPr lang="fr-FR" sz="900" dirty="0">
                <a:effectLst/>
              </a:rPr>
              <a:t>.</a:t>
            </a:r>
          </a:p>
          <a:p>
            <a:pPr>
              <a:spcBef>
                <a:spcPts val="0"/>
              </a:spcBef>
            </a:pPr>
            <a:r>
              <a:rPr lang="fr-FR" sz="900" dirty="0">
                <a:effectLst/>
              </a:rPr>
              <a:t>Vishwakarma, Bramha, </a:t>
            </a:r>
            <a:r>
              <a:rPr lang="fr-FR" sz="900" dirty="0" err="1">
                <a:effectLst/>
              </a:rPr>
              <a:t>Balaji</a:t>
            </a:r>
            <a:r>
              <a:rPr lang="fr-FR" sz="900" dirty="0">
                <a:effectLst/>
              </a:rPr>
              <a:t> </a:t>
            </a:r>
            <a:r>
              <a:rPr lang="fr-FR" sz="900" dirty="0" err="1">
                <a:effectLst/>
              </a:rPr>
              <a:t>Devaraju</a:t>
            </a:r>
            <a:r>
              <a:rPr lang="fr-FR" sz="900" dirty="0">
                <a:effectLst/>
              </a:rPr>
              <a:t>, and Nico </a:t>
            </a:r>
            <a:r>
              <a:rPr lang="fr-FR" sz="900" dirty="0" err="1">
                <a:effectLst/>
              </a:rPr>
              <a:t>Sneeuw</a:t>
            </a:r>
            <a:r>
              <a:rPr lang="fr-FR" sz="900" dirty="0">
                <a:effectLst/>
              </a:rPr>
              <a:t>. 2018. ‘</a:t>
            </a:r>
            <a:r>
              <a:rPr lang="fr-FR" sz="900" dirty="0" err="1">
                <a:effectLst/>
              </a:rPr>
              <a:t>What</a:t>
            </a:r>
            <a:r>
              <a:rPr lang="fr-FR" sz="900" dirty="0">
                <a:effectLst/>
              </a:rPr>
              <a:t> Is the Spatial </a:t>
            </a:r>
            <a:r>
              <a:rPr lang="fr-FR" sz="900" dirty="0" err="1">
                <a:effectLst/>
              </a:rPr>
              <a:t>Resolution</a:t>
            </a:r>
            <a:r>
              <a:rPr lang="fr-FR" sz="900" dirty="0">
                <a:effectLst/>
              </a:rPr>
              <a:t> of GRACE Satellite </a:t>
            </a:r>
            <a:r>
              <a:rPr lang="fr-FR" sz="900" dirty="0" err="1">
                <a:effectLst/>
              </a:rPr>
              <a:t>Products</a:t>
            </a:r>
            <a:r>
              <a:rPr lang="fr-FR" sz="900" dirty="0">
                <a:effectLst/>
              </a:rPr>
              <a:t> for </a:t>
            </a:r>
            <a:r>
              <a:rPr lang="fr-FR" sz="900" dirty="0" err="1">
                <a:effectLst/>
              </a:rPr>
              <a:t>Hydrology</a:t>
            </a:r>
            <a:r>
              <a:rPr lang="fr-FR" sz="900" dirty="0">
                <a:effectLst/>
              </a:rPr>
              <a:t>?’ </a:t>
            </a:r>
            <a:r>
              <a:rPr lang="fr-FR" sz="900" i="1" dirty="0" err="1">
                <a:effectLst/>
              </a:rPr>
              <a:t>Remote</a:t>
            </a:r>
            <a:r>
              <a:rPr lang="fr-FR" sz="900" i="1" dirty="0">
                <a:effectLst/>
              </a:rPr>
              <a:t> </a:t>
            </a:r>
            <a:r>
              <a:rPr lang="fr-FR" sz="900" i="1" dirty="0" err="1">
                <a:effectLst/>
              </a:rPr>
              <a:t>Sensing</a:t>
            </a:r>
            <a:r>
              <a:rPr lang="fr-FR" sz="900" dirty="0">
                <a:effectLst/>
              </a:rPr>
              <a:t> 10 (6): 852. </a:t>
            </a:r>
            <a:r>
              <a:rPr lang="fr-FR" sz="900" dirty="0">
                <a:effectLst/>
                <a:hlinkClick r:id="rId14"/>
              </a:rPr>
              <a:t>https://doi.org/10.3390/rs10060852</a:t>
            </a:r>
            <a:r>
              <a:rPr lang="fr-FR" sz="900" dirty="0">
                <a:effectLst/>
              </a:rPr>
              <a:t>.</a:t>
            </a:r>
          </a:p>
          <a:p>
            <a:pPr>
              <a:spcBef>
                <a:spcPts val="0"/>
              </a:spcBef>
            </a:pPr>
            <a:r>
              <a:rPr lang="fr-FR" sz="900" dirty="0">
                <a:effectLst/>
              </a:rPr>
              <a:t>Zhang, </a:t>
            </a:r>
            <a:r>
              <a:rPr lang="fr-FR" sz="900" dirty="0" err="1">
                <a:effectLst/>
              </a:rPr>
              <a:t>Jinwei</a:t>
            </a:r>
            <a:r>
              <a:rPr lang="fr-FR" sz="900" dirty="0">
                <a:effectLst/>
              </a:rPr>
              <a:t>. 2019. ‘</a:t>
            </a:r>
            <a:r>
              <a:rPr lang="fr-FR" sz="900" dirty="0" err="1">
                <a:effectLst/>
              </a:rPr>
              <a:t>Assessing</a:t>
            </a:r>
            <a:r>
              <a:rPr lang="fr-FR" sz="900" dirty="0">
                <a:effectLst/>
              </a:rPr>
              <a:t> the </a:t>
            </a:r>
            <a:r>
              <a:rPr lang="fr-FR" sz="900" dirty="0" err="1">
                <a:effectLst/>
              </a:rPr>
              <a:t>Statistical</a:t>
            </a:r>
            <a:r>
              <a:rPr lang="fr-FR" sz="900" dirty="0">
                <a:effectLst/>
              </a:rPr>
              <a:t> Relations of </a:t>
            </a:r>
            <a:r>
              <a:rPr lang="fr-FR" sz="900" dirty="0" err="1">
                <a:effectLst/>
              </a:rPr>
              <a:t>Terrestrial</a:t>
            </a:r>
            <a:r>
              <a:rPr lang="fr-FR" sz="900" dirty="0">
                <a:effectLst/>
              </a:rPr>
              <a:t> Water Mass </a:t>
            </a:r>
            <a:r>
              <a:rPr lang="fr-FR" sz="900" dirty="0" err="1">
                <a:effectLst/>
              </a:rPr>
              <a:t>Changewith</a:t>
            </a:r>
            <a:r>
              <a:rPr lang="fr-FR" sz="900" dirty="0">
                <a:effectLst/>
              </a:rPr>
              <a:t> </a:t>
            </a:r>
            <a:r>
              <a:rPr lang="fr-FR" sz="900" dirty="0" err="1">
                <a:effectLst/>
              </a:rPr>
              <a:t>Hydrological</a:t>
            </a:r>
            <a:r>
              <a:rPr lang="fr-FR" sz="900" dirty="0">
                <a:effectLst/>
              </a:rPr>
              <a:t> Variables and </a:t>
            </a:r>
            <a:r>
              <a:rPr lang="fr-FR" sz="900" dirty="0" err="1">
                <a:effectLst/>
              </a:rPr>
              <a:t>Climate</a:t>
            </a:r>
            <a:r>
              <a:rPr lang="fr-FR" sz="900" dirty="0">
                <a:effectLst/>
              </a:rPr>
              <a:t> </a:t>
            </a:r>
            <a:r>
              <a:rPr lang="fr-FR" sz="900" dirty="0" err="1">
                <a:effectLst/>
              </a:rPr>
              <a:t>Variability</a:t>
            </a:r>
            <a:r>
              <a:rPr lang="fr-FR" sz="900" dirty="0">
                <a:effectLst/>
              </a:rPr>
              <a:t>’. </a:t>
            </a:r>
            <a:r>
              <a:rPr lang="fr-FR" sz="900" dirty="0" err="1">
                <a:effectLst/>
              </a:rPr>
              <a:t>München</a:t>
            </a:r>
            <a:r>
              <a:rPr lang="fr-FR" sz="900" dirty="0">
                <a:effectLst/>
              </a:rPr>
              <a:t>: </a:t>
            </a:r>
            <a:r>
              <a:rPr lang="fr-FR" sz="900" dirty="0" err="1">
                <a:effectLst/>
              </a:rPr>
              <a:t>Universität</a:t>
            </a:r>
            <a:r>
              <a:rPr lang="fr-FR" sz="900" dirty="0">
                <a:effectLst/>
              </a:rPr>
              <a:t> Stuttgart. </a:t>
            </a:r>
            <a:r>
              <a:rPr lang="fr-FR" sz="900" dirty="0">
                <a:effectLst/>
                <a:hlinkClick r:id="rId15"/>
              </a:rPr>
              <a:t>https://publikationen.badw.de/de/046188119/pdf/CC%20BY</a:t>
            </a:r>
            <a:r>
              <a:rPr lang="fr-FR" sz="900" dirty="0">
                <a:effectLst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92573934"/>
      </p:ext>
    </p:extLst>
  </p:cSld>
  <p:clrMapOvr>
    <a:masterClrMapping/>
  </p:clrMapOvr>
</p:sld>
</file>

<file path=ppt/theme/theme1.xml><?xml version="1.0" encoding="utf-8"?>
<a:theme xmlns:a="http://schemas.openxmlformats.org/drawingml/2006/main" name="University of Bristol (Main URL)">
  <a:themeElements>
    <a:clrScheme name="University of Bristol">
      <a:dk1>
        <a:sysClr val="windowText" lastClr="000000"/>
      </a:dk1>
      <a:lt1>
        <a:sysClr val="window" lastClr="FFFFFF"/>
      </a:lt1>
      <a:dk2>
        <a:srgbClr val="AB1F2D"/>
      </a:dk2>
      <a:lt2>
        <a:srgbClr val="E3E6E5"/>
      </a:lt2>
      <a:accent1>
        <a:srgbClr val="00C0B5"/>
      </a:accent1>
      <a:accent2>
        <a:srgbClr val="0CC6DE"/>
      </a:accent2>
      <a:accent3>
        <a:srgbClr val="EE7219"/>
      </a:accent3>
      <a:accent4>
        <a:srgbClr val="9278D1"/>
      </a:accent4>
      <a:accent5>
        <a:srgbClr val="E0249A"/>
      </a:accent5>
      <a:accent6>
        <a:srgbClr val="BED600"/>
      </a:accent6>
      <a:hlink>
        <a:srgbClr val="0563C1"/>
      </a:hlink>
      <a:folHlink>
        <a:srgbClr val="954F72"/>
      </a:folHlink>
    </a:clrScheme>
    <a:fontScheme name="University of Bristol">
      <a:majorFont>
        <a:latin typeface="Sanchez Regular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lobalMass_ppt-UoBtemplate_widescreen_Mar19" id="{F0943AFD-FC38-4873-9026-22C2F656B6A3}" vid="{60E0A7F6-7A7B-4869-8873-ED789096D740}"/>
    </a:ext>
  </a:extLst>
</a:theme>
</file>

<file path=ppt/theme/theme2.xml><?xml version="1.0" encoding="utf-8"?>
<a:theme xmlns:a="http://schemas.openxmlformats.org/drawingml/2006/main" name="University of Bristol (Custom URL)">
  <a:themeElements>
    <a:clrScheme name="University of Bristol">
      <a:dk1>
        <a:sysClr val="windowText" lastClr="000000"/>
      </a:dk1>
      <a:lt1>
        <a:sysClr val="window" lastClr="FFFFFF"/>
      </a:lt1>
      <a:dk2>
        <a:srgbClr val="AB1F2D"/>
      </a:dk2>
      <a:lt2>
        <a:srgbClr val="E3E6E5"/>
      </a:lt2>
      <a:accent1>
        <a:srgbClr val="00C0B5"/>
      </a:accent1>
      <a:accent2>
        <a:srgbClr val="0CC6DE"/>
      </a:accent2>
      <a:accent3>
        <a:srgbClr val="EE7219"/>
      </a:accent3>
      <a:accent4>
        <a:srgbClr val="9278D1"/>
      </a:accent4>
      <a:accent5>
        <a:srgbClr val="E0249A"/>
      </a:accent5>
      <a:accent6>
        <a:srgbClr val="BED600"/>
      </a:accent6>
      <a:hlink>
        <a:srgbClr val="0563C1"/>
      </a:hlink>
      <a:folHlink>
        <a:srgbClr val="954F72"/>
      </a:folHlink>
    </a:clrScheme>
    <a:fontScheme name="University of Bristol">
      <a:majorFont>
        <a:latin typeface="Sanchez Regular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lobalMass_ppt-UoBtemplate_widescreen_Mar19" id="{F0943AFD-FC38-4873-9026-22C2F656B6A3}" vid="{33A7BDE8-FC77-4A79-8F6F-3AB4B9631FDF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113C0587C9F874186C9B425FB10BA48" ma:contentTypeVersion="12" ma:contentTypeDescription="Create a new document." ma:contentTypeScope="" ma:versionID="6f76cabee21ac03b945bafaae8b5e654">
  <xsd:schema xmlns:xsd="http://www.w3.org/2001/XMLSchema" xmlns:xs="http://www.w3.org/2001/XMLSchema" xmlns:p="http://schemas.microsoft.com/office/2006/metadata/properties" xmlns:ns2="1d6f4c64-016f-4dd2-938b-ad97c78a9044" xmlns:ns3="b0a4f539-48d0-4a69-82f2-fb42d29f3443" targetNamespace="http://schemas.microsoft.com/office/2006/metadata/properties" ma:root="true" ma:fieldsID="f31b7a28ee298e7a01d7c63106cb0503" ns2:_="" ns3:_="">
    <xsd:import namespace="1d6f4c64-016f-4dd2-938b-ad97c78a9044"/>
    <xsd:import namespace="b0a4f539-48d0-4a69-82f2-fb42d29f344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d6f4c64-016f-4dd2-938b-ad97c78a904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11" nillable="true" ma:displayName="MediaServiceAutoTags" ma:description="" ma:internalName="MediaServiceAutoTags" ma:readOnly="true">
      <xsd:simpleType>
        <xsd:restriction base="dms:Text"/>
      </xsd:simpleType>
    </xsd:element>
    <xsd:element name="MediaServiceLocation" ma:index="12" nillable="true" ma:displayName="MediaServiceLocation" ma:description="" ma:internalName="MediaServiceLocation" ma:readOnly="true">
      <xsd:simpleType>
        <xsd:restriction base="dms:Text"/>
      </xsd:simpleType>
    </xsd:element>
    <xsd:element name="MediaServiceOCR" ma:index="15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0a4f539-48d0-4a69-82f2-fb42d29f3443" elementFormDefault="qualified">
    <xsd:import namespace="http://schemas.microsoft.com/office/2006/documentManagement/types"/>
    <xsd:import namespace="http://schemas.microsoft.com/office/infopath/2007/PartnerControls"/>
    <xsd:element name="SharedWithUsers" ma:index="13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4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9D1E2AD6-5D6D-46E9-8E69-45226E21478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d6f4c64-016f-4dd2-938b-ad97c78a9044"/>
    <ds:schemaRef ds:uri="b0a4f539-48d0-4a69-82f2-fb42d29f344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1C8A0BF8-0D28-4949-BCAA-C93D02F830C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6172943C-134E-4D10-BBAA-5C646364449C}">
  <ds:schemaRefs>
    <ds:schemaRef ds:uri="http://schemas.microsoft.com/office/infopath/2007/PartnerControls"/>
    <ds:schemaRef ds:uri="http://www.w3.org/XML/1998/namespace"/>
    <ds:schemaRef ds:uri="http://purl.org/dc/dcmitype/"/>
    <ds:schemaRef ds:uri="http://purl.org/dc/terms/"/>
    <ds:schemaRef ds:uri="http://schemas.microsoft.com/office/2006/documentManagement/types"/>
    <ds:schemaRef ds:uri="b0a4f539-48d0-4a69-82f2-fb42d29f3443"/>
    <ds:schemaRef ds:uri="http://purl.org/dc/elements/1.1/"/>
    <ds:schemaRef ds:uri="http://schemas.openxmlformats.org/package/2006/metadata/core-properties"/>
    <ds:schemaRef ds:uri="1d6f4c64-016f-4dd2-938b-ad97c78a9044"/>
    <ds:schemaRef ds:uri="http://schemas.microsoft.com/office/2006/metadata/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GlobalMass_ppt-UoBtemplate_widescreen_Mar19-1</Template>
  <TotalTime>0</TotalTime>
  <Words>1964</Words>
  <Application>Microsoft Office PowerPoint</Application>
  <PresentationFormat>Affichage à l'écran (16:9)</PresentationFormat>
  <Paragraphs>100</Paragraphs>
  <Slides>15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15</vt:i4>
      </vt:variant>
    </vt:vector>
  </HeadingPairs>
  <TitlesOfParts>
    <vt:vector size="24" baseType="lpstr">
      <vt:lpstr>Arial</vt:lpstr>
      <vt:lpstr>Calibri</vt:lpstr>
      <vt:lpstr>Cambria Math</vt:lpstr>
      <vt:lpstr>Courier New</vt:lpstr>
      <vt:lpstr>Gill Sans MT</vt:lpstr>
      <vt:lpstr>Rockwell</vt:lpstr>
      <vt:lpstr>Wingdings</vt:lpstr>
      <vt:lpstr>University of Bristol (Main URL)</vt:lpstr>
      <vt:lpstr>University of Bristol (Custom URL)</vt:lpstr>
      <vt:lpstr>How well are we able to close the water budget at the global scale?</vt:lpstr>
      <vt:lpstr>The water balance equation</vt:lpstr>
      <vt:lpstr>Study area</vt:lpstr>
      <vt:lpstr>Datasets</vt:lpstr>
      <vt:lpstr>Water storage change time-series</vt:lpstr>
      <vt:lpstr>Metrics to compare TWSC_budget and TWSC_GRACE</vt:lpstr>
      <vt:lpstr>Global water budget closure</vt:lpstr>
      <vt:lpstr>Global water budget closure (2)</vt:lpstr>
      <vt:lpstr>Performance of a single combination</vt:lpstr>
      <vt:lpstr>Best precipitation datasets</vt:lpstr>
      <vt:lpstr>Best evapotranspiration datasets</vt:lpstr>
      <vt:lpstr>Best runoff datasets</vt:lpstr>
      <vt:lpstr>Conclusions</vt:lpstr>
      <vt:lpstr>Bibliography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Fanny Lehmann</dc:creator>
  <cp:lastModifiedBy>Fanny Lehmann</cp:lastModifiedBy>
  <cp:revision>51</cp:revision>
  <dcterms:created xsi:type="dcterms:W3CDTF">2021-04-12T14:27:00Z</dcterms:created>
  <dcterms:modified xsi:type="dcterms:W3CDTF">2021-04-23T10:21:03Z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0x0101000113C0587C9F874186C9B425FB10BA48</vt:lpwstr>
  </property>
  <property fmtid="{D5CDD505-2E9C-101B-9397-08002B2CF9AE}" pid="3" name="AuthorIds_UIVersion_512">
    <vt:lpwstr>6</vt:lpwstr>
  </property>
</Properties>
</file>