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1" r:id="rId2"/>
    <p:sldId id="396" r:id="rId3"/>
    <p:sldId id="404" r:id="rId4"/>
    <p:sldId id="395" r:id="rId5"/>
    <p:sldId id="360" r:id="rId6"/>
    <p:sldId id="362" r:id="rId7"/>
    <p:sldId id="405" r:id="rId8"/>
    <p:sldId id="257" r:id="rId9"/>
    <p:sldId id="370" r:id="rId10"/>
    <p:sldId id="258" r:id="rId11"/>
    <p:sldId id="260" r:id="rId12"/>
    <p:sldId id="259" r:id="rId13"/>
    <p:sldId id="371" r:id="rId14"/>
    <p:sldId id="372" r:id="rId15"/>
    <p:sldId id="373" r:id="rId16"/>
    <p:sldId id="391" r:id="rId17"/>
    <p:sldId id="398" r:id="rId18"/>
    <p:sldId id="406" r:id="rId19"/>
    <p:sldId id="399" r:id="rId20"/>
    <p:sldId id="402" r:id="rId21"/>
    <p:sldId id="400" r:id="rId22"/>
    <p:sldId id="401" r:id="rId23"/>
    <p:sldId id="385" r:id="rId24"/>
    <p:sldId id="388" r:id="rId25"/>
    <p:sldId id="387" r:id="rId26"/>
    <p:sldId id="389" r:id="rId27"/>
    <p:sldId id="392" r:id="rId28"/>
    <p:sldId id="393" r:id="rId29"/>
    <p:sldId id="394" r:id="rId30"/>
    <p:sldId id="407" r:id="rId31"/>
    <p:sldId id="397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-546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0B03A-84A2-4456-B435-C5307C207CA7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E0975-8943-4DCA-86E7-B3C0BEEFF3C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B0779-4C81-46AA-95EF-AE0B0791075E}" type="datetimeFigureOut">
              <a:rPr lang="en-US" smtClean="0"/>
              <a:pPr/>
              <a:t>4/26/2021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5002E-2F21-4BB9-AACC-29FDA8F28DC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5002E-2F21-4BB9-AACC-29FDA8F28DCF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5002E-2F21-4BB9-AACC-29FDA8F28DC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1EF3322-5426-46EB-B726-1437DAE15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B732F0F8-5120-4B5C-87F9-BA90A5A4A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85FE153-9F4F-4E29-9E36-FC8B8E5B5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E43FC70-8515-428E-B534-D18B5076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2504FC4C-E8DE-456A-9D6B-298B38A56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78408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73CB335-BCC4-449F-A339-2A9E24DB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108FCDC0-F953-4A8A-ABB3-6D9B295BD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888D9CE-CDAC-4C25-A13A-805DB303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4D810C9-8957-4E09-A132-31560366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A3C61861-A46F-414F-A121-E1AD3466F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16102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D876CF5E-8191-471A-A69B-C8B9B179F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C08D954-C84B-4D66-A7A7-D84B4F999C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409C24B8-E6ED-4AB1-91FF-42BBA5461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FBA5EEA-C238-49C3-B8D4-7EC609C6A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192396D-A98B-47AB-AD9A-8BD08765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97458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3012B3-920E-401E-B235-8EABAD075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8B6637B-50A0-4BDB-A735-F98DE12D9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FCA6F56-8651-4AF4-A298-CDE397350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229F735-EE11-48D6-8581-96C91B4D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27BC1AC-859A-483D-9EFF-037E8D615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5544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470C102-B9D9-4DCC-8B01-CC782774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F8519597-9A1F-4782-A3F5-C63D1258C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98B3A6A-28B4-4696-BCF0-26BACCA8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220B369-E2C7-4C2F-839B-99313EED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224D4F2-0E60-44CC-94E4-559027A3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34316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BEC6EC2-D794-452A-BA22-57975405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5B544AC-74B7-47DC-88C1-55389345E5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A930147-8CD3-416D-B4B8-17AA3C840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C5139BE-2669-43BC-9151-F7964522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5C7F0E78-4604-481A-B6A7-92C62B32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2EE6591-F6BE-4980-903D-8B58EEF7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0126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34A2F8F-CD4D-42F1-8D14-62AA56A4F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E6B776D4-94F4-4164-A806-85AF4F199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992D3B7-68E9-45DE-B4A5-35874C4A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BCBDA555-8E4E-4E64-AE1A-ADD4BE60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FD630901-5A40-4EE4-8CC7-79F2B4D6D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D7EF2BD1-7340-4333-B1C5-BA817A10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2BB9B6E3-C318-4D51-807F-8234D5A02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F634CB1A-6986-46CC-BDD0-8EB505FF3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4722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B7E787E-A04E-44E4-985F-4161AF9FA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769A5840-0087-4626-BC6E-FB9B4CFAE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13004C38-61EC-4C78-9F0B-70D26CE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EFB7E308-5C01-4BDD-8F0A-D1B2863F2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42563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34A760C8-E346-445A-B10F-1E45640E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43665132-1060-49CB-A02B-9F80B53C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DD5E8558-DA46-4DF7-B202-42E9BA3DD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68254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DA10EC8-B9B7-40D6-BA8E-618B1E10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B7D172E-40D1-489C-9484-F3B3AF035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A657141-270D-4511-B0C8-1B965320B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0220CAD-0686-4959-B720-87D52DD68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94E0E97-955A-4445-B0F5-C5FF25F0C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BDC8204-AE83-456D-8C4D-18AB89EBE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043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6A60660-2BD0-4F7D-86EB-459AC1F0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7FF08E10-B9C4-4B4D-85F0-B801018751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AB652D7F-E6D7-4720-8B6B-87197A2B8B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28C442D-B8FD-41BE-8EFA-DC7738B88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EC192CD3-7195-4D9F-A148-0B3D6344A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9A238138-8B05-447F-A4B6-B1650C2B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9564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FA0D57DA-3A06-4E3D-A307-8E1227721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055AB3D-2996-4CA2-A973-6968B5BA7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81C8D5E0-7317-4C10-A2D9-76D7AA9E12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67C2D-C031-4F67-BA9A-90F5AF99FD3A}" type="datetimeFigureOut">
              <a:rPr lang="it-IT" smtClean="0"/>
              <a:pPr/>
              <a:t>26/04/2021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FF819C11-743B-4930-86BC-1467AE4FB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B065D73-0B0A-483E-95CB-E29B7D42E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0CD53-653D-4781-9928-FC19F311D28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5900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CasellaDiTesto 4">
            <a:extLst>
              <a:ext uri="{FF2B5EF4-FFF2-40B4-BE49-F238E27FC236}">
                <a16:creationId xmlns:a16="http://schemas.microsoft.com/office/drawing/2014/main" xmlns="" id="{D294E08E-0514-4EC9-B4AC-7850430C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20909"/>
            <a:ext cx="12192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 smtClean="0">
                <a:solidFill>
                  <a:srgbClr val="FFFF00"/>
                </a:solidFill>
              </a:rPr>
              <a:t>Geochemistry and geochronology of alkaline dykes from the Finero </a:t>
            </a:r>
          </a:p>
          <a:p>
            <a:pPr algn="ctr">
              <a:defRPr/>
            </a:pPr>
            <a:r>
              <a:rPr lang="en-US" sz="2600" b="1" dirty="0" smtClean="0">
                <a:solidFill>
                  <a:srgbClr val="FFFF00"/>
                </a:solidFill>
              </a:rPr>
              <a:t>Phlogopite Peridotite (Ivrea–Verbano Zone): insights into the Triassic–Jurassic</a:t>
            </a:r>
          </a:p>
          <a:p>
            <a:pPr algn="ctr">
              <a:defRPr/>
            </a:pPr>
            <a:r>
              <a:rPr lang="en-US" sz="2600" b="1" dirty="0" smtClean="0">
                <a:solidFill>
                  <a:srgbClr val="FFFF00"/>
                </a:solidFill>
              </a:rPr>
              <a:t>tectono-magmatic events of the Southern Alps</a:t>
            </a:r>
            <a:endParaRPr lang="en-GB" sz="2600" dirty="0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A500149-4D96-45DB-B3B6-0E6FAB2C7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4212D4-7033-40F2-9295-477296229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24" y="2067084"/>
            <a:ext cx="1162524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Abimbola Chris Ogunyele</a:t>
            </a:r>
            <a:r>
              <a:rPr lang="it-IT" sz="2400" b="1" baseline="30000" dirty="0" smtClean="0">
                <a:solidFill>
                  <a:srgbClr val="FFFF00"/>
                </a:solidFill>
              </a:rPr>
              <a:t>1</a:t>
            </a:r>
            <a:r>
              <a:rPr lang="it-IT" sz="2400" b="1" dirty="0" smtClean="0">
                <a:solidFill>
                  <a:srgbClr val="FFFF00"/>
                </a:solidFill>
              </a:rPr>
              <a:t>, Tommaso Giovanardi</a:t>
            </a:r>
            <a:r>
              <a:rPr lang="it-IT" sz="2400" b="1" baseline="30000" dirty="0" smtClean="0">
                <a:solidFill>
                  <a:srgbClr val="FFFF00"/>
                </a:solidFill>
              </a:rPr>
              <a:t>2</a:t>
            </a:r>
            <a:r>
              <a:rPr lang="it-IT" sz="2400" b="1" dirty="0" smtClean="0">
                <a:solidFill>
                  <a:srgbClr val="FFFF00"/>
                </a:solidFill>
              </a:rPr>
              <a:t>, Mattia Bonazzi</a:t>
            </a:r>
            <a:r>
              <a:rPr lang="it-IT" sz="2400" b="1" baseline="30000" dirty="0" smtClean="0">
                <a:solidFill>
                  <a:srgbClr val="FFFF00"/>
                </a:solidFill>
              </a:rPr>
              <a:t>1,3</a:t>
            </a:r>
            <a:r>
              <a:rPr lang="it-IT" sz="2400" b="1" dirty="0" smtClean="0">
                <a:solidFill>
                  <a:srgbClr val="FFFF00"/>
                </a:solidFill>
              </a:rPr>
              <a:t>,</a:t>
            </a:r>
          </a:p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Maurizio Mazzucchelli</a:t>
            </a:r>
            <a:r>
              <a:rPr lang="it-IT" sz="2400" b="1" baseline="30000" dirty="0" smtClean="0">
                <a:solidFill>
                  <a:srgbClr val="FFFF00"/>
                </a:solidFill>
              </a:rPr>
              <a:t>3,2</a:t>
            </a:r>
            <a:r>
              <a:rPr lang="it-IT" sz="2400" b="1" dirty="0" smtClean="0">
                <a:solidFill>
                  <a:srgbClr val="FFFF00"/>
                </a:solidFill>
              </a:rPr>
              <a:t> and Alberto Zanetti</a:t>
            </a:r>
            <a:r>
              <a:rPr lang="it-IT" sz="2400" b="1" baseline="30000" dirty="0" smtClean="0">
                <a:solidFill>
                  <a:srgbClr val="FFFF00"/>
                </a:solidFill>
              </a:rPr>
              <a:t>3,1</a:t>
            </a:r>
          </a:p>
          <a:p>
            <a:endParaRPr lang="it-IT" sz="2400" baseline="30000" dirty="0" smtClean="0">
              <a:solidFill>
                <a:srgbClr val="FFFF00"/>
              </a:solidFill>
            </a:endParaRPr>
          </a:p>
          <a:p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it-IT" dirty="0" smtClean="0">
                <a:solidFill>
                  <a:srgbClr val="FFFF00"/>
                </a:solidFill>
              </a:rPr>
              <a:t> </a:t>
            </a:r>
            <a:endParaRPr lang="en-US" dirty="0" smtClean="0">
              <a:solidFill>
                <a:srgbClr val="FFFF00"/>
              </a:solidFill>
            </a:endParaRPr>
          </a:p>
          <a:p>
            <a:pPr algn="r"/>
            <a:r>
              <a:rPr lang="it-IT" dirty="0" smtClean="0">
                <a:solidFill>
                  <a:schemeClr val="bg1"/>
                </a:solidFill>
                <a:latin typeface="+mj-lt"/>
              </a:rPr>
              <a:t>1 Dipartimento di Scienze della Terra e dell’Ambiente, Università di Pavia, Via Ferrata 1, I-27100 Pavia, Italy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it-IT" dirty="0" smtClean="0">
                <a:solidFill>
                  <a:schemeClr val="bg1"/>
                </a:solidFill>
                <a:latin typeface="+mj-lt"/>
              </a:rPr>
              <a:t>2 Scienze Chimiche e Geologiche, Università degli Studi di Modena e Reggio Emilia, Via Campi 103, I-41125 Modena, Italy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  <a:p>
            <a:pPr algn="r"/>
            <a:r>
              <a:rPr lang="it-IT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it-IT" baseline="30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+mj-lt"/>
              </a:rPr>
              <a:t>Istituto di Geoscienze e Georisorse - Consiglio Nazionale delle Ricerche, Via Ferrata 1, I-27100 Pavia, Italy</a:t>
            </a:r>
            <a:endParaRPr kumimoji="0" lang="en-US" altLang="it-IT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7AA2632-2B07-4047-8C09-C2D18B431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2065" b="49963"/>
          <a:stretch>
            <a:fillRect/>
          </a:stretch>
        </p:blipFill>
        <p:spPr>
          <a:xfrm>
            <a:off x="2666484" y="5285326"/>
            <a:ext cx="1543990" cy="15726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1045" y="6273209"/>
            <a:ext cx="1780956" cy="58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File:Logo-unimore.png - Wikipedia"/>
          <p:cNvPicPr/>
          <p:nvPr/>
        </p:nvPicPr>
        <p:blipFill>
          <a:blip r:embed="rId4" cstate="print"/>
          <a:srcRect l="18471" r="16297" b="41891"/>
          <a:stretch>
            <a:fillRect/>
          </a:stretch>
        </p:blipFill>
        <p:spPr bwMode="auto">
          <a:xfrm>
            <a:off x="7931888" y="5143662"/>
            <a:ext cx="1701210" cy="171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Immagine 13">
            <a:extLst>
              <a:ext uri="{FF2B5EF4-FFF2-40B4-BE49-F238E27FC236}">
                <a16:creationId xmlns="" xmlns:a16="http://schemas.microsoft.com/office/drawing/2014/main" id="{DCBDE90C-18A4-4EB0-B0F1-9DBAD23C49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17" y="5793390"/>
            <a:ext cx="3306701" cy="734822"/>
          </a:xfrm>
          <a:prstGeom prst="rect">
            <a:avLst/>
          </a:prstGeom>
          <a:ln>
            <a:noFill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6296070"/>
            <a:ext cx="1605516" cy="56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D324F1A6-F39A-4ED2-A9A4-01C82A0C13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0819" y="433800"/>
            <a:ext cx="4291872" cy="29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3AE9FD0-1C25-4CA4-8678-9AAC3F60BE5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5717" y="3559241"/>
            <a:ext cx="4376277" cy="312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0F13F6E-7108-47A6-9F38-C2D66CB68B9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0819" y="3559241"/>
            <a:ext cx="4206691" cy="318372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7E57F29-FCEA-473F-A9C3-F8BC78F2B29A}"/>
              </a:ext>
            </a:extLst>
          </p:cNvPr>
          <p:cNvSpPr txBox="1"/>
          <p:nvPr/>
        </p:nvSpPr>
        <p:spPr>
          <a:xfrm>
            <a:off x="746600" y="212651"/>
            <a:ext cx="487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2800" b="1" dirty="0">
                <a:solidFill>
                  <a:srgbClr val="FFFF00"/>
                </a:solidFill>
              </a:rPr>
              <a:t>The </a:t>
            </a:r>
            <a:r>
              <a:rPr lang="it-IT" altLang="it-IT" sz="2800" b="1" dirty="0" err="1">
                <a:solidFill>
                  <a:srgbClr val="FFFF00"/>
                </a:solidFill>
              </a:rPr>
              <a:t>outcrops</a:t>
            </a:r>
            <a:r>
              <a:rPr lang="it-IT" altLang="it-IT" sz="2800" b="1" dirty="0">
                <a:solidFill>
                  <a:srgbClr val="FFFF00"/>
                </a:solidFill>
              </a:rPr>
              <a:t> of </a:t>
            </a:r>
            <a:r>
              <a:rPr lang="it-IT" altLang="it-IT" sz="2800" b="1" dirty="0" err="1">
                <a:solidFill>
                  <a:srgbClr val="FFFF00"/>
                </a:solidFill>
              </a:rPr>
              <a:t>Alkaline</a:t>
            </a:r>
            <a:r>
              <a:rPr lang="it-IT" altLang="it-IT" sz="2800" b="1" dirty="0">
                <a:solidFill>
                  <a:srgbClr val="FFFF00"/>
                </a:solidFill>
              </a:rPr>
              <a:t> </a:t>
            </a:r>
            <a:r>
              <a:rPr lang="it-IT" altLang="it-IT" sz="2800" b="1" dirty="0" err="1">
                <a:solidFill>
                  <a:srgbClr val="FFFF00"/>
                </a:solidFill>
              </a:rPr>
              <a:t>Dykes</a:t>
            </a:r>
            <a:endParaRPr lang="it-IT" sz="28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9425354" y="523220"/>
            <a:ext cx="42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3764AEEE-AEF8-4CAB-8557-C72EC26EB7CC}"/>
              </a:ext>
            </a:extLst>
          </p:cNvPr>
          <p:cNvSpPr txBox="1"/>
          <p:nvPr/>
        </p:nvSpPr>
        <p:spPr>
          <a:xfrm>
            <a:off x="4752536" y="3559241"/>
            <a:ext cx="42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B50CF247-606D-4AF5-9C14-1FBA05610CA0}"/>
              </a:ext>
            </a:extLst>
          </p:cNvPr>
          <p:cNvSpPr txBox="1"/>
          <p:nvPr/>
        </p:nvSpPr>
        <p:spPr>
          <a:xfrm>
            <a:off x="9460136" y="3429000"/>
            <a:ext cx="42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939E2527-A771-45B9-8555-AF8857A3D57F}"/>
              </a:ext>
            </a:extLst>
          </p:cNvPr>
          <p:cNvSpPr txBox="1"/>
          <p:nvPr/>
        </p:nvSpPr>
        <p:spPr>
          <a:xfrm>
            <a:off x="735758" y="823713"/>
            <a:ext cx="47984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solidFill>
                  <a:srgbClr val="FFFF00"/>
                </a:solidFill>
              </a:rPr>
              <a:t>The </a:t>
            </a:r>
            <a:r>
              <a:rPr lang="it-IT" sz="2000" dirty="0" err="1">
                <a:solidFill>
                  <a:srgbClr val="FFFF00"/>
                </a:solidFill>
              </a:rPr>
              <a:t>main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outcrops</a:t>
            </a:r>
            <a:r>
              <a:rPr lang="it-IT" sz="2000" dirty="0">
                <a:solidFill>
                  <a:srgbClr val="FFFF00"/>
                </a:solidFill>
              </a:rPr>
              <a:t> of </a:t>
            </a:r>
            <a:r>
              <a:rPr lang="it-IT" sz="2000" dirty="0" err="1">
                <a:solidFill>
                  <a:srgbClr val="FFFF00"/>
                </a:solidFill>
              </a:rPr>
              <a:t>alkaline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>
                <a:solidFill>
                  <a:srgbClr val="FFFF00"/>
                </a:solidFill>
              </a:rPr>
              <a:t>dykes</a:t>
            </a:r>
            <a:r>
              <a:rPr lang="it-IT" sz="2000" dirty="0">
                <a:solidFill>
                  <a:srgbClr val="FFFF00"/>
                </a:solidFill>
              </a:rPr>
              <a:t>  </a:t>
            </a:r>
            <a:r>
              <a:rPr lang="it-IT" sz="2000" dirty="0" err="1">
                <a:solidFill>
                  <a:srgbClr val="FFFF00"/>
                </a:solidFill>
              </a:rPr>
              <a:t>is</a:t>
            </a:r>
            <a:r>
              <a:rPr lang="it-IT" sz="2000" dirty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close</a:t>
            </a:r>
            <a:r>
              <a:rPr lang="it-IT" sz="2000" dirty="0" smtClean="0">
                <a:solidFill>
                  <a:srgbClr val="FFFF00"/>
                </a:solidFill>
              </a:rPr>
              <a:t> to </a:t>
            </a:r>
            <a:r>
              <a:rPr lang="it-IT" sz="2000" dirty="0">
                <a:solidFill>
                  <a:srgbClr val="FFFF00"/>
                </a:solidFill>
              </a:rPr>
              <a:t>a large </a:t>
            </a:r>
            <a:r>
              <a:rPr lang="it-IT" sz="2000" dirty="0" err="1" smtClean="0">
                <a:solidFill>
                  <a:srgbClr val="FFFF00"/>
                </a:solidFill>
              </a:rPr>
              <a:t>shear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>
                <a:solidFill>
                  <a:srgbClr val="FFFF00"/>
                </a:solidFill>
              </a:rPr>
              <a:t>zone (A</a:t>
            </a:r>
            <a:r>
              <a:rPr lang="it-IT" sz="2000" dirty="0" smtClean="0">
                <a:solidFill>
                  <a:srgbClr val="FFFF00"/>
                </a:solidFill>
              </a:rPr>
              <a:t>), </a:t>
            </a:r>
            <a:r>
              <a:rPr lang="it-IT" sz="2000" dirty="0" err="1" smtClean="0">
                <a:solidFill>
                  <a:srgbClr val="FFFF00"/>
                </a:solidFill>
              </a:rPr>
              <a:t>which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underwent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multistage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err="1" smtClean="0">
                <a:solidFill>
                  <a:srgbClr val="FFFF00"/>
                </a:solidFill>
              </a:rPr>
              <a:t>evolution</a:t>
            </a:r>
            <a:r>
              <a:rPr lang="it-IT" sz="2000" dirty="0" smtClean="0">
                <a:solidFill>
                  <a:srgbClr val="FFFF00"/>
                </a:solidFill>
              </a:rPr>
              <a:t>. </a:t>
            </a:r>
            <a:r>
              <a:rPr lang="it-IT" sz="2000" dirty="0">
                <a:solidFill>
                  <a:srgbClr val="FFFF00"/>
                </a:solidFill>
              </a:rPr>
              <a:t>The injection of </a:t>
            </a:r>
            <a:r>
              <a:rPr lang="it-IT" sz="2000" dirty="0" smtClean="0">
                <a:solidFill>
                  <a:srgbClr val="FFFF00"/>
                </a:solidFill>
              </a:rPr>
              <a:t>the sapphirine-bearing </a:t>
            </a:r>
            <a:r>
              <a:rPr lang="it-IT" sz="2000" dirty="0">
                <a:solidFill>
                  <a:srgbClr val="FFFF00"/>
                </a:solidFill>
              </a:rPr>
              <a:t>dykes </a:t>
            </a:r>
            <a:r>
              <a:rPr lang="it-IT" sz="2000" dirty="0" smtClean="0">
                <a:solidFill>
                  <a:srgbClr val="FFFF00"/>
                </a:solidFill>
              </a:rPr>
              <a:t>postdates </a:t>
            </a:r>
            <a:r>
              <a:rPr lang="it-IT" sz="2000" dirty="0">
                <a:solidFill>
                  <a:srgbClr val="FFFF00"/>
                </a:solidFill>
              </a:rPr>
              <a:t>early ductile deformation (B), but it was before the development of mylonitic stages (C). The latter happened during Lower Jurassic or later (&lt;190 </a:t>
            </a:r>
            <a:r>
              <a:rPr lang="it-IT" sz="2000" dirty="0" smtClean="0">
                <a:solidFill>
                  <a:srgbClr val="FFFF00"/>
                </a:solidFill>
              </a:rPr>
              <a:t>Ma, Corvò et al., 2020</a:t>
            </a:r>
            <a:r>
              <a:rPr lang="it-IT" sz="2000" dirty="0">
                <a:solidFill>
                  <a:srgbClr val="FFFF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12319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2641BE9-41E8-48E1-86DE-EBD5327034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412" y="1976764"/>
            <a:ext cx="5784508" cy="3229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4A71A86-D185-440B-B1D5-45C7E46289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7492" y="1976763"/>
            <a:ext cx="5638458" cy="32292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96AFFFE1-FF17-4940-9BD6-6F3BFD9A9767}"/>
              </a:ext>
            </a:extLst>
          </p:cNvPr>
          <p:cNvSpPr txBox="1"/>
          <p:nvPr/>
        </p:nvSpPr>
        <p:spPr>
          <a:xfrm>
            <a:off x="4019108" y="130372"/>
            <a:ext cx="4029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it-IT" sz="4000" b="1" dirty="0" err="1">
                <a:solidFill>
                  <a:srgbClr val="FFFF00"/>
                </a:solidFill>
              </a:rPr>
              <a:t>Alkaline</a:t>
            </a:r>
            <a:r>
              <a:rPr lang="it-IT" altLang="it-IT" sz="4000" b="1" dirty="0">
                <a:solidFill>
                  <a:srgbClr val="FFFF00"/>
                </a:solidFill>
              </a:rPr>
              <a:t> </a:t>
            </a:r>
            <a:r>
              <a:rPr lang="it-IT" altLang="it-IT" sz="4000" b="1" dirty="0" err="1">
                <a:solidFill>
                  <a:srgbClr val="FFFF00"/>
                </a:solidFill>
              </a:rPr>
              <a:t>Dykes</a:t>
            </a:r>
            <a:endParaRPr lang="it-IT" sz="4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65815" y="1002195"/>
            <a:ext cx="1177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</a:rPr>
              <a:t>The alkaline dykes cut at high angle the plane of the pervasive mantle foliation (frequently at right angle, e.g. Fig. A).  </a:t>
            </a:r>
            <a:r>
              <a:rPr lang="it-IT" sz="2000" b="1" dirty="0" err="1" smtClean="0">
                <a:solidFill>
                  <a:srgbClr val="FFFF00"/>
                </a:solidFill>
              </a:rPr>
              <a:t>Macroscopically</a:t>
            </a:r>
            <a:r>
              <a:rPr lang="it-IT" sz="2000" b="1" dirty="0" smtClean="0">
                <a:solidFill>
                  <a:srgbClr val="FFFF00"/>
                </a:solidFill>
              </a:rPr>
              <a:t>, the </a:t>
            </a:r>
            <a:r>
              <a:rPr lang="it-IT" sz="2000" b="1" dirty="0" err="1" smtClean="0">
                <a:solidFill>
                  <a:srgbClr val="FFFF00"/>
                </a:solidFill>
              </a:rPr>
              <a:t>dykes</a:t>
            </a:r>
            <a:r>
              <a:rPr lang="it-IT" sz="2000" b="1" dirty="0" smtClean="0">
                <a:solidFill>
                  <a:srgbClr val="FFFF00"/>
                </a:solidFill>
              </a:rPr>
              <a:t> show </a:t>
            </a:r>
            <a:r>
              <a:rPr lang="it-IT" sz="2000" b="1" dirty="0" err="1" smtClean="0">
                <a:solidFill>
                  <a:srgbClr val="FFFF00"/>
                </a:solidFill>
              </a:rPr>
              <a:t>different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</a:rPr>
              <a:t>mineralogical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</a:rPr>
              <a:t>features</a:t>
            </a:r>
            <a:r>
              <a:rPr lang="it-IT" sz="2000" b="1" dirty="0" smtClean="0">
                <a:solidFill>
                  <a:srgbClr val="FFFF00"/>
                </a:solidFill>
              </a:rPr>
              <a:t> and </a:t>
            </a:r>
            <a:r>
              <a:rPr lang="it-IT" sz="2000" b="1" dirty="0" err="1" smtClean="0">
                <a:solidFill>
                  <a:srgbClr val="FFFF00"/>
                </a:solidFill>
              </a:rPr>
              <a:t>relationships</a:t>
            </a:r>
            <a:r>
              <a:rPr lang="it-IT" sz="2000" b="1" dirty="0" smtClean="0">
                <a:solidFill>
                  <a:srgbClr val="FFFF00"/>
                </a:solidFill>
              </a:rPr>
              <a:t> with the </a:t>
            </a:r>
            <a:r>
              <a:rPr lang="it-IT" sz="2000" b="1" dirty="0" err="1" smtClean="0">
                <a:solidFill>
                  <a:srgbClr val="FFFF00"/>
                </a:solidFill>
              </a:rPr>
              <a:t>host</a:t>
            </a:r>
            <a:r>
              <a:rPr lang="it-IT" sz="2000" b="1" dirty="0" smtClean="0">
                <a:solidFill>
                  <a:srgbClr val="FFFF00"/>
                </a:solidFill>
              </a:rPr>
              <a:t>. </a:t>
            </a:r>
            <a:endParaRPr lang="it-IT" sz="2000" b="1" dirty="0">
              <a:solidFill>
                <a:srgbClr val="FFFF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529548" y="4193883"/>
            <a:ext cx="42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6756177" y="4071963"/>
            <a:ext cx="42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FF00"/>
                </a:solidFill>
              </a:rPr>
              <a:t>B</a:t>
            </a:r>
            <a:endParaRPr lang="it-IT" sz="4800" dirty="0">
              <a:solidFill>
                <a:srgbClr val="FFFF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06056" y="5434756"/>
            <a:ext cx="11174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</a:rPr>
              <a:t>Figure A documents a dyke consisting mainly of fine-grained mica. The </a:t>
            </a:r>
            <a:r>
              <a:rPr lang="it-IT" b="1" dirty="0" err="1" smtClean="0">
                <a:solidFill>
                  <a:schemeClr val="bg1"/>
                </a:solidFill>
              </a:rPr>
              <a:t>boundary</a:t>
            </a:r>
            <a:r>
              <a:rPr lang="it-IT" b="1" dirty="0" smtClean="0">
                <a:solidFill>
                  <a:schemeClr val="bg1"/>
                </a:solidFill>
              </a:rPr>
              <a:t> with the </a:t>
            </a:r>
            <a:r>
              <a:rPr lang="it-IT" b="1" dirty="0" err="1" smtClean="0">
                <a:solidFill>
                  <a:schemeClr val="bg1"/>
                </a:solidFill>
              </a:rPr>
              <a:t>host</a:t>
            </a:r>
            <a:r>
              <a:rPr lang="it-IT" b="1" dirty="0" smtClean="0">
                <a:solidFill>
                  <a:schemeClr val="bg1"/>
                </a:solidFill>
              </a:rPr>
              <a:t> peridotite </a:t>
            </a:r>
            <a:r>
              <a:rPr lang="it-IT" b="1" dirty="0" err="1" smtClean="0">
                <a:solidFill>
                  <a:schemeClr val="bg1"/>
                </a:solidFill>
              </a:rPr>
              <a:t>is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sharp</a:t>
            </a:r>
            <a:r>
              <a:rPr lang="it-IT" b="1" dirty="0" smtClean="0">
                <a:solidFill>
                  <a:schemeClr val="bg1"/>
                </a:solidFill>
              </a:rPr>
              <a:t> and no </a:t>
            </a:r>
            <a:r>
              <a:rPr lang="it-IT" b="1" dirty="0" err="1" smtClean="0">
                <a:solidFill>
                  <a:schemeClr val="bg1"/>
                </a:solidFill>
              </a:rPr>
              <a:t>metasomatic</a:t>
            </a:r>
            <a:r>
              <a:rPr lang="it-IT" b="1" dirty="0" smtClean="0">
                <a:solidFill>
                  <a:schemeClr val="bg1"/>
                </a:solidFill>
              </a:rPr>
              <a:t> </a:t>
            </a:r>
            <a:r>
              <a:rPr lang="it-IT" b="1" dirty="0" err="1" smtClean="0">
                <a:solidFill>
                  <a:schemeClr val="bg1"/>
                </a:solidFill>
              </a:rPr>
              <a:t>halos</a:t>
            </a:r>
            <a:r>
              <a:rPr lang="it-IT" b="1" dirty="0" smtClean="0">
                <a:solidFill>
                  <a:schemeClr val="bg1"/>
                </a:solidFill>
              </a:rPr>
              <a:t> are </a:t>
            </a:r>
            <a:r>
              <a:rPr lang="it-IT" b="1" dirty="0" err="1" smtClean="0">
                <a:solidFill>
                  <a:schemeClr val="bg1"/>
                </a:solidFill>
              </a:rPr>
              <a:t>apparent</a:t>
            </a:r>
            <a:r>
              <a:rPr lang="it-IT" b="1" dirty="0" smtClean="0">
                <a:solidFill>
                  <a:schemeClr val="bg1"/>
                </a:solidFill>
              </a:rPr>
              <a:t>.  Composite dykes (like in Figure B) are common. They consist of variable ratios of hornblendite and anorthosite. They preserve cumulus magmatic texture, with evidence of late reaction with late melts/fluids producing fine-granied mica pockets/domains.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81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AB3B6FA0-3D66-4109-960B-8A14161FEF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4666" y="1272442"/>
            <a:ext cx="6120130" cy="3442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0AFD079-4054-4417-BA16-BEE3374B7B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7270" y="131543"/>
            <a:ext cx="3883660" cy="65949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3CC234D7-642E-43B3-BBDF-B4A58F25DEF5}"/>
              </a:ext>
            </a:extLst>
          </p:cNvPr>
          <p:cNvSpPr txBox="1"/>
          <p:nvPr/>
        </p:nvSpPr>
        <p:spPr>
          <a:xfrm>
            <a:off x="2538353" y="319795"/>
            <a:ext cx="3447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4000" b="1" dirty="0" err="1">
                <a:solidFill>
                  <a:srgbClr val="FFFF00"/>
                </a:solidFill>
              </a:rPr>
              <a:t>Alkaline</a:t>
            </a:r>
            <a:r>
              <a:rPr lang="it-IT" altLang="it-IT" sz="4000" b="1" dirty="0">
                <a:solidFill>
                  <a:srgbClr val="FFFF00"/>
                </a:solidFill>
              </a:rPr>
              <a:t> </a:t>
            </a:r>
            <a:r>
              <a:rPr lang="it-IT" altLang="it-IT" sz="4000" b="1" dirty="0" err="1">
                <a:solidFill>
                  <a:srgbClr val="FFFF00"/>
                </a:solidFill>
              </a:rPr>
              <a:t>Dykes</a:t>
            </a:r>
            <a:endParaRPr lang="it-IT" sz="4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5532622" y="1764192"/>
            <a:ext cx="42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FF00"/>
                </a:solidFill>
              </a:rPr>
              <a:t>C</a:t>
            </a:r>
            <a:endParaRPr lang="it-IT" sz="4800" dirty="0">
              <a:solidFill>
                <a:srgbClr val="FFFF00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10688097" y="3429000"/>
            <a:ext cx="42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FF00"/>
                </a:solidFill>
              </a:rPr>
              <a:t>D</a:t>
            </a:r>
            <a:endParaRPr lang="it-IT" sz="4800" dirty="0">
              <a:solidFill>
                <a:srgbClr val="FFFF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1629" y="4897408"/>
            <a:ext cx="72109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</a:rPr>
              <a:t>F</a:t>
            </a:r>
            <a:r>
              <a:rPr lang="it-IT" dirty="0" err="1" smtClean="0">
                <a:solidFill>
                  <a:schemeClr val="bg1"/>
                </a:solidFill>
              </a:rPr>
              <a:t>igures</a:t>
            </a:r>
            <a:r>
              <a:rPr lang="it-IT" dirty="0" smtClean="0">
                <a:solidFill>
                  <a:schemeClr val="bg1"/>
                </a:solidFill>
              </a:rPr>
              <a:t> C and D </a:t>
            </a:r>
            <a:r>
              <a:rPr lang="it-IT" dirty="0" err="1" smtClean="0">
                <a:solidFill>
                  <a:schemeClr val="bg1"/>
                </a:solidFill>
              </a:rPr>
              <a:t>describe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complex</a:t>
            </a:r>
            <a:r>
              <a:rPr lang="it-IT" dirty="0" smtClean="0">
                <a:solidFill>
                  <a:schemeClr val="bg1"/>
                </a:solidFill>
              </a:rPr>
              <a:t> composite </a:t>
            </a:r>
            <a:r>
              <a:rPr lang="it-IT" dirty="0" err="1" smtClean="0">
                <a:solidFill>
                  <a:schemeClr val="bg1"/>
                </a:solidFill>
              </a:rPr>
              <a:t>dykes</a:t>
            </a:r>
            <a:r>
              <a:rPr lang="it-IT" dirty="0" smtClean="0">
                <a:solidFill>
                  <a:schemeClr val="bg1"/>
                </a:solidFill>
              </a:rPr>
              <a:t>, in </a:t>
            </a:r>
            <a:r>
              <a:rPr lang="it-IT" dirty="0" err="1" smtClean="0">
                <a:solidFill>
                  <a:schemeClr val="bg1"/>
                </a:solidFill>
              </a:rPr>
              <a:t>which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magmatic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structure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been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highly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deformed</a:t>
            </a:r>
            <a:r>
              <a:rPr lang="it-IT" dirty="0" smtClean="0">
                <a:solidFill>
                  <a:schemeClr val="bg1"/>
                </a:solidFill>
              </a:rPr>
              <a:t> by </a:t>
            </a:r>
            <a:r>
              <a:rPr lang="it-IT" dirty="0" err="1" smtClean="0">
                <a:solidFill>
                  <a:schemeClr val="bg1"/>
                </a:solidFill>
              </a:rPr>
              <a:t>syn-magmatic</a:t>
            </a:r>
            <a:r>
              <a:rPr lang="it-IT" dirty="0" smtClean="0">
                <a:solidFill>
                  <a:schemeClr val="bg1"/>
                </a:solidFill>
              </a:rPr>
              <a:t> volatile-</a:t>
            </a:r>
            <a:r>
              <a:rPr lang="it-IT" dirty="0" err="1" smtClean="0">
                <a:solidFill>
                  <a:schemeClr val="bg1"/>
                </a:solidFill>
              </a:rPr>
              <a:t>driven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overpressure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that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took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place</a:t>
            </a:r>
            <a:r>
              <a:rPr lang="it-IT" dirty="0" smtClean="0">
                <a:solidFill>
                  <a:schemeClr val="bg1"/>
                </a:solidFill>
              </a:rPr>
              <a:t> in the </a:t>
            </a:r>
            <a:r>
              <a:rPr lang="it-IT" dirty="0" err="1" smtClean="0">
                <a:solidFill>
                  <a:schemeClr val="bg1"/>
                </a:solidFill>
              </a:rPr>
              <a:t>conduit</a:t>
            </a:r>
            <a:r>
              <a:rPr lang="it-IT" dirty="0" smtClean="0">
                <a:solidFill>
                  <a:schemeClr val="bg1"/>
                </a:solidFill>
              </a:rPr>
              <a:t>. </a:t>
            </a:r>
            <a:r>
              <a:rPr lang="it-IT" dirty="0" err="1" smtClean="0">
                <a:solidFill>
                  <a:schemeClr val="bg1"/>
                </a:solidFill>
              </a:rPr>
              <a:t>This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process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evidenced</a:t>
            </a:r>
            <a:r>
              <a:rPr lang="it-IT" dirty="0" smtClean="0">
                <a:solidFill>
                  <a:schemeClr val="bg1"/>
                </a:solidFill>
              </a:rPr>
              <a:t> by the </a:t>
            </a:r>
            <a:r>
              <a:rPr lang="it-IT" dirty="0" err="1" smtClean="0">
                <a:solidFill>
                  <a:schemeClr val="bg1"/>
                </a:solidFill>
              </a:rPr>
              <a:t>absence</a:t>
            </a:r>
            <a:r>
              <a:rPr lang="it-IT" dirty="0" smtClean="0">
                <a:solidFill>
                  <a:schemeClr val="bg1"/>
                </a:solidFill>
              </a:rPr>
              <a:t> of </a:t>
            </a:r>
            <a:r>
              <a:rPr lang="it-IT" dirty="0" err="1" smtClean="0">
                <a:solidFill>
                  <a:schemeClr val="bg1"/>
                </a:solidFill>
              </a:rPr>
              <a:t>such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deformation</a:t>
            </a:r>
            <a:r>
              <a:rPr lang="it-IT" dirty="0" smtClean="0">
                <a:solidFill>
                  <a:schemeClr val="bg1"/>
                </a:solidFill>
              </a:rPr>
              <a:t> in the </a:t>
            </a:r>
            <a:r>
              <a:rPr lang="it-IT" dirty="0" err="1" smtClean="0">
                <a:solidFill>
                  <a:schemeClr val="bg1"/>
                </a:solidFill>
              </a:rPr>
              <a:t>host</a:t>
            </a:r>
            <a:r>
              <a:rPr lang="it-IT" dirty="0" smtClean="0">
                <a:solidFill>
                  <a:schemeClr val="bg1"/>
                </a:solidFill>
              </a:rPr>
              <a:t> peridotite. </a:t>
            </a:r>
            <a:r>
              <a:rPr lang="it-IT" dirty="0" err="1" smtClean="0">
                <a:solidFill>
                  <a:schemeClr val="bg1"/>
                </a:solidFill>
              </a:rPr>
              <a:t>It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also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apparent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occurrence</a:t>
            </a:r>
            <a:r>
              <a:rPr lang="it-IT" dirty="0" smtClean="0">
                <a:solidFill>
                  <a:schemeClr val="bg1"/>
                </a:solidFill>
              </a:rPr>
              <a:t> of </a:t>
            </a:r>
            <a:r>
              <a:rPr lang="it-IT" dirty="0" err="1" smtClean="0">
                <a:solidFill>
                  <a:schemeClr val="bg1"/>
                </a:solidFill>
              </a:rPr>
              <a:t>metasomatic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halos</a:t>
            </a:r>
            <a:r>
              <a:rPr lang="it-IT" dirty="0" smtClean="0">
                <a:solidFill>
                  <a:schemeClr val="bg1"/>
                </a:solidFill>
              </a:rPr>
              <a:t> in the </a:t>
            </a:r>
            <a:r>
              <a:rPr lang="it-IT" dirty="0" err="1" smtClean="0">
                <a:solidFill>
                  <a:schemeClr val="bg1"/>
                </a:solidFill>
              </a:rPr>
              <a:t>host</a:t>
            </a:r>
            <a:r>
              <a:rPr lang="it-IT" dirty="0" smtClean="0">
                <a:solidFill>
                  <a:schemeClr val="bg1"/>
                </a:solidFill>
              </a:rPr>
              <a:t> peridotite (D).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693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349902B9-3C27-4D77-9C11-7CF3A278F7D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7295" y="154746"/>
            <a:ext cx="2996908" cy="6471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881BDFE5-AAFC-483D-B332-9DBA2708EB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9532" y="154745"/>
            <a:ext cx="2996908" cy="65836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3952016" y="1051931"/>
            <a:ext cx="42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FF00"/>
                </a:solidFill>
              </a:rPr>
              <a:t>E</a:t>
            </a:r>
            <a:endParaRPr lang="it-IT" sz="4800" dirty="0">
              <a:solidFill>
                <a:srgbClr val="FFFF00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7344004" y="636433"/>
            <a:ext cx="42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FF00"/>
                </a:solidFill>
              </a:rPr>
              <a:t>F</a:t>
            </a:r>
            <a:endParaRPr lang="it-IT" sz="4800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304029" y="3746020"/>
            <a:ext cx="33279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>
                <a:solidFill>
                  <a:schemeClr val="bg1"/>
                </a:solidFill>
              </a:rPr>
              <a:t>Farther from the quarry front (Figs. E and F), dyke swarm made by nearly pure anorthosite are present, with dyke thicknesses locally greater than 1 m.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589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C96CF6BD-5E28-4B48-86AD-CA48D081466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666" y="943138"/>
            <a:ext cx="5322275" cy="4377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27D86C7-F971-4716-B60A-4EF65CF511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911" b="27177"/>
          <a:stretch>
            <a:fillRect/>
          </a:stretch>
        </p:blipFill>
        <p:spPr bwMode="auto">
          <a:xfrm>
            <a:off x="5809957" y="1467293"/>
            <a:ext cx="6105377" cy="26368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6251944" y="246676"/>
            <a:ext cx="4455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solidFill>
                  <a:srgbClr val="FFFF00"/>
                </a:solidFill>
              </a:rPr>
              <a:t>Studied samples</a:t>
            </a:r>
            <a:endParaRPr lang="it-IT" sz="4800" b="1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6447" y="5434751"/>
            <a:ext cx="5124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</a:rPr>
              <a:t>FI1603. It is a composite dyke sample comprising hornblendite and anorthosite domains, preserving in part magmatic texture. Reaction with late melts/ fluids mostly occur in the horblendite sections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816009" y="4328693"/>
            <a:ext cx="6134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FI1604. </a:t>
            </a:r>
            <a:r>
              <a:rPr lang="it-IT" dirty="0" err="1" smtClean="0">
                <a:solidFill>
                  <a:srgbClr val="FFFF00"/>
                </a:solidFill>
              </a:rPr>
              <a:t>It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is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mainly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formed</a:t>
            </a:r>
            <a:r>
              <a:rPr lang="it-IT" dirty="0" smtClean="0">
                <a:solidFill>
                  <a:srgbClr val="FFFF00"/>
                </a:solidFill>
              </a:rPr>
              <a:t> by fine-</a:t>
            </a:r>
            <a:r>
              <a:rPr lang="it-IT" dirty="0" err="1" smtClean="0">
                <a:solidFill>
                  <a:srgbClr val="FFFF00"/>
                </a:solidFill>
              </a:rPr>
              <a:t>grained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micas</a:t>
            </a:r>
            <a:r>
              <a:rPr lang="it-IT" dirty="0" smtClean="0">
                <a:solidFill>
                  <a:srgbClr val="FFFF00"/>
                </a:solidFill>
              </a:rPr>
              <a:t>, </a:t>
            </a:r>
            <a:r>
              <a:rPr lang="it-IT" dirty="0" err="1" smtClean="0">
                <a:solidFill>
                  <a:srgbClr val="FFFF00"/>
                </a:solidFill>
              </a:rPr>
              <a:t>segregated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after</a:t>
            </a:r>
            <a:r>
              <a:rPr lang="it-IT" dirty="0" smtClean="0">
                <a:solidFill>
                  <a:srgbClr val="FFFF00"/>
                </a:solidFill>
              </a:rPr>
              <a:t> or </a:t>
            </a:r>
            <a:r>
              <a:rPr lang="it-IT" dirty="0" err="1" smtClean="0">
                <a:solidFill>
                  <a:srgbClr val="FFFF00"/>
                </a:solidFill>
              </a:rPr>
              <a:t>during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violent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migration</a:t>
            </a:r>
            <a:r>
              <a:rPr lang="it-IT" dirty="0" smtClean="0">
                <a:solidFill>
                  <a:srgbClr val="FFFF00"/>
                </a:solidFill>
              </a:rPr>
              <a:t> of late </a:t>
            </a:r>
            <a:r>
              <a:rPr lang="it-IT" dirty="0" err="1" smtClean="0">
                <a:solidFill>
                  <a:srgbClr val="FFFF00"/>
                </a:solidFill>
              </a:rPr>
              <a:t>melts</a:t>
            </a:r>
            <a:r>
              <a:rPr lang="it-IT" dirty="0" smtClean="0">
                <a:solidFill>
                  <a:srgbClr val="FFFF00"/>
                </a:solidFill>
              </a:rPr>
              <a:t>/</a:t>
            </a:r>
            <a:r>
              <a:rPr lang="it-IT" dirty="0" err="1" smtClean="0">
                <a:solidFill>
                  <a:srgbClr val="FFFF00"/>
                </a:solidFill>
              </a:rPr>
              <a:t>fluids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inducing</a:t>
            </a:r>
            <a:r>
              <a:rPr lang="it-IT" dirty="0" smtClean="0">
                <a:solidFill>
                  <a:srgbClr val="FFFF00"/>
                </a:solidFill>
              </a:rPr>
              <a:t> the </a:t>
            </a:r>
            <a:r>
              <a:rPr lang="it-IT" dirty="0" err="1" smtClean="0">
                <a:solidFill>
                  <a:srgbClr val="FFFF00"/>
                </a:solidFill>
              </a:rPr>
              <a:t>destruction</a:t>
            </a:r>
            <a:r>
              <a:rPr lang="it-IT" dirty="0" smtClean="0">
                <a:solidFill>
                  <a:srgbClr val="FFFF00"/>
                </a:solidFill>
              </a:rPr>
              <a:t> of </a:t>
            </a:r>
            <a:r>
              <a:rPr lang="it-IT" dirty="0" err="1" smtClean="0">
                <a:solidFill>
                  <a:srgbClr val="FFFF00"/>
                </a:solidFill>
              </a:rPr>
              <a:t>former</a:t>
            </a:r>
            <a:r>
              <a:rPr lang="it-IT" dirty="0" smtClean="0">
                <a:solidFill>
                  <a:srgbClr val="FFFF00"/>
                </a:solidFill>
              </a:rPr>
              <a:t> cumulate </a:t>
            </a:r>
            <a:r>
              <a:rPr lang="it-IT" dirty="0" err="1" smtClean="0">
                <a:solidFill>
                  <a:srgbClr val="FFFF00"/>
                </a:solidFill>
              </a:rPr>
              <a:t>texture</a:t>
            </a:r>
            <a:r>
              <a:rPr lang="it-IT" dirty="0" smtClean="0">
                <a:solidFill>
                  <a:srgbClr val="FFFF00"/>
                </a:solidFill>
              </a:rPr>
              <a:t>. </a:t>
            </a:r>
            <a:r>
              <a:rPr lang="it-IT" dirty="0" err="1" smtClean="0">
                <a:solidFill>
                  <a:srgbClr val="FFFF00"/>
                </a:solidFill>
              </a:rPr>
              <a:t>Plagioclase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strings</a:t>
            </a:r>
            <a:r>
              <a:rPr lang="it-IT" dirty="0" smtClean="0">
                <a:solidFill>
                  <a:srgbClr val="FFFF00"/>
                </a:solidFill>
              </a:rPr>
              <a:t> are </a:t>
            </a:r>
            <a:r>
              <a:rPr lang="it-IT" dirty="0" err="1" smtClean="0">
                <a:solidFill>
                  <a:srgbClr val="FFFF00"/>
                </a:solidFill>
              </a:rPr>
              <a:t>rotated</a:t>
            </a:r>
            <a:r>
              <a:rPr lang="it-IT" dirty="0" smtClean="0">
                <a:solidFill>
                  <a:srgbClr val="FFFF00"/>
                </a:solidFill>
              </a:rPr>
              <a:t>. </a:t>
            </a:r>
            <a:r>
              <a:rPr lang="it-IT" dirty="0" err="1" smtClean="0">
                <a:solidFill>
                  <a:srgbClr val="FFFF00"/>
                </a:solidFill>
              </a:rPr>
              <a:t>There</a:t>
            </a:r>
            <a:r>
              <a:rPr lang="it-IT" dirty="0" smtClean="0">
                <a:solidFill>
                  <a:srgbClr val="FFFF00"/>
                </a:solidFill>
              </a:rPr>
              <a:t> are </a:t>
            </a:r>
            <a:r>
              <a:rPr lang="it-IT" dirty="0" err="1" smtClean="0">
                <a:solidFill>
                  <a:srgbClr val="FFFF00"/>
                </a:solidFill>
              </a:rPr>
              <a:t>xenoliths</a:t>
            </a:r>
            <a:r>
              <a:rPr lang="it-IT" dirty="0" smtClean="0">
                <a:solidFill>
                  <a:srgbClr val="FFFF00"/>
                </a:solidFill>
              </a:rPr>
              <a:t> of </a:t>
            </a:r>
            <a:r>
              <a:rPr lang="it-IT" dirty="0" err="1" smtClean="0">
                <a:solidFill>
                  <a:srgbClr val="FFFF00"/>
                </a:solidFill>
              </a:rPr>
              <a:t>previous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cumulus</a:t>
            </a:r>
            <a:r>
              <a:rPr lang="it-IT" dirty="0" smtClean="0">
                <a:solidFill>
                  <a:srgbClr val="FFFF00"/>
                </a:solidFill>
              </a:rPr>
              <a:t> </a:t>
            </a:r>
            <a:r>
              <a:rPr lang="it-IT" dirty="0" err="1" smtClean="0">
                <a:solidFill>
                  <a:srgbClr val="FFFF00"/>
                </a:solidFill>
              </a:rPr>
              <a:t>phases</a:t>
            </a:r>
            <a:r>
              <a:rPr lang="it-IT" dirty="0" smtClean="0">
                <a:solidFill>
                  <a:srgbClr val="FFFF00"/>
                </a:solidFill>
              </a:rPr>
              <a:t>.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22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82835200-CFFE-4EA9-BB24-232706E0F7D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088" y="514495"/>
            <a:ext cx="5770441" cy="4493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3791FC3B-D950-48FF-B4DB-E1B71076C92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7409" y="754672"/>
            <a:ext cx="5373859" cy="425342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606057" y="516502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FI1605. It is basically similar to FI1604. The anorthositic domains show plastic flow and rotation.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601836" y="5165020"/>
            <a:ext cx="5168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FI1607. It is formed by hornblendite with a corner of peridotite. The hornblendite shows porphyroclastic texture and development of phlogopite at the boundary with the peridotite.</a:t>
            </a:r>
            <a:endParaRPr lang="it-IT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01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062177" y="179669"/>
            <a:ext cx="594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Analytical methods</a:t>
            </a:r>
            <a:endParaRPr lang="it-IT" sz="4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7159106"/>
              </p:ext>
            </p:extLst>
          </p:nvPr>
        </p:nvGraphicFramePr>
        <p:xfrm>
          <a:off x="1959429" y="1678851"/>
          <a:ext cx="8046718" cy="3502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7404">
                  <a:extLst>
                    <a:ext uri="{9D8B030D-6E8A-4147-A177-3AD203B41FA5}">
                      <a16:colId xmlns:a16="http://schemas.microsoft.com/office/drawing/2014/main" xmlns="" val="4118876579"/>
                    </a:ext>
                  </a:extLst>
                </a:gridCol>
                <a:gridCol w="1223219">
                  <a:extLst>
                    <a:ext uri="{9D8B030D-6E8A-4147-A177-3AD203B41FA5}">
                      <a16:colId xmlns:a16="http://schemas.microsoft.com/office/drawing/2014/main" xmlns="" val="971154291"/>
                    </a:ext>
                  </a:extLst>
                </a:gridCol>
                <a:gridCol w="1223219">
                  <a:extLst>
                    <a:ext uri="{9D8B030D-6E8A-4147-A177-3AD203B41FA5}">
                      <a16:colId xmlns:a16="http://schemas.microsoft.com/office/drawing/2014/main" xmlns="" val="4051347373"/>
                    </a:ext>
                  </a:extLst>
                </a:gridCol>
                <a:gridCol w="1223219">
                  <a:extLst>
                    <a:ext uri="{9D8B030D-6E8A-4147-A177-3AD203B41FA5}">
                      <a16:colId xmlns:a16="http://schemas.microsoft.com/office/drawing/2014/main" xmlns="" val="2579628731"/>
                    </a:ext>
                  </a:extLst>
                </a:gridCol>
                <a:gridCol w="1223219">
                  <a:extLst>
                    <a:ext uri="{9D8B030D-6E8A-4147-A177-3AD203B41FA5}">
                      <a16:colId xmlns:a16="http://schemas.microsoft.com/office/drawing/2014/main" xmlns="" val="457159838"/>
                    </a:ext>
                  </a:extLst>
                </a:gridCol>
                <a:gridCol w="1223219">
                  <a:extLst>
                    <a:ext uri="{9D8B030D-6E8A-4147-A177-3AD203B41FA5}">
                      <a16:colId xmlns:a16="http://schemas.microsoft.com/office/drawing/2014/main" xmlns="" val="751524730"/>
                    </a:ext>
                  </a:extLst>
                </a:gridCol>
                <a:gridCol w="1223219">
                  <a:extLst>
                    <a:ext uri="{9D8B030D-6E8A-4147-A177-3AD203B41FA5}">
                      <a16:colId xmlns:a16="http://schemas.microsoft.com/office/drawing/2014/main" xmlns="" val="2940840840"/>
                    </a:ext>
                  </a:extLst>
                </a:gridCol>
              </a:tblGrid>
              <a:tr h="950848">
                <a:tc>
                  <a:txBody>
                    <a:bodyPr/>
                    <a:lstStyle/>
                    <a:p>
                      <a:pPr algn="l" fontAlgn="b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 Element Mineral Chemistry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Trace Element in Amphibole </a:t>
                      </a:r>
                      <a:r>
                        <a:rPr lang="en-US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Plagioclase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U-Pb zircon ages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Lu-Hf systematic in zircon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Trace element in zircon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Isotopic Sr composition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4040604359"/>
                  </a:ext>
                </a:extLst>
              </a:tr>
              <a:tr h="633899"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FI1603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Amphibole, mica, plagioclase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677369375"/>
                  </a:ext>
                </a:extLst>
              </a:tr>
              <a:tr h="633899"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FI1604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075792288"/>
                  </a:ext>
                </a:extLst>
              </a:tr>
              <a:tr h="633899"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FI1605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90461607"/>
                  </a:ext>
                </a:extLst>
              </a:tr>
              <a:tr h="633899">
                <a:tc>
                  <a:txBody>
                    <a:bodyPr/>
                    <a:lstStyle/>
                    <a:p>
                      <a:pPr algn="l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FI1607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it-IT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it-IT" sz="14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Amphibole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xmlns="" val="3647757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91394" y="0"/>
            <a:ext cx="2658140" cy="83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Results</a:t>
            </a:r>
            <a:endParaRPr lang="it-IT" sz="2800" b="1" dirty="0" smtClean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738" y="1414130"/>
            <a:ext cx="118163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Alkali-rich dykes = </a:t>
            </a:r>
            <a:r>
              <a:rPr lang="en-US" sz="2000" b="1" dirty="0" err="1" smtClean="0">
                <a:solidFill>
                  <a:srgbClr val="FFFF00"/>
                </a:solidFill>
              </a:rPr>
              <a:t>amph</a:t>
            </a:r>
            <a:r>
              <a:rPr lang="en-US" sz="2000" b="1" dirty="0" smtClean="0">
                <a:solidFill>
                  <a:srgbClr val="FFFF00"/>
                </a:solidFill>
              </a:rPr>
              <a:t> + </a:t>
            </a:r>
            <a:r>
              <a:rPr lang="en-US" sz="2000" b="1" dirty="0" err="1" smtClean="0">
                <a:solidFill>
                  <a:srgbClr val="FFFF00"/>
                </a:solidFill>
              </a:rPr>
              <a:t>phl</a:t>
            </a:r>
            <a:r>
              <a:rPr lang="en-US" sz="2000" b="1" dirty="0" smtClean="0">
                <a:solidFill>
                  <a:srgbClr val="FFFF00"/>
                </a:solidFill>
              </a:rPr>
              <a:t> + alb + apatite ± monazite ± ilmenite ± zircon ± Nb-rich oxides ± carbonates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CasellaDiTesto 2"/>
          <p:cNvSpPr txBox="1"/>
          <p:nvPr/>
        </p:nvSpPr>
        <p:spPr>
          <a:xfrm>
            <a:off x="212643" y="790353"/>
            <a:ext cx="60286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Mineral Classification and Chemistry </a:t>
            </a:r>
            <a:endParaRPr lang="it-IT" sz="2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0122" y="6370307"/>
            <a:ext cx="8602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Classification of amphiboles in the studied dykes (Hawthorne et al., 2012)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514079" y="2216520"/>
            <a:ext cx="45326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Literature data: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Spr</a:t>
            </a:r>
            <a:r>
              <a:rPr lang="en-US" b="1" dirty="0" smtClean="0">
                <a:solidFill>
                  <a:srgbClr val="FFFF00"/>
                </a:solidFill>
              </a:rPr>
              <a:t> dykes</a:t>
            </a:r>
            <a:r>
              <a:rPr lang="en-US" b="1" dirty="0" smtClean="0">
                <a:solidFill>
                  <a:schemeClr val="bg1"/>
                </a:solidFill>
              </a:rPr>
              <a:t> = Giovanardi et al., 2020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Ap</a:t>
            </a:r>
            <a:r>
              <a:rPr lang="en-US" b="1" dirty="0" smtClean="0">
                <a:solidFill>
                  <a:srgbClr val="FFFF00"/>
                </a:solidFill>
              </a:rPr>
              <a:t>-FPP</a:t>
            </a:r>
            <a:r>
              <a:rPr lang="en-US" b="1" dirty="0" smtClean="0">
                <a:solidFill>
                  <a:schemeClr val="bg1"/>
                </a:solidFill>
              </a:rPr>
              <a:t> = Zanetti et al., 1999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FPP</a:t>
            </a:r>
            <a:r>
              <a:rPr lang="en-US" b="1" dirty="0" smtClean="0">
                <a:solidFill>
                  <a:schemeClr val="bg1"/>
                </a:solidFill>
              </a:rPr>
              <a:t> = Zanetti et al., 1999; Giovanardi et al., 2020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Lamprophyre</a:t>
            </a:r>
            <a:r>
              <a:rPr lang="en-US" b="1" dirty="0" smtClean="0">
                <a:solidFill>
                  <a:schemeClr val="bg1"/>
                </a:solidFill>
              </a:rPr>
              <a:t> = Casetta et al., 2019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IVZ Felsic dykes</a:t>
            </a:r>
            <a:r>
              <a:rPr lang="en-US" b="1" dirty="0" smtClean="0">
                <a:solidFill>
                  <a:schemeClr val="bg1"/>
                </a:solidFill>
              </a:rPr>
              <a:t> = Bonazzi et al., 2020</a:t>
            </a:r>
          </a:p>
          <a:p>
            <a:r>
              <a:rPr lang="en-US" b="1" dirty="0" err="1" smtClean="0">
                <a:solidFill>
                  <a:srgbClr val="FFFF00"/>
                </a:solidFill>
              </a:rPr>
              <a:t>Neph</a:t>
            </a:r>
            <a:r>
              <a:rPr lang="en-US" b="1" dirty="0" smtClean="0">
                <a:solidFill>
                  <a:srgbClr val="FFFF00"/>
                </a:solidFill>
              </a:rPr>
              <a:t>-anorthosite</a:t>
            </a:r>
            <a:r>
              <a:rPr lang="en-US" b="1" dirty="0" smtClean="0">
                <a:solidFill>
                  <a:schemeClr val="bg1"/>
                </a:solidFill>
              </a:rPr>
              <a:t> = </a:t>
            </a:r>
            <a:r>
              <a:rPr lang="en-US" b="1" dirty="0" err="1" smtClean="0">
                <a:solidFill>
                  <a:schemeClr val="bg1"/>
                </a:solidFill>
              </a:rPr>
              <a:t>Stähle</a:t>
            </a:r>
            <a:r>
              <a:rPr lang="en-US" b="1" dirty="0" smtClean="0">
                <a:solidFill>
                  <a:schemeClr val="bg1"/>
                </a:solidFill>
              </a:rPr>
              <a:t> et al., 1990, 2001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 l="2355" t="781" r="6231" b="4053"/>
          <a:stretch>
            <a:fillRect/>
          </a:stretch>
        </p:blipFill>
        <p:spPr bwMode="auto">
          <a:xfrm>
            <a:off x="297713" y="2009206"/>
            <a:ext cx="6944923" cy="434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"/>
          <p:cNvSpPr txBox="1"/>
          <p:nvPr/>
        </p:nvSpPr>
        <p:spPr>
          <a:xfrm>
            <a:off x="0" y="159495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Mineral Classification and Chemistry </a:t>
            </a:r>
            <a:endParaRPr lang="it-IT" sz="32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2018" y="5562228"/>
            <a:ext cx="5146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An-</a:t>
            </a:r>
            <a:r>
              <a:rPr lang="en-US" b="1" dirty="0" err="1" smtClean="0">
                <a:solidFill>
                  <a:srgbClr val="FFFF00"/>
                </a:solidFill>
              </a:rPr>
              <a:t>Ab</a:t>
            </a:r>
            <a:r>
              <a:rPr lang="en-US" b="1" dirty="0" smtClean="0">
                <a:solidFill>
                  <a:srgbClr val="FFFF00"/>
                </a:solidFill>
              </a:rPr>
              <a:t>-Or classification of plagioclase in the studied plagioclase-bearing dykes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68144" y="5597670"/>
            <a:ext cx="5146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Classification of phlogopite in the studied dykes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rcRect l="3989" t="6287" r="2917" b="6955"/>
          <a:stretch>
            <a:fillRect/>
          </a:stretch>
        </p:blipFill>
        <p:spPr bwMode="auto">
          <a:xfrm>
            <a:off x="42532" y="1073885"/>
            <a:ext cx="6339509" cy="443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rcRect l="6773" t="4480" r="5429" b="5018"/>
          <a:stretch>
            <a:fillRect/>
          </a:stretch>
        </p:blipFill>
        <p:spPr bwMode="auto">
          <a:xfrm>
            <a:off x="6408310" y="1073886"/>
            <a:ext cx="5753408" cy="442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rcRect l="4492" t="5791" r="16453" b="12531"/>
          <a:stretch>
            <a:fillRect/>
          </a:stretch>
        </p:blipFill>
        <p:spPr bwMode="auto">
          <a:xfrm>
            <a:off x="2276217" y="0"/>
            <a:ext cx="991578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sellaDiTesto 2"/>
          <p:cNvSpPr txBox="1"/>
          <p:nvPr/>
        </p:nvSpPr>
        <p:spPr>
          <a:xfrm>
            <a:off x="42532" y="563529"/>
            <a:ext cx="21477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Major Elements Mineral Chemistry: Amphiboles </a:t>
            </a:r>
            <a:endParaRPr lang="it-IT" sz="2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2764462" y="208628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(a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7605827" y="212173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(c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2746751" y="3125495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(b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7616462" y="3146760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(d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ttangolo 3">
            <a:extLst>
              <a:ext uri="{FF2B5EF4-FFF2-40B4-BE49-F238E27FC236}">
                <a16:creationId xmlns:a16="http://schemas.microsoft.com/office/drawing/2014/main" xmlns="" id="{ACE6B7AE-9E89-437D-8B95-84973F93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51" y="1201493"/>
            <a:ext cx="1160012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altLang="it-IT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Late Paleozoic to Early Mesozoic geodynamic evolution of the Southern Alps, including the Ivrea-Verbano Zone, is complex and strongly debated.</a:t>
            </a: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endParaRPr lang="en-US" sz="20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Only recently has the petrochemical record of Triassic–Jurassic magmatism been recognized in </a:t>
            </a:r>
            <a:r>
              <a:rPr lang="en-US" altLang="it-IT" sz="2000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Ivrea-Verbano Zone, </a:t>
            </a:r>
            <a:r>
              <a:rPr lang="en-US" altLang="it-IT" sz="2000" dirty="0" smtClean="0">
                <a:solidFill>
                  <a:schemeClr val="bg1"/>
                </a:solidFill>
              </a:rPr>
              <a:t>mainly in</a:t>
            </a:r>
            <a:r>
              <a:rPr lang="en-US" sz="2000" dirty="0" smtClean="0">
                <a:solidFill>
                  <a:schemeClr val="bg1"/>
                </a:solidFill>
              </a:rPr>
              <a:t> the northernmost tip, the Finero Complex (Zanetti et al. 2013, 2016).</a:t>
            </a: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endParaRPr lang="en-US" sz="2000" dirty="0" smtClean="0">
              <a:solidFill>
                <a:schemeClr val="bg1"/>
              </a:solidFill>
            </a:endParaRP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In this study, </a:t>
            </a:r>
            <a:r>
              <a:rPr lang="en-US" sz="2000" b="1" dirty="0" smtClean="0">
                <a:solidFill>
                  <a:srgbClr val="FFFF00"/>
                </a:solidFill>
              </a:rPr>
              <a:t>we investigated the tectono-magmatic events that occurred presumably during the Triassic-Jurassic in the Southern Alps with special focus on the Finero Complex where it is possible to observe the roots of the continental crust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endParaRPr lang="en-US" altLang="it-IT" sz="20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altLang="it-IT" sz="20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The study is focused on </a:t>
            </a:r>
            <a:r>
              <a:rPr lang="en-US" sz="2000" dirty="0" smtClean="0">
                <a:solidFill>
                  <a:schemeClr val="bg1"/>
                </a:solidFill>
              </a:rPr>
              <a:t>dykes which intruded the Finero Phlogopite Peridotite mantle unit.</a:t>
            </a:r>
            <a:endParaRPr lang="en-US" altLang="it-IT" sz="2000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5125" name="CasellaDiTesto 4">
            <a:extLst>
              <a:ext uri="{FF2B5EF4-FFF2-40B4-BE49-F238E27FC236}">
                <a16:creationId xmlns:a16="http://schemas.microsoft.com/office/drawing/2014/main" xmlns="" id="{D294E08E-0514-4EC9-B4AC-7850430C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497" y="44451"/>
            <a:ext cx="31978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sz="4800" b="1" dirty="0" smtClean="0">
                <a:solidFill>
                  <a:srgbClr val="FFFF00"/>
                </a:solidFill>
                <a:latin typeface="+mj-lt"/>
              </a:rPr>
              <a:t>Introduction</a:t>
            </a:r>
            <a:endParaRPr lang="en-GB" sz="4800" b="1" dirty="0"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1045" y="6273209"/>
            <a:ext cx="1780956" cy="58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296070"/>
            <a:ext cx="1605516" cy="56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 l="3537" t="5816" r="14024" b="12730"/>
          <a:stretch>
            <a:fillRect/>
          </a:stretch>
        </p:blipFill>
        <p:spPr bwMode="auto">
          <a:xfrm>
            <a:off x="2484475" y="15309"/>
            <a:ext cx="9707525" cy="6842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sellaDiTesto 2"/>
          <p:cNvSpPr txBox="1"/>
          <p:nvPr/>
        </p:nvSpPr>
        <p:spPr>
          <a:xfrm>
            <a:off x="0" y="510384"/>
            <a:ext cx="2317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Major Elements Mineral Chemistry: Phlogopites</a:t>
            </a:r>
            <a:endParaRPr lang="it-IT" sz="2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125984" y="293692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(a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903551" y="265338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(c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118906" y="3306256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(b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2"/>
          <p:cNvSpPr txBox="1"/>
          <p:nvPr/>
        </p:nvSpPr>
        <p:spPr>
          <a:xfrm>
            <a:off x="0" y="24455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Trace Elements Mineral Chemistry: Amphiboles </a:t>
            </a:r>
            <a:endParaRPr lang="it-IT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0752" y="5806774"/>
            <a:ext cx="5613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PM-</a:t>
            </a:r>
            <a:r>
              <a:rPr lang="en-US" sz="2000" b="1" dirty="0" err="1" smtClean="0">
                <a:solidFill>
                  <a:srgbClr val="FFFF00"/>
                </a:solidFill>
              </a:rPr>
              <a:t>normalised</a:t>
            </a:r>
            <a:r>
              <a:rPr lang="en-US" sz="2000" b="1" dirty="0" smtClean="0">
                <a:solidFill>
                  <a:srgbClr val="FFFF00"/>
                </a:solidFill>
              </a:rPr>
              <a:t> incompatible trace elements plot for amphiboles in the studied dykes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(Sun &amp; McDonough, 1995)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49161" y="5906014"/>
            <a:ext cx="6042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CI-</a:t>
            </a:r>
            <a:r>
              <a:rPr lang="en-US" sz="2000" b="1" dirty="0" err="1" smtClean="0">
                <a:solidFill>
                  <a:srgbClr val="FFFF00"/>
                </a:solidFill>
              </a:rPr>
              <a:t>normalised</a:t>
            </a:r>
            <a:r>
              <a:rPr lang="en-US" sz="2000" b="1" dirty="0" smtClean="0">
                <a:solidFill>
                  <a:srgbClr val="FFFF00"/>
                </a:solidFill>
              </a:rPr>
              <a:t> REE plot for amphiboles in the studied dykes (</a:t>
            </a:r>
            <a:r>
              <a:rPr lang="en-US" sz="2000" b="1" dirty="0" err="1" smtClean="0">
                <a:solidFill>
                  <a:srgbClr val="FFFF00"/>
                </a:solidFill>
              </a:rPr>
              <a:t>Lyube</a:t>
            </a:r>
            <a:r>
              <a:rPr lang="en-US" sz="2000" b="1" dirty="0" smtClean="0">
                <a:solidFill>
                  <a:srgbClr val="FFFF00"/>
                </a:solidFill>
              </a:rPr>
              <a:t> &amp; </a:t>
            </a:r>
            <a:r>
              <a:rPr lang="en-US" sz="2000" b="1" dirty="0" err="1" smtClean="0">
                <a:solidFill>
                  <a:srgbClr val="FFFF00"/>
                </a:solidFill>
              </a:rPr>
              <a:t>Korenaga</a:t>
            </a:r>
            <a:r>
              <a:rPr lang="en-US" sz="2000" b="1" dirty="0" smtClean="0">
                <a:solidFill>
                  <a:srgbClr val="FFFF00"/>
                </a:solidFill>
              </a:rPr>
              <a:t>, 2007) 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8940" y="4827181"/>
            <a:ext cx="180753" cy="35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rcRect l="5769" t="3566" r="4594" b="2710"/>
          <a:stretch>
            <a:fillRect/>
          </a:stretch>
        </p:blipFill>
        <p:spPr bwMode="auto">
          <a:xfrm>
            <a:off x="21265" y="1098475"/>
            <a:ext cx="5997213" cy="4696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rcRect l="3312" t="3153" r="9081" b="2402"/>
          <a:stretch>
            <a:fillRect/>
          </a:stretch>
        </p:blipFill>
        <p:spPr bwMode="auto">
          <a:xfrm>
            <a:off x="6076206" y="1102291"/>
            <a:ext cx="6105161" cy="468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rcRect l="3960" t="6798" r="6019" b="4472"/>
          <a:stretch>
            <a:fillRect/>
          </a:stretch>
        </p:blipFill>
        <p:spPr bwMode="auto">
          <a:xfrm>
            <a:off x="2872456" y="-16590"/>
            <a:ext cx="9319544" cy="68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2"/>
          <p:cNvSpPr txBox="1"/>
          <p:nvPr/>
        </p:nvSpPr>
        <p:spPr>
          <a:xfrm>
            <a:off x="127593" y="1020727"/>
            <a:ext cx="20946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amphiboles trace elements in the melanocratic ultramafic dyke with literature data</a:t>
            </a:r>
            <a:endParaRPr lang="it-IT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370543" y="187362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(a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8031147" y="190907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(c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352832" y="3327522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(b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031149" y="3316888"/>
            <a:ext cx="4784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ea typeface="Calibri" pitchFamily="34" charset="0"/>
                <a:cs typeface="Arial" pitchFamily="34" charset="0"/>
              </a:rPr>
              <a:t>(d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Arial" pitchFamily="34" charset="0"/>
              </a:rPr>
              <a:t>)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78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46"/>
          <a:stretch>
            <a:fillRect/>
          </a:stretch>
        </p:blipFill>
        <p:spPr>
          <a:xfrm>
            <a:off x="4389302" y="0"/>
            <a:ext cx="4690903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02847" y="1659884"/>
            <a:ext cx="370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 </a:t>
            </a:r>
            <a:r>
              <a:rPr lang="it-IT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it-IT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it-IT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zircons</a:t>
            </a:r>
            <a:endParaRPr lang="it-IT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098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169" y="946850"/>
            <a:ext cx="5387927" cy="563471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73" t="5326" r="18470" b="6451"/>
          <a:stretch>
            <a:fillRect/>
          </a:stretch>
        </p:blipFill>
        <p:spPr>
          <a:xfrm>
            <a:off x="7113182" y="3551276"/>
            <a:ext cx="4348716" cy="3224741"/>
          </a:xfrm>
          <a:prstGeom prst="rect">
            <a:avLst/>
          </a:prstGeom>
        </p:spPr>
      </p:pic>
      <p:sp>
        <p:nvSpPr>
          <p:cNvPr id="5" name="CasellaDiTesto 2"/>
          <p:cNvSpPr txBox="1"/>
          <p:nvPr/>
        </p:nvSpPr>
        <p:spPr>
          <a:xfrm>
            <a:off x="552893" y="191387"/>
            <a:ext cx="5805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U/Pb zircon geochronology</a:t>
            </a:r>
            <a:endParaRPr lang="it-IT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8" r="15475"/>
          <a:stretch>
            <a:fillRect/>
          </a:stretch>
        </p:blipFill>
        <p:spPr>
          <a:xfrm>
            <a:off x="7113182" y="42532"/>
            <a:ext cx="4347415" cy="34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059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567" y="896284"/>
            <a:ext cx="11344939" cy="547414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80754" y="74425"/>
            <a:ext cx="11780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Trace </a:t>
            </a:r>
            <a:r>
              <a:rPr lang="it-IT" sz="36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element</a:t>
            </a:r>
            <a:r>
              <a:rPr lang="it-IT" sz="3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sz="36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zircon</a:t>
            </a:r>
            <a:r>
              <a:rPr lang="it-IT" sz="3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data</a:t>
            </a:r>
            <a:endParaRPr lang="it-IT" sz="3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72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" y="66137"/>
            <a:ext cx="3583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Isotopic</a:t>
            </a:r>
            <a:r>
              <a:rPr lang="it-IT" sz="3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Hf </a:t>
            </a:r>
            <a:r>
              <a:rPr lang="it-IT" sz="36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zircon</a:t>
            </a:r>
            <a:r>
              <a:rPr lang="it-IT" sz="3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sz="36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composition</a:t>
            </a:r>
            <a:endParaRPr lang="it-IT" sz="3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rcRect l="2356" t="5100" r="15077" b="3643"/>
          <a:stretch>
            <a:fillRect/>
          </a:stretch>
        </p:blipFill>
        <p:spPr bwMode="auto">
          <a:xfrm>
            <a:off x="3720699" y="-9896"/>
            <a:ext cx="8471301" cy="686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1151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0959" y="779517"/>
            <a:ext cx="9654362" cy="58072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0" y="63100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Isotopic</a:t>
            </a:r>
            <a:r>
              <a:rPr lang="it-IT" sz="3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sz="36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Sr</a:t>
            </a:r>
            <a:r>
              <a:rPr lang="it-IT" sz="3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sz="36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mineral</a:t>
            </a:r>
            <a:r>
              <a:rPr lang="it-IT" sz="36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r>
              <a:rPr lang="it-IT" sz="3600" b="1" dirty="0" err="1" smtClean="0">
                <a:solidFill>
                  <a:srgbClr val="FFFF00"/>
                </a:solidFill>
                <a:cs typeface="Arial" panose="020B0604020202020204" pitchFamily="34" charset="0"/>
              </a:rPr>
              <a:t>composition</a:t>
            </a:r>
            <a:endParaRPr lang="it-IT" sz="3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48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401307" y="1148308"/>
            <a:ext cx="111456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200" dirty="0" smtClean="0">
                <a:solidFill>
                  <a:schemeClr val="bg1"/>
                </a:solidFill>
              </a:rPr>
              <a:t>Textural, geochemical and geochronological data indicate that the </a:t>
            </a:r>
            <a:r>
              <a:rPr lang="en-US" sz="2200" b="1" dirty="0" smtClean="0">
                <a:solidFill>
                  <a:srgbClr val="FFFF00"/>
                </a:solidFill>
              </a:rPr>
              <a:t>dykes’ conduits record complex, multistage and prolonged magmatic/fluid activity</a:t>
            </a:r>
            <a:r>
              <a:rPr lang="en-US" sz="2200" dirty="0" smtClean="0">
                <a:solidFill>
                  <a:schemeClr val="bg1"/>
                </a:solidFill>
              </a:rPr>
              <a:t>;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200" dirty="0" smtClean="0">
                <a:solidFill>
                  <a:schemeClr val="bg1"/>
                </a:solidFill>
              </a:rPr>
              <a:t>The syn-magmatic mylonitic structure of the dykes is related to </a:t>
            </a:r>
            <a:r>
              <a:rPr lang="en-US" sz="2200" b="1" dirty="0" smtClean="0">
                <a:solidFill>
                  <a:srgbClr val="FFFF00"/>
                </a:solidFill>
              </a:rPr>
              <a:t>volatile overpressure</a:t>
            </a:r>
            <a:r>
              <a:rPr lang="en-US" sz="2200" dirty="0" smtClean="0">
                <a:solidFill>
                  <a:schemeClr val="bg1"/>
                </a:solidFill>
              </a:rPr>
              <a:t>, possibly accompanied by exsolution melt-melt or melt-fluid processes, confirming that these crustal units were welded with the Phlogopite Peridotite mantle unit at Triassic time. </a:t>
            </a:r>
          </a:p>
          <a:p>
            <a:pPr marL="342900" indent="-342900" algn="just">
              <a:buFont typeface="Wingdings" pitchFamily="2" charset="2"/>
              <a:buChar char="q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200" b="1" dirty="0" smtClean="0">
                <a:solidFill>
                  <a:srgbClr val="FFFF00"/>
                </a:solidFill>
              </a:rPr>
              <a:t>Exsolution processes</a:t>
            </a:r>
            <a:r>
              <a:rPr lang="en-US" sz="2200" dirty="0" smtClean="0">
                <a:solidFill>
                  <a:schemeClr val="bg1"/>
                </a:solidFill>
              </a:rPr>
              <a:t> may also explain the bimodal lithologic association of ultramafic (hornblendite-glimmerite) and leucocratic (anorthosite) intrusives.</a:t>
            </a: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200" dirty="0" smtClean="0">
                <a:solidFill>
                  <a:schemeClr val="bg1"/>
                </a:solidFill>
              </a:rPr>
              <a:t>The </a:t>
            </a:r>
            <a:r>
              <a:rPr lang="en-US" sz="2200" b="1" dirty="0" smtClean="0">
                <a:solidFill>
                  <a:srgbClr val="FFFF00"/>
                </a:solidFill>
              </a:rPr>
              <a:t>large volatile contents</a:t>
            </a:r>
            <a:r>
              <a:rPr lang="en-US" sz="2200" dirty="0" smtClean="0">
                <a:solidFill>
                  <a:schemeClr val="bg1"/>
                </a:solidFill>
              </a:rPr>
              <a:t> associated to the intense deformation of the Finero unit from Triassic to Jurassic (Langone et al., 2017; 2018; Corvò et al., 2020) may explain the </a:t>
            </a:r>
            <a:r>
              <a:rPr lang="en-US" sz="2200" b="1" dirty="0" smtClean="0">
                <a:solidFill>
                  <a:srgbClr val="FFFF00"/>
                </a:solidFill>
              </a:rPr>
              <a:t>widespread Mesozoic reset of the geochronological isotopic clocks</a:t>
            </a:r>
            <a:r>
              <a:rPr lang="en-US" sz="2200" dirty="0" smtClean="0">
                <a:solidFill>
                  <a:schemeClr val="bg1"/>
                </a:solidFill>
              </a:rPr>
              <a:t> in both mantle peridotite and crustal intrusives as well as in metamorphic basement of the Finero Complex.</a:t>
            </a:r>
            <a:endParaRPr lang="it-IT" sz="22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82787" y="85064"/>
            <a:ext cx="7899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Discussion and Conclusions</a:t>
            </a:r>
            <a:endParaRPr lang="it-IT" sz="2800" b="1" dirty="0" smtClean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31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2019" y="1254667"/>
            <a:ext cx="117635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The </a:t>
            </a:r>
            <a:r>
              <a:rPr lang="en-US" sz="2000" dirty="0">
                <a:solidFill>
                  <a:schemeClr val="bg1"/>
                </a:solidFill>
              </a:rPr>
              <a:t>combination of </a:t>
            </a:r>
            <a:r>
              <a:rPr lang="en-US" sz="2000" dirty="0" smtClean="0">
                <a:solidFill>
                  <a:schemeClr val="bg1"/>
                </a:solidFill>
              </a:rPr>
              <a:t>Hf </a:t>
            </a:r>
            <a:r>
              <a:rPr lang="en-US" sz="2000" dirty="0">
                <a:solidFill>
                  <a:schemeClr val="bg1"/>
                </a:solidFill>
              </a:rPr>
              <a:t>and Sr isotopic </a:t>
            </a:r>
            <a:r>
              <a:rPr lang="en-US" sz="2000" dirty="0" smtClean="0">
                <a:solidFill>
                  <a:schemeClr val="bg1"/>
                </a:solidFill>
              </a:rPr>
              <a:t>compositions, large volatile contents, </a:t>
            </a:r>
            <a:r>
              <a:rPr lang="en-US" sz="2000" dirty="0">
                <a:solidFill>
                  <a:schemeClr val="bg1"/>
                </a:solidFill>
              </a:rPr>
              <a:t>the LILE and LREE enrichments, and the variable REE/HFSE ratios point to a derivation of the parent melts from </a:t>
            </a:r>
            <a:r>
              <a:rPr lang="en-US" sz="2000" b="1" dirty="0">
                <a:solidFill>
                  <a:srgbClr val="FFFF00"/>
                </a:solidFill>
              </a:rPr>
              <a:t>variably enriched mantle sources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FFFF00"/>
                </a:solidFill>
              </a:rPr>
              <a:t>Large </a:t>
            </a:r>
            <a:r>
              <a:rPr lang="en-US" sz="2000" b="1" dirty="0">
                <a:solidFill>
                  <a:srgbClr val="FFFF00"/>
                </a:solidFill>
              </a:rPr>
              <a:t>positive </a:t>
            </a:r>
            <a:r>
              <a:rPr lang="en-US" sz="2000" b="1" dirty="0" smtClean="0">
                <a:solidFill>
                  <a:srgbClr val="FFFF00"/>
                </a:solidFill>
              </a:rPr>
              <a:t>Ta–Nb and Zr–Hf anomalies</a:t>
            </a:r>
            <a:r>
              <a:rPr lang="en-US" sz="2000" dirty="0" smtClean="0">
                <a:solidFill>
                  <a:schemeClr val="bg1"/>
                </a:solidFill>
              </a:rPr>
              <a:t> and </a:t>
            </a:r>
            <a:r>
              <a:rPr lang="en-US" sz="2000" b="1" dirty="0" smtClean="0">
                <a:solidFill>
                  <a:srgbClr val="FFFF00"/>
                </a:solidFill>
              </a:rPr>
              <a:t>negative Ti anomalies</a:t>
            </a:r>
            <a:r>
              <a:rPr lang="en-US" sz="2000" dirty="0" smtClean="0">
                <a:solidFill>
                  <a:schemeClr val="bg1"/>
                </a:solidFill>
              </a:rPr>
              <a:t> shown </a:t>
            </a:r>
            <a:r>
              <a:rPr lang="en-US" sz="2000" dirty="0">
                <a:solidFill>
                  <a:schemeClr val="bg1"/>
                </a:solidFill>
              </a:rPr>
              <a:t>by </a:t>
            </a:r>
            <a:r>
              <a:rPr lang="en-US" sz="2000" dirty="0" smtClean="0">
                <a:solidFill>
                  <a:schemeClr val="bg1"/>
                </a:solidFill>
              </a:rPr>
              <a:t>amphiboles in the </a:t>
            </a:r>
            <a:r>
              <a:rPr lang="en-US" sz="2000" b="1" dirty="0" smtClean="0">
                <a:solidFill>
                  <a:srgbClr val="FFFF00"/>
                </a:solidFill>
              </a:rPr>
              <a:t>plagioclase-bearing dykes </a:t>
            </a:r>
            <a:r>
              <a:rPr lang="en-US" sz="2000" dirty="0" smtClean="0">
                <a:solidFill>
                  <a:schemeClr val="bg1"/>
                </a:solidFill>
              </a:rPr>
              <a:t>(FI1603/05) is </a:t>
            </a:r>
            <a:r>
              <a:rPr lang="en-US" sz="2000" dirty="0">
                <a:solidFill>
                  <a:schemeClr val="bg1"/>
                </a:solidFill>
              </a:rPr>
              <a:t>a rare geochemical </a:t>
            </a:r>
            <a:r>
              <a:rPr lang="en-US" sz="2000" dirty="0" smtClean="0">
                <a:solidFill>
                  <a:schemeClr val="bg1"/>
                </a:solidFill>
              </a:rPr>
              <a:t>feature probably produced </a:t>
            </a:r>
            <a:r>
              <a:rPr lang="en-US" sz="2000" dirty="0">
                <a:solidFill>
                  <a:schemeClr val="bg1"/>
                </a:solidFill>
              </a:rPr>
              <a:t>by </a:t>
            </a:r>
            <a:r>
              <a:rPr lang="en-US" sz="2000" b="1" dirty="0">
                <a:solidFill>
                  <a:srgbClr val="FFFF00"/>
                </a:solidFill>
              </a:rPr>
              <a:t>segregation from alkaline melts with HIMU isotopic composition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(Jackson et al., 2008; Raffone </a:t>
            </a:r>
            <a:r>
              <a:rPr lang="en-US" sz="2000" dirty="0">
                <a:solidFill>
                  <a:schemeClr val="bg1"/>
                </a:solidFill>
              </a:rPr>
              <a:t>et al., 2009</a:t>
            </a:r>
            <a:r>
              <a:rPr lang="en-US" sz="2000" dirty="0" smtClean="0">
                <a:solidFill>
                  <a:schemeClr val="bg1"/>
                </a:solidFill>
              </a:rPr>
              <a:t>).</a:t>
            </a: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b="1" dirty="0" smtClean="0">
                <a:solidFill>
                  <a:srgbClr val="FFFF00"/>
                </a:solidFill>
              </a:rPr>
              <a:t>Depleted </a:t>
            </a:r>
            <a:r>
              <a:rPr lang="en-US" sz="2000" b="1" dirty="0">
                <a:solidFill>
                  <a:srgbClr val="FFFF00"/>
                </a:solidFill>
              </a:rPr>
              <a:t>Nb, Ta, Zr and Hf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in </a:t>
            </a:r>
            <a:r>
              <a:rPr lang="en-US" sz="2000" dirty="0">
                <a:solidFill>
                  <a:schemeClr val="bg1"/>
                </a:solidFill>
              </a:rPr>
              <a:t>amphiboles from the </a:t>
            </a:r>
            <a:r>
              <a:rPr lang="en-US" sz="2000" b="1" dirty="0" smtClean="0">
                <a:solidFill>
                  <a:srgbClr val="FFFF00"/>
                </a:solidFill>
              </a:rPr>
              <a:t>melanocratic ultramafic hornblendite</a:t>
            </a:r>
            <a:r>
              <a:rPr lang="en-US" sz="2000" dirty="0" smtClean="0">
                <a:solidFill>
                  <a:schemeClr val="bg1"/>
                </a:solidFill>
              </a:rPr>
              <a:t> (FI16C07) </a:t>
            </a:r>
            <a:r>
              <a:rPr lang="en-US" sz="2000" dirty="0">
                <a:solidFill>
                  <a:schemeClr val="bg1"/>
                </a:solidFill>
              </a:rPr>
              <a:t>approach those found in sapphirine-bearing hornblendite-anorthosite veins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l-GR" sz="2000" dirty="0" smtClean="0">
                <a:solidFill>
                  <a:schemeClr val="bg1"/>
                </a:solidFill>
              </a:rPr>
              <a:t>δ18</a:t>
            </a:r>
            <a:r>
              <a:rPr lang="en-US" sz="2000" dirty="0" smtClean="0">
                <a:solidFill>
                  <a:schemeClr val="bg1"/>
                </a:solidFill>
              </a:rPr>
              <a:t>O </a:t>
            </a:r>
            <a:r>
              <a:rPr lang="en-US" sz="2000" dirty="0" err="1" smtClean="0">
                <a:solidFill>
                  <a:schemeClr val="bg1"/>
                </a:solidFill>
              </a:rPr>
              <a:t>Amph</a:t>
            </a:r>
            <a:r>
              <a:rPr lang="en-US" sz="2000" dirty="0" smtClean="0">
                <a:solidFill>
                  <a:schemeClr val="bg1"/>
                </a:solidFill>
              </a:rPr>
              <a:t> = 6.86-6.94, Pl = 8.60, </a:t>
            </a:r>
            <a:r>
              <a:rPr lang="en-US" sz="2000" dirty="0" smtClean="0">
                <a:solidFill>
                  <a:schemeClr val="bg1"/>
                </a:solidFill>
              </a:rPr>
              <a:t>Giovanardi </a:t>
            </a:r>
            <a:r>
              <a:rPr lang="en-US" sz="2000" dirty="0">
                <a:solidFill>
                  <a:schemeClr val="bg1"/>
                </a:solidFill>
              </a:rPr>
              <a:t>et al., 2020), which </a:t>
            </a:r>
            <a:r>
              <a:rPr lang="en-US" sz="2000" b="1" dirty="0">
                <a:solidFill>
                  <a:srgbClr val="FFFF00"/>
                </a:solidFill>
              </a:rPr>
              <a:t>parent melts contained significant amount of recycled continental crust components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" name="CasellaDiTesto 2"/>
          <p:cNvSpPr txBox="1"/>
          <p:nvPr/>
        </p:nvSpPr>
        <p:spPr>
          <a:xfrm>
            <a:off x="0" y="27999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Alkaline Dyke Mantle Source</a:t>
            </a:r>
            <a:endParaRPr lang="it-IT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8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CasellaDiTesto 4">
            <a:extLst>
              <a:ext uri="{FF2B5EF4-FFF2-40B4-BE49-F238E27FC236}">
                <a16:creationId xmlns:a16="http://schemas.microsoft.com/office/drawing/2014/main" xmlns="" id="{D294E08E-0514-4EC9-B4AC-7850430C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9273" y="97616"/>
            <a:ext cx="46441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sz="4800" b="1" dirty="0" smtClean="0">
                <a:solidFill>
                  <a:srgbClr val="FFFF00"/>
                </a:solidFill>
                <a:latin typeface="+mj-lt"/>
              </a:rPr>
              <a:t>Scientific rationale</a:t>
            </a:r>
            <a:endParaRPr lang="en-GB" sz="48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3" name="Rettangolo 3">
            <a:extLst>
              <a:ext uri="{FF2B5EF4-FFF2-40B4-BE49-F238E27FC236}">
                <a16:creationId xmlns:a16="http://schemas.microsoft.com/office/drawing/2014/main" xmlns="" id="{ACE6B7AE-9E89-437D-8B95-84973F93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671" y="2576639"/>
            <a:ext cx="1150797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-382588" algn="just">
              <a:buClr>
                <a:schemeClr val="accent1"/>
              </a:buClr>
              <a:buSzPct val="80000"/>
              <a:defRPr/>
            </a:pPr>
            <a:r>
              <a:rPr lang="en-US" altLang="it-IT" sz="22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geochemistry and geochronology of the investigated dykes can provide us insights about:</a:t>
            </a: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endParaRPr lang="en-US" sz="2200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sz="22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extension through time of the post-collisional processes/cycles of the Variscan orogeny;</a:t>
            </a: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endParaRPr lang="en-US" sz="2200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sz="22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break-up of the Pangaea and the initiation of the Alpine cycle</a:t>
            </a:r>
            <a:endParaRPr lang="en-US" sz="2200" dirty="0" smtClean="0">
              <a:solidFill>
                <a:srgbClr val="FFFF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1045" y="6273209"/>
            <a:ext cx="1780956" cy="58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296070"/>
            <a:ext cx="1605516" cy="56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Oval Callout 15"/>
          <p:cNvSpPr/>
          <p:nvPr/>
        </p:nvSpPr>
        <p:spPr>
          <a:xfrm>
            <a:off x="9310543" y="244548"/>
            <a:ext cx="2083982" cy="1835392"/>
          </a:xfrm>
          <a:prstGeom prst="wedgeEllipseCallout">
            <a:avLst/>
          </a:prstGeom>
          <a:solidFill>
            <a:srgbClr val="FFFF00"/>
          </a:soli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Why study the dykes?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2019" y="1254667"/>
            <a:ext cx="1176355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As a whole, our data, in combination with literature (e.g., De Min et al., 2020), suggest that the </a:t>
            </a:r>
            <a:r>
              <a:rPr lang="en-US" sz="2000" b="1" dirty="0" smtClean="0">
                <a:solidFill>
                  <a:srgbClr val="FFFF00"/>
                </a:solidFill>
              </a:rPr>
              <a:t>Upper Triassic to Lower Jurassic magmatism in the Southern Alps was potentially characterized by uprising of mantle-derived melts with both anorogenic to orogenic character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 algn="just">
              <a:buClr>
                <a:srgbClr val="FFFF00"/>
              </a:buClr>
              <a:buFont typeface="Wingdings" pitchFamily="2" charset="2"/>
              <a:buChar char="q"/>
            </a:pPr>
            <a:r>
              <a:rPr lang="en-US" sz="2200" b="1" dirty="0" smtClean="0">
                <a:solidFill>
                  <a:schemeClr val="bg1"/>
                </a:solidFill>
              </a:rPr>
              <a:t>Heterogeneous mantle sources, possibly including continental crust delaminated during post-collisional stages of Variscan orogeny, are thus responsible for the Mesozoic magmatism of the Southern Alps.</a:t>
            </a:r>
          </a:p>
        </p:txBody>
      </p:sp>
      <p:sp>
        <p:nvSpPr>
          <p:cNvPr id="5" name="CasellaDiTesto 2"/>
          <p:cNvSpPr txBox="1"/>
          <p:nvPr/>
        </p:nvSpPr>
        <p:spPr>
          <a:xfrm>
            <a:off x="0" y="27999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FFFF00"/>
                </a:solidFill>
                <a:cs typeface="Arial" panose="020B0604020202020204" pitchFamily="34" charset="0"/>
              </a:rPr>
              <a:t>Geodynamic Implications</a:t>
            </a:r>
            <a:endParaRPr lang="it-IT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8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2"/>
          <p:cNvSpPr txBox="1"/>
          <p:nvPr/>
        </p:nvSpPr>
        <p:spPr>
          <a:xfrm>
            <a:off x="0" y="2098162"/>
            <a:ext cx="12191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0" b="1" dirty="0" smtClean="0">
                <a:solidFill>
                  <a:srgbClr val="FFFF00"/>
                </a:solidFill>
                <a:latin typeface="Candara" pitchFamily="34" charset="0"/>
                <a:cs typeface="Arial" panose="020B0604020202020204" pitchFamily="34" charset="0"/>
              </a:rPr>
              <a:t>Thank you</a:t>
            </a:r>
            <a:endParaRPr lang="it-IT" sz="12000" b="1" dirty="0">
              <a:solidFill>
                <a:srgbClr val="FFFF00"/>
              </a:solidFill>
              <a:latin typeface="Candar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682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42">
            <a:extLst>
              <a:ext uri="{FF2B5EF4-FFF2-40B4-BE49-F238E27FC236}">
                <a16:creationId xmlns="" xmlns:a16="http://schemas.microsoft.com/office/drawing/2014/main" id="{143F3DC1-C5C7-4867-AC9F-3BF6A2C02E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88" y="1424765"/>
            <a:ext cx="5051528" cy="4689503"/>
          </a:xfrm>
          <a:prstGeom prst="rect">
            <a:avLst/>
          </a:prstGeom>
        </p:spPr>
      </p:pic>
      <p:pic>
        <p:nvPicPr>
          <p:cNvPr id="6147" name="Segnaposto contenuto 7" descr="Finero2.jpg">
            <a:extLst>
              <a:ext uri="{FF2B5EF4-FFF2-40B4-BE49-F238E27FC236}">
                <a16:creationId xmlns:a16="http://schemas.microsoft.com/office/drawing/2014/main" xmlns="" id="{5C3289EA-9C2A-4C54-82EF-C321CF54C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1" t="716" b="761"/>
          <a:stretch>
            <a:fillRect/>
          </a:stretch>
        </p:blipFill>
        <p:spPr bwMode="auto">
          <a:xfrm>
            <a:off x="5881688" y="3465818"/>
            <a:ext cx="4782784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ttangolo 3">
            <a:extLst>
              <a:ext uri="{FF2B5EF4-FFF2-40B4-BE49-F238E27FC236}">
                <a16:creationId xmlns:a16="http://schemas.microsoft.com/office/drawing/2014/main" xmlns="" id="{ACE6B7AE-9E89-437D-8B95-84973F93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848" y="956950"/>
            <a:ext cx="4880347" cy="21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19100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>
                <a:solidFill>
                  <a:srgbClr val="FFFF00"/>
                </a:solidFill>
              </a:rPr>
              <a:t>Mafic Complex</a:t>
            </a:r>
            <a:r>
              <a:rPr lang="en-US" b="1" dirty="0">
                <a:solidFill>
                  <a:schemeClr val="bg1"/>
                </a:solidFill>
              </a:rPr>
              <a:t> (Cawthorn, 1975; Siena &amp; Coltorti, 1989):</a:t>
            </a:r>
            <a:endParaRPr lang="en-US" dirty="0">
              <a:solidFill>
                <a:schemeClr val="bg1"/>
              </a:solidFill>
            </a:endParaRPr>
          </a:p>
          <a:p>
            <a:pPr marL="419100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dirty="0">
                <a:solidFill>
                  <a:schemeClr val="bg1"/>
                </a:solidFill>
              </a:rPr>
              <a:t>EG: External Gabbro;</a:t>
            </a:r>
          </a:p>
          <a:p>
            <a:pPr marL="419100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dirty="0">
                <a:solidFill>
                  <a:srgbClr val="FFC000"/>
                </a:solidFill>
              </a:rPr>
              <a:t>AP: Amphibole Peridotite</a:t>
            </a:r>
            <a:r>
              <a:rPr lang="en-US" dirty="0">
                <a:solidFill>
                  <a:schemeClr val="bg1"/>
                </a:solidFill>
              </a:rPr>
              <a:t>;</a:t>
            </a:r>
          </a:p>
          <a:p>
            <a:pPr marL="419100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dirty="0">
                <a:solidFill>
                  <a:schemeClr val="bg1"/>
                </a:solidFill>
              </a:rPr>
              <a:t>IG: Internal Gabbro (or Layered Internal Zone)</a:t>
            </a:r>
          </a:p>
          <a:p>
            <a:pPr marL="419100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419100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n-US" b="1" dirty="0">
                <a:solidFill>
                  <a:srgbClr val="FFFF00"/>
                </a:solidFill>
              </a:rPr>
              <a:t>Mantle Sequence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  <a:p>
            <a:pPr marL="419100" indent="-382588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en-US" dirty="0">
                <a:solidFill>
                  <a:schemeClr val="bg1"/>
                </a:solidFill>
              </a:rPr>
              <a:t>PP: Phlogopite Peridotite mantle </a:t>
            </a:r>
            <a:r>
              <a:rPr lang="en-US" dirty="0" smtClean="0">
                <a:solidFill>
                  <a:schemeClr val="bg1"/>
                </a:solidFill>
              </a:rPr>
              <a:t>unit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25" name="CasellaDiTesto 4">
            <a:extLst>
              <a:ext uri="{FF2B5EF4-FFF2-40B4-BE49-F238E27FC236}">
                <a16:creationId xmlns:a16="http://schemas.microsoft.com/office/drawing/2014/main" xmlns="" id="{D294E08E-0514-4EC9-B4AC-7850430C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5907" y="-51246"/>
            <a:ext cx="50030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sz="4800" b="1" dirty="0">
                <a:solidFill>
                  <a:srgbClr val="FFFF00"/>
                </a:solidFill>
                <a:latin typeface="+mj-lt"/>
              </a:rPr>
              <a:t>The Finero Complex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94F14DA-ABD3-40B6-8562-A30A028F5C08}"/>
              </a:ext>
            </a:extLst>
          </p:cNvPr>
          <p:cNvSpPr txBox="1"/>
          <p:nvPr/>
        </p:nvSpPr>
        <p:spPr>
          <a:xfrm>
            <a:off x="723013" y="740914"/>
            <a:ext cx="5528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2000" b="1" dirty="0">
                <a:solidFill>
                  <a:srgbClr val="FFFF00"/>
                </a:solidFill>
              </a:rPr>
              <a:t>Northernmost part of </a:t>
            </a:r>
            <a:r>
              <a:rPr lang="en-GB" sz="2000" b="1" dirty="0" smtClean="0">
                <a:solidFill>
                  <a:srgbClr val="FFFF00"/>
                </a:solidFill>
              </a:rPr>
              <a:t>Ivrea-Verbano </a:t>
            </a:r>
            <a:r>
              <a:rPr lang="en-GB" sz="2000" b="1" dirty="0">
                <a:solidFill>
                  <a:srgbClr val="FFFF00"/>
                </a:solidFill>
              </a:rPr>
              <a:t>Zone (IVZ), Southern </a:t>
            </a:r>
            <a:r>
              <a:rPr lang="en-GB" sz="2000" b="1" dirty="0" smtClean="0">
                <a:solidFill>
                  <a:srgbClr val="FFFF00"/>
                </a:solidFill>
              </a:rPr>
              <a:t>Alps</a:t>
            </a:r>
            <a:endParaRPr lang="en-GB" sz="2000" b="1" dirty="0">
              <a:solidFill>
                <a:srgbClr val="FFFF00"/>
              </a:solidFill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xmlns="" id="{E61CD823-DDDE-43A5-A3F3-90D0DD4B0F6B}"/>
              </a:ext>
            </a:extLst>
          </p:cNvPr>
          <p:cNvSpPr/>
          <p:nvPr/>
        </p:nvSpPr>
        <p:spPr>
          <a:xfrm rot="19994262">
            <a:off x="3884846" y="1492950"/>
            <a:ext cx="1139970" cy="631552"/>
          </a:xfrm>
          <a:prstGeom prst="ellipse">
            <a:avLst/>
          </a:prstGeom>
          <a:noFill/>
          <a:ln w="666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dirty="0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CF6470CF-096B-4408-8C27-36AD5563488D}"/>
              </a:ext>
            </a:extLst>
          </p:cNvPr>
          <p:cNvCxnSpPr>
            <a:cxnSpLocks/>
          </p:cNvCxnSpPr>
          <p:nvPr/>
        </p:nvCxnSpPr>
        <p:spPr>
          <a:xfrm flipH="1" flipV="1">
            <a:off x="7602279" y="3104709"/>
            <a:ext cx="233916" cy="155235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5">
            <a:extLst>
              <a:ext uri="{FF2B5EF4-FFF2-40B4-BE49-F238E27FC236}">
                <a16:creationId xmlns:a16="http://schemas.microsoft.com/office/drawing/2014/main" xmlns="" id="{B94F14DA-ABD3-40B6-8562-A30A028F5C08}"/>
              </a:ext>
            </a:extLst>
          </p:cNvPr>
          <p:cNvSpPr txBox="1"/>
          <p:nvPr/>
        </p:nvSpPr>
        <p:spPr>
          <a:xfrm>
            <a:off x="776197" y="6209622"/>
            <a:ext cx="98882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 smtClean="0">
                <a:solidFill>
                  <a:srgbClr val="FFFF00"/>
                </a:solidFill>
              </a:rPr>
              <a:t>Fig. 1: (a) Geological map </a:t>
            </a:r>
            <a:r>
              <a:rPr lang="en-GB" sz="1600" b="1" dirty="0">
                <a:solidFill>
                  <a:srgbClr val="FFFF00"/>
                </a:solidFill>
              </a:rPr>
              <a:t>of </a:t>
            </a:r>
            <a:r>
              <a:rPr lang="en-GB" sz="1600" b="1" dirty="0" smtClean="0">
                <a:solidFill>
                  <a:srgbClr val="FFFF00"/>
                </a:solidFill>
              </a:rPr>
              <a:t>the Ivrea-Verbano </a:t>
            </a:r>
            <a:r>
              <a:rPr lang="en-GB" sz="1600" b="1" dirty="0">
                <a:solidFill>
                  <a:srgbClr val="FFFF00"/>
                </a:solidFill>
              </a:rPr>
              <a:t>Zone (IVZ), Southern </a:t>
            </a:r>
            <a:r>
              <a:rPr lang="en-GB" sz="1600" b="1" dirty="0" smtClean="0">
                <a:solidFill>
                  <a:srgbClr val="FFFF00"/>
                </a:solidFill>
              </a:rPr>
              <a:t>Alps; (b) detailed geology of the northern IVZ, the Finero Complex (</a:t>
            </a:r>
            <a:r>
              <a:rPr lang="en-US" sz="1600" b="1" dirty="0" err="1" smtClean="0">
                <a:solidFill>
                  <a:srgbClr val="FFFF00"/>
                </a:solidFill>
              </a:rPr>
              <a:t>Steck</a:t>
            </a:r>
            <a:r>
              <a:rPr lang="en-US" sz="1600" b="1" dirty="0" smtClean="0">
                <a:solidFill>
                  <a:srgbClr val="FFFF00"/>
                </a:solidFill>
              </a:rPr>
              <a:t> &amp; </a:t>
            </a:r>
            <a:r>
              <a:rPr lang="en-US" sz="1600" b="1" dirty="0" err="1" smtClean="0">
                <a:solidFill>
                  <a:srgbClr val="FFFF00"/>
                </a:solidFill>
              </a:rPr>
              <a:t>Tièche</a:t>
            </a:r>
            <a:r>
              <a:rPr lang="en-US" sz="1600" b="1" dirty="0" smtClean="0">
                <a:solidFill>
                  <a:srgbClr val="FFFF00"/>
                </a:solidFill>
              </a:rPr>
              <a:t>, 1976; Rivalenti &amp; Mazzucchelli, 2000)</a:t>
            </a:r>
            <a:endParaRPr lang="en-GB" sz="1600" b="1" dirty="0">
              <a:solidFill>
                <a:srgbClr val="FFFF00"/>
              </a:solidFill>
            </a:endParaRPr>
          </a:p>
        </p:txBody>
      </p:sp>
      <p:sp>
        <p:nvSpPr>
          <p:cNvPr id="18" name="CasellaDiTesto 6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823633" y="1424786"/>
            <a:ext cx="473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(a)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asellaDiTesto 6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5888273" y="3470900"/>
            <a:ext cx="491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(b)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xmlns="" id="{F7AF54C4-4B25-4BF8-A080-B9F1020ACEF6}"/>
              </a:ext>
            </a:extLst>
          </p:cNvPr>
          <p:cNvCxnSpPr>
            <a:cxnSpLocks/>
          </p:cNvCxnSpPr>
          <p:nvPr/>
        </p:nvCxnSpPr>
        <p:spPr>
          <a:xfrm>
            <a:off x="4784695" y="1988284"/>
            <a:ext cx="1796879" cy="3051551"/>
          </a:xfrm>
          <a:prstGeom prst="straightConnector1">
            <a:avLst/>
          </a:prstGeom>
          <a:ln w="762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4" descr="DSCN9836.JPG">
            <a:extLst>
              <a:ext uri="{FF2B5EF4-FFF2-40B4-BE49-F238E27FC236}">
                <a16:creationId xmlns:a16="http://schemas.microsoft.com/office/drawing/2014/main" xmlns="" id="{B163D99C-0FEF-4C75-861C-A3FA9A691B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464" y="605680"/>
            <a:ext cx="43195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asellaDiTesto 4">
            <a:extLst>
              <a:ext uri="{FF2B5EF4-FFF2-40B4-BE49-F238E27FC236}">
                <a16:creationId xmlns:a16="http://schemas.microsoft.com/office/drawing/2014/main" xmlns="" id="{C2D589E8-58E0-450B-8A08-C5014EBAF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23" y="0"/>
            <a:ext cx="78755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altLang="it-IT" sz="3200" b="1" dirty="0">
                <a:solidFill>
                  <a:srgbClr val="FFFF00"/>
                </a:solidFill>
                <a:latin typeface="+mj-lt"/>
                <a:cs typeface="Arial" charset="0"/>
              </a:rPr>
              <a:t>The Finero Phlogopite Peridotite (Mantle unit)</a:t>
            </a:r>
          </a:p>
        </p:txBody>
      </p:sp>
      <p:sp>
        <p:nvSpPr>
          <p:cNvPr id="7172" name="CasellaDiTesto 4">
            <a:extLst>
              <a:ext uri="{FF2B5EF4-FFF2-40B4-BE49-F238E27FC236}">
                <a16:creationId xmlns:a16="http://schemas.microsoft.com/office/drawing/2014/main" xmlns="" id="{B75481E0-E124-46E4-A1E4-F9F47422E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3339" y="3836244"/>
            <a:ext cx="41052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altLang="it-IT" sz="1600" b="1" dirty="0" smtClean="0">
                <a:cs typeface="Arial" charset="0"/>
              </a:rPr>
              <a:t>Fig. 2b: Phlogopite-Amphibole </a:t>
            </a:r>
            <a:r>
              <a:rPr lang="en-GB" altLang="it-IT" sz="1600" b="1" dirty="0" err="1">
                <a:cs typeface="Arial" charset="0"/>
              </a:rPr>
              <a:t>websterite</a:t>
            </a:r>
            <a:endParaRPr lang="en-GB" altLang="it-IT" sz="1600" b="1" dirty="0">
              <a:cs typeface="Arial" charset="0"/>
            </a:endParaRPr>
          </a:p>
          <a:p>
            <a:pPr algn="ctr" eaLnBrk="1" hangingPunct="1">
              <a:defRPr/>
            </a:pPr>
            <a:r>
              <a:rPr lang="en-GB" altLang="it-IT" sz="1600" b="1" dirty="0" err="1">
                <a:cs typeface="Arial" charset="0"/>
              </a:rPr>
              <a:t>Cpx</a:t>
            </a:r>
            <a:r>
              <a:rPr lang="en-GB" altLang="it-IT" sz="1600" b="1" dirty="0">
                <a:cs typeface="Arial" charset="0"/>
              </a:rPr>
              <a:t> + </a:t>
            </a:r>
            <a:r>
              <a:rPr lang="en-GB" altLang="it-IT" sz="1600" b="1" dirty="0" err="1">
                <a:cs typeface="Arial" charset="0"/>
              </a:rPr>
              <a:t>Opx</a:t>
            </a:r>
            <a:r>
              <a:rPr lang="en-GB" altLang="it-IT" sz="1600" b="1" dirty="0">
                <a:cs typeface="Arial" charset="0"/>
              </a:rPr>
              <a:t> </a:t>
            </a:r>
            <a:r>
              <a:rPr lang="en-GB" altLang="it-IT" sz="1600" b="1" dirty="0" smtClean="0">
                <a:cs typeface="Arial" charset="0"/>
              </a:rPr>
              <a:t>+ </a:t>
            </a:r>
            <a:r>
              <a:rPr lang="en-GB" altLang="it-IT" sz="1600" b="1" dirty="0" err="1" smtClean="0">
                <a:cs typeface="Arial" charset="0"/>
              </a:rPr>
              <a:t>Amph</a:t>
            </a:r>
            <a:r>
              <a:rPr lang="en-GB" altLang="it-IT" sz="1600" b="1" dirty="0" smtClean="0">
                <a:cs typeface="Arial" charset="0"/>
              </a:rPr>
              <a:t> + </a:t>
            </a:r>
            <a:r>
              <a:rPr lang="en-GB" altLang="it-IT" sz="1600" b="1" dirty="0" err="1" smtClean="0">
                <a:cs typeface="Arial" charset="0"/>
              </a:rPr>
              <a:t>Phl</a:t>
            </a:r>
            <a:r>
              <a:rPr lang="en-GB" altLang="it-IT" sz="1600" b="1" dirty="0" smtClean="0">
                <a:cs typeface="Arial" charset="0"/>
              </a:rPr>
              <a:t> + </a:t>
            </a:r>
            <a:r>
              <a:rPr lang="en-GB" altLang="it-IT" sz="1600" b="1" dirty="0" err="1" smtClean="0">
                <a:cs typeface="Arial" charset="0"/>
              </a:rPr>
              <a:t>Spl</a:t>
            </a:r>
            <a:r>
              <a:rPr lang="en-GB" altLang="it-IT" sz="1600" b="1" dirty="0" smtClean="0">
                <a:cs typeface="Arial" charset="0"/>
              </a:rPr>
              <a:t> ± </a:t>
            </a:r>
            <a:r>
              <a:rPr lang="en-GB" altLang="it-IT" sz="1600" b="1" dirty="0" err="1" smtClean="0">
                <a:cs typeface="Arial" charset="0"/>
              </a:rPr>
              <a:t>Ol</a:t>
            </a:r>
            <a:endParaRPr lang="en-GB" altLang="it-IT" sz="1600" b="1" dirty="0">
              <a:cs typeface="Arial" charset="0"/>
            </a:endParaRPr>
          </a:p>
        </p:txBody>
      </p:sp>
      <p:pic>
        <p:nvPicPr>
          <p:cNvPr id="7174" name="Immagine 5" descr="DSCF0790.JPG">
            <a:extLst>
              <a:ext uri="{FF2B5EF4-FFF2-40B4-BE49-F238E27FC236}">
                <a16:creationId xmlns:a16="http://schemas.microsoft.com/office/drawing/2014/main" xmlns="" id="{ECD8F515-4E13-463D-93E7-3A7A3985E3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4826" y="605680"/>
            <a:ext cx="4225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CasellaDiTesto 4">
            <a:extLst>
              <a:ext uri="{FF2B5EF4-FFF2-40B4-BE49-F238E27FC236}">
                <a16:creationId xmlns:a16="http://schemas.microsoft.com/office/drawing/2014/main" xmlns="" id="{E274E67F-0235-4A90-BFCD-B545C9F1D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845768"/>
            <a:ext cx="4392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GB" altLang="it-IT" sz="1600" b="1" dirty="0" smtClean="0">
                <a:cs typeface="Arial" charset="0"/>
              </a:rPr>
              <a:t>Fig. 2a: Phlogopite-Amphibole </a:t>
            </a:r>
            <a:r>
              <a:rPr lang="en-GB" altLang="it-IT" sz="1600" b="1" dirty="0">
                <a:cs typeface="Arial" charset="0"/>
              </a:rPr>
              <a:t>harzburgite with phlogopite </a:t>
            </a:r>
            <a:r>
              <a:rPr lang="en-GB" altLang="it-IT" sz="1600" b="1" dirty="0" err="1">
                <a:cs typeface="Arial" charset="0"/>
              </a:rPr>
              <a:t>websterites</a:t>
            </a:r>
            <a:r>
              <a:rPr lang="en-GB" altLang="it-IT" sz="1600" b="1" dirty="0">
                <a:cs typeface="Arial" charset="0"/>
              </a:rPr>
              <a:t> and </a:t>
            </a:r>
            <a:r>
              <a:rPr lang="en-GB" altLang="it-IT" sz="1600" b="1" dirty="0" err="1">
                <a:cs typeface="Arial" charset="0"/>
              </a:rPr>
              <a:t>orthopyroxenites</a:t>
            </a:r>
            <a:endParaRPr lang="en-GB" altLang="it-IT" sz="1600" b="1" dirty="0">
              <a:cs typeface="Arial" charset="0"/>
            </a:endParaRPr>
          </a:p>
        </p:txBody>
      </p:sp>
      <p:sp>
        <p:nvSpPr>
          <p:cNvPr id="8" name="Rettangolo 3">
            <a:extLst>
              <a:ext uri="{FF2B5EF4-FFF2-40B4-BE49-F238E27FC236}">
                <a16:creationId xmlns:a16="http://schemas.microsoft.com/office/drawing/2014/main" xmlns="" id="{ACE6B7AE-9E89-437D-8B95-84973F93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47" y="4469218"/>
            <a:ext cx="1145126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it-IT" dirty="0" smtClean="0">
                <a:solidFill>
                  <a:schemeClr val="bg1"/>
                </a:solidFill>
                <a:cs typeface="Arial" charset="0"/>
              </a:rPr>
              <a:t>In particular, the studied alkaline dykes occur in the mantle unit. The FPP shows a complete recrystallization due to </a:t>
            </a:r>
            <a:r>
              <a:rPr lang="it-IT" b="1" dirty="0" smtClean="0">
                <a:solidFill>
                  <a:srgbClr val="FFFF00"/>
                </a:solidFill>
                <a:cs typeface="Arial" charset="0"/>
              </a:rPr>
              <a:t>pervasive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to </a:t>
            </a:r>
            <a:r>
              <a:rPr lang="it-IT" b="1" dirty="0" smtClean="0">
                <a:solidFill>
                  <a:srgbClr val="FFFF00"/>
                </a:solidFill>
                <a:cs typeface="Arial" charset="0"/>
              </a:rPr>
              <a:t>channelled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melt migration.</a:t>
            </a:r>
          </a:p>
          <a:p>
            <a:pPr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endParaRPr lang="it-IT" dirty="0" smtClean="0">
              <a:solidFill>
                <a:schemeClr val="bg1"/>
              </a:solidFill>
              <a:cs typeface="Arial" charset="0"/>
            </a:endParaRPr>
          </a:p>
          <a:p>
            <a:pPr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it-IT" dirty="0" smtClean="0">
                <a:solidFill>
                  <a:schemeClr val="bg1"/>
                </a:solidFill>
                <a:cs typeface="Arial" charset="0"/>
              </a:rPr>
              <a:t>The pervasive metasomatism formed, during </a:t>
            </a:r>
            <a:r>
              <a:rPr lang="it-IT" b="1" dirty="0" smtClean="0">
                <a:solidFill>
                  <a:srgbClr val="FFFF00"/>
                </a:solidFill>
                <a:cs typeface="Arial" charset="0"/>
              </a:rPr>
              <a:t>Paleozoic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, a main lithologic association constituted by </a:t>
            </a:r>
            <a:r>
              <a:rPr lang="it-IT" b="1" dirty="0" smtClean="0">
                <a:solidFill>
                  <a:srgbClr val="FFFF00"/>
                </a:solidFill>
                <a:cs typeface="Arial" charset="0"/>
              </a:rPr>
              <a:t>phlogopite harzburgite</a:t>
            </a:r>
            <a:r>
              <a:rPr lang="it-IT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associated to </a:t>
            </a:r>
            <a:r>
              <a:rPr lang="it-IT" b="1" dirty="0" smtClean="0">
                <a:solidFill>
                  <a:srgbClr val="FFFF00"/>
                </a:solidFill>
                <a:cs typeface="Arial" charset="0"/>
              </a:rPr>
              <a:t>phlogopite pyroxenite</a:t>
            </a:r>
            <a:r>
              <a:rPr lang="it-IT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(mainly websterites and orthopyroxenites).</a:t>
            </a:r>
          </a:p>
          <a:p>
            <a:pPr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endParaRPr lang="it-IT" dirty="0" smtClean="0">
              <a:solidFill>
                <a:schemeClr val="bg1"/>
              </a:solidFill>
              <a:cs typeface="Arial" charset="0"/>
            </a:endParaRPr>
          </a:p>
          <a:p>
            <a:pPr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it-IT" dirty="0" smtClean="0">
                <a:solidFill>
                  <a:schemeClr val="bg1"/>
                </a:solidFill>
                <a:cs typeface="Arial" charset="0"/>
              </a:rPr>
              <a:t>These lithologies are also rich in </a:t>
            </a:r>
            <a:r>
              <a:rPr lang="it-IT" b="1" dirty="0" smtClean="0">
                <a:solidFill>
                  <a:srgbClr val="FFFF00"/>
                </a:solidFill>
                <a:cs typeface="Arial" charset="0"/>
              </a:rPr>
              <a:t>amphibole</a:t>
            </a:r>
            <a:r>
              <a:rPr lang="it-IT" dirty="0" smtClean="0">
                <a:solidFill>
                  <a:schemeClr val="bg1"/>
                </a:solidFill>
                <a:cs typeface="Arial" charset="0"/>
              </a:rPr>
              <a:t> and do not show significant chemical gradients among them</a:t>
            </a:r>
          </a:p>
          <a:p>
            <a:pPr algn="just">
              <a:defRPr/>
            </a:pPr>
            <a:r>
              <a:rPr lang="it-IT" dirty="0" smtClean="0">
                <a:solidFill>
                  <a:schemeClr val="bg1"/>
                </a:solidFill>
                <a:cs typeface="Arial" charset="0"/>
              </a:rPr>
              <a:t> (i.e. Zanetti et al., 1999, 2016).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asellaDiTesto 2">
            <a:extLst>
              <a:ext uri="{FF2B5EF4-FFF2-40B4-BE49-F238E27FC236}">
                <a16:creationId xmlns:a16="http://schemas.microsoft.com/office/drawing/2014/main" xmlns="" id="{1E184E56-D0CB-498B-9F53-48B0E97F1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99" y="4348726"/>
            <a:ext cx="68154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it-IT" dirty="0">
              <a:cs typeface="Arial" charset="0"/>
            </a:endParaRPr>
          </a:p>
          <a:p>
            <a:pPr>
              <a:defRPr/>
            </a:pPr>
            <a:endParaRPr lang="it-IT" dirty="0">
              <a:cs typeface="Arial" charset="0"/>
            </a:endParaRPr>
          </a:p>
        </p:txBody>
      </p:sp>
      <p:pic>
        <p:nvPicPr>
          <p:cNvPr id="8195" name="Immagine 6" descr="C:\Users\Tommaso\Desktop\Tommaso\Dottorato\Lavoro Finero\Mantello Finero\foto e figure\foto e figure modificate\DSCF0798 copia.jpg">
            <a:extLst>
              <a:ext uri="{FF2B5EF4-FFF2-40B4-BE49-F238E27FC236}">
                <a16:creationId xmlns:a16="http://schemas.microsoft.com/office/drawing/2014/main" xmlns="" id="{D3A7F331-DEE2-4343-B839-3EFD64098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7009" y="836366"/>
            <a:ext cx="4717055" cy="382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Immagine 3" descr="DSCF0826.JPG">
            <a:extLst>
              <a:ext uri="{FF2B5EF4-FFF2-40B4-BE49-F238E27FC236}">
                <a16:creationId xmlns:a16="http://schemas.microsoft.com/office/drawing/2014/main" xmlns="" id="{853DD2D2-FD4D-42B9-9228-81CA14F604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2966" y="862023"/>
            <a:ext cx="5063313" cy="3796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8">
            <a:extLst>
              <a:ext uri="{FF2B5EF4-FFF2-40B4-BE49-F238E27FC236}">
                <a16:creationId xmlns:a16="http://schemas.microsoft.com/office/drawing/2014/main" xmlns="" id="{E312F0A5-A666-4C59-9A28-519484E9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7596"/>
            <a:ext cx="12191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 dirty="0">
                <a:solidFill>
                  <a:srgbClr val="FFFF00"/>
                </a:solidFill>
                <a:latin typeface="+mj-lt"/>
                <a:cs typeface="Arial" charset="0"/>
              </a:rPr>
              <a:t>The Finero Phlogopite Peridotites: the concordant Dunites</a:t>
            </a:r>
          </a:p>
        </p:txBody>
      </p:sp>
      <p:sp>
        <p:nvSpPr>
          <p:cNvPr id="8198" name="Line 9">
            <a:extLst>
              <a:ext uri="{FF2B5EF4-FFF2-40B4-BE49-F238E27FC236}">
                <a16:creationId xmlns:a16="http://schemas.microsoft.com/office/drawing/2014/main" xmlns="" id="{741F1817-B83D-456D-82D5-E22726088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7429" y="1582748"/>
            <a:ext cx="4804189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199" name="Text Box 10">
            <a:extLst>
              <a:ext uri="{FF2B5EF4-FFF2-40B4-BE49-F238E27FC236}">
                <a16:creationId xmlns:a16="http://schemas.microsoft.com/office/drawing/2014/main" xmlns="" id="{64E8B69E-1F79-4837-B2B9-EAF60FA46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4641" y="1205521"/>
            <a:ext cx="10473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/>
              <a:t>Dunite</a:t>
            </a:r>
          </a:p>
        </p:txBody>
      </p:sp>
      <p:sp>
        <p:nvSpPr>
          <p:cNvPr id="8200" name="Line 12">
            <a:extLst>
              <a:ext uri="{FF2B5EF4-FFF2-40B4-BE49-F238E27FC236}">
                <a16:creationId xmlns:a16="http://schemas.microsoft.com/office/drawing/2014/main" xmlns="" id="{5BC525BF-8B66-432B-8D29-E52DE1FE1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9281" y="2605843"/>
            <a:ext cx="68658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201" name="Text Box 14">
            <a:extLst>
              <a:ext uri="{FF2B5EF4-FFF2-40B4-BE49-F238E27FC236}">
                <a16:creationId xmlns:a16="http://schemas.microsoft.com/office/drawing/2014/main" xmlns="" id="{5AAE7A0B-64B6-4CE9-9647-42A3610EE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650" y="2256116"/>
            <a:ext cx="6534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b="1" dirty="0"/>
              <a:t>1 m</a:t>
            </a:r>
          </a:p>
        </p:txBody>
      </p:sp>
      <p:sp>
        <p:nvSpPr>
          <p:cNvPr id="11" name="CasellaDiTesto 5">
            <a:extLst>
              <a:ext uri="{FF2B5EF4-FFF2-40B4-BE49-F238E27FC236}">
                <a16:creationId xmlns:a16="http://schemas.microsoft.com/office/drawing/2014/main" xmlns="" id="{B94F14DA-ABD3-40B6-8562-A30A028F5C08}"/>
              </a:ext>
            </a:extLst>
          </p:cNvPr>
          <p:cNvSpPr txBox="1"/>
          <p:nvPr/>
        </p:nvSpPr>
        <p:spPr>
          <a:xfrm>
            <a:off x="1041989" y="4699785"/>
            <a:ext cx="9962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GB" b="1" dirty="0" smtClean="0"/>
              <a:t>Fig. 3a-b: Concordant dunites within the Finero Phlogopite Peridotites </a:t>
            </a:r>
            <a:endParaRPr lang="en-GB" b="1" dirty="0"/>
          </a:p>
        </p:txBody>
      </p:sp>
      <p:sp>
        <p:nvSpPr>
          <p:cNvPr id="12" name="CasellaDiTesto 6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1089430" y="863464"/>
            <a:ext cx="473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(a)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sellaDiTesto 6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6281659" y="835109"/>
            <a:ext cx="4912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(b)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ttangolo 3">
            <a:extLst>
              <a:ext uri="{FF2B5EF4-FFF2-40B4-BE49-F238E27FC236}">
                <a16:creationId xmlns:a16="http://schemas.microsoft.com/office/drawing/2014/main" xmlns="" id="{ACE6B7AE-9E89-437D-8B95-84973F93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873" y="5202872"/>
            <a:ext cx="114937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it-IT" b="1" dirty="0" smtClean="0">
                <a:solidFill>
                  <a:schemeClr val="bg1"/>
                </a:solidFill>
                <a:cs typeface="Arial" charset="0"/>
              </a:rPr>
              <a:t>In FPP, focused melt migration of Si-undersaturated melts formed </a:t>
            </a:r>
            <a:r>
              <a:rPr lang="it-IT" b="1" dirty="0" smtClean="0">
                <a:solidFill>
                  <a:srgbClr val="FFFF00"/>
                </a:solidFill>
                <a:cs typeface="Arial" charset="0"/>
              </a:rPr>
              <a:t>dunite channels</a:t>
            </a:r>
            <a:r>
              <a:rPr lang="it-IT" b="1" dirty="0" smtClean="0">
                <a:solidFill>
                  <a:schemeClr val="bg1"/>
                </a:solidFill>
                <a:cs typeface="Arial" charset="0"/>
              </a:rPr>
              <a:t> mainly concordant  with the mantle foliation. </a:t>
            </a: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endParaRPr lang="it-IT" b="1" dirty="0" smtClean="0">
              <a:solidFill>
                <a:schemeClr val="bg1"/>
              </a:solidFill>
              <a:cs typeface="Arial" charset="0"/>
            </a:endParaRP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it-IT" b="1" dirty="0" smtClean="0">
                <a:solidFill>
                  <a:schemeClr val="bg1"/>
                </a:solidFill>
                <a:cs typeface="Arial" charset="0"/>
              </a:rPr>
              <a:t>Dunites sometimes contain </a:t>
            </a:r>
            <a:r>
              <a:rPr lang="it-IT" b="1" dirty="0" smtClean="0">
                <a:solidFill>
                  <a:srgbClr val="FFFF00"/>
                </a:solidFill>
                <a:cs typeface="Arial" charset="0"/>
              </a:rPr>
              <a:t>stratiform chromitites</a:t>
            </a:r>
            <a:r>
              <a:rPr lang="it-IT" b="1" dirty="0" smtClean="0">
                <a:solidFill>
                  <a:schemeClr val="bg1"/>
                </a:solidFill>
                <a:cs typeface="Arial" charset="0"/>
              </a:rPr>
              <a:t>, and more rarely </a:t>
            </a:r>
            <a:r>
              <a:rPr lang="it-IT" b="1" dirty="0" smtClean="0">
                <a:solidFill>
                  <a:srgbClr val="FFFF00"/>
                </a:solidFill>
                <a:cs typeface="Arial" charset="0"/>
              </a:rPr>
              <a:t>pyroxenites</a:t>
            </a:r>
            <a:r>
              <a:rPr lang="it-IT" b="1" dirty="0" smtClean="0">
                <a:solidFill>
                  <a:schemeClr val="bg1"/>
                </a:solidFill>
                <a:cs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asellaDiTesto 2">
            <a:extLst>
              <a:ext uri="{FF2B5EF4-FFF2-40B4-BE49-F238E27FC236}">
                <a16:creationId xmlns:a16="http://schemas.microsoft.com/office/drawing/2014/main" xmlns="" id="{1E184E56-D0CB-498B-9F53-48B0E97F1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899" y="4221130"/>
            <a:ext cx="68154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it-IT" dirty="0">
              <a:cs typeface="Arial" charset="0"/>
            </a:endParaRPr>
          </a:p>
          <a:p>
            <a:pPr>
              <a:defRPr/>
            </a:pPr>
            <a:endParaRPr lang="it-IT" dirty="0">
              <a:cs typeface="Arial" charset="0"/>
            </a:endParaRPr>
          </a:p>
        </p:txBody>
      </p:sp>
      <p:sp>
        <p:nvSpPr>
          <p:cNvPr id="8197" name="Text Box 8">
            <a:extLst>
              <a:ext uri="{FF2B5EF4-FFF2-40B4-BE49-F238E27FC236}">
                <a16:creationId xmlns:a16="http://schemas.microsoft.com/office/drawing/2014/main" xmlns="" id="{E312F0A5-A666-4C59-9A28-519484E98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0128"/>
            <a:ext cx="121919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it-IT" sz="3200" b="1" dirty="0">
                <a:solidFill>
                  <a:srgbClr val="FFFF00"/>
                </a:solidFill>
                <a:latin typeface="+mj-lt"/>
                <a:cs typeface="Arial" charset="0"/>
              </a:rPr>
              <a:t>The Finero Phlogopite Peridotites: the concordant Dunites</a:t>
            </a:r>
          </a:p>
        </p:txBody>
      </p:sp>
      <p:pic>
        <p:nvPicPr>
          <p:cNvPr id="8202" name="Immagine 8" descr="cromitite.JPG">
            <a:extLst>
              <a:ext uri="{FF2B5EF4-FFF2-40B4-BE49-F238E27FC236}">
                <a16:creationId xmlns:a16="http://schemas.microsoft.com/office/drawing/2014/main" xmlns="" id="{2F9091B8-9C6B-4454-9A6A-DCDEACBAE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11"/>
          <a:stretch>
            <a:fillRect/>
          </a:stretch>
        </p:blipFill>
        <p:spPr bwMode="auto">
          <a:xfrm>
            <a:off x="343789" y="956934"/>
            <a:ext cx="5697570" cy="427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5">
            <a:extLst>
              <a:ext uri="{FF2B5EF4-FFF2-40B4-BE49-F238E27FC236}">
                <a16:creationId xmlns:a16="http://schemas.microsoft.com/office/drawing/2014/main" xmlns="" id="{B94F14DA-ABD3-40B6-8562-A30A028F5C08}"/>
              </a:ext>
            </a:extLst>
          </p:cNvPr>
          <p:cNvSpPr txBox="1"/>
          <p:nvPr/>
        </p:nvSpPr>
        <p:spPr>
          <a:xfrm>
            <a:off x="329610" y="5316467"/>
            <a:ext cx="1150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Fig. 3: (c) Stratiform chromitites within dunite; (d) </a:t>
            </a:r>
            <a:r>
              <a:rPr lang="en-US" sz="2000" b="1" dirty="0" smtClean="0">
                <a:solidFill>
                  <a:schemeClr val="bg1"/>
                </a:solidFill>
              </a:rPr>
              <a:t>chromitite formed by chromite and orthopyroxene, with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rounded olivine relicts within large orthopyroxene (Zanetti et al., 2016)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4" name="CasellaDiTesto 6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401857" y="1005234"/>
            <a:ext cx="473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(c)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495" t="496" r="557" b="572"/>
          <a:stretch>
            <a:fillRect/>
          </a:stretch>
        </p:blipFill>
        <p:spPr bwMode="auto">
          <a:xfrm>
            <a:off x="6134984" y="967567"/>
            <a:ext cx="5667154" cy="4242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6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6178880" y="1030043"/>
            <a:ext cx="5089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(d)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09B9957F-0529-4582-A8E1-BF3CD43B53A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5026" t="1185" r="4245" b="34800"/>
          <a:stretch>
            <a:fillRect/>
          </a:stretch>
        </p:blipFill>
        <p:spPr>
          <a:xfrm>
            <a:off x="882502" y="2360428"/>
            <a:ext cx="5943600" cy="256244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9E7D65ED-B9E9-4595-A339-7F9A995A60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4434" y="126610"/>
            <a:ext cx="4326157" cy="26763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4">
            <a:extLst>
              <a:ext uri="{FF2B5EF4-FFF2-40B4-BE49-F238E27FC236}">
                <a16:creationId xmlns:a16="http://schemas.microsoft.com/office/drawing/2014/main" xmlns="" id="{C33E5536-9FA9-4C9B-857E-7B2B44363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97" y="126609"/>
            <a:ext cx="50030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GB" sz="4800" b="1" dirty="0">
                <a:solidFill>
                  <a:srgbClr val="FFFF00"/>
                </a:solidFill>
                <a:latin typeface="+mj-lt"/>
              </a:rPr>
              <a:t>The </a:t>
            </a:r>
            <a:r>
              <a:rPr lang="en-GB" sz="4800" b="1" dirty="0" err="1">
                <a:solidFill>
                  <a:srgbClr val="FFFF00"/>
                </a:solidFill>
                <a:latin typeface="+mj-lt"/>
              </a:rPr>
              <a:t>Finero</a:t>
            </a:r>
            <a:r>
              <a:rPr lang="en-GB" sz="4800" b="1" dirty="0">
                <a:solidFill>
                  <a:srgbClr val="FFFF00"/>
                </a:solidFill>
                <a:latin typeface="+mj-lt"/>
              </a:rPr>
              <a:t> Complex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xmlns="" id="{AD89C476-834A-4FDF-9AAC-6C34D881455D}"/>
              </a:ext>
            </a:extLst>
          </p:cNvPr>
          <p:cNvSpPr/>
          <p:nvPr/>
        </p:nvSpPr>
        <p:spPr>
          <a:xfrm>
            <a:off x="8412479" y="1882130"/>
            <a:ext cx="239151" cy="20283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xmlns="" id="{A4441936-394A-479C-9811-936D1989E092}"/>
              </a:ext>
            </a:extLst>
          </p:cNvPr>
          <p:cNvSpPr/>
          <p:nvPr/>
        </p:nvSpPr>
        <p:spPr>
          <a:xfrm>
            <a:off x="5749997" y="2084960"/>
            <a:ext cx="1227578" cy="883323"/>
          </a:xfrm>
          <a:prstGeom prst="roundRect">
            <a:avLst/>
          </a:prstGeom>
          <a:noFill/>
          <a:ln w="666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xmlns="" id="{6F9510E6-8A94-4774-9ECF-0806C51E5525}"/>
              </a:ext>
            </a:extLst>
          </p:cNvPr>
          <p:cNvCxnSpPr>
            <a:cxnSpLocks/>
          </p:cNvCxnSpPr>
          <p:nvPr/>
        </p:nvCxnSpPr>
        <p:spPr>
          <a:xfrm flipH="1">
            <a:off x="7090118" y="2084960"/>
            <a:ext cx="1308294" cy="228024"/>
          </a:xfrm>
          <a:prstGeom prst="straightConnector1">
            <a:avLst/>
          </a:prstGeom>
          <a:ln w="603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A3E786AE-64D1-47C7-82D9-F4A4121F5222}"/>
              </a:ext>
            </a:extLst>
          </p:cNvPr>
          <p:cNvSpPr txBox="1"/>
          <p:nvPr/>
        </p:nvSpPr>
        <p:spPr>
          <a:xfrm>
            <a:off x="996575" y="957606"/>
            <a:ext cx="5003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err="1">
                <a:solidFill>
                  <a:srgbClr val="FFFF00"/>
                </a:solidFill>
              </a:rPr>
              <a:t>Alkaline</a:t>
            </a:r>
            <a:r>
              <a:rPr lang="it-IT" sz="2800" b="1" dirty="0">
                <a:solidFill>
                  <a:srgbClr val="FFFF00"/>
                </a:solidFill>
              </a:rPr>
              <a:t> </a:t>
            </a:r>
            <a:r>
              <a:rPr lang="it-IT" sz="2800" b="1" dirty="0" err="1">
                <a:solidFill>
                  <a:srgbClr val="FFFF00"/>
                </a:solidFill>
              </a:rPr>
              <a:t>Dykes</a:t>
            </a:r>
            <a:r>
              <a:rPr lang="it-IT" sz="2800" b="1" dirty="0">
                <a:solidFill>
                  <a:srgbClr val="FFFF00"/>
                </a:solidFill>
              </a:rPr>
              <a:t>: the </a:t>
            </a:r>
            <a:r>
              <a:rPr lang="it-IT" sz="2800" b="1" dirty="0" err="1">
                <a:solidFill>
                  <a:srgbClr val="FFFF00"/>
                </a:solidFill>
              </a:rPr>
              <a:t>outcrops</a:t>
            </a:r>
            <a:endParaRPr lang="it-IT" sz="2800" b="1" dirty="0">
              <a:solidFill>
                <a:srgbClr val="FFFF00"/>
              </a:solidFill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xmlns="" id="{B94F14DA-ABD3-40B6-8562-A30A028F5C08}"/>
              </a:ext>
            </a:extLst>
          </p:cNvPr>
          <p:cNvSpPr txBox="1"/>
          <p:nvPr/>
        </p:nvSpPr>
        <p:spPr>
          <a:xfrm>
            <a:off x="882503" y="4986854"/>
            <a:ext cx="5943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GB" sz="1600" b="1" dirty="0" smtClean="0">
                <a:solidFill>
                  <a:schemeClr val="bg1"/>
                </a:solidFill>
              </a:rPr>
              <a:t>Fig. 4: (a) Geological map </a:t>
            </a:r>
            <a:r>
              <a:rPr lang="en-GB" sz="1600" b="1" dirty="0">
                <a:solidFill>
                  <a:schemeClr val="bg1"/>
                </a:solidFill>
              </a:rPr>
              <a:t>of </a:t>
            </a:r>
            <a:r>
              <a:rPr lang="en-GB" sz="1600" b="1" dirty="0" smtClean="0">
                <a:solidFill>
                  <a:schemeClr val="bg1"/>
                </a:solidFill>
              </a:rPr>
              <a:t>the northern Ivrea </a:t>
            </a:r>
            <a:r>
              <a:rPr lang="en-GB" sz="1600" b="1" dirty="0">
                <a:solidFill>
                  <a:schemeClr val="bg1"/>
                </a:solidFill>
              </a:rPr>
              <a:t>-Verbano Zone (IVZ), Southern </a:t>
            </a:r>
            <a:r>
              <a:rPr lang="en-GB" sz="1600" b="1" dirty="0" smtClean="0">
                <a:solidFill>
                  <a:schemeClr val="bg1"/>
                </a:solidFill>
              </a:rPr>
              <a:t>Alps; (b) Sketch map of the Finero area showing location (in yellow square) of the alkaline dyke samples (modified after </a:t>
            </a:r>
            <a:r>
              <a:rPr lang="en-GB" sz="1600" b="1" dirty="0" err="1" smtClean="0">
                <a:solidFill>
                  <a:schemeClr val="bg1"/>
                </a:solidFill>
              </a:rPr>
              <a:t>Corvò</a:t>
            </a:r>
            <a:r>
              <a:rPr lang="en-GB" sz="1600" b="1" dirty="0" smtClean="0">
                <a:solidFill>
                  <a:schemeClr val="bg1"/>
                </a:solidFill>
              </a:rPr>
              <a:t> et al. 2020)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15" name="CasellaDiTesto 6">
            <a:extLst>
              <a:ext uri="{FF2B5EF4-FFF2-40B4-BE49-F238E27FC236}">
                <a16:creationId xmlns:a16="http://schemas.microsoft.com/office/drawing/2014/main" xmlns="" id="{1C8EAAA0-9963-4286-A0D1-A5B9A75A0A97}"/>
              </a:ext>
            </a:extLst>
          </p:cNvPr>
          <p:cNvSpPr txBox="1"/>
          <p:nvPr/>
        </p:nvSpPr>
        <p:spPr>
          <a:xfrm>
            <a:off x="7447699" y="151074"/>
            <a:ext cx="473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latin typeface="Arial" pitchFamily="34" charset="0"/>
                <a:cs typeface="Arial" pitchFamily="34" charset="0"/>
              </a:rPr>
              <a:t>a)</a:t>
            </a:r>
            <a:endParaRPr lang="it-IT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ttangolo 3">
            <a:extLst>
              <a:ext uri="{FF2B5EF4-FFF2-40B4-BE49-F238E27FC236}">
                <a16:creationId xmlns:a16="http://schemas.microsoft.com/office/drawing/2014/main" xmlns="" id="{ACE6B7AE-9E89-437D-8B95-84973F934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222" y="3512296"/>
            <a:ext cx="49157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it-IT" sz="2000" b="1" dirty="0" smtClean="0">
                <a:solidFill>
                  <a:schemeClr val="bg1"/>
                </a:solidFill>
              </a:rPr>
              <a:t>The studied samples were mainly collected along and around a quarry front.</a:t>
            </a:r>
          </a:p>
          <a:p>
            <a:pPr lvl="0"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endParaRPr lang="it-IT" sz="20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indent="-382588" algn="just">
              <a:buClr>
                <a:schemeClr val="accent1"/>
              </a:buClr>
              <a:buSzPct val="80000"/>
              <a:buFont typeface="Wingdings 2" pitchFamily="18" charset="2"/>
              <a:buChar char=""/>
              <a:defRPr/>
            </a:pPr>
            <a:r>
              <a:rPr lang="it-IT" sz="2000" b="1" dirty="0" smtClean="0">
                <a:solidFill>
                  <a:schemeClr val="bg1"/>
                </a:solidFill>
              </a:rPr>
              <a:t>The pervasive mantle foliation is nearly vertical (dip angle 70°) and broadly parallel to the contact with the crustal units.</a:t>
            </a:r>
          </a:p>
        </p:txBody>
      </p:sp>
    </p:spTree>
    <p:extLst>
      <p:ext uri="{BB962C8B-B14F-4D97-AF65-F5344CB8AC3E}">
        <p14:creationId xmlns:p14="http://schemas.microsoft.com/office/powerpoint/2010/main" xmlns="" val="278594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35ED228-6270-4F1A-9505-819F14CD1B1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" y="1135526"/>
            <a:ext cx="5331656" cy="45512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xmlns="" id="{A78841BE-C093-4BF7-9FA8-EBEF6F568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2" y="208779"/>
            <a:ext cx="115973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altLang="it-IT" sz="2000" b="1" dirty="0">
                <a:solidFill>
                  <a:srgbClr val="FFFF00"/>
                </a:solidFill>
              </a:rPr>
              <a:t>The outcrops of </a:t>
            </a:r>
            <a:r>
              <a:rPr lang="it-IT" altLang="it-IT" sz="2000" b="1" dirty="0" smtClean="0">
                <a:solidFill>
                  <a:srgbClr val="FFFF00"/>
                </a:solidFill>
              </a:rPr>
              <a:t>the alkaline </a:t>
            </a:r>
            <a:r>
              <a:rPr lang="it-IT" altLang="it-IT" sz="2000" b="1" dirty="0">
                <a:solidFill>
                  <a:srgbClr val="FFFF00"/>
                </a:solidFill>
              </a:rPr>
              <a:t>d</a:t>
            </a:r>
            <a:r>
              <a:rPr lang="it-IT" altLang="it-IT" sz="2000" b="1" dirty="0" smtClean="0">
                <a:solidFill>
                  <a:srgbClr val="FFFF00"/>
                </a:solidFill>
              </a:rPr>
              <a:t>ykes </a:t>
            </a:r>
            <a:r>
              <a:rPr lang="it-IT" altLang="it-IT" sz="2000" b="1" dirty="0">
                <a:solidFill>
                  <a:srgbClr val="FFFF00"/>
                </a:solidFill>
              </a:rPr>
              <a:t>are </a:t>
            </a:r>
            <a:r>
              <a:rPr lang="it-IT" altLang="it-IT" sz="2000" b="1" dirty="0" smtClean="0">
                <a:solidFill>
                  <a:srgbClr val="FFFF00"/>
                </a:solidFill>
              </a:rPr>
              <a:t>tens of meters far from the occurrence of sapphirine-bearing </a:t>
            </a:r>
            <a:r>
              <a:rPr lang="it-IT" altLang="it-IT" sz="2000" b="1" dirty="0">
                <a:solidFill>
                  <a:srgbClr val="FFFF00"/>
                </a:solidFill>
              </a:rPr>
              <a:t>hornblendite-anorthosite veins </a:t>
            </a:r>
            <a:r>
              <a:rPr lang="it-IT" altLang="it-IT" sz="2000" b="1" dirty="0" smtClean="0">
                <a:solidFill>
                  <a:srgbClr val="FFFF00"/>
                </a:solidFill>
              </a:rPr>
              <a:t>investigated by Giovanardi </a:t>
            </a:r>
            <a:r>
              <a:rPr lang="it-IT" altLang="it-IT" sz="2000" b="1" dirty="0">
                <a:solidFill>
                  <a:srgbClr val="FFFF00"/>
                </a:solidFill>
              </a:rPr>
              <a:t>et al</a:t>
            </a:r>
            <a:r>
              <a:rPr lang="it-IT" altLang="it-IT" sz="2000" b="1" dirty="0" smtClean="0">
                <a:solidFill>
                  <a:srgbClr val="FFFF00"/>
                </a:solidFill>
              </a:rPr>
              <a:t>. (2013</a:t>
            </a:r>
            <a:r>
              <a:rPr lang="it-IT" altLang="it-IT" sz="2000" b="1" dirty="0">
                <a:solidFill>
                  <a:srgbClr val="FFFF00"/>
                </a:solidFill>
              </a:rPr>
              <a:t>, 2020)</a:t>
            </a:r>
          </a:p>
        </p:txBody>
      </p:sp>
      <p:pic>
        <p:nvPicPr>
          <p:cNvPr id="6" name="Picture 2" descr="C:\Users\Tommaso\Desktop\Work\Lavoretti da scrivere\Finero 2014 Saffirina mantello\Saff 2016\immagini\Fig. Saf 2.tif">
            <a:extLst>
              <a:ext uri="{FF2B5EF4-FFF2-40B4-BE49-F238E27FC236}">
                <a16:creationId xmlns:a16="http://schemas.microsoft.com/office/drawing/2014/main" xmlns="" id="{768476AC-5C20-495F-886A-C8AA30FC5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922"/>
          <a:stretch>
            <a:fillRect/>
          </a:stretch>
        </p:blipFill>
        <p:spPr bwMode="auto">
          <a:xfrm>
            <a:off x="5696994" y="1135527"/>
            <a:ext cx="6083208" cy="455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5">
            <a:extLst>
              <a:ext uri="{FF2B5EF4-FFF2-40B4-BE49-F238E27FC236}">
                <a16:creationId xmlns:a16="http://schemas.microsoft.com/office/drawing/2014/main" xmlns="" id="{935E3F59-0A90-443A-8B4B-AF5E4CD82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" y="5898086"/>
            <a:ext cx="98859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cs typeface="Arial" charset="0"/>
              </a:rPr>
              <a:t>Magmatic Sapphirine!!! (</a:t>
            </a:r>
            <a:r>
              <a:rPr lang="it-IT" sz="2000" dirty="0" err="1">
                <a:cs typeface="Arial" charset="0"/>
              </a:rPr>
              <a:t>Spr</a:t>
            </a:r>
            <a:r>
              <a:rPr lang="it-IT" sz="2000" dirty="0">
                <a:cs typeface="Arial" charset="0"/>
              </a:rPr>
              <a:t> = 14% SiO</a:t>
            </a:r>
            <a:r>
              <a:rPr lang="it-IT" sz="2000" baseline="-25000" dirty="0">
                <a:cs typeface="Arial" charset="0"/>
              </a:rPr>
              <a:t>2</a:t>
            </a:r>
            <a:r>
              <a:rPr lang="it-IT" sz="2000" dirty="0">
                <a:cs typeface="Arial" charset="0"/>
              </a:rPr>
              <a:t>, 63% Al</a:t>
            </a:r>
            <a:r>
              <a:rPr lang="it-IT" sz="2000" baseline="-25000" dirty="0">
                <a:cs typeface="Arial" charset="0"/>
              </a:rPr>
              <a:t>2</a:t>
            </a:r>
            <a:r>
              <a:rPr lang="it-IT" sz="2000" dirty="0">
                <a:cs typeface="Arial" charset="0"/>
              </a:rPr>
              <a:t>O</a:t>
            </a:r>
            <a:r>
              <a:rPr lang="it-IT" sz="2000" baseline="-25000" dirty="0">
                <a:cs typeface="Arial" charset="0"/>
              </a:rPr>
              <a:t>3</a:t>
            </a:r>
            <a:r>
              <a:rPr lang="it-IT" sz="2000" dirty="0">
                <a:cs typeface="Arial" charset="0"/>
              </a:rPr>
              <a:t>, 5% FeO, 18% MgO): </a:t>
            </a:r>
            <a:r>
              <a:rPr lang="it-IT" sz="2000" b="1" dirty="0">
                <a:cs typeface="Arial" charset="0"/>
              </a:rPr>
              <a:t>P ≥ 1 </a:t>
            </a:r>
            <a:r>
              <a:rPr lang="it-IT" sz="2000" b="1" dirty="0" err="1">
                <a:cs typeface="Arial" charset="0"/>
              </a:rPr>
              <a:t>GPa</a:t>
            </a:r>
            <a:r>
              <a:rPr lang="it-IT" sz="2000" b="1" dirty="0">
                <a:cs typeface="Arial" charset="0"/>
              </a:rPr>
              <a:t> T &gt; 1000°C</a:t>
            </a:r>
            <a:endParaRPr lang="en-GB" sz="20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3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2705</TotalTime>
  <Words>1728</Words>
  <Application>Microsoft Office PowerPoint</Application>
  <PresentationFormat>Custom</PresentationFormat>
  <Paragraphs>177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Tema di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Zanetti Alberto</dc:creator>
  <cp:lastModifiedBy>USER</cp:lastModifiedBy>
  <cp:revision>385</cp:revision>
  <cp:lastPrinted>2021-02-05T02:51:48Z</cp:lastPrinted>
  <dcterms:created xsi:type="dcterms:W3CDTF">2021-02-03T22:53:36Z</dcterms:created>
  <dcterms:modified xsi:type="dcterms:W3CDTF">2021-04-26T20:39:15Z</dcterms:modified>
</cp:coreProperties>
</file>