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3" r:id="rId3"/>
    <p:sldId id="262" r:id="rId4"/>
    <p:sldId id="264" r:id="rId5"/>
    <p:sldId id="265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EED"/>
    <a:srgbClr val="0099F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C16A871-868B-499C-94CF-AB20066422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" y="6353175"/>
            <a:ext cx="1108944" cy="46575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DBA05D-075F-4B0F-A5B7-20D87AFB8009}"/>
              </a:ext>
            </a:extLst>
          </p:cNvPr>
          <p:cNvCxnSpPr/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2700">
            <a:solidFill>
              <a:srgbClr val="00AE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DCB2CEC-2D2C-4008-A898-ED57D487526B}"/>
              </a:ext>
            </a:extLst>
          </p:cNvPr>
          <p:cNvSpPr txBox="1"/>
          <p:nvPr userDrawn="1"/>
        </p:nvSpPr>
        <p:spPr>
          <a:xfrm>
            <a:off x="2166219" y="6429962"/>
            <a:ext cx="10025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manuel.ruben@awi.de		EGU21-1030		28.04.2021		</a:t>
            </a:r>
          </a:p>
        </p:txBody>
      </p:sp>
    </p:spTree>
    <p:extLst>
      <p:ext uri="{BB962C8B-B14F-4D97-AF65-F5344CB8AC3E}">
        <p14:creationId xmlns:p14="http://schemas.microsoft.com/office/powerpoint/2010/main" val="3846543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54840D-8ABA-49FE-ADDF-775EB685FE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99FF">
                  <a:shade val="30000"/>
                  <a:satMod val="115000"/>
                </a:srgbClr>
              </a:gs>
              <a:gs pos="50000">
                <a:srgbClr val="0099FF">
                  <a:shade val="67500"/>
                  <a:satMod val="115000"/>
                </a:srgbClr>
              </a:gs>
              <a:gs pos="100000">
                <a:srgbClr val="0099FF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C53373-42EF-498C-8EB4-45EDD10AFC95}"/>
              </a:ext>
            </a:extLst>
          </p:cNvPr>
          <p:cNvSpPr/>
          <p:nvPr userDrawn="1"/>
        </p:nvSpPr>
        <p:spPr>
          <a:xfrm>
            <a:off x="-152400" y="-15240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A19C5-0E05-408D-B9EE-0801CC4D8B4B}"/>
              </a:ext>
            </a:extLst>
          </p:cNvPr>
          <p:cNvSpPr/>
          <p:nvPr userDrawn="1"/>
        </p:nvSpPr>
        <p:spPr>
          <a:xfrm>
            <a:off x="-152400" y="-152400"/>
            <a:ext cx="12192000" cy="6858000"/>
          </a:xfrm>
          <a:prstGeom prst="rect">
            <a:avLst/>
          </a:prstGeom>
          <a:gradFill>
            <a:gsLst>
              <a:gs pos="0">
                <a:srgbClr val="0099FF">
                  <a:shade val="30000"/>
                  <a:satMod val="115000"/>
                  <a:alpha val="67000"/>
                </a:srgbClr>
              </a:gs>
              <a:gs pos="50000">
                <a:srgbClr val="0099FF">
                  <a:shade val="67500"/>
                  <a:satMod val="115000"/>
                </a:srgbClr>
              </a:gs>
              <a:gs pos="100000">
                <a:srgbClr val="0099F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CDD59C-C361-49CD-BEE0-C9B1AB471F3D}"/>
              </a:ext>
            </a:extLst>
          </p:cNvPr>
          <p:cNvSpPr/>
          <p:nvPr userDrawn="1"/>
        </p:nvSpPr>
        <p:spPr>
          <a:xfrm>
            <a:off x="-304800" y="-30480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F9B67A-BCDE-4488-9853-A4BEFD312990}"/>
              </a:ext>
            </a:extLst>
          </p:cNvPr>
          <p:cNvSpPr/>
          <p:nvPr userDrawn="1"/>
        </p:nvSpPr>
        <p:spPr>
          <a:xfrm>
            <a:off x="-304800" y="-304800"/>
            <a:ext cx="12192000" cy="6858000"/>
          </a:xfrm>
          <a:prstGeom prst="rect">
            <a:avLst/>
          </a:prstGeom>
          <a:gradFill>
            <a:gsLst>
              <a:gs pos="0">
                <a:srgbClr val="0099FF">
                  <a:shade val="30000"/>
                  <a:satMod val="115000"/>
                  <a:alpha val="34000"/>
                </a:srgbClr>
              </a:gs>
              <a:gs pos="50000">
                <a:srgbClr val="0099FF">
                  <a:shade val="67500"/>
                  <a:satMod val="115000"/>
                </a:srgbClr>
              </a:gs>
              <a:gs pos="100000">
                <a:srgbClr val="0099FF">
                  <a:shade val="100000"/>
                  <a:satMod val="115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4B06B-1BE2-4DC1-8C23-412FB58C181C}"/>
              </a:ext>
            </a:extLst>
          </p:cNvPr>
          <p:cNvSpPr/>
          <p:nvPr userDrawn="1"/>
        </p:nvSpPr>
        <p:spPr>
          <a:xfrm>
            <a:off x="-457200" y="-45720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A13D2B-3114-4D69-A1BF-31C55556CC31}"/>
              </a:ext>
            </a:extLst>
          </p:cNvPr>
          <p:cNvSpPr/>
          <p:nvPr userDrawn="1"/>
        </p:nvSpPr>
        <p:spPr>
          <a:xfrm>
            <a:off x="11353824" y="6075402"/>
            <a:ext cx="457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36EFFE59-08D8-415C-ABC1-9EC7D01D27C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84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973CA-FC95-4330-B6F9-07D6B56B5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EBF556-FD33-4057-B922-887026679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47990-9389-46C9-99D5-8C7E1A40AFB3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E87A74-7D60-42D5-91D5-46197C52B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88AB2B-E126-4C25-A349-181CBB48F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10312"/>
            <a:ext cx="2743200" cy="365125"/>
          </a:xfrm>
        </p:spPr>
        <p:txBody>
          <a:bodyPr/>
          <a:lstStyle/>
          <a:p>
            <a:fld id="{36EFFE59-08D8-415C-ABC1-9EC7D01D27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349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9123EF-34D3-4E44-8634-3B4692283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C59BA-285F-447D-B1AE-98CA03636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F0BEB-761A-4158-90B9-2B9A865983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47990-9389-46C9-99D5-8C7E1A40AFB3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BC4EC-4FC1-4E26-843A-64596CDFE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DC130-94AF-4A36-AD13-4502924A3A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FFE59-08D8-415C-ABC1-9EC7D01D2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7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3927B7-0EF2-4A97-8944-8C667225B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82793"/>
            <a:ext cx="6616376" cy="372171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5B85360-2BEC-4791-B3DD-40D42E2474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" r="23931" b="2522"/>
          <a:stretch/>
        </p:blipFill>
        <p:spPr>
          <a:xfrm>
            <a:off x="6964218" y="1931373"/>
            <a:ext cx="5156921" cy="4354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88FE76-995B-4EF0-BEB8-0B13EA6B4C33}"/>
              </a:ext>
            </a:extLst>
          </p:cNvPr>
          <p:cNvSpPr txBox="1">
            <a:spLocks/>
          </p:cNvSpPr>
          <p:nvPr/>
        </p:nvSpPr>
        <p:spPr>
          <a:xfrm>
            <a:off x="456781" y="185845"/>
            <a:ext cx="6373447" cy="105585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Mobilization of permafrost material to aquatic systems and its biogeochemical fate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DE47EBC-1CF8-4365-82FC-A6BCCC14969F}"/>
              </a:ext>
            </a:extLst>
          </p:cNvPr>
          <p:cNvSpPr txBox="1"/>
          <p:nvPr/>
        </p:nvSpPr>
        <p:spPr>
          <a:xfrm>
            <a:off x="6881091" y="1439264"/>
            <a:ext cx="5240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Hornsund</a:t>
            </a:r>
            <a:r>
              <a:rPr lang="de-DE" dirty="0"/>
              <a:t> Fjord, Svalbard</a:t>
            </a:r>
            <a:endParaRPr lang="en-US" dirty="0"/>
          </a:p>
          <a:p>
            <a:pPr algn="ctr"/>
            <a:r>
              <a:rPr lang="en-US" dirty="0"/>
              <a:t>IPL fatty acid radiocarbon signature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BAE46F-EBFB-45CF-A304-038AF6426B7E}"/>
              </a:ext>
            </a:extLst>
          </p:cNvPr>
          <p:cNvSpPr txBox="1"/>
          <p:nvPr/>
        </p:nvSpPr>
        <p:spPr>
          <a:xfrm>
            <a:off x="10458450" y="6051335"/>
            <a:ext cx="1933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Ruben et al., in prep.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D8658F4-3EFE-407F-B853-DAE8E5EDBA28}"/>
              </a:ext>
            </a:extLst>
          </p:cNvPr>
          <p:cNvGrpSpPr/>
          <p:nvPr/>
        </p:nvGrpSpPr>
        <p:grpSpPr>
          <a:xfrm>
            <a:off x="335380" y="4894322"/>
            <a:ext cx="3565863" cy="1393577"/>
            <a:chOff x="2648812" y="4894322"/>
            <a:chExt cx="3565863" cy="1393577"/>
          </a:xfrm>
        </p:grpSpPr>
        <p:pic>
          <p:nvPicPr>
            <p:cNvPr id="24" name="Grafik 2">
              <a:extLst>
                <a:ext uri="{FF2B5EF4-FFF2-40B4-BE49-F238E27FC236}">
                  <a16:creationId xmlns:a16="http://schemas.microsoft.com/office/drawing/2014/main" id="{41083F66-6CDB-4D49-AC93-72DECF4B66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617" b="67773"/>
            <a:stretch/>
          </p:blipFill>
          <p:spPr bwMode="auto">
            <a:xfrm>
              <a:off x="2674455" y="5264528"/>
              <a:ext cx="3540220" cy="790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D93AB16-91CC-4E73-B4ED-901A133EC48C}"/>
                </a:ext>
              </a:extLst>
            </p:cNvPr>
            <p:cNvSpPr/>
            <p:nvPr/>
          </p:nvSpPr>
          <p:spPr>
            <a:xfrm rot="2552852">
              <a:off x="2648812" y="5142441"/>
              <a:ext cx="295564" cy="2770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E04978-AFAA-4412-A5E6-B634C8DDD11B}"/>
                </a:ext>
              </a:extLst>
            </p:cNvPr>
            <p:cNvSpPr txBox="1"/>
            <p:nvPr/>
          </p:nvSpPr>
          <p:spPr>
            <a:xfrm rot="21575222">
              <a:off x="3644813" y="4894322"/>
              <a:ext cx="1842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Intact polar lipid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26711C4-5161-4974-AF2B-2D20793BAE11}"/>
                </a:ext>
              </a:extLst>
            </p:cNvPr>
            <p:cNvSpPr txBox="1"/>
            <p:nvPr/>
          </p:nvSpPr>
          <p:spPr>
            <a:xfrm>
              <a:off x="3055094" y="5980122"/>
              <a:ext cx="30220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membrane lipids of “living” microbiota </a:t>
              </a:r>
            </a:p>
          </p:txBody>
        </p:sp>
      </p:grpSp>
      <p:sp>
        <p:nvSpPr>
          <p:cNvPr id="13" name="Arc 12">
            <a:extLst>
              <a:ext uri="{FF2B5EF4-FFF2-40B4-BE49-F238E27FC236}">
                <a16:creationId xmlns:a16="http://schemas.microsoft.com/office/drawing/2014/main" id="{69CC4679-5ED2-4CED-90EA-345260DEF565}"/>
              </a:ext>
            </a:extLst>
          </p:cNvPr>
          <p:cNvSpPr/>
          <p:nvPr/>
        </p:nvSpPr>
        <p:spPr>
          <a:xfrm rot="14279919">
            <a:off x="3907677" y="1080871"/>
            <a:ext cx="2466182" cy="8067927"/>
          </a:xfrm>
          <a:prstGeom prst="arc">
            <a:avLst>
              <a:gd name="adj1" fmla="val 18108107"/>
              <a:gd name="adj2" fmla="val 4590067"/>
            </a:avLst>
          </a:prstGeom>
          <a:ln w="19050">
            <a:solidFill>
              <a:srgbClr val="00AEED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1EB3629C-8B08-4904-B63E-5EB4B4A80735}"/>
              </a:ext>
            </a:extLst>
          </p:cNvPr>
          <p:cNvSpPr/>
          <p:nvPr/>
        </p:nvSpPr>
        <p:spPr>
          <a:xfrm rot="14986651">
            <a:off x="2762135" y="2796667"/>
            <a:ext cx="845332" cy="3102860"/>
          </a:xfrm>
          <a:prstGeom prst="arc">
            <a:avLst>
              <a:gd name="adj1" fmla="val 16200000"/>
              <a:gd name="adj2" fmla="val 146981"/>
            </a:avLst>
          </a:prstGeom>
          <a:ln w="19050">
            <a:solidFill>
              <a:srgbClr val="00AEED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2EF825-07D2-4053-A2CF-0EA43637EC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479" y="3877780"/>
            <a:ext cx="1461847" cy="19821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DF0CB37-2B22-4359-9676-DADC0D6B6644}"/>
              </a:ext>
            </a:extLst>
          </p:cNvPr>
          <p:cNvSpPr txBox="1"/>
          <p:nvPr/>
        </p:nvSpPr>
        <p:spPr>
          <a:xfrm>
            <a:off x="483162" y="929870"/>
            <a:ext cx="6616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Manuel Ruben</a:t>
            </a:r>
            <a:r>
              <a:rPr lang="de-DE" sz="1400" baseline="30000" dirty="0"/>
              <a:t>1,2</a:t>
            </a:r>
            <a:r>
              <a:rPr lang="de-DE" sz="1400" dirty="0"/>
              <a:t>, Florence Schubotz</a:t>
            </a:r>
            <a:r>
              <a:rPr lang="de-DE" sz="1400" baseline="30000" dirty="0"/>
              <a:t>2,3</a:t>
            </a:r>
            <a:r>
              <a:rPr lang="de-DE" sz="1400" dirty="0"/>
              <a:t>, Jens Hefter</a:t>
            </a:r>
            <a:r>
              <a:rPr lang="de-DE" sz="1400" baseline="30000" dirty="0"/>
              <a:t>1</a:t>
            </a:r>
            <a:r>
              <a:rPr lang="de-DE" sz="1400" dirty="0"/>
              <a:t>, Hendrik Grotheer</a:t>
            </a:r>
            <a:r>
              <a:rPr lang="de-DE" sz="1400" baseline="30000" dirty="0"/>
              <a:t>1,3</a:t>
            </a:r>
            <a:r>
              <a:rPr lang="de-DE" sz="1400" dirty="0"/>
              <a:t>, Matthias Forwick</a:t>
            </a:r>
            <a:r>
              <a:rPr lang="de-DE" sz="1400" baseline="30000" dirty="0"/>
              <a:t>4</a:t>
            </a:r>
            <a:r>
              <a:rPr lang="de-DE" sz="1400" dirty="0"/>
              <a:t>, Witold </a:t>
            </a:r>
            <a:r>
              <a:rPr lang="en-US" sz="1400" dirty="0"/>
              <a:t>Szczuciński</a:t>
            </a:r>
            <a:r>
              <a:rPr lang="en-US" sz="1400" baseline="30000" dirty="0"/>
              <a:t>5</a:t>
            </a:r>
            <a:r>
              <a:rPr lang="en-US" sz="1400" dirty="0"/>
              <a:t>, Hannah Marchant</a:t>
            </a:r>
            <a:r>
              <a:rPr lang="en-US" sz="1400" baseline="30000" dirty="0"/>
              <a:t>6</a:t>
            </a:r>
            <a:r>
              <a:rPr lang="en-US" sz="1400" dirty="0"/>
              <a:t>, Gesine Mollenhauer</a:t>
            </a:r>
            <a:r>
              <a:rPr lang="en-US" sz="1400" baseline="30000" dirty="0"/>
              <a:t>1,2,3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45CC3A-A10D-4464-816D-708D54AE0A28}"/>
              </a:ext>
            </a:extLst>
          </p:cNvPr>
          <p:cNvSpPr txBox="1"/>
          <p:nvPr/>
        </p:nvSpPr>
        <p:spPr>
          <a:xfrm>
            <a:off x="6758853" y="82464"/>
            <a:ext cx="5484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D</a:t>
            </a:r>
            <a:r>
              <a:rPr lang="en-US" dirty="0" err="1"/>
              <a:t>oes</a:t>
            </a:r>
            <a:r>
              <a:rPr lang="en-US" dirty="0"/>
              <a:t> microbial utilization of permafrost OC in marine sediments contribute to global GHG emissions?</a:t>
            </a:r>
          </a:p>
          <a:p>
            <a:pPr algn="ctr"/>
            <a:r>
              <a:rPr lang="en-US" dirty="0"/>
              <a:t>Our</a:t>
            </a:r>
            <a:r>
              <a:rPr lang="de-DE" dirty="0"/>
              <a:t> </a:t>
            </a:r>
            <a:r>
              <a:rPr lang="en-US" dirty="0"/>
              <a:t>concept approach:</a:t>
            </a:r>
          </a:p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EAC0B4-0510-4AF5-9CA7-1BFEF5A77EAF}"/>
              </a:ext>
            </a:extLst>
          </p:cNvPr>
          <p:cNvSpPr/>
          <p:nvPr/>
        </p:nvSpPr>
        <p:spPr>
          <a:xfrm>
            <a:off x="0" y="0"/>
            <a:ext cx="6830228" cy="1505168"/>
          </a:xfrm>
          <a:prstGeom prst="rect">
            <a:avLst/>
          </a:prstGeom>
          <a:noFill/>
          <a:ln w="25400">
            <a:solidFill>
              <a:srgbClr val="00AE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F9D18A53-F162-4D11-AD0E-CD2CA69637E4}"/>
              </a:ext>
            </a:extLst>
          </p:cNvPr>
          <p:cNvSpPr/>
          <p:nvPr/>
        </p:nvSpPr>
        <p:spPr>
          <a:xfrm rot="3753915">
            <a:off x="6208084" y="-135789"/>
            <a:ext cx="845332" cy="3833207"/>
          </a:xfrm>
          <a:prstGeom prst="arc">
            <a:avLst>
              <a:gd name="adj1" fmla="val 16421106"/>
              <a:gd name="adj2" fmla="val 146981"/>
            </a:avLst>
          </a:prstGeom>
          <a:ln w="19050">
            <a:solidFill>
              <a:srgbClr val="00AEED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6A16E15-B302-4D93-AB9E-38F85150C4C5}"/>
              </a:ext>
            </a:extLst>
          </p:cNvPr>
          <p:cNvSpPr/>
          <p:nvPr/>
        </p:nvSpPr>
        <p:spPr>
          <a:xfrm>
            <a:off x="51230" y="49997"/>
            <a:ext cx="6727402" cy="1403093"/>
          </a:xfrm>
          <a:prstGeom prst="rect">
            <a:avLst/>
          </a:prstGeom>
          <a:noFill/>
          <a:ln w="25400">
            <a:solidFill>
              <a:srgbClr val="00AE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900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013ED2-983E-46C2-80BC-2319268572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2" b="5467"/>
          <a:stretch/>
        </p:blipFill>
        <p:spPr>
          <a:xfrm>
            <a:off x="1380744" y="214627"/>
            <a:ext cx="9540154" cy="606757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9F218EF-1DF9-449F-8CA6-EB95AFFC2204}"/>
              </a:ext>
            </a:extLst>
          </p:cNvPr>
          <p:cNvSpPr>
            <a:spLocks noChangeAspect="1"/>
          </p:cNvSpPr>
          <p:nvPr/>
        </p:nvSpPr>
        <p:spPr>
          <a:xfrm>
            <a:off x="3593103" y="3223260"/>
            <a:ext cx="109208" cy="1092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C340469-8610-40A5-BE10-D1F1D478FDC3}"/>
              </a:ext>
            </a:extLst>
          </p:cNvPr>
          <p:cNvSpPr>
            <a:spLocks noChangeAspect="1"/>
          </p:cNvSpPr>
          <p:nvPr/>
        </p:nvSpPr>
        <p:spPr>
          <a:xfrm>
            <a:off x="6549663" y="3215640"/>
            <a:ext cx="109208" cy="1092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AD89D2-C9FA-45C6-9BBE-179F8288EBC6}"/>
              </a:ext>
            </a:extLst>
          </p:cNvPr>
          <p:cNvSpPr txBox="1"/>
          <p:nvPr/>
        </p:nvSpPr>
        <p:spPr>
          <a:xfrm>
            <a:off x="3593103" y="2932358"/>
            <a:ext cx="200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1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20B26-C067-4C81-8F2F-DB79A0613294}"/>
              </a:ext>
            </a:extLst>
          </p:cNvPr>
          <p:cNvSpPr txBox="1"/>
          <p:nvPr/>
        </p:nvSpPr>
        <p:spPr>
          <a:xfrm>
            <a:off x="6558858" y="2932358"/>
            <a:ext cx="200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2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4887B6-C4A3-4163-A3C3-147AA53CAB02}"/>
              </a:ext>
            </a:extLst>
          </p:cNvPr>
          <p:cNvSpPr txBox="1"/>
          <p:nvPr/>
        </p:nvSpPr>
        <p:spPr>
          <a:xfrm>
            <a:off x="4470462" y="5960837"/>
            <a:ext cx="2409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Błaszczyk</a:t>
            </a:r>
            <a:r>
              <a:rPr lang="en-US" dirty="0"/>
              <a:t> et al. - 2013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F72F13E-058A-407F-BFD7-0257A087D472}"/>
              </a:ext>
            </a:extLst>
          </p:cNvPr>
          <p:cNvSpPr>
            <a:spLocks noChangeAspect="1"/>
          </p:cNvSpPr>
          <p:nvPr/>
        </p:nvSpPr>
        <p:spPr>
          <a:xfrm>
            <a:off x="7314711" y="3277864"/>
            <a:ext cx="109208" cy="1092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819146-AD7B-43B0-96D1-6F5D85EAF14D}"/>
              </a:ext>
            </a:extLst>
          </p:cNvPr>
          <p:cNvSpPr txBox="1"/>
          <p:nvPr/>
        </p:nvSpPr>
        <p:spPr>
          <a:xfrm>
            <a:off x="7323906" y="2994582"/>
            <a:ext cx="200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3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57A34A-2EB5-4E41-B462-A4047BE4878D}"/>
              </a:ext>
            </a:extLst>
          </p:cNvPr>
          <p:cNvSpPr txBox="1"/>
          <p:nvPr/>
        </p:nvSpPr>
        <p:spPr>
          <a:xfrm>
            <a:off x="2859024" y="-56906"/>
            <a:ext cx="6473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/>
              <a:t>Analyzed</a:t>
            </a:r>
            <a:r>
              <a:rPr lang="de-DE" sz="2400" b="1" dirty="0"/>
              <a:t> </a:t>
            </a:r>
            <a:r>
              <a:rPr lang="de-DE" sz="2400" b="1" dirty="0" err="1"/>
              <a:t>sediment</a:t>
            </a:r>
            <a:r>
              <a:rPr lang="de-DE" sz="2400" b="1" dirty="0"/>
              <a:t> </a:t>
            </a:r>
            <a:r>
              <a:rPr lang="de-DE" sz="2400" b="1" dirty="0" err="1"/>
              <a:t>cores</a:t>
            </a:r>
            <a:r>
              <a:rPr lang="de-DE" sz="2400" b="1" dirty="0"/>
              <a:t> </a:t>
            </a:r>
            <a:r>
              <a:rPr lang="de-DE" sz="2400" b="1" dirty="0" err="1"/>
              <a:t>rin</a:t>
            </a:r>
            <a:r>
              <a:rPr lang="de-DE" sz="2400" b="1" dirty="0"/>
              <a:t> </a:t>
            </a:r>
            <a:r>
              <a:rPr lang="de-DE" sz="2400" b="1" dirty="0" err="1"/>
              <a:t>Hornsund</a:t>
            </a:r>
            <a:r>
              <a:rPr lang="de-DE" sz="2400" b="1" dirty="0"/>
              <a:t> Fjord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68646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03777D4B-FF7B-4F28-8286-5392F5C77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932" y="0"/>
            <a:ext cx="6673331" cy="30815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D61C00B-416A-4FEF-A62D-049252D6E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015" y="3154578"/>
            <a:ext cx="6826605" cy="3148916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968DF9EB-88D9-473C-9CB5-14D6EBE59883}"/>
              </a:ext>
            </a:extLst>
          </p:cNvPr>
          <p:cNvGrpSpPr/>
          <p:nvPr/>
        </p:nvGrpSpPr>
        <p:grpSpPr>
          <a:xfrm>
            <a:off x="9811806" y="1923447"/>
            <a:ext cx="1880322" cy="2316162"/>
            <a:chOff x="10229374" y="2791395"/>
            <a:chExt cx="1880322" cy="2316162"/>
          </a:xfrm>
        </p:grpSpPr>
        <p:sp>
          <p:nvSpPr>
            <p:cNvPr id="55" name="Rechteck 24">
              <a:extLst>
                <a:ext uri="{FF2B5EF4-FFF2-40B4-BE49-F238E27FC236}">
                  <a16:creationId xmlns:a16="http://schemas.microsoft.com/office/drawing/2014/main" id="{2A7CB7A5-C36D-44E7-BE30-FF64F4E47452}"/>
                </a:ext>
              </a:extLst>
            </p:cNvPr>
            <p:cNvSpPr/>
            <p:nvPr/>
          </p:nvSpPr>
          <p:spPr>
            <a:xfrm>
              <a:off x="10229374" y="2791395"/>
              <a:ext cx="1584674" cy="2316162"/>
            </a:xfrm>
            <a:prstGeom prst="rect">
              <a:avLst/>
            </a:prstGeom>
            <a:noFill/>
            <a:ln w="22225" cmpd="dbl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35204C6-7FFB-4233-A125-955355E00960}"/>
                </a:ext>
              </a:extLst>
            </p:cNvPr>
            <p:cNvSpPr/>
            <p:nvPr/>
          </p:nvSpPr>
          <p:spPr>
            <a:xfrm rot="2646651">
              <a:off x="10362275" y="3247419"/>
              <a:ext cx="66502" cy="6650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feld 18">
              <a:extLst>
                <a:ext uri="{FF2B5EF4-FFF2-40B4-BE49-F238E27FC236}">
                  <a16:creationId xmlns:a16="http://schemas.microsoft.com/office/drawing/2014/main" id="{E1AC813A-1A12-44F3-A4F2-82F4E853D123}"/>
                </a:ext>
              </a:extLst>
            </p:cNvPr>
            <p:cNvSpPr txBox="1"/>
            <p:nvPr/>
          </p:nvSpPr>
          <p:spPr>
            <a:xfrm>
              <a:off x="10257766" y="2799233"/>
              <a:ext cx="1851930" cy="2308324"/>
            </a:xfrm>
            <a:prstGeom prst="rect">
              <a:avLst/>
            </a:prstGeom>
            <a:noFill/>
            <a:ln w="15875" cmpd="dbl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e-DE" u="sng" dirty="0"/>
                <a:t>Legend:</a:t>
              </a:r>
            </a:p>
            <a:p>
              <a:pPr>
                <a:tabLst>
                  <a:tab pos="228600" algn="l"/>
                </a:tabLst>
              </a:pPr>
              <a:r>
                <a:rPr lang="de-DE" dirty="0"/>
                <a:t>	</a:t>
              </a:r>
              <a:r>
                <a:rPr lang="en-US" dirty="0"/>
                <a:t>bulk</a:t>
              </a:r>
              <a:r>
                <a:rPr lang="de-DE" dirty="0"/>
                <a:t> OM</a:t>
              </a:r>
            </a:p>
            <a:p>
              <a:pPr>
                <a:tabLst>
                  <a:tab pos="228600" algn="l"/>
                </a:tabLst>
              </a:pPr>
              <a:r>
                <a:rPr lang="de-DE" dirty="0"/>
                <a:t>	C</a:t>
              </a:r>
              <a:r>
                <a:rPr lang="de-DE" baseline="-25000" dirty="0"/>
                <a:t>15:0 i &amp; ai</a:t>
              </a:r>
            </a:p>
            <a:p>
              <a:pPr>
                <a:tabLst>
                  <a:tab pos="228600" algn="l"/>
                </a:tabLst>
              </a:pPr>
              <a:r>
                <a:rPr lang="de-DE" dirty="0"/>
                <a:t>	C</a:t>
              </a:r>
              <a:r>
                <a:rPr lang="de-DE" baseline="-25000" dirty="0"/>
                <a:t>16:0</a:t>
              </a:r>
            </a:p>
            <a:p>
              <a:pPr>
                <a:tabLst>
                  <a:tab pos="228600" algn="l"/>
                </a:tabLst>
              </a:pPr>
              <a:r>
                <a:rPr lang="de-DE" dirty="0"/>
                <a:t>	C</a:t>
              </a:r>
              <a:r>
                <a:rPr lang="de-DE" baseline="-25000" dirty="0"/>
                <a:t>16:1</a:t>
              </a:r>
            </a:p>
            <a:p>
              <a:pPr>
                <a:tabLst>
                  <a:tab pos="228600" algn="l"/>
                </a:tabLst>
              </a:pPr>
              <a:r>
                <a:rPr lang="de-DE" dirty="0"/>
                <a:t>	C</a:t>
              </a:r>
              <a:r>
                <a:rPr lang="de-DE" baseline="-25000" dirty="0"/>
                <a:t>18:1 + 18:2</a:t>
              </a:r>
            </a:p>
            <a:p>
              <a:pPr defTabSz="358775">
                <a:tabLst>
                  <a:tab pos="228600" algn="l"/>
                </a:tabLst>
              </a:pPr>
              <a:r>
                <a:rPr lang="de-DE" baseline="-25000" dirty="0"/>
                <a:t>	</a:t>
              </a:r>
              <a:r>
                <a:rPr lang="en-US" dirty="0"/>
                <a:t>surface</a:t>
              </a:r>
              <a:r>
                <a:rPr lang="de-DE" dirty="0"/>
                <a:t> DIC 			(modeled)</a:t>
              </a: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5BC16F2-AE7A-4B55-9C46-41805913D9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46655" y="3488453"/>
              <a:ext cx="109208" cy="109208"/>
            </a:xfrm>
            <a:prstGeom prst="ellipse">
              <a:avLst/>
            </a:prstGeom>
            <a:solidFill>
              <a:srgbClr val="2DD06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4B18AE9-DE44-4C6D-9BB5-8E43B86597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46655" y="3761980"/>
              <a:ext cx="109208" cy="109208"/>
            </a:xfrm>
            <a:prstGeom prst="ellipse">
              <a:avLst/>
            </a:prstGeom>
            <a:solidFill>
              <a:srgbClr val="EC14E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38E1864-984D-4070-8F85-883380E00F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40922" y="4035659"/>
              <a:ext cx="109208" cy="109208"/>
            </a:xfrm>
            <a:prstGeom prst="ellipse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E01081A-742A-492A-AB1A-44CD56EA76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48507" y="4307949"/>
              <a:ext cx="109208" cy="109208"/>
            </a:xfrm>
            <a:prstGeom prst="ellipse">
              <a:avLst/>
            </a:prstGeom>
            <a:solidFill>
              <a:srgbClr val="1289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BE922987-A9C2-44EA-BB10-87BCA1FB0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6810" y="4553777"/>
              <a:ext cx="177431" cy="168515"/>
            </a:xfrm>
            <a:prstGeom prst="rect">
              <a:avLst/>
            </a:prstGeom>
          </p:spPr>
        </p:pic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8EC292C4-7281-4A40-B007-4EB0A1E56994}"/>
              </a:ext>
            </a:extLst>
          </p:cNvPr>
          <p:cNvSpPr txBox="1"/>
          <p:nvPr/>
        </p:nvSpPr>
        <p:spPr>
          <a:xfrm>
            <a:off x="499872" y="1079099"/>
            <a:ext cx="2368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Main Basin</a:t>
            </a:r>
          </a:p>
          <a:p>
            <a:r>
              <a:rPr lang="en-US" dirty="0"/>
              <a:t>He519_2-3</a:t>
            </a:r>
          </a:p>
          <a:p>
            <a:r>
              <a:rPr lang="en-US" dirty="0"/>
              <a:t>distal to glacier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891A2B3C-E876-4234-AAAF-7B801253DC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7" t="86792" r="82865" b="8809"/>
          <a:stretch/>
        </p:blipFill>
        <p:spPr>
          <a:xfrm rot="5400000">
            <a:off x="7697815" y="4818190"/>
            <a:ext cx="152185" cy="14220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DB4A8334-F01B-41D4-9BE2-DAA9ECEAC900}"/>
              </a:ext>
            </a:extLst>
          </p:cNvPr>
          <p:cNvSpPr txBox="1"/>
          <p:nvPr/>
        </p:nvSpPr>
        <p:spPr>
          <a:xfrm>
            <a:off x="499872" y="3993954"/>
            <a:ext cx="2368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Breepollen</a:t>
            </a:r>
            <a:r>
              <a:rPr lang="en-US" dirty="0"/>
              <a:t> Bay</a:t>
            </a:r>
          </a:p>
          <a:p>
            <a:r>
              <a:rPr lang="en-US" dirty="0"/>
              <a:t>HH14-897-MF-GC</a:t>
            </a:r>
          </a:p>
          <a:p>
            <a:r>
              <a:rPr lang="en-US" dirty="0"/>
              <a:t>proximal to glacier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1681F6A-D142-4619-AA68-4B14DFB00300}"/>
              </a:ext>
            </a:extLst>
          </p:cNvPr>
          <p:cNvSpPr txBox="1"/>
          <p:nvPr/>
        </p:nvSpPr>
        <p:spPr>
          <a:xfrm>
            <a:off x="9840198" y="4325353"/>
            <a:ext cx="1466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Ruben et al., in </a:t>
            </a:r>
            <a:r>
              <a:rPr lang="de-DE" dirty="0" err="1"/>
              <a:t>prep</a:t>
            </a:r>
            <a:r>
              <a:rPr lang="de-DE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944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D18F62-3F4C-4E7F-9901-619465A23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598" y="182880"/>
            <a:ext cx="9480804" cy="30278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25AE9A-D8CB-411A-A355-8F8C96473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598" y="3247271"/>
            <a:ext cx="9407652" cy="302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75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55D069-0EE4-45AF-8EB5-51A515848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66" y="0"/>
            <a:ext cx="7837668" cy="62207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FC015C-A95D-4BC8-968E-C3D74D3574CD}"/>
              </a:ext>
            </a:extLst>
          </p:cNvPr>
          <p:cNvSpPr txBox="1"/>
          <p:nvPr/>
        </p:nvSpPr>
        <p:spPr>
          <a:xfrm>
            <a:off x="3349122" y="-85346"/>
            <a:ext cx="5493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HH14-897-GC-MF Alkane distribution</a:t>
            </a:r>
          </a:p>
        </p:txBody>
      </p:sp>
    </p:spTree>
    <p:extLst>
      <p:ext uri="{BB962C8B-B14F-4D97-AF65-F5344CB8AC3E}">
        <p14:creationId xmlns:p14="http://schemas.microsoft.com/office/powerpoint/2010/main" val="3283230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2C4358-6477-4821-BEB9-0A0FCC9E0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246" y="420104"/>
            <a:ext cx="8257507" cy="581453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B8BCBC4-D2D7-4985-A6CB-FBC582402B59}"/>
              </a:ext>
            </a:extLst>
          </p:cNvPr>
          <p:cNvSpPr>
            <a:spLocks noChangeAspect="1"/>
          </p:cNvSpPr>
          <p:nvPr/>
        </p:nvSpPr>
        <p:spPr>
          <a:xfrm>
            <a:off x="8988063" y="2299716"/>
            <a:ext cx="109208" cy="1092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279E44-86D6-4D7B-911C-EFC1A1F9126F}"/>
              </a:ext>
            </a:extLst>
          </p:cNvPr>
          <p:cNvSpPr txBox="1"/>
          <p:nvPr/>
        </p:nvSpPr>
        <p:spPr>
          <a:xfrm>
            <a:off x="2427603" y="104254"/>
            <a:ext cx="7336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Permafrost utilization in marine sediments (CAC19-23)</a:t>
            </a:r>
          </a:p>
        </p:txBody>
      </p:sp>
    </p:spTree>
    <p:extLst>
      <p:ext uri="{BB962C8B-B14F-4D97-AF65-F5344CB8AC3E}">
        <p14:creationId xmlns:p14="http://schemas.microsoft.com/office/powerpoint/2010/main" val="205151903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Manuel Ruben</dc:creator>
  <cp:lastModifiedBy>Manuel Ruben</cp:lastModifiedBy>
  <cp:revision>41</cp:revision>
  <dcterms:created xsi:type="dcterms:W3CDTF">2021-04-12T13:30:01Z</dcterms:created>
  <dcterms:modified xsi:type="dcterms:W3CDTF">2021-04-27T12:21:05Z</dcterms:modified>
</cp:coreProperties>
</file>