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862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508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351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296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44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55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38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82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21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425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8006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3A5B0-9D1E-485E-B0D0-D02425FEB9B0}"/>
              </a:ext>
            </a:extLst>
          </p:cNvPr>
          <p:cNvSpPr>
            <a:spLocks noGrp="1"/>
          </p:cNvSpPr>
          <p:nvPr>
            <p:ph type="title"/>
          </p:nvPr>
        </p:nvSpPr>
        <p:spPr>
          <a:xfrm>
            <a:off x="677412" y="190151"/>
            <a:ext cx="10131425" cy="1456267"/>
          </a:xfrm>
        </p:spPr>
        <p:txBody>
          <a:bodyPr/>
          <a:lstStyle/>
          <a:p>
            <a:r>
              <a:rPr lang="en-US" dirty="0"/>
              <a:t>GOES High cadence operational total irradiance (GHOTI):  planned data products</a:t>
            </a:r>
          </a:p>
        </p:txBody>
      </p:sp>
      <p:sp>
        <p:nvSpPr>
          <p:cNvPr id="5" name="TextBox 4">
            <a:extLst>
              <a:ext uri="{FF2B5EF4-FFF2-40B4-BE49-F238E27FC236}">
                <a16:creationId xmlns:a16="http://schemas.microsoft.com/office/drawing/2014/main" id="{477FB01D-A2FD-4DAB-95FF-243B29ED29FE}"/>
              </a:ext>
            </a:extLst>
          </p:cNvPr>
          <p:cNvSpPr txBox="1"/>
          <p:nvPr/>
        </p:nvSpPr>
        <p:spPr>
          <a:xfrm>
            <a:off x="690855" y="1026876"/>
            <a:ext cx="9494394" cy="369332"/>
          </a:xfrm>
          <a:prstGeom prst="rect">
            <a:avLst/>
          </a:prstGeom>
          <a:noFill/>
        </p:spPr>
        <p:txBody>
          <a:bodyPr wrap="none" rtlCol="0">
            <a:spAutoFit/>
          </a:bodyPr>
          <a:lstStyle/>
          <a:p>
            <a:r>
              <a:rPr lang="en-US" dirty="0">
                <a:solidFill>
                  <a:srgbClr val="0070C0"/>
                </a:solidFill>
              </a:rPr>
              <a:t>M. Snow, S. </a:t>
            </a:r>
            <a:r>
              <a:rPr lang="en-US" dirty="0" err="1">
                <a:solidFill>
                  <a:srgbClr val="0070C0"/>
                </a:solidFill>
              </a:rPr>
              <a:t>Béland</a:t>
            </a:r>
            <a:r>
              <a:rPr lang="en-US" dirty="0">
                <a:solidFill>
                  <a:srgbClr val="0070C0"/>
                </a:solidFill>
              </a:rPr>
              <a:t>, O. Coddington, S. Penton, D. </a:t>
            </a:r>
            <a:r>
              <a:rPr lang="en-US" dirty="0" err="1">
                <a:solidFill>
                  <a:srgbClr val="0070C0"/>
                </a:solidFill>
              </a:rPr>
              <a:t>Woodraska</a:t>
            </a:r>
            <a:r>
              <a:rPr lang="en-US" dirty="0">
                <a:solidFill>
                  <a:srgbClr val="0070C0"/>
                </a:solidFill>
              </a:rPr>
              <a:t>  (SANSA &amp; LASP) msnow@sansa.org.za</a:t>
            </a:r>
          </a:p>
        </p:txBody>
      </p:sp>
      <p:pic>
        <p:nvPicPr>
          <p:cNvPr id="6" name="Picture 5">
            <a:extLst>
              <a:ext uri="{FF2B5EF4-FFF2-40B4-BE49-F238E27FC236}">
                <a16:creationId xmlns:a16="http://schemas.microsoft.com/office/drawing/2014/main" id="{15C8BDC9-2C94-4EA2-9FA9-23F960CD26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4496" y="1472858"/>
            <a:ext cx="3429000" cy="2743200"/>
          </a:xfrm>
          <a:prstGeom prst="rect">
            <a:avLst/>
          </a:prstGeom>
        </p:spPr>
      </p:pic>
      <p:sp>
        <p:nvSpPr>
          <p:cNvPr id="7" name="TextBox 6">
            <a:extLst>
              <a:ext uri="{FF2B5EF4-FFF2-40B4-BE49-F238E27FC236}">
                <a16:creationId xmlns:a16="http://schemas.microsoft.com/office/drawing/2014/main" id="{D2F254F5-2E7F-4C6F-8411-42A841CE16CE}"/>
              </a:ext>
            </a:extLst>
          </p:cNvPr>
          <p:cNvSpPr txBox="1"/>
          <p:nvPr/>
        </p:nvSpPr>
        <p:spPr>
          <a:xfrm>
            <a:off x="4210467" y="1472858"/>
            <a:ext cx="7599565" cy="2339102"/>
          </a:xfrm>
          <a:prstGeom prst="rect">
            <a:avLst/>
          </a:prstGeom>
          <a:noFill/>
        </p:spPr>
        <p:txBody>
          <a:bodyPr wrap="square" rtlCol="0">
            <a:spAutoFit/>
          </a:bodyPr>
          <a:lstStyle/>
          <a:p>
            <a:r>
              <a:rPr lang="en-US" sz="2000" dirty="0"/>
              <a:t>The Geostationary Operational Environmental Satellites (GOES-R) </a:t>
            </a:r>
          </a:p>
          <a:p>
            <a:r>
              <a:rPr lang="en-US" dirty="0"/>
              <a:t>now include the Extreme Ultra-Violet Spectrometer (EUVS).  We will use two channels of the EUVS,  the solar position sensor (SPS) and Magnesium II index (EUVS-C), to create two high-cadence data products.  </a:t>
            </a:r>
          </a:p>
          <a:p>
            <a:endParaRPr lang="en-US" dirty="0"/>
          </a:p>
          <a:p>
            <a:r>
              <a:rPr lang="en-US" dirty="0"/>
              <a:t>The SPS alone will create a proxy for Total Solar Irradiance.</a:t>
            </a:r>
          </a:p>
          <a:p>
            <a:endParaRPr lang="en-US" dirty="0"/>
          </a:p>
          <a:p>
            <a:r>
              <a:rPr lang="en-US" dirty="0"/>
              <a:t>The SPS plus EUVS-C will create a model spectrum from the UV to the IR.</a:t>
            </a:r>
          </a:p>
        </p:txBody>
      </p:sp>
      <p:sp>
        <p:nvSpPr>
          <p:cNvPr id="8" name="TextBox 7">
            <a:extLst>
              <a:ext uri="{FF2B5EF4-FFF2-40B4-BE49-F238E27FC236}">
                <a16:creationId xmlns:a16="http://schemas.microsoft.com/office/drawing/2014/main" id="{A4301DA4-34C2-499B-A107-CBF5ECBFB483}"/>
              </a:ext>
            </a:extLst>
          </p:cNvPr>
          <p:cNvSpPr txBox="1"/>
          <p:nvPr/>
        </p:nvSpPr>
        <p:spPr>
          <a:xfrm>
            <a:off x="318782" y="4298028"/>
            <a:ext cx="3959603" cy="1569660"/>
          </a:xfrm>
          <a:prstGeom prst="rect">
            <a:avLst/>
          </a:prstGeom>
          <a:noFill/>
        </p:spPr>
        <p:txBody>
          <a:bodyPr wrap="square" rtlCol="0">
            <a:spAutoFit/>
          </a:bodyPr>
          <a:lstStyle/>
          <a:p>
            <a:r>
              <a:rPr lang="en-US" sz="1600" dirty="0"/>
              <a:t>The SPS is a silicon diode with a broadband response to visible light. Variations in the signal are highly correlated to variations in TSI.  Long-term calibration will use existing TSI composites.  </a:t>
            </a:r>
          </a:p>
          <a:p>
            <a:r>
              <a:rPr lang="en-US" sz="1600" dirty="0"/>
              <a:t>Measurement cadence is 4 Hz.</a:t>
            </a:r>
          </a:p>
        </p:txBody>
      </p:sp>
      <p:pic>
        <p:nvPicPr>
          <p:cNvPr id="9" name="Picture 8">
            <a:extLst>
              <a:ext uri="{FF2B5EF4-FFF2-40B4-BE49-F238E27FC236}">
                <a16:creationId xmlns:a16="http://schemas.microsoft.com/office/drawing/2014/main" id="{56F98F8F-4C45-4DE6-9C85-28EA4845FFA9}"/>
              </a:ext>
            </a:extLst>
          </p:cNvPr>
          <p:cNvPicPr/>
          <p:nvPr/>
        </p:nvPicPr>
        <p:blipFill rotWithShape="1">
          <a:blip r:embed="rId3" cstate="print">
            <a:extLst>
              <a:ext uri="{28A0092B-C50C-407E-A947-70E740481C1C}">
                <a14:useLocalDpi xmlns:a14="http://schemas.microsoft.com/office/drawing/2010/main" val="0"/>
              </a:ext>
            </a:extLst>
          </a:blip>
          <a:srcRect b="48106"/>
          <a:stretch/>
        </p:blipFill>
        <p:spPr>
          <a:xfrm>
            <a:off x="8345283" y="3940119"/>
            <a:ext cx="3706818" cy="2528441"/>
          </a:xfrm>
          <a:prstGeom prst="rect">
            <a:avLst/>
          </a:prstGeom>
          <a:solidFill>
            <a:schemeClr val="bg1"/>
          </a:solidFill>
        </p:spPr>
      </p:pic>
      <p:sp>
        <p:nvSpPr>
          <p:cNvPr id="10" name="TextBox 9">
            <a:extLst>
              <a:ext uri="{FF2B5EF4-FFF2-40B4-BE49-F238E27FC236}">
                <a16:creationId xmlns:a16="http://schemas.microsoft.com/office/drawing/2014/main" id="{7292670E-4FDB-40CD-B179-E1CDDE35F415}"/>
              </a:ext>
            </a:extLst>
          </p:cNvPr>
          <p:cNvSpPr txBox="1"/>
          <p:nvPr/>
        </p:nvSpPr>
        <p:spPr>
          <a:xfrm>
            <a:off x="4593798" y="4009725"/>
            <a:ext cx="3959603" cy="1815882"/>
          </a:xfrm>
          <a:prstGeom prst="rect">
            <a:avLst/>
          </a:prstGeom>
          <a:noFill/>
        </p:spPr>
        <p:txBody>
          <a:bodyPr wrap="square" rtlCol="0">
            <a:spAutoFit/>
          </a:bodyPr>
          <a:lstStyle/>
          <a:p>
            <a:r>
              <a:rPr lang="en-US" sz="1600" dirty="0"/>
              <a:t>The NRLSSI/2 (Coddington et al. 2016) model uses a linear combination of the Magnesium II index and sunspot areas to create the solar irradiance spectrum from 115 nm to 100 microns.  We will adapt the algorithm to use the EUVS-C measurement (cadence 3 sec), and the TSI proxy.  </a:t>
            </a:r>
          </a:p>
        </p:txBody>
      </p:sp>
      <p:pic>
        <p:nvPicPr>
          <p:cNvPr id="1026" name="Picture 2" descr="Cat in sunshine wallpaper | 2880x1800 | #12160">
            <a:extLst>
              <a:ext uri="{FF2B5EF4-FFF2-40B4-BE49-F238E27FC236}">
                <a16:creationId xmlns:a16="http://schemas.microsoft.com/office/drawing/2014/main" id="{CF903232-57AA-41EC-9751-64C5A4BB5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8692" y="234422"/>
            <a:ext cx="1858858" cy="1161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th African National Space Agency - Wikipedia">
            <a:extLst>
              <a:ext uri="{FF2B5EF4-FFF2-40B4-BE49-F238E27FC236}">
                <a16:creationId xmlns:a16="http://schemas.microsoft.com/office/drawing/2014/main" id="{38ECC8EB-F717-4529-A153-CABE3AC9B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57" y="6179227"/>
            <a:ext cx="1761055" cy="636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A53FF9-2E0B-4069-B19F-9C09BD45DFE2}"/>
              </a:ext>
            </a:extLst>
          </p:cNvPr>
          <p:cNvSpPr txBox="1"/>
          <p:nvPr/>
        </p:nvSpPr>
        <p:spPr>
          <a:xfrm>
            <a:off x="-10217" y="0"/>
            <a:ext cx="1369286" cy="338554"/>
          </a:xfrm>
          <a:prstGeom prst="rect">
            <a:avLst/>
          </a:prstGeom>
          <a:noFill/>
        </p:spPr>
        <p:txBody>
          <a:bodyPr wrap="none" rtlCol="0">
            <a:spAutoFit/>
          </a:bodyPr>
          <a:lstStyle/>
          <a:p>
            <a:r>
              <a:rPr lang="en-US" sz="1600" dirty="0"/>
              <a:t>EGU21-10348</a:t>
            </a:r>
          </a:p>
        </p:txBody>
      </p:sp>
      <p:sp>
        <p:nvSpPr>
          <p:cNvPr id="12" name="AutoShape 8" descr="Labs &amp; Institutes | 2020 CO-LABS">
            <a:extLst>
              <a:ext uri="{FF2B5EF4-FFF2-40B4-BE49-F238E27FC236}">
                <a16:creationId xmlns:a16="http://schemas.microsoft.com/office/drawing/2014/main" id="{17D3C30B-5342-46EC-B404-C1F73D9AC85D}"/>
              </a:ext>
            </a:extLst>
          </p:cNvPr>
          <p:cNvSpPr>
            <a:spLocks noChangeAspect="1" noChangeArrowheads="1"/>
          </p:cNvSpPr>
          <p:nvPr/>
        </p:nvSpPr>
        <p:spPr bwMode="auto">
          <a:xfrm>
            <a:off x="5943600" y="3276600"/>
            <a:ext cx="1927740" cy="19277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A picture containing logo&#10;&#10;Description automatically generated">
            <a:extLst>
              <a:ext uri="{FF2B5EF4-FFF2-40B4-BE49-F238E27FC236}">
                <a16:creationId xmlns:a16="http://schemas.microsoft.com/office/drawing/2014/main" id="{1386EE2C-3990-42E4-A65E-F9DF6A252186}"/>
              </a:ext>
            </a:extLst>
          </p:cNvPr>
          <p:cNvPicPr>
            <a:picLocks noChangeAspect="1"/>
          </p:cNvPicPr>
          <p:nvPr/>
        </p:nvPicPr>
        <p:blipFill>
          <a:blip r:embed="rId6"/>
          <a:stretch>
            <a:fillRect/>
          </a:stretch>
        </p:blipFill>
        <p:spPr>
          <a:xfrm>
            <a:off x="10324927" y="2422104"/>
            <a:ext cx="1554559" cy="1035553"/>
          </a:xfrm>
          <a:prstGeom prst="rect">
            <a:avLst/>
          </a:prstGeom>
        </p:spPr>
      </p:pic>
      <p:pic>
        <p:nvPicPr>
          <p:cNvPr id="1034" name="Picture 10" descr="LASP Logos|LASP|CU-Boulder">
            <a:extLst>
              <a:ext uri="{FF2B5EF4-FFF2-40B4-BE49-F238E27FC236}">
                <a16:creationId xmlns:a16="http://schemas.microsoft.com/office/drawing/2014/main" id="{4BB60C4A-B7D0-4AF9-8525-1FA6C825A0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716" y="6175267"/>
            <a:ext cx="2940759" cy="640610"/>
          </a:xfrm>
          <a:prstGeom prst="rect">
            <a:avLst/>
          </a:prstGeom>
          <a:solidFill>
            <a:schemeClr val="bg1"/>
          </a:solidFill>
        </p:spPr>
      </p:pic>
      <p:pic>
        <p:nvPicPr>
          <p:cNvPr id="1040" name="Picture 16" descr="Adorable Young Lion Lying And Relaxing On Wooden Floor In ZOO Stock Photo,  Picture And Royalty Free Image. Image 131875022.">
            <a:extLst>
              <a:ext uri="{FF2B5EF4-FFF2-40B4-BE49-F238E27FC236}">
                <a16:creationId xmlns:a16="http://schemas.microsoft.com/office/drawing/2014/main" id="{8CE8D6EF-F4CF-43EA-AE7F-F4E71A4EC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034" y="5825606"/>
            <a:ext cx="1956274" cy="103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613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62</TotalTime>
  <Words>216</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Gill Sans MT</vt:lpstr>
      <vt:lpstr>Gallery</vt:lpstr>
      <vt:lpstr>GOES High cadence operational total irradiance (GHOTI):  planned data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 High cadence operational total irradiance (GHOTI):  planned data products</dc:title>
  <dc:creator>Martin Snow</dc:creator>
  <cp:lastModifiedBy>Martin Snow</cp:lastModifiedBy>
  <cp:revision>9</cp:revision>
  <dcterms:created xsi:type="dcterms:W3CDTF">2021-04-23T21:56:21Z</dcterms:created>
  <dcterms:modified xsi:type="dcterms:W3CDTF">2021-04-23T22:58:42Z</dcterms:modified>
</cp:coreProperties>
</file>