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72" r:id="rId1"/>
  </p:sldMasterIdLst>
  <p:notesMasterIdLst>
    <p:notesMasterId r:id="rId13"/>
  </p:notesMasterIdLst>
  <p:sldIdLst>
    <p:sldId id="280" r:id="rId2"/>
    <p:sldId id="271" r:id="rId3"/>
    <p:sldId id="273" r:id="rId4"/>
    <p:sldId id="283" r:id="rId5"/>
    <p:sldId id="284" r:id="rId6"/>
    <p:sldId id="285" r:id="rId7"/>
    <p:sldId id="286" r:id="rId8"/>
    <p:sldId id="288" r:id="rId9"/>
    <p:sldId id="291" r:id="rId10"/>
    <p:sldId id="289" r:id="rId11"/>
    <p:sldId id="29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27"/>
    <p:restoredTop sz="84419" autoAdjust="0"/>
  </p:normalViewPr>
  <p:slideViewPr>
    <p:cSldViewPr snapToGrid="0" snapToObjects="1">
      <p:cViewPr varScale="1">
        <p:scale>
          <a:sx n="96" d="100"/>
          <a:sy n="96" d="100"/>
        </p:scale>
        <p:origin x="1518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09104D-AE37-8D4D-9FDB-CE9FA9E1CD55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EC859-E99C-0B41-834A-60FD88B4B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272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EC859-E99C-0B41-834A-60FD88B4BB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4660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EC859-E99C-0B41-834A-60FD88B4BB4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138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EC859-E99C-0B41-834A-60FD88B4BB4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646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EC859-E99C-0B41-834A-60FD88B4BB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393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EC859-E99C-0B41-834A-60FD88B4BB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449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EC859-E99C-0B41-834A-60FD88B4BB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289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EC859-E99C-0B41-834A-60FD88B4BB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605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EC859-E99C-0B41-834A-60FD88B4BB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670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EC859-E99C-0B41-834A-60FD88B4BB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59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EC859-E99C-0B41-834A-60FD88B4BB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407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EC859-E99C-0B41-834A-60FD88B4BB4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232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813B2B6-4C07-7B4E-94E7-3F9D44668A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79650" y="3819440"/>
            <a:ext cx="7632700" cy="46933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995BF-9E5B-C340-A121-C325AA978C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054" y="496426"/>
            <a:ext cx="369759" cy="2910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E80EF-F19E-1449-9A2C-4048A290265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DD76D6BE-F1A6-F843-9AA9-06D7C7412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20">
            <a:extLst>
              <a:ext uri="{FF2B5EF4-FFF2-40B4-BE49-F238E27FC236}">
                <a16:creationId xmlns:a16="http://schemas.microsoft.com/office/drawing/2014/main" id="{9BFD4040-23F9-4745-AC2E-4787A0B534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00350" y="6249776"/>
            <a:ext cx="6645729" cy="307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Michael Cartwright     |     mpc24@le.ac.uk        |     University Of Leicester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537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Wid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2DDB23-49DE-3C4C-B144-2B5ED7C184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4963" y="1479175"/>
            <a:ext cx="11522075" cy="426848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A55D5B0A-9AC9-0D4A-BC8C-86E15566A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260351"/>
            <a:ext cx="10548937" cy="100200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7764C0-A288-384C-91EE-1E74156E015F}"/>
              </a:ext>
            </a:extLst>
          </p:cNvPr>
          <p:cNvSpPr/>
          <p:nvPr userDrawn="1"/>
        </p:nvSpPr>
        <p:spPr>
          <a:xfrm flipV="1">
            <a:off x="334960" y="1262358"/>
            <a:ext cx="11522078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3890A92-4D5A-CD41-B0B2-EA21C4DE80D0}"/>
              </a:ext>
            </a:extLst>
          </p:cNvPr>
          <p:cNvSpPr txBox="1">
            <a:spLocks/>
          </p:cNvSpPr>
          <p:nvPr userDrawn="1"/>
        </p:nvSpPr>
        <p:spPr>
          <a:xfrm>
            <a:off x="11487054" y="496426"/>
            <a:ext cx="369759" cy="2910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9E80EF-F19E-1449-9A2C-4048A2902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20">
            <a:extLst>
              <a:ext uri="{FF2B5EF4-FFF2-40B4-BE49-F238E27FC236}">
                <a16:creationId xmlns:a16="http://schemas.microsoft.com/office/drawing/2014/main" id="{9BFD4040-23F9-4745-AC2E-4787A0B534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00350" y="6249776"/>
            <a:ext cx="6645729" cy="307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Michael Cartwright     |     mpc24@le.ac.uk        |     University Of Leicester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099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A37B70-DF89-5A4A-A8A3-6272FB15F6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34964" y="1497027"/>
            <a:ext cx="7632700" cy="4356766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7">
            <a:extLst>
              <a:ext uri="{FF2B5EF4-FFF2-40B4-BE49-F238E27FC236}">
                <a16:creationId xmlns:a16="http://schemas.microsoft.com/office/drawing/2014/main" id="{63ACDE91-6E6F-7D47-BC38-A39065757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260351"/>
            <a:ext cx="10548937" cy="100200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4E6007-8E09-1948-A0FA-E75051A41122}"/>
              </a:ext>
            </a:extLst>
          </p:cNvPr>
          <p:cNvSpPr/>
          <p:nvPr userDrawn="1"/>
        </p:nvSpPr>
        <p:spPr>
          <a:xfrm flipV="1">
            <a:off x="334960" y="1262358"/>
            <a:ext cx="11522078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1A42B72-6DD7-2141-9691-F07D55E5A621}"/>
              </a:ext>
            </a:extLst>
          </p:cNvPr>
          <p:cNvSpPr txBox="1">
            <a:spLocks/>
          </p:cNvSpPr>
          <p:nvPr userDrawn="1"/>
        </p:nvSpPr>
        <p:spPr>
          <a:xfrm>
            <a:off x="11487054" y="496426"/>
            <a:ext cx="369759" cy="2910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9E80EF-F19E-1449-9A2C-4048A2902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20">
            <a:extLst>
              <a:ext uri="{FF2B5EF4-FFF2-40B4-BE49-F238E27FC236}">
                <a16:creationId xmlns:a16="http://schemas.microsoft.com/office/drawing/2014/main" id="{9BFD4040-23F9-4745-AC2E-4787A0B534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00350" y="6249776"/>
            <a:ext cx="6645729" cy="307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Michael Cartwright     |     mpc24@le.ac.uk        |     University Of Leicester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196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C7B0D3-9ED8-4944-A9B6-AB4CC9040A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83674" y="260350"/>
            <a:ext cx="2773364" cy="5609771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ED8A13-C965-8E45-9011-4D0F721483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60350"/>
            <a:ext cx="8102600" cy="5609771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B803444-E9BD-D041-B86A-8CED5EC8520E}"/>
              </a:ext>
            </a:extLst>
          </p:cNvPr>
          <p:cNvSpPr txBox="1">
            <a:spLocks/>
          </p:cNvSpPr>
          <p:nvPr userDrawn="1"/>
        </p:nvSpPr>
        <p:spPr>
          <a:xfrm>
            <a:off x="11487054" y="496426"/>
            <a:ext cx="369759" cy="2910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9E80EF-F19E-1449-9A2C-4048A2902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20">
            <a:extLst>
              <a:ext uri="{FF2B5EF4-FFF2-40B4-BE49-F238E27FC236}">
                <a16:creationId xmlns:a16="http://schemas.microsoft.com/office/drawing/2014/main" id="{9BFD4040-23F9-4745-AC2E-4787A0B534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00350" y="6249776"/>
            <a:ext cx="6645729" cy="307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Michael Cartwright     |     mpc24@le.ac.uk        |     University Of Leicester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796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0D879-1109-484A-9609-98D9C97D0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0" y="1497028"/>
            <a:ext cx="7632704" cy="434860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Placeholder 7">
            <a:extLst>
              <a:ext uri="{FF2B5EF4-FFF2-40B4-BE49-F238E27FC236}">
                <a16:creationId xmlns:a16="http://schemas.microsoft.com/office/drawing/2014/main" id="{D43FBAA9-E3A9-E44D-B1FC-D6D3ED63B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260351"/>
            <a:ext cx="10548937" cy="100200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FD3072A8-C09B-1946-A374-E70206114B82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8112125" y="1497027"/>
            <a:ext cx="3744912" cy="434860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8504FB-3A99-9D41-BD71-7B2382439D7F}"/>
              </a:ext>
            </a:extLst>
          </p:cNvPr>
          <p:cNvSpPr/>
          <p:nvPr userDrawn="1"/>
        </p:nvSpPr>
        <p:spPr>
          <a:xfrm flipV="1">
            <a:off x="334960" y="1262358"/>
            <a:ext cx="11522078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400D77D-0E76-8142-877C-2FF33356F9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054" y="496426"/>
            <a:ext cx="369759" cy="2910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E80EF-F19E-1449-9A2C-4048A290265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20">
            <a:extLst>
              <a:ext uri="{FF2B5EF4-FFF2-40B4-BE49-F238E27FC236}">
                <a16:creationId xmlns:a16="http://schemas.microsoft.com/office/drawing/2014/main" id="{9BFD4040-23F9-4745-AC2E-4787A0B534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00350" y="6249776"/>
            <a:ext cx="6645729" cy="307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Michael Cartwright     |     mpc24@le.ac.uk        |     University Of Leicester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4557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Rows an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50DF83-374B-E04D-B4B1-A73338AB5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4" y="1497027"/>
            <a:ext cx="7632699" cy="210076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7C54E57-0A3A-1D45-AF6C-F1841F7B10F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34964" y="3722336"/>
            <a:ext cx="7632698" cy="214778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951DAD33-F5F4-8246-917F-C4FE29440EE8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8112124" y="1497027"/>
            <a:ext cx="3744913" cy="437309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2DE82F0C-42F0-F842-B9F7-13491CC3D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260351"/>
            <a:ext cx="10548937" cy="100200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E0BBFD-72CD-AE4C-A50F-26031E0E303E}"/>
              </a:ext>
            </a:extLst>
          </p:cNvPr>
          <p:cNvSpPr/>
          <p:nvPr userDrawn="1"/>
        </p:nvSpPr>
        <p:spPr>
          <a:xfrm flipV="1">
            <a:off x="334960" y="1262358"/>
            <a:ext cx="11522078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2F87DCC-9562-3D43-BFC5-F443BBD0BA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054" y="496426"/>
            <a:ext cx="369759" cy="2910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E80EF-F19E-1449-9A2C-4048A290265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20">
            <a:extLst>
              <a:ext uri="{FF2B5EF4-FFF2-40B4-BE49-F238E27FC236}">
                <a16:creationId xmlns:a16="http://schemas.microsoft.com/office/drawing/2014/main" id="{9BFD4040-23F9-4745-AC2E-4787A0B534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00350" y="6249776"/>
            <a:ext cx="6645729" cy="307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Michael Cartwright     |     mpc24@le.ac.uk        |     University Of Leicester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706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147DC-9595-7545-959F-8ABA66CC52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962" y="1497028"/>
            <a:ext cx="5684837" cy="436493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F54238-C3B3-EB47-8350-39AA5A7E4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97027"/>
            <a:ext cx="5684838" cy="436493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7">
            <a:extLst>
              <a:ext uri="{FF2B5EF4-FFF2-40B4-BE49-F238E27FC236}">
                <a16:creationId xmlns:a16="http://schemas.microsoft.com/office/drawing/2014/main" id="{F8CE3CF8-7315-644E-B6B4-7941967FC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260351"/>
            <a:ext cx="10548937" cy="100200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8CE717-19B3-B244-9450-E37141C928E2}"/>
              </a:ext>
            </a:extLst>
          </p:cNvPr>
          <p:cNvSpPr/>
          <p:nvPr userDrawn="1"/>
        </p:nvSpPr>
        <p:spPr>
          <a:xfrm flipV="1">
            <a:off x="334960" y="1262358"/>
            <a:ext cx="11522078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74A332D-BF82-4F4A-A137-9ACB82443F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054" y="496426"/>
            <a:ext cx="369759" cy="2910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E80EF-F19E-1449-9A2C-4048A290265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20">
            <a:extLst>
              <a:ext uri="{FF2B5EF4-FFF2-40B4-BE49-F238E27FC236}">
                <a16:creationId xmlns:a16="http://schemas.microsoft.com/office/drawing/2014/main" id="{9BFD4040-23F9-4745-AC2E-4787A0B534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00350" y="6249776"/>
            <a:ext cx="6645729" cy="307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Michael Cartwright     |     mpc24@le.ac.uk        |     University Of Leicester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381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FFA85D-842B-7B44-BF67-F17E6447CE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4" y="1454374"/>
            <a:ext cx="5689599" cy="84129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B974E9-7089-9C4A-A258-4EF9982D62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4964" y="2505077"/>
            <a:ext cx="5689599" cy="33323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91A74C-97F9-7849-9A97-41FDDB0248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54374"/>
            <a:ext cx="5684838" cy="863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E4133E-7AA4-F640-AE6E-29256105F3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6"/>
            <a:ext cx="5684838" cy="333238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Placeholder 7">
            <a:extLst>
              <a:ext uri="{FF2B5EF4-FFF2-40B4-BE49-F238E27FC236}">
                <a16:creationId xmlns:a16="http://schemas.microsoft.com/office/drawing/2014/main" id="{E0906665-079D-DF41-A2CF-A969DEDF0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260351"/>
            <a:ext cx="10548937" cy="100200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47ED58-5B51-F84C-A73D-22702C862B72}"/>
              </a:ext>
            </a:extLst>
          </p:cNvPr>
          <p:cNvSpPr/>
          <p:nvPr userDrawn="1"/>
        </p:nvSpPr>
        <p:spPr>
          <a:xfrm flipV="1">
            <a:off x="334960" y="1262358"/>
            <a:ext cx="11522078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7D2A0D9-73D5-8545-9C2F-02EAE5F4C6C9}"/>
              </a:ext>
            </a:extLst>
          </p:cNvPr>
          <p:cNvSpPr txBox="1">
            <a:spLocks/>
          </p:cNvSpPr>
          <p:nvPr userDrawn="1"/>
        </p:nvSpPr>
        <p:spPr>
          <a:xfrm>
            <a:off x="11487054" y="496426"/>
            <a:ext cx="369759" cy="2910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9E80EF-F19E-1449-9A2C-4048A2902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20">
            <a:extLst>
              <a:ext uri="{FF2B5EF4-FFF2-40B4-BE49-F238E27FC236}">
                <a16:creationId xmlns:a16="http://schemas.microsoft.com/office/drawing/2014/main" id="{9BFD4040-23F9-4745-AC2E-4787A0B534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800350" y="6249776"/>
            <a:ext cx="6645729" cy="307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Michael Cartwright     |     mpc24@le.ac.uk        |     University Of Leicester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314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4 Images and Partner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D097BE8-42BC-C54B-9A01-58CA97A9A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4" y="1508281"/>
            <a:ext cx="5689599" cy="396783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AF505B3D-B9F6-0145-960F-C24F868FCD7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3056" y="5583484"/>
            <a:ext cx="1800224" cy="351952"/>
          </a:xfrm>
        </p:spPr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CF44238C-9BBE-7F40-8EBA-A63436E332C1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6170541" y="1508281"/>
            <a:ext cx="2773363" cy="186926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62A99614-66E0-204A-89DB-6BCF22397260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6170541" y="3596026"/>
            <a:ext cx="2773363" cy="186926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82D1F07C-7A61-714C-8068-8EE5BCD16CC2}"/>
              </a:ext>
            </a:extLst>
          </p:cNvPr>
          <p:cNvSpPr>
            <a:spLocks noGrp="1"/>
          </p:cNvSpPr>
          <p:nvPr>
            <p:ph type="pic" idx="24"/>
          </p:nvPr>
        </p:nvSpPr>
        <p:spPr>
          <a:xfrm>
            <a:off x="9091766" y="1508281"/>
            <a:ext cx="2773363" cy="186926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176D65DB-2C3F-4140-8123-1B7DED6FC3B0}"/>
              </a:ext>
            </a:extLst>
          </p:cNvPr>
          <p:cNvSpPr>
            <a:spLocks noGrp="1"/>
          </p:cNvSpPr>
          <p:nvPr>
            <p:ph type="pic" idx="25"/>
          </p:nvPr>
        </p:nvSpPr>
        <p:spPr>
          <a:xfrm>
            <a:off x="9091766" y="3596026"/>
            <a:ext cx="2773363" cy="186926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itle Placeholder 7">
            <a:extLst>
              <a:ext uri="{FF2B5EF4-FFF2-40B4-BE49-F238E27FC236}">
                <a16:creationId xmlns:a16="http://schemas.microsoft.com/office/drawing/2014/main" id="{6DC0488A-8F3D-3940-AF11-627EAF50D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260351"/>
            <a:ext cx="10548937" cy="100200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84AAB90-1E85-DF4A-BE9C-7BB8FC701C49}"/>
              </a:ext>
            </a:extLst>
          </p:cNvPr>
          <p:cNvSpPr/>
          <p:nvPr userDrawn="1"/>
        </p:nvSpPr>
        <p:spPr>
          <a:xfrm flipV="1">
            <a:off x="334960" y="1262358"/>
            <a:ext cx="11522078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icture Placeholder 10">
            <a:extLst>
              <a:ext uri="{FF2B5EF4-FFF2-40B4-BE49-F238E27FC236}">
                <a16:creationId xmlns:a16="http://schemas.microsoft.com/office/drawing/2014/main" id="{AF505B3D-B9F6-0145-960F-C24F868FCD7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277053" y="5587123"/>
            <a:ext cx="1800224" cy="351952"/>
          </a:xfrm>
        </p:spPr>
      </p:sp>
      <p:sp>
        <p:nvSpPr>
          <p:cNvPr id="28" name="Picture Placeholder 10">
            <a:extLst>
              <a:ext uri="{FF2B5EF4-FFF2-40B4-BE49-F238E27FC236}">
                <a16:creationId xmlns:a16="http://schemas.microsoft.com/office/drawing/2014/main" id="{AF505B3D-B9F6-0145-960F-C24F868FCD7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11050" y="5587123"/>
            <a:ext cx="1800224" cy="351952"/>
          </a:xfrm>
        </p:spPr>
      </p:sp>
      <p:sp>
        <p:nvSpPr>
          <p:cNvPr id="29" name="Picture Placeholder 10">
            <a:extLst>
              <a:ext uri="{FF2B5EF4-FFF2-40B4-BE49-F238E27FC236}">
                <a16:creationId xmlns:a16="http://schemas.microsoft.com/office/drawing/2014/main" id="{AF505B3D-B9F6-0145-960F-C24F868FCD7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145047" y="5579875"/>
            <a:ext cx="1800224" cy="351952"/>
          </a:xfrm>
        </p:spPr>
      </p: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AF505B3D-B9F6-0145-960F-C24F868FCD7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079044" y="5588069"/>
            <a:ext cx="1800224" cy="351952"/>
          </a:xfrm>
        </p:spPr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AF505B3D-B9F6-0145-960F-C24F868FCD70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0013041" y="5588069"/>
            <a:ext cx="1800224" cy="351952"/>
          </a:xfrm>
        </p:spPr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2C1B9F5A-960E-E345-AB7D-9C087F9FFCD0}"/>
              </a:ext>
            </a:extLst>
          </p:cNvPr>
          <p:cNvSpPr txBox="1">
            <a:spLocks/>
          </p:cNvSpPr>
          <p:nvPr userDrawn="1"/>
        </p:nvSpPr>
        <p:spPr>
          <a:xfrm>
            <a:off x="11487054" y="496426"/>
            <a:ext cx="369759" cy="2910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9E80EF-F19E-1449-9A2C-4048A2902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Footer Placeholder 20">
            <a:extLst>
              <a:ext uri="{FF2B5EF4-FFF2-40B4-BE49-F238E27FC236}">
                <a16:creationId xmlns:a16="http://schemas.microsoft.com/office/drawing/2014/main" id="{9BFD4040-23F9-4745-AC2E-4787A0B534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00350" y="6249776"/>
            <a:ext cx="6645729" cy="307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Michael Cartwright     |     mpc24@le.ac.uk        |     University Of Leicester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051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1 Images and Partner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19A7726-F44D-7C40-8663-7144F0610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4" y="1508281"/>
            <a:ext cx="5689599" cy="396783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03E6A351-B4E9-8044-8F74-5F30D42746DA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6170541" y="1508282"/>
            <a:ext cx="5686497" cy="39570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Title Placeholder 7">
            <a:extLst>
              <a:ext uri="{FF2B5EF4-FFF2-40B4-BE49-F238E27FC236}">
                <a16:creationId xmlns:a16="http://schemas.microsoft.com/office/drawing/2014/main" id="{E2B32D72-8CA6-E84D-B595-25F9562D0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260351"/>
            <a:ext cx="10548937" cy="100200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0C3D0CA-52A1-774F-82B2-D4CA29D4696E}"/>
              </a:ext>
            </a:extLst>
          </p:cNvPr>
          <p:cNvSpPr/>
          <p:nvPr userDrawn="1"/>
        </p:nvSpPr>
        <p:spPr>
          <a:xfrm flipV="1">
            <a:off x="334960" y="1262358"/>
            <a:ext cx="11522078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id="{AF505B3D-B9F6-0145-960F-C24F868FCD7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3056" y="5583484"/>
            <a:ext cx="1800224" cy="351952"/>
          </a:xfrm>
        </p:spPr>
      </p:sp>
      <p:sp>
        <p:nvSpPr>
          <p:cNvPr id="26" name="Picture Placeholder 10">
            <a:extLst>
              <a:ext uri="{FF2B5EF4-FFF2-40B4-BE49-F238E27FC236}">
                <a16:creationId xmlns:a16="http://schemas.microsoft.com/office/drawing/2014/main" id="{AF505B3D-B9F6-0145-960F-C24F868FCD7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277053" y="5587123"/>
            <a:ext cx="1800224" cy="351952"/>
          </a:xfrm>
        </p:spPr>
      </p:sp>
      <p:sp>
        <p:nvSpPr>
          <p:cNvPr id="27" name="Picture Placeholder 10">
            <a:extLst>
              <a:ext uri="{FF2B5EF4-FFF2-40B4-BE49-F238E27FC236}">
                <a16:creationId xmlns:a16="http://schemas.microsoft.com/office/drawing/2014/main" id="{AF505B3D-B9F6-0145-960F-C24F868FCD7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11050" y="5587123"/>
            <a:ext cx="1800224" cy="351952"/>
          </a:xfrm>
        </p:spPr>
      </p:sp>
      <p:sp>
        <p:nvSpPr>
          <p:cNvPr id="28" name="Picture Placeholder 10">
            <a:extLst>
              <a:ext uri="{FF2B5EF4-FFF2-40B4-BE49-F238E27FC236}">
                <a16:creationId xmlns:a16="http://schemas.microsoft.com/office/drawing/2014/main" id="{AF505B3D-B9F6-0145-960F-C24F868FCD7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145047" y="5579875"/>
            <a:ext cx="1800224" cy="351952"/>
          </a:xfrm>
        </p:spPr>
      </p:sp>
      <p:sp>
        <p:nvSpPr>
          <p:cNvPr id="29" name="Picture Placeholder 10">
            <a:extLst>
              <a:ext uri="{FF2B5EF4-FFF2-40B4-BE49-F238E27FC236}">
                <a16:creationId xmlns:a16="http://schemas.microsoft.com/office/drawing/2014/main" id="{AF505B3D-B9F6-0145-960F-C24F868FCD7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079044" y="5588069"/>
            <a:ext cx="1800224" cy="351952"/>
          </a:xfrm>
        </p:spPr>
      </p:sp>
      <p:sp>
        <p:nvSpPr>
          <p:cNvPr id="30" name="Picture Placeholder 10">
            <a:extLst>
              <a:ext uri="{FF2B5EF4-FFF2-40B4-BE49-F238E27FC236}">
                <a16:creationId xmlns:a16="http://schemas.microsoft.com/office/drawing/2014/main" id="{AF505B3D-B9F6-0145-960F-C24F868FCD70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0013041" y="5588069"/>
            <a:ext cx="1800224" cy="351952"/>
          </a:xfrm>
        </p:spPr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980F216-4C69-8446-847E-35DF6A1796ED}"/>
              </a:ext>
            </a:extLst>
          </p:cNvPr>
          <p:cNvSpPr txBox="1">
            <a:spLocks/>
          </p:cNvSpPr>
          <p:nvPr userDrawn="1"/>
        </p:nvSpPr>
        <p:spPr>
          <a:xfrm>
            <a:off x="11487054" y="496426"/>
            <a:ext cx="369759" cy="2910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9E80EF-F19E-1449-9A2C-4048A2902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20">
            <a:extLst>
              <a:ext uri="{FF2B5EF4-FFF2-40B4-BE49-F238E27FC236}">
                <a16:creationId xmlns:a16="http://schemas.microsoft.com/office/drawing/2014/main" id="{9BFD4040-23F9-4745-AC2E-4787A0B534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00350" y="6249776"/>
            <a:ext cx="6645729" cy="307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Michael Cartwright     |     mpc24@le.ac.uk        |     University Of Leicester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106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36FD1-6817-5B48-BA3A-33DE15329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5888" y="1521303"/>
            <a:ext cx="6661150" cy="433974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303CB898-602B-7C44-BD25-8A183C9435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4963" y="1521303"/>
            <a:ext cx="4716461" cy="43476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itle Placeholder 7">
            <a:extLst>
              <a:ext uri="{FF2B5EF4-FFF2-40B4-BE49-F238E27FC236}">
                <a16:creationId xmlns:a16="http://schemas.microsoft.com/office/drawing/2014/main" id="{4C95C99E-B74B-D04B-916C-F75677536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260351"/>
            <a:ext cx="10548937" cy="100200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B752AD-9A1C-2C4C-998F-C49FD7EF7B3F}"/>
              </a:ext>
            </a:extLst>
          </p:cNvPr>
          <p:cNvSpPr/>
          <p:nvPr userDrawn="1"/>
        </p:nvSpPr>
        <p:spPr>
          <a:xfrm flipV="1">
            <a:off x="334960" y="1262358"/>
            <a:ext cx="11522078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3CF7B50-3646-EF45-BFAC-3826E7128556}"/>
              </a:ext>
            </a:extLst>
          </p:cNvPr>
          <p:cNvSpPr txBox="1">
            <a:spLocks/>
          </p:cNvSpPr>
          <p:nvPr userDrawn="1"/>
        </p:nvSpPr>
        <p:spPr>
          <a:xfrm>
            <a:off x="11487054" y="496426"/>
            <a:ext cx="369759" cy="2910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9E80EF-F19E-1449-9A2C-4048A2902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20">
            <a:extLst>
              <a:ext uri="{FF2B5EF4-FFF2-40B4-BE49-F238E27FC236}">
                <a16:creationId xmlns:a16="http://schemas.microsoft.com/office/drawing/2014/main" id="{9BFD4040-23F9-4745-AC2E-4787A0B534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00350" y="6249776"/>
            <a:ext cx="6645729" cy="307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Michael Cartwright     |     mpc24@le.ac.uk        |     University Of Leicester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114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2DDB23-49DE-3C4C-B144-2B5ED7C184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95888" y="1521303"/>
            <a:ext cx="6661150" cy="43397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6FC779-1B2C-454D-B0B9-39C4CD047D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4963" y="1521303"/>
            <a:ext cx="4716461" cy="43476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50DA5788-17B8-3343-8718-D73514216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260351"/>
            <a:ext cx="10548937" cy="100200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5D4B2E-B1AA-A642-A59D-9263B4C8040A}"/>
              </a:ext>
            </a:extLst>
          </p:cNvPr>
          <p:cNvSpPr/>
          <p:nvPr userDrawn="1"/>
        </p:nvSpPr>
        <p:spPr>
          <a:xfrm flipV="1">
            <a:off x="334960" y="1262358"/>
            <a:ext cx="11522078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FA21913-3A56-AD44-8430-5EFAD0375734}"/>
              </a:ext>
            </a:extLst>
          </p:cNvPr>
          <p:cNvSpPr txBox="1">
            <a:spLocks/>
          </p:cNvSpPr>
          <p:nvPr userDrawn="1"/>
        </p:nvSpPr>
        <p:spPr>
          <a:xfrm>
            <a:off x="11487054" y="496426"/>
            <a:ext cx="369759" cy="2910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9E80EF-F19E-1449-9A2C-4048A2902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20">
            <a:extLst>
              <a:ext uri="{FF2B5EF4-FFF2-40B4-BE49-F238E27FC236}">
                <a16:creationId xmlns:a16="http://schemas.microsoft.com/office/drawing/2014/main" id="{9BFD4040-23F9-4745-AC2E-4787A0B534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00350" y="6249776"/>
            <a:ext cx="6645729" cy="307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Michael Cartwright     |     mpc24@le.ac.uk        |     University Of Leicester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872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5678DF-0B83-8E4E-80EA-180CB75A9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4785" y="1497028"/>
            <a:ext cx="7232877" cy="4242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26D15-35F6-4B4B-9A74-5773A6DCEC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054" y="496426"/>
            <a:ext cx="369759" cy="2910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E80EF-F19E-1449-9A2C-4048A290265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C2DA1C85-0D5F-F741-A1E1-92B33FA33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495020"/>
            <a:ext cx="10548937" cy="86730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F4BB35-1189-CB4E-A702-E32E7F72036B}"/>
              </a:ext>
            </a:extLst>
          </p:cNvPr>
          <p:cNvSpPr/>
          <p:nvPr userDrawn="1"/>
        </p:nvSpPr>
        <p:spPr>
          <a:xfrm>
            <a:off x="0" y="-1"/>
            <a:ext cx="12192000" cy="2256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NCEO-logo-web">
            <a:extLst>
              <a:ext uri="{FF2B5EF4-FFF2-40B4-BE49-F238E27FC236}">
                <a16:creationId xmlns:a16="http://schemas.microsoft.com/office/drawing/2014/main" id="{BA8DF1B9-77AB-E44F-A800-C6AF30D22F8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2" y="6161369"/>
            <a:ext cx="1944687" cy="50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Footer Placeholder 20">
            <a:extLst>
              <a:ext uri="{FF2B5EF4-FFF2-40B4-BE49-F238E27FC236}">
                <a16:creationId xmlns:a16="http://schemas.microsoft.com/office/drawing/2014/main" id="{9BFD4040-23F9-4745-AC2E-4787A0B534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00350" y="6249776"/>
            <a:ext cx="6645729" cy="307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Michael Cartwright     |     mpc24@le.ac.uk        |     University Of Leicester</a:t>
            </a:r>
            <a:endParaRPr lang="en-US" dirty="0"/>
          </a:p>
        </p:txBody>
      </p:sp>
      <p:pic>
        <p:nvPicPr>
          <p:cNvPr id="12" name="Picture 9" descr="NERC long logo">
            <a:extLst>
              <a:ext uri="{FF2B5EF4-FFF2-40B4-BE49-F238E27FC236}">
                <a16:creationId xmlns:a16="http://schemas.microsoft.com/office/drawing/2014/main" id="{0527458A-04FC-5F45-93FA-5B5452FEC5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395" y="6295408"/>
            <a:ext cx="1427418" cy="29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NCEO-logo-web">
            <a:extLst>
              <a:ext uri="{FF2B5EF4-FFF2-40B4-BE49-F238E27FC236}">
                <a16:creationId xmlns:a16="http://schemas.microsoft.com/office/drawing/2014/main" id="{BA8DF1B9-77AB-E44F-A800-C6AF30D22F8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6070186"/>
            <a:ext cx="2293935" cy="598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704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4" r:id="rId10"/>
    <p:sldLayoutId id="2147483682" r:id="rId11"/>
    <p:sldLayoutId id="2147483683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469" userDrawn="1">
          <p15:clr>
            <a:srgbClr val="F26B43"/>
          </p15:clr>
        </p15:guide>
        <p15:guide id="3" pos="3885" userDrawn="1">
          <p15:clr>
            <a:srgbClr val="F26B43"/>
          </p15:clr>
        </p15:guide>
        <p15:guide id="4" pos="3795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4498" userDrawn="1">
          <p15:clr>
            <a:srgbClr val="F26B43"/>
          </p15:clr>
        </p15:guide>
        <p15:guide id="7" pos="5019" userDrawn="1">
          <p15:clr>
            <a:srgbClr val="F26B43"/>
          </p15:clr>
        </p15:guide>
        <p15:guide id="8" pos="5110" userDrawn="1">
          <p15:clr>
            <a:srgbClr val="F26B43"/>
          </p15:clr>
        </p15:guide>
        <p15:guide id="9" pos="5722" userDrawn="1">
          <p15:clr>
            <a:srgbClr val="F26B43"/>
          </p15:clr>
        </p15:guide>
        <p15:guide id="10" pos="5632" userDrawn="1">
          <p15:clr>
            <a:srgbClr val="F26B43"/>
          </p15:clr>
        </p15:guide>
        <p15:guide id="11" pos="6244" userDrawn="1">
          <p15:clr>
            <a:srgbClr val="F26B43"/>
          </p15:clr>
        </p15:guide>
        <p15:guide id="12" pos="6335" userDrawn="1">
          <p15:clr>
            <a:srgbClr val="F26B43"/>
          </p15:clr>
        </p15:guide>
        <p15:guide id="13" pos="6856" userDrawn="1">
          <p15:clr>
            <a:srgbClr val="F26B43"/>
          </p15:clr>
        </p15:guide>
        <p15:guide id="14" pos="6947" userDrawn="1">
          <p15:clr>
            <a:srgbClr val="F26B43"/>
          </p15:clr>
        </p15:guide>
        <p15:guide id="15" pos="3273" userDrawn="1">
          <p15:clr>
            <a:srgbClr val="F26B43"/>
          </p15:clr>
        </p15:guide>
        <p15:guide id="16" pos="3182" userDrawn="1">
          <p15:clr>
            <a:srgbClr val="F26B43"/>
          </p15:clr>
        </p15:guide>
        <p15:guide id="17" pos="2661" userDrawn="1">
          <p15:clr>
            <a:srgbClr val="F26B43"/>
          </p15:clr>
        </p15:guide>
        <p15:guide id="18" pos="2570" userDrawn="1">
          <p15:clr>
            <a:srgbClr val="F26B43"/>
          </p15:clr>
        </p15:guide>
        <p15:guide id="19" pos="2048" userDrawn="1">
          <p15:clr>
            <a:srgbClr val="F26B43"/>
          </p15:clr>
        </p15:guide>
        <p15:guide id="20" pos="1958" userDrawn="1">
          <p15:clr>
            <a:srgbClr val="F26B43"/>
          </p15:clr>
        </p15:guide>
        <p15:guide id="21" pos="1436" userDrawn="1">
          <p15:clr>
            <a:srgbClr val="F26B43"/>
          </p15:clr>
        </p15:guide>
        <p15:guide id="22" pos="1345" userDrawn="1">
          <p15:clr>
            <a:srgbClr val="F26B43"/>
          </p15:clr>
        </p15:guide>
        <p15:guide id="23" pos="824" userDrawn="1">
          <p15:clr>
            <a:srgbClr val="F26B43"/>
          </p15:clr>
        </p15:guide>
        <p15:guide id="24" pos="733" userDrawn="1">
          <p15:clr>
            <a:srgbClr val="F26B43"/>
          </p15:clr>
        </p15:guide>
        <p15:guide id="25" pos="211" userDrawn="1">
          <p15:clr>
            <a:srgbClr val="F26B43"/>
          </p15:clr>
        </p15:guide>
        <p15:guide id="26" orient="horz" pos="164" userDrawn="1">
          <p15:clr>
            <a:srgbClr val="F26B43"/>
          </p15:clr>
        </p15:guide>
        <p15:guide id="27" orient="horz" pos="42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2773135" y="1719210"/>
            <a:ext cx="6645729" cy="816926"/>
          </a:xfrm>
        </p:spPr>
        <p:txBody>
          <a:bodyPr>
            <a:normAutofit fontScale="92500"/>
          </a:bodyPr>
          <a:lstStyle/>
          <a:p>
            <a:r>
              <a:rPr lang="en-GB" sz="2000" dirty="0"/>
              <a:t>Michael P. Cartwright</a:t>
            </a:r>
            <a:r>
              <a:rPr lang="en-GB" sz="2000" baseline="30000" dirty="0"/>
              <a:t>1</a:t>
            </a:r>
            <a:r>
              <a:rPr lang="en-GB" sz="2000" dirty="0"/>
              <a:t>, Jeremy J. Harrison</a:t>
            </a:r>
            <a:r>
              <a:rPr lang="en-GB" sz="2000" baseline="30000" dirty="0"/>
              <a:t>1</a:t>
            </a:r>
            <a:r>
              <a:rPr lang="en-GB" sz="2000" dirty="0"/>
              <a:t> and David P Moore</a:t>
            </a:r>
            <a:r>
              <a:rPr lang="en-GB" sz="2000" baseline="30000" dirty="0"/>
              <a:t>1</a:t>
            </a:r>
          </a:p>
          <a:p>
            <a:r>
              <a:rPr lang="en-GB" sz="1900" i="1" baseline="30000" dirty="0"/>
              <a:t>1</a:t>
            </a:r>
            <a:r>
              <a:rPr lang="en-GB" sz="1900" i="1" dirty="0"/>
              <a:t>University of Leicester &amp; National Centre for Earth Observation.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9E80EF-F19E-1449-9A2C-4048A290265F}" type="slidenum">
              <a:rPr lang="en-US" smtClean="0"/>
              <a:t>1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21532" y="355045"/>
            <a:ext cx="10548937" cy="1275922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Retrievals of Atmospheric Carbonyl </a:t>
            </a:r>
            <a:r>
              <a:rPr lang="en-GB" dirty="0" err="1"/>
              <a:t>Sulfide</a:t>
            </a:r>
            <a:r>
              <a:rPr lang="en-GB" dirty="0"/>
              <a:t> from IASI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Michael Cartwright     |     mpc24@le.ac.uk        |     University Of Leicester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6922"/>
          <a:stretch/>
        </p:blipFill>
        <p:spPr>
          <a:xfrm>
            <a:off x="437439" y="5307933"/>
            <a:ext cx="1832795" cy="684000"/>
          </a:xfrm>
          <a:prstGeom prst="rect">
            <a:avLst/>
          </a:prstGeom>
        </p:spPr>
      </p:pic>
      <p:sp>
        <p:nvSpPr>
          <p:cNvPr id="12" name="Subtitle 7">
            <a:extLst>
              <a:ext uri="{FF2B5EF4-FFF2-40B4-BE49-F238E27FC236}">
                <a16:creationId xmlns:a16="http://schemas.microsoft.com/office/drawing/2014/main" id="{2ED50659-EE71-4D55-B24A-4BA688A02A3C}"/>
              </a:ext>
            </a:extLst>
          </p:cNvPr>
          <p:cNvSpPr txBox="1">
            <a:spLocks/>
          </p:cNvSpPr>
          <p:nvPr/>
        </p:nvSpPr>
        <p:spPr>
          <a:xfrm>
            <a:off x="763239" y="2959384"/>
            <a:ext cx="10665522" cy="1861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Here we present an update on advances in </a:t>
            </a:r>
            <a:r>
              <a:rPr lang="en-GB" b="1" dirty="0"/>
              <a:t>retrieving carbonyl </a:t>
            </a:r>
            <a:r>
              <a:rPr lang="en-GB" b="1" dirty="0" err="1"/>
              <a:t>sulfide</a:t>
            </a:r>
            <a:r>
              <a:rPr lang="en-GB" b="1" dirty="0"/>
              <a:t> </a:t>
            </a:r>
            <a:r>
              <a:rPr lang="en-GB" dirty="0"/>
              <a:t>total columns from the IASI instruments.</a:t>
            </a:r>
          </a:p>
          <a:p>
            <a:r>
              <a:rPr lang="en-GB" dirty="0"/>
              <a:t>The long term outlook of this work is to provide </a:t>
            </a:r>
            <a:r>
              <a:rPr lang="en-GB" b="1" dirty="0"/>
              <a:t>fresh insight into carbon cycle processes</a:t>
            </a:r>
            <a:r>
              <a:rPr lang="en-GB" dirty="0"/>
              <a:t> driven by carbonyl </a:t>
            </a:r>
            <a:r>
              <a:rPr lang="en-GB" dirty="0" err="1"/>
              <a:t>sulfide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5402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34790" y="1372862"/>
            <a:ext cx="11522420" cy="462043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latin typeface="+mj-lt"/>
                <a:cs typeface="Times New Roman" panose="02020603050405020304" pitchFamily="18" charset="0"/>
              </a:rPr>
              <a:t>Conclusions: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0" dirty="0">
                <a:cs typeface="Times New Roman" panose="02020603050405020304" pitchFamily="18" charset="0"/>
              </a:rPr>
              <a:t>Testing is reaching a conclusion and a good retrieval setup has been achieved.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0" dirty="0">
                <a:cs typeface="Times New Roman" panose="02020603050405020304" pitchFamily="18" charset="0"/>
              </a:rPr>
              <a:t>Still a small amount of work to do to resolve some issues over ocean regions.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0" dirty="0">
                <a:cs typeface="Times New Roman" panose="02020603050405020304" pitchFamily="18" charset="0"/>
              </a:rPr>
              <a:t>Land retrievals are significantly more complex, with some provision required in how emissivity is handled in the retrieval.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cs typeface="Times New Roman" panose="02020603050405020304" pitchFamily="18" charset="0"/>
              </a:rPr>
              <a:t>Outlook: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0" dirty="0">
                <a:cs typeface="Times New Roman" panose="02020603050405020304" pitchFamily="18" charset="0"/>
              </a:rPr>
              <a:t>Make retrievals for an extended period in 2018.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0" dirty="0">
                <a:cs typeface="Times New Roman" panose="02020603050405020304" pitchFamily="18" charset="0"/>
              </a:rPr>
              <a:t>Validate against available surface, aircraft and satellite data.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cs typeface="Times New Roman" panose="02020603050405020304" pitchFamily="18" charset="0"/>
              </a:rPr>
              <a:t>Use this to draw conclusions on the spatial distribution and magnitude of OCS fluxes.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Outlook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Michael Cartwright     |     mpc24@le.ac.uk        |     University Of Leicester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372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34790" y="1372862"/>
            <a:ext cx="11522420" cy="310175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b="0" dirty="0" err="1"/>
              <a:t>Clerbaux</a:t>
            </a:r>
            <a:r>
              <a:rPr lang="en-GB" b="0" dirty="0"/>
              <a:t>, C., </a:t>
            </a:r>
            <a:r>
              <a:rPr lang="en-GB" b="0" dirty="0" err="1"/>
              <a:t>Boynard</a:t>
            </a:r>
            <a:r>
              <a:rPr lang="en-GB" b="0" dirty="0"/>
              <a:t>, A., Clarisse, L., George, M., Hadji-Lazaro, J., </a:t>
            </a:r>
            <a:r>
              <a:rPr lang="en-GB" b="0" dirty="0" err="1"/>
              <a:t>Herbin</a:t>
            </a:r>
            <a:r>
              <a:rPr lang="en-GB" b="0" dirty="0"/>
              <a:t>, H., </a:t>
            </a:r>
            <a:r>
              <a:rPr lang="en-GB" b="0" dirty="0" err="1"/>
              <a:t>Hurtmans</a:t>
            </a:r>
            <a:r>
              <a:rPr lang="en-GB" b="0" dirty="0"/>
              <a:t>, D., </a:t>
            </a:r>
            <a:r>
              <a:rPr lang="en-GB" b="0" dirty="0" err="1"/>
              <a:t>Pommier</a:t>
            </a:r>
            <a:r>
              <a:rPr lang="en-GB" b="0" dirty="0"/>
              <a:t>, M., </a:t>
            </a:r>
            <a:r>
              <a:rPr lang="en-GB" b="0" dirty="0" err="1"/>
              <a:t>Razavi</a:t>
            </a:r>
            <a:r>
              <a:rPr lang="en-GB" b="0" dirty="0"/>
              <a:t>, A., </a:t>
            </a:r>
            <a:r>
              <a:rPr lang="en-GB" b="0" dirty="0" err="1"/>
              <a:t>Turquety</a:t>
            </a:r>
            <a:r>
              <a:rPr lang="en-GB" b="0" dirty="0"/>
              <a:t>, S., </a:t>
            </a:r>
            <a:r>
              <a:rPr lang="en-GB" b="0" dirty="0" err="1"/>
              <a:t>Wespes</a:t>
            </a:r>
            <a:r>
              <a:rPr lang="en-GB" b="0" dirty="0"/>
              <a:t>, C., 2009. Monitoring of atmospheric composition using the thermal infrared IASI/</a:t>
            </a:r>
            <a:r>
              <a:rPr lang="en-GB" b="0" dirty="0" err="1"/>
              <a:t>MetOp</a:t>
            </a:r>
            <a:r>
              <a:rPr lang="en-GB" b="0" dirty="0"/>
              <a:t> sounder. Atmos. Chem. Phys. 9, 6041–6054. https://doi.org/10.5194/acp-9-6041-2009</a:t>
            </a:r>
          </a:p>
          <a:p>
            <a:r>
              <a:rPr lang="en-GB" b="0" dirty="0"/>
              <a:t>Dudhia, A., 2016. The Reference Forward Model (RFM). J. Quant. </a:t>
            </a:r>
            <a:r>
              <a:rPr lang="en-GB" b="0" dirty="0" err="1"/>
              <a:t>Spectrosc</a:t>
            </a:r>
            <a:r>
              <a:rPr lang="en-GB" b="0" dirty="0"/>
              <a:t>. </a:t>
            </a:r>
            <a:r>
              <a:rPr lang="en-GB" b="0" dirty="0" err="1"/>
              <a:t>Radiat</a:t>
            </a:r>
            <a:r>
              <a:rPr lang="en-GB" b="0" dirty="0"/>
              <a:t>. Transfer 186, 243–253. https://doi.org/10.1016/j.jqsrt.2016.06.018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GB" b="0" dirty="0">
              <a:cs typeface="Times New Roman" panose="02020603050405020304" pitchFamily="18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References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Michael Cartwright     |     mpc24@le.ac.uk        |     University Of Leicester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488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Background – OCS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9E80EF-F19E-1449-9A2C-4048A290265F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Michael Cartwright     |     mpc24@le.ac.uk        |     University Of Leicester</a:t>
            </a:r>
            <a:endParaRPr lang="en-US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7C845A26-71E7-44AD-830B-B02BCEE46B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358935"/>
              </p:ext>
            </p:extLst>
          </p:nvPr>
        </p:nvGraphicFramePr>
        <p:xfrm>
          <a:off x="2604604" y="3409673"/>
          <a:ext cx="6982792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1396">
                  <a:extLst>
                    <a:ext uri="{9D8B030D-6E8A-4147-A177-3AD203B41FA5}">
                      <a16:colId xmlns:a16="http://schemas.microsoft.com/office/drawing/2014/main" val="1955116958"/>
                    </a:ext>
                  </a:extLst>
                </a:gridCol>
                <a:gridCol w="3491396">
                  <a:extLst>
                    <a:ext uri="{9D8B030D-6E8A-4147-A177-3AD203B41FA5}">
                      <a16:colId xmlns:a16="http://schemas.microsoft.com/office/drawing/2014/main" val="2294189692"/>
                    </a:ext>
                  </a:extLst>
                </a:gridCol>
              </a:tblGrid>
              <a:tr h="33045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Sources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Sinks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360341"/>
                  </a:ext>
                </a:extLst>
              </a:tr>
              <a:tr h="3304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Oceanic Emission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Vegetation</a:t>
                      </a:r>
                      <a:endParaRPr lang="en-GB" sz="2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8234031"/>
                  </a:ext>
                </a:extLst>
              </a:tr>
              <a:tr h="3304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Biomass Burning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Soil</a:t>
                      </a:r>
                      <a:endParaRPr lang="en-GB" sz="2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4619744"/>
                  </a:ext>
                </a:extLst>
              </a:tr>
              <a:tr h="33045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Anthropogenic Emissions</a:t>
                      </a:r>
                      <a:endParaRPr lang="en-GB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Photochemical loss</a:t>
                      </a:r>
                      <a:endParaRPr lang="en-GB" sz="2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0206995"/>
                  </a:ext>
                </a:extLst>
              </a:tr>
            </a:tbl>
          </a:graphicData>
        </a:graphic>
      </p:graphicFrame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74198780-FA20-4502-BD6D-8A6E947060CF}"/>
              </a:ext>
            </a:extLst>
          </p:cNvPr>
          <p:cNvSpPr txBox="1">
            <a:spLocks/>
          </p:cNvSpPr>
          <p:nvPr/>
        </p:nvSpPr>
        <p:spPr>
          <a:xfrm>
            <a:off x="334790" y="1372862"/>
            <a:ext cx="11522420" cy="1828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b="1" dirty="0">
                <a:solidFill>
                  <a:schemeClr val="tx1"/>
                </a:solidFill>
                <a:cs typeface="Times New Roman" panose="02020603050405020304" pitchFamily="18" charset="0"/>
              </a:rPr>
              <a:t>Carbonyl </a:t>
            </a:r>
            <a:r>
              <a:rPr lang="en-GB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Sulfide</a:t>
            </a:r>
            <a:r>
              <a:rPr lang="en-GB" b="1" dirty="0">
                <a:solidFill>
                  <a:schemeClr val="tx1"/>
                </a:solidFill>
                <a:cs typeface="Times New Roman" panose="02020603050405020304" pitchFamily="18" charset="0"/>
              </a:rPr>
              <a:t> (OCS):</a:t>
            </a:r>
            <a:endParaRPr lang="en-GB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cs typeface="Times New Roman" panose="02020603050405020304" pitchFamily="18" charset="0"/>
              </a:rPr>
              <a:t>Can be used as a proxy for photosynthetic uptake of carbon dioxide (CO</a:t>
            </a:r>
            <a:r>
              <a:rPr lang="en-GB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2</a:t>
            </a:r>
            <a:r>
              <a:rPr lang="en-GB" dirty="0">
                <a:solidFill>
                  <a:schemeClr val="tx1"/>
                </a:solidFill>
                <a:cs typeface="Times New Roman" panose="02020603050405020304" pitchFamily="18" charset="0"/>
              </a:rPr>
              <a:t>) by vegetation.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cs typeface="Times New Roman" panose="02020603050405020304" pitchFamily="18" charset="0"/>
              </a:rPr>
              <a:t>Global average atmospheric mixing ratio of ~500 </a:t>
            </a:r>
            <a:r>
              <a:rPr lang="en-GB" dirty="0" err="1">
                <a:solidFill>
                  <a:schemeClr val="tx1"/>
                </a:solidFill>
                <a:cs typeface="Times New Roman" panose="02020603050405020304" pitchFamily="18" charset="0"/>
              </a:rPr>
              <a:t>pptv</a:t>
            </a:r>
            <a:r>
              <a:rPr lang="en-GB" dirty="0">
                <a:solidFill>
                  <a:schemeClr val="tx1"/>
                </a:solidFill>
                <a:cs typeface="Times New Roman" panose="02020603050405020304" pitchFamily="18" charset="0"/>
              </a:rPr>
              <a:t> and a negligible trend – therefore a closed budget.</a:t>
            </a:r>
          </a:p>
        </p:txBody>
      </p:sp>
    </p:spTree>
    <p:extLst>
      <p:ext uri="{BB962C8B-B14F-4D97-AF65-F5344CB8AC3E}">
        <p14:creationId xmlns:p14="http://schemas.microsoft.com/office/powerpoint/2010/main" val="4143344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34790" y="1372861"/>
            <a:ext cx="8597848" cy="403402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latin typeface="+mj-lt"/>
                <a:cs typeface="Times New Roman" panose="02020603050405020304" pitchFamily="18" charset="0"/>
              </a:rPr>
              <a:t>Infrared Atmospheric Sounding Interferometer (IASI):</a:t>
            </a:r>
          </a:p>
          <a:p>
            <a:pPr marL="284400" indent="-2844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0" dirty="0">
                <a:cs typeface="Times New Roman" panose="02020603050405020304" pitchFamily="18" charset="0"/>
              </a:rPr>
              <a:t>Three nadir FTS instruments onboard the </a:t>
            </a:r>
            <a:r>
              <a:rPr lang="en-GB" b="0" dirty="0" err="1">
                <a:cs typeface="Times New Roman" panose="02020603050405020304" pitchFamily="18" charset="0"/>
              </a:rPr>
              <a:t>MetOp</a:t>
            </a:r>
            <a:r>
              <a:rPr lang="en-GB" b="0" dirty="0">
                <a:cs typeface="Times New Roman" panose="02020603050405020304" pitchFamily="18" charset="0"/>
              </a:rPr>
              <a:t> satellite array.</a:t>
            </a:r>
          </a:p>
          <a:p>
            <a:pPr marL="284400" indent="-2844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0" dirty="0">
                <a:cs typeface="Times New Roman" panose="02020603050405020304" pitchFamily="18" charset="0"/>
              </a:rPr>
              <a:t>These satellites make 1.3 million measurements per day.</a:t>
            </a:r>
          </a:p>
          <a:p>
            <a:pPr marL="284400" indent="-2844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0" dirty="0">
                <a:cs typeface="Times New Roman" panose="02020603050405020304" pitchFamily="18" charset="0"/>
              </a:rPr>
              <a:t>Data record dating back to 2006, spanning 15 years.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cs typeface="Times New Roman" panose="02020603050405020304" pitchFamily="18" charset="0"/>
              </a:rPr>
              <a:t>Atmospheric Chemistry Experiment – FTS (ACE-FTS):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0" dirty="0">
                <a:cs typeface="Times New Roman" panose="02020603050405020304" pitchFamily="18" charset="0"/>
              </a:rPr>
              <a:t>Limb sounding FTS, with approximately 98k profiles.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0" dirty="0">
                <a:cs typeface="Times New Roman" panose="02020603050405020304" pitchFamily="18" charset="0"/>
              </a:rPr>
              <a:t>Profiles used to calculate an a priori profile and corresponding covariance matrix.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Instrumentation – IASI &amp; ACE-FTS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Michael Cartwright     |     mpc24@le.ac.uk        |     University Of Leicester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E01489E-4F47-4F13-9F11-A0A206A2D8D2}"/>
              </a:ext>
            </a:extLst>
          </p:cNvPr>
          <p:cNvGrpSpPr/>
          <p:nvPr/>
        </p:nvGrpSpPr>
        <p:grpSpPr>
          <a:xfrm>
            <a:off x="8933434" y="1372861"/>
            <a:ext cx="2924969" cy="3438614"/>
            <a:chOff x="8932240" y="1655026"/>
            <a:chExt cx="2924969" cy="343861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290C37F-0FEA-4679-AA12-4331348DCF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32638" y="1655026"/>
              <a:ext cx="2924175" cy="2838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3">
              <a:extLst>
                <a:ext uri="{FF2B5EF4-FFF2-40B4-BE49-F238E27FC236}">
                  <a16:creationId xmlns:a16="http://schemas.microsoft.com/office/drawing/2014/main" id="{D6BA6BE4-0B82-4EDF-AB60-90A76CE825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32240" y="4493476"/>
              <a:ext cx="2924969" cy="600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</a:t>
              </a:r>
              <a:r>
                <a:rPr kumimoji="0" lang="en-GB" altLang="en-US" sz="1100" b="0" i="0" u="none" strike="noStrike" cap="none" normalizeH="0" baseline="0" dirty="0" bmk="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igure </a:t>
              </a:r>
              <a:r>
                <a:rPr kumimoji="0" lang="en-GB" altLang="en-US" sz="1100" b="0" i="0" u="none" strike="noStrike" cap="none" normalizeH="0" baseline="0" dirty="0" bmk="_Ref526941238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r>
                <a:rPr kumimoji="0" lang="en-GB" alt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IASI Observing mode, measuring infrared radiation over 2200 km swatch width (</a:t>
              </a:r>
              <a:r>
                <a:rPr kumimoji="0" lang="en-GB" altLang="en-US" sz="11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Clerbaux</a:t>
              </a:r>
              <a:r>
                <a:rPr kumimoji="0" lang="en-GB" alt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et al., 2009)</a:t>
              </a:r>
              <a:r>
                <a:rPr kumimoji="0" lang="en-GB" altLang="en-US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GB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6652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Placeholder 7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34790" y="1372862"/>
                <a:ext cx="11522420" cy="3497312"/>
              </a:xfrm>
            </p:spPr>
            <p:txBody>
              <a:bodyPr vert="horz" lIns="91440" tIns="45720" rIns="91440" bIns="45720" rtlCol="0" anchor="t">
                <a:noAutofit/>
              </a:bodyPr>
              <a:lstStyle/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dirty="0">
                    <a:latin typeface="+mj-lt"/>
                    <a:cs typeface="Times New Roman" panose="02020603050405020304" pitchFamily="18" charset="0"/>
                  </a:rPr>
                  <a:t>University of Leicester IASI Retrieval Scheme (ULIRS):</a:t>
                </a:r>
              </a:p>
              <a:p>
                <a:pPr marL="285750" indent="-285750" algn="just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GB" b="0" dirty="0">
                    <a:cs typeface="Times New Roman" panose="02020603050405020304" pitchFamily="18" charset="0"/>
                  </a:rPr>
                  <a:t>ULIRS makes use of the Optimal Estimation Method, more specifically the Levenberg-Marquardt iterative method.</a:t>
                </a:r>
              </a:p>
              <a:p>
                <a:pPr marL="285750" indent="-285750" algn="just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GB" b="0" dirty="0">
                    <a:cs typeface="Times New Roman" panose="02020603050405020304" pitchFamily="18" charset="0"/>
                  </a:rPr>
                  <a:t>The forward model used in this work to resolve the forward problem (equation below) is the RFM (Dudhia, 2016):</a:t>
                </a:r>
              </a:p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GB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𝐅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GB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</m:d>
                      <m:r>
                        <a:rPr lang="en-GB">
                          <a:latin typeface="Cambria Math" panose="02040503050406030204" pitchFamily="18" charset="0"/>
                        </a:rPr>
                        <m:t>+ </m:t>
                      </m:r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ϵ</m:t>
                      </m:r>
                    </m:oMath>
                  </m:oMathPara>
                </a14:m>
                <a:endParaRPr lang="en-GB" b="0" dirty="0">
                  <a:cs typeface="Times New Roman" panose="02020603050405020304" pitchFamily="18" charset="0"/>
                </a:endParaRPr>
              </a:p>
              <a:p>
                <a:pPr marL="285750" indent="-285750" algn="just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GB" b="0" dirty="0">
                    <a:cs typeface="Times New Roman" panose="02020603050405020304" pitchFamily="18" charset="0"/>
                  </a:rPr>
                  <a:t>Look up tables for the additional state vectors are used to speed up computation.</a:t>
                </a:r>
                <a:endParaRPr lang="en-GB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34790" y="1372862"/>
                <a:ext cx="11522420" cy="3497312"/>
              </a:xfrm>
              <a:blipFill>
                <a:blip r:embed="rId3"/>
                <a:stretch>
                  <a:fillRect l="-847" t="-2439" r="-7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Method – ULIRS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Michael Cartwright     |     mpc24@le.ac.uk        |     University Of Leicester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70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34790" y="1372862"/>
            <a:ext cx="11522420" cy="383524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latin typeface="+mj-lt"/>
                <a:cs typeface="Times New Roman" panose="02020603050405020304" pitchFamily="18" charset="0"/>
              </a:rPr>
              <a:t>Retrieval Setup: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0" dirty="0">
                <a:cs typeface="Times New Roman" panose="02020603050405020304" pitchFamily="18" charset="0"/>
              </a:rPr>
              <a:t>Profiles of OCS are retrieved on a 32-layer grid, equidistant in altitude for the first 31 layers (up to 31 km) – with an additional layer between 31 km and 50 km.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0" dirty="0">
                <a:cs typeface="Times New Roman" panose="02020603050405020304" pitchFamily="18" charset="0"/>
              </a:rPr>
              <a:t>114 spectral channels from the IASI instrument are used in the retrieval, between 2030 cm</a:t>
            </a:r>
            <a:r>
              <a:rPr lang="en-GB" b="0" baseline="30000" dirty="0">
                <a:cs typeface="Times New Roman" panose="02020603050405020304" pitchFamily="18" charset="0"/>
              </a:rPr>
              <a:t>-1</a:t>
            </a:r>
            <a:r>
              <a:rPr lang="en-GB" b="0" dirty="0">
                <a:cs typeface="Times New Roman" panose="02020603050405020304" pitchFamily="18" charset="0"/>
              </a:rPr>
              <a:t> and 2100 cm</a:t>
            </a:r>
            <a:r>
              <a:rPr lang="en-GB" b="0" baseline="30000" dirty="0">
                <a:cs typeface="Times New Roman" panose="02020603050405020304" pitchFamily="18" charset="0"/>
              </a:rPr>
              <a:t>-1</a:t>
            </a:r>
            <a:r>
              <a:rPr lang="en-GB" b="0" dirty="0">
                <a:cs typeface="Times New Roman" panose="02020603050405020304" pitchFamily="18" charset="0"/>
              </a:rPr>
              <a:t> wavenumbers.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0" dirty="0">
                <a:cs typeface="Times New Roman" panose="02020603050405020304" pitchFamily="18" charset="0"/>
              </a:rPr>
              <a:t>Due to contamination with several other species, we include the following additional state vectors: H</a:t>
            </a:r>
            <a:r>
              <a:rPr lang="en-GB" b="0" baseline="-25000" dirty="0">
                <a:cs typeface="Times New Roman" panose="02020603050405020304" pitchFamily="18" charset="0"/>
              </a:rPr>
              <a:t>2</a:t>
            </a:r>
            <a:r>
              <a:rPr lang="en-GB" b="0" dirty="0">
                <a:cs typeface="Times New Roman" panose="02020603050405020304" pitchFamily="18" charset="0"/>
              </a:rPr>
              <a:t>O, CO</a:t>
            </a:r>
            <a:r>
              <a:rPr lang="en-GB" b="0" baseline="-25000" dirty="0">
                <a:cs typeface="Times New Roman" panose="02020603050405020304" pitchFamily="18" charset="0"/>
              </a:rPr>
              <a:t>2</a:t>
            </a:r>
            <a:r>
              <a:rPr lang="en-GB" b="0" dirty="0">
                <a:cs typeface="Times New Roman" panose="02020603050405020304" pitchFamily="18" charset="0"/>
              </a:rPr>
              <a:t>, CO and O</a:t>
            </a:r>
            <a:r>
              <a:rPr lang="en-GB" b="0" baseline="-25000" dirty="0">
                <a:cs typeface="Times New Roman" panose="02020603050405020304" pitchFamily="18" charset="0"/>
              </a:rPr>
              <a:t>3</a:t>
            </a:r>
            <a:r>
              <a:rPr lang="en-GB" b="0" dirty="0">
                <a:cs typeface="Times New Roman" panose="02020603050405020304" pitchFamily="18" charset="0"/>
              </a:rPr>
              <a:t>. Temperature is also retrieved.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0" dirty="0">
                <a:cs typeface="Times New Roman" panose="02020603050405020304" pitchFamily="18" charset="0"/>
              </a:rPr>
              <a:t>A priori profiles are composed in 10</a:t>
            </a:r>
            <a:r>
              <a:rPr lang="en-GB" b="0" dirty="0"/>
              <a:t>° latitude bins, where we stitch a tropospheric value of 480 ppt to profiles of ACE-FTS above the tropopause.</a:t>
            </a:r>
            <a:endParaRPr lang="en-GB" b="0" dirty="0"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GB" dirty="0">
              <a:cs typeface="Times New Roman" panose="02020603050405020304" pitchFamily="18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Method – Retrieval Setup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Michael Cartwright     |     mpc24@le.ac.uk        |     University Of Leicester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816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34790" y="1372861"/>
            <a:ext cx="6135584" cy="449122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latin typeface="+mj-lt"/>
                <a:cs typeface="Times New Roman" panose="02020603050405020304" pitchFamily="18" charset="0"/>
              </a:rPr>
              <a:t>Profiles: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0" dirty="0">
                <a:latin typeface="+mj-lt"/>
                <a:cs typeface="Times New Roman" panose="02020603050405020304" pitchFamily="18" charset="0"/>
              </a:rPr>
              <a:t>A priori covariance constrains the retrieved profiles to within 40% of the a priori.</a:t>
            </a:r>
            <a:endParaRPr lang="en-GB" dirty="0">
              <a:latin typeface="+mj-lt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latin typeface="+mj-lt"/>
                <a:cs typeface="Times New Roman" panose="02020603050405020304" pitchFamily="18" charset="0"/>
              </a:rPr>
              <a:t>Averaging Kernels: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0" dirty="0">
                <a:cs typeface="Times New Roman" panose="02020603050405020304" pitchFamily="18" charset="0"/>
              </a:rPr>
              <a:t>Averaging kernels peak around 10 km.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0" dirty="0">
                <a:cs typeface="Times New Roman" panose="02020603050405020304" pitchFamily="18" charset="0"/>
              </a:rPr>
              <a:t>Oceanic retrievals show a DOFs globally of between 0.9 and 1.1.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GB" dirty="0">
              <a:cs typeface="Times New Roman" panose="02020603050405020304" pitchFamily="18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Results – Profiles and Sensitivity</a:t>
            </a:r>
          </a:p>
        </p:txBody>
      </p:sp>
      <p:pic>
        <p:nvPicPr>
          <p:cNvPr id="3" name="Picture 2" descr="Chart, radar chart&#10;&#10;Description automatically generated">
            <a:extLst>
              <a:ext uri="{FF2B5EF4-FFF2-40B4-BE49-F238E27FC236}">
                <a16:creationId xmlns:a16="http://schemas.microsoft.com/office/drawing/2014/main" id="{6E97EF1C-ED7A-4B56-A456-9EDE074F0A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760"/>
          <a:stretch/>
        </p:blipFill>
        <p:spPr>
          <a:xfrm>
            <a:off x="7537210" y="1318739"/>
            <a:ext cx="4320000" cy="2057200"/>
          </a:xfrm>
          <a:prstGeom prst="rect">
            <a:avLst/>
          </a:prstGeom>
        </p:spPr>
      </p:pic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05BBB628-1450-4005-AB8E-3173CF82A6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7210" y="3704086"/>
            <a:ext cx="4320000" cy="2160000"/>
          </a:xfrm>
          <a:prstGeom prst="rect">
            <a:avLst/>
          </a:prstGeom>
        </p:spPr>
      </p:pic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90F9495A-D1BB-4284-A208-CAA98F1AA0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2199" y="4060276"/>
            <a:ext cx="3672000" cy="2160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A737351-5125-4354-A26F-77AB51938771}"/>
              </a:ext>
            </a:extLst>
          </p:cNvPr>
          <p:cNvSpPr txBox="1"/>
          <p:nvPr/>
        </p:nvSpPr>
        <p:spPr>
          <a:xfrm>
            <a:off x="3622199" y="6273740"/>
            <a:ext cx="367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Times New Roman" panose="02020603050405020304" pitchFamily="18" charset="0"/>
              </a:rPr>
              <a:t>Figure 4. Degrees of Freedom over oceans. For 18</a:t>
            </a:r>
            <a:r>
              <a:rPr lang="en-GB" sz="1100" baseline="30000" dirty="0">
                <a:latin typeface="Arial" panose="020B0604020202020204" pitchFamily="34" charset="0"/>
                <a:cs typeface="Times New Roman" panose="02020603050405020304" pitchFamily="18" charset="0"/>
              </a:rPr>
              <a:t>th</a:t>
            </a:r>
            <a:r>
              <a:rPr lang="en-GB" sz="1100" dirty="0">
                <a:latin typeface="Arial" panose="020B0604020202020204" pitchFamily="34" charset="0"/>
                <a:cs typeface="Times New Roman" panose="02020603050405020304" pitchFamily="18" charset="0"/>
              </a:rPr>
              <a:t> July 2018.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03C129-C6D5-4E79-B151-DB1E9659FC0E}"/>
              </a:ext>
            </a:extLst>
          </p:cNvPr>
          <p:cNvSpPr txBox="1"/>
          <p:nvPr/>
        </p:nvSpPr>
        <p:spPr>
          <a:xfrm>
            <a:off x="7537209" y="5841486"/>
            <a:ext cx="4320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Times New Roman" panose="02020603050405020304" pitchFamily="18" charset="0"/>
              </a:rPr>
              <a:t>Figure 3. A profile and retrieved profile for a Central Pacific ocean pixel: 1.99S and 140.93W.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6D024B-E02D-467B-A786-7F74359597A2}"/>
              </a:ext>
            </a:extLst>
          </p:cNvPr>
          <p:cNvSpPr txBox="1"/>
          <p:nvPr/>
        </p:nvSpPr>
        <p:spPr>
          <a:xfrm>
            <a:off x="7537210" y="3324569"/>
            <a:ext cx="4320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Times New Roman" panose="02020603050405020304" pitchFamily="18" charset="0"/>
              </a:rPr>
              <a:t>Figure 2. Averaging kernels for a Central Pacific ocean pixel: 1.99S and 140.93W.</a:t>
            </a:r>
          </a:p>
        </p:txBody>
      </p:sp>
    </p:spTree>
    <p:extLst>
      <p:ext uri="{BB962C8B-B14F-4D97-AF65-F5344CB8AC3E}">
        <p14:creationId xmlns:p14="http://schemas.microsoft.com/office/powerpoint/2010/main" val="26495954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34790" y="1372861"/>
            <a:ext cx="6920557" cy="454320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latin typeface="+mj-lt"/>
                <a:cs typeface="Times New Roman" panose="02020603050405020304" pitchFamily="18" charset="0"/>
              </a:rPr>
              <a:t>Spectra: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0" dirty="0">
                <a:cs typeface="Times New Roman" panose="02020603050405020304" pitchFamily="18" charset="0"/>
              </a:rPr>
              <a:t>Residual spectra of the residuals generally sits within the 2 </a:t>
            </a:r>
            <a:r>
              <a:rPr lang="en-GB" b="0" dirty="0" err="1">
                <a:cs typeface="Times New Roman" panose="02020603050405020304" pitchFamily="18" charset="0"/>
              </a:rPr>
              <a:t>nW</a:t>
            </a:r>
            <a:r>
              <a:rPr lang="en-GB" b="0" dirty="0">
                <a:cs typeface="Times New Roman" panose="02020603050405020304" pitchFamily="18" charset="0"/>
              </a:rPr>
              <a:t> noise limit of the IASI instruments.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0" dirty="0">
                <a:cs typeface="Times New Roman" panose="02020603050405020304" pitchFamily="18" charset="0"/>
              </a:rPr>
              <a:t>Some spatial variation in how well they fit, with the region in the central Pacific deviating out at several of the spectral points.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GB" dirty="0">
              <a:cs typeface="Times New Roman" panose="02020603050405020304" pitchFamily="18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Results – Measurement, Model and Residual Spectra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Michael Cartwright     |     mpc24@le.ac.uk        |     University Of Leicester</a:t>
            </a: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92E98F7-EEDD-4D60-9306-147B056B70E0}"/>
              </a:ext>
            </a:extLst>
          </p:cNvPr>
          <p:cNvGrpSpPr/>
          <p:nvPr/>
        </p:nvGrpSpPr>
        <p:grpSpPr>
          <a:xfrm>
            <a:off x="3217211" y="1596067"/>
            <a:ext cx="8640000" cy="4320000"/>
            <a:chOff x="3217210" y="1372862"/>
            <a:chExt cx="8640000" cy="4320000"/>
          </a:xfrm>
        </p:grpSpPr>
        <p:pic>
          <p:nvPicPr>
            <p:cNvPr id="3" name="Picture 2" descr="Chart&#10;&#10;Description automatically generated">
              <a:extLst>
                <a:ext uri="{FF2B5EF4-FFF2-40B4-BE49-F238E27FC236}">
                  <a16:creationId xmlns:a16="http://schemas.microsoft.com/office/drawing/2014/main" id="{556B479B-3E5F-40D2-BA70-0E43BDDBB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37210" y="3532862"/>
              <a:ext cx="4320000" cy="2160000"/>
            </a:xfrm>
            <a:prstGeom prst="rect">
              <a:avLst/>
            </a:prstGeom>
          </p:spPr>
        </p:pic>
        <p:pic>
          <p:nvPicPr>
            <p:cNvPr id="5" name="Picture 4" descr="Chart, box and whisker chart&#10;&#10;Description automatically generated">
              <a:extLst>
                <a:ext uri="{FF2B5EF4-FFF2-40B4-BE49-F238E27FC236}">
                  <a16:creationId xmlns:a16="http://schemas.microsoft.com/office/drawing/2014/main" id="{71C07292-C91E-4509-B181-4C0873FD6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17210" y="3532862"/>
              <a:ext cx="4319999" cy="2160000"/>
            </a:xfrm>
            <a:prstGeom prst="rect">
              <a:avLst/>
            </a:prstGeom>
          </p:spPr>
        </p:pic>
        <p:pic>
          <p:nvPicPr>
            <p:cNvPr id="10" name="Picture 9" descr="Chart&#10;&#10;Description automatically generated">
              <a:extLst>
                <a:ext uri="{FF2B5EF4-FFF2-40B4-BE49-F238E27FC236}">
                  <a16:creationId xmlns:a16="http://schemas.microsoft.com/office/drawing/2014/main" id="{BD8C7C9C-4FB0-425E-954D-9A312D4936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37211" y="1372862"/>
              <a:ext cx="4319999" cy="2160000"/>
            </a:xfrm>
            <a:prstGeom prst="rect">
              <a:avLst/>
            </a:prstGeom>
          </p:spPr>
        </p:pic>
      </p:grpSp>
      <p:sp>
        <p:nvSpPr>
          <p:cNvPr id="12" name="Rectangle 3">
            <a:extLst>
              <a:ext uri="{FF2B5EF4-FFF2-40B4-BE49-F238E27FC236}">
                <a16:creationId xmlns:a16="http://schemas.microsoft.com/office/drawing/2014/main" id="{455CDA95-DA14-43B9-9EAB-0743535C2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7212" y="5916066"/>
            <a:ext cx="86400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kumimoji="0" lang="en-GB" altLang="en-US" sz="11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igure </a:t>
            </a:r>
            <a:r>
              <a:rPr lang="en-GB" altLang="en-US" sz="1100" dirty="0" bmk="_Ref526941238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altLang="en-US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Measurement (yellow) and residual spectra (blue) for retrievals in 3 oceanic regions, the arctic, central Pacific and Southern Atlantic. These are averaged residuals for several hundred pixels and the error bars represent the standard deviation.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279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34790" y="1372862"/>
            <a:ext cx="11522420" cy="194352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latin typeface="+mj-lt"/>
                <a:cs typeface="Times New Roman" panose="02020603050405020304" pitchFamily="18" charset="0"/>
              </a:rPr>
              <a:t>Total Columns: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0" dirty="0">
                <a:cs typeface="Times New Roman" panose="02020603050405020304" pitchFamily="18" charset="0"/>
              </a:rPr>
              <a:t>Retrieved total columns of OCS for a 5-day period in July 2018 underestimate global modelled OCS from TOMCAT.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b="0" dirty="0"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GB" dirty="0">
              <a:cs typeface="Times New Roman" panose="02020603050405020304" pitchFamily="18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Results – Total Columns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Michael Cartwright     |     mpc24@le.ac.uk        |     University Of Leicester</a:t>
            </a:r>
            <a:endParaRPr lang="en-US" dirty="0"/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629F0999-F7B1-41B4-8DF7-A9E35E6D3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464" y="3233504"/>
            <a:ext cx="4284000" cy="252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21FA2D-572E-4253-8A4D-88B69772E6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7670" y="3233504"/>
            <a:ext cx="4536000" cy="2520000"/>
          </a:xfrm>
          <a:prstGeom prst="rect">
            <a:avLst/>
          </a:prstGeom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F205B677-FC53-4D44-8574-BA5110059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332" y="5700623"/>
            <a:ext cx="428613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kumimoji="0" lang="en-GB" altLang="en-US" sz="11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igure </a:t>
            </a:r>
            <a:r>
              <a:rPr lang="en-GB" altLang="en-US" sz="1100" dirty="0" bmk="_Ref526941238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Retrieved total column amounts for a 5-day period in </a:t>
            </a:r>
            <a:r>
              <a:rPr lang="en-GB" altLang="en-US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July 2018 (15</a:t>
            </a:r>
            <a:r>
              <a:rPr lang="en-GB" altLang="en-US" sz="1100" baseline="30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GB" altLang="en-US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19</a:t>
            </a:r>
            <a:r>
              <a:rPr lang="en-GB" altLang="en-US" sz="1100" baseline="30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GB" altLang="en-US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Units: Molecules/cm2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A9D3D0B2-64CF-4FAC-9292-41E32BFDC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7670" y="5700622"/>
            <a:ext cx="45360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kumimoji="0" lang="en-GB" altLang="en-US" sz="11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igure </a:t>
            </a:r>
            <a:r>
              <a:rPr kumimoji="0" lang="en-GB" altLang="en-US" sz="1100" b="0" i="0" u="none" strike="noStrike" cap="none" normalizeH="0" baseline="0" dirty="0" bmk="_Ref526941238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Modelled monthly mean total column amounts from TOMCAT for July 2018.</a:t>
            </a:r>
            <a:r>
              <a:rPr lang="en-GB" altLang="en-US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Units: Molecules/cm2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570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34790" y="1372862"/>
            <a:ext cx="11522420" cy="194352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latin typeface="+mj-lt"/>
                <a:cs typeface="Times New Roman" panose="02020603050405020304" pitchFamily="18" charset="0"/>
              </a:rPr>
              <a:t>Land Retrievals: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0" dirty="0">
                <a:cs typeface="Times New Roman" panose="02020603050405020304" pitchFamily="18" charset="0"/>
              </a:rPr>
              <a:t>Large chi-square values suggest an unreliable measurement over desert and bare soil regions.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0" dirty="0">
                <a:cs typeface="Times New Roman" panose="02020603050405020304" pitchFamily="18" charset="0"/>
              </a:rPr>
              <a:t>Emissivity properties over these regions show a steep gradient around the </a:t>
            </a:r>
            <a:r>
              <a:rPr lang="en-GB" b="0" dirty="0" err="1">
                <a:cs typeface="Times New Roman" panose="02020603050405020304" pitchFamily="18" charset="0"/>
              </a:rPr>
              <a:t>retrieal</a:t>
            </a:r>
            <a:r>
              <a:rPr lang="en-GB" b="0" dirty="0">
                <a:cs typeface="Times New Roman" panose="02020603050405020304" pitchFamily="18" charset="0"/>
              </a:rPr>
              <a:t> window around 2000 cm</a:t>
            </a:r>
            <a:r>
              <a:rPr lang="en-GB" b="0" baseline="30000" dirty="0">
                <a:cs typeface="Times New Roman" panose="02020603050405020304" pitchFamily="18" charset="0"/>
              </a:rPr>
              <a:t>-1</a:t>
            </a:r>
            <a:r>
              <a:rPr lang="en-GB" b="0" dirty="0">
                <a:cs typeface="Times New Roman" panose="02020603050405020304" pitchFamily="18" charset="0"/>
              </a:rPr>
              <a:t> wavenumbers or 5 µm.</a:t>
            </a:r>
            <a:endParaRPr lang="en-GB" b="0" baseline="30000" dirty="0"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b="0" dirty="0"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GB" dirty="0">
              <a:cs typeface="Times New Roman" panose="02020603050405020304" pitchFamily="18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Results – Land Retrievals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Michael Cartwright     |     mpc24@le.ac.uk        |     University Of Leicester</a:t>
            </a:r>
            <a:endParaRPr lang="en-US" dirty="0"/>
          </a:p>
        </p:txBody>
      </p:sp>
      <p:pic>
        <p:nvPicPr>
          <p:cNvPr id="12" name="Picture 11" descr="A picture containing map&#10;&#10;Description automatically generated">
            <a:extLst>
              <a:ext uri="{FF2B5EF4-FFF2-40B4-BE49-F238E27FC236}">
                <a16:creationId xmlns:a16="http://schemas.microsoft.com/office/drawing/2014/main" id="{8F98F82F-B82E-4A53-8954-10322E342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726" y="3426891"/>
            <a:ext cx="4283999" cy="252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002734E-2E94-41AC-9D93-AD2BB2D1F3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5498" y="3487467"/>
            <a:ext cx="3688210" cy="2520000"/>
          </a:xfrm>
          <a:prstGeom prst="rect">
            <a:avLst/>
          </a:prstGeom>
        </p:spPr>
      </p:pic>
      <p:sp>
        <p:nvSpPr>
          <p:cNvPr id="14" name="Rectangle 3">
            <a:extLst>
              <a:ext uri="{FF2B5EF4-FFF2-40B4-BE49-F238E27FC236}">
                <a16:creationId xmlns:a16="http://schemas.microsoft.com/office/drawing/2014/main" id="{964472DE-FFE2-4C7E-8CB7-11E54B204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1593" y="5903528"/>
            <a:ext cx="428613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kumimoji="0" lang="en-GB" altLang="en-US" sz="11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igure </a:t>
            </a:r>
            <a:r>
              <a:rPr lang="en-GB" altLang="en-US" sz="1100" dirty="0" bmk="_Ref526941238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Chi-square values for global retrievals on 1</a:t>
            </a:r>
            <a:r>
              <a:rPr kumimoji="0" lang="en-GB" altLang="en-US" sz="11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July 2018. 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0A6AB477-D808-4F2D-9418-EB91743B54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6537" y="5944220"/>
            <a:ext cx="428613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kumimoji="0" lang="en-GB" altLang="en-US" sz="11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igure </a:t>
            </a:r>
            <a:r>
              <a:rPr lang="en-GB" altLang="en-US" sz="1100" dirty="0" bmk="_Ref526941238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Emissivity for different land types. Note the difference in gradients around </a:t>
            </a:r>
            <a:r>
              <a:rPr lang="en-GB" altLang="en-US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µm.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886669"/>
      </p:ext>
    </p:extLst>
  </p:cSld>
  <p:clrMapOvr>
    <a:masterClrMapping/>
  </p:clrMapOvr>
</p:sld>
</file>

<file path=ppt/theme/theme1.xml><?xml version="1.0" encoding="utf-8"?>
<a:theme xmlns:a="http://schemas.openxmlformats.org/drawingml/2006/main" name="Internal Theme">
  <a:themeElements>
    <a:clrScheme name="NCEO Swatches 1">
      <a:dk1>
        <a:srgbClr val="2B3459"/>
      </a:dk1>
      <a:lt1>
        <a:srgbClr val="FFFFFF"/>
      </a:lt1>
      <a:dk2>
        <a:srgbClr val="2B3890"/>
      </a:dk2>
      <a:lt2>
        <a:srgbClr val="FFFFFF"/>
      </a:lt2>
      <a:accent1>
        <a:srgbClr val="2B3890"/>
      </a:accent1>
      <a:accent2>
        <a:srgbClr val="9B98C6"/>
      </a:accent2>
      <a:accent3>
        <a:srgbClr val="4D71B8"/>
      </a:accent3>
      <a:accent4>
        <a:srgbClr val="2B3459"/>
      </a:accent4>
      <a:accent5>
        <a:srgbClr val="71D8D3"/>
      </a:accent5>
      <a:accent6>
        <a:srgbClr val="647189"/>
      </a:accent6>
      <a:hlink>
        <a:srgbClr val="4C64FF"/>
      </a:hlink>
      <a:folHlink>
        <a:srgbClr val="0023F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NCEO Swatches 1">
    <a:dk1>
      <a:srgbClr val="2B3459"/>
    </a:dk1>
    <a:lt1>
      <a:srgbClr val="FFFFFF"/>
    </a:lt1>
    <a:dk2>
      <a:srgbClr val="2B3890"/>
    </a:dk2>
    <a:lt2>
      <a:srgbClr val="FFFFFF"/>
    </a:lt2>
    <a:accent1>
      <a:srgbClr val="2B3890"/>
    </a:accent1>
    <a:accent2>
      <a:srgbClr val="9B98C6"/>
    </a:accent2>
    <a:accent3>
      <a:srgbClr val="4D71B8"/>
    </a:accent3>
    <a:accent4>
      <a:srgbClr val="2B3459"/>
    </a:accent4>
    <a:accent5>
      <a:srgbClr val="71D8D3"/>
    </a:accent5>
    <a:accent6>
      <a:srgbClr val="647189"/>
    </a:accent6>
    <a:hlink>
      <a:srgbClr val="4C64FF"/>
    </a:hlink>
    <a:folHlink>
      <a:srgbClr val="0023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4192</TotalTime>
  <Words>1110</Words>
  <Application>Microsoft Office PowerPoint</Application>
  <PresentationFormat>Widescreen</PresentationFormat>
  <Paragraphs>98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Cambria Math</vt:lpstr>
      <vt:lpstr>Internal Theme</vt:lpstr>
      <vt:lpstr>Retrievals of Atmospheric Carbonyl Sulfide from IASI</vt:lpstr>
      <vt:lpstr>Background – OCS</vt:lpstr>
      <vt:lpstr>Instrumentation – IASI &amp; ACE-FTS</vt:lpstr>
      <vt:lpstr>Method – ULIRS</vt:lpstr>
      <vt:lpstr>Method – Retrieval Setup</vt:lpstr>
      <vt:lpstr>Results – Profiles and Sensitivity</vt:lpstr>
      <vt:lpstr>Results – Measurement, Model and Residual Spectra</vt:lpstr>
      <vt:lpstr>Results – Total Columns</vt:lpstr>
      <vt:lpstr>Results – Land Retrievals</vt:lpstr>
      <vt:lpstr>Outlook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Centre of Earth Observation</dc:title>
  <dc:creator>Bulb Studios</dc:creator>
  <cp:lastModifiedBy>Cartwright, Mike P.</cp:lastModifiedBy>
  <cp:revision>212</cp:revision>
  <dcterms:created xsi:type="dcterms:W3CDTF">2018-05-29T08:58:13Z</dcterms:created>
  <dcterms:modified xsi:type="dcterms:W3CDTF">2021-04-27T11:19:25Z</dcterms:modified>
</cp:coreProperties>
</file>