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42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242A1-669C-44F6-A6D8-7CFCAED62E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4DB8C94-07A3-44D6-AF56-B3FD4A77DF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F8C7F7-9722-4328-9398-59565A3BE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DB5E30-392D-49BE-AD26-80F45D626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E763C-C249-4942-9B58-8A296C471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023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F7649-F38C-4058-9A2C-F82ABF4707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4A0BC3-CE13-4563-86A9-0A3797923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9E819A-CF31-4E45-9A52-BC7EBB5C6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AB9C75-4BD3-4247-AC58-F4A42956B2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8A95E0-196E-422D-9F6C-59EC1FA6B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1976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06619-1AD9-44CC-ACE5-26D3682E8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F1D5BD-32AD-4106-8784-5C04FE5E4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CF71E-9FB1-4441-BFA2-86839E3E2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E74F8E-0C2D-4EFD-A4BB-B4A470D88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797778-067B-4683-9E93-70492F71B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251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8B89D-614B-4E74-AC7D-D1C638DC8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505EB3-8F1A-48D8-86BE-BE9F6C4F6B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724A6C-7D18-46D1-8470-00C59E81C2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42C2D0-CE22-48C7-804F-D420604E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72F27E-DC20-4B43-AF0F-2CAC4B0D9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D6193C-7083-4AB2-9437-D0366237C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82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10E48-03EB-4E3D-827B-3C14369CB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2FC4BD-3F24-4C32-BE17-1664014705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C86D22-6294-4D20-BC7F-FC9768BBD9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5C9B3D4-8E6F-4B45-9314-031F44AFC7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930CBD6-A9F9-4E02-8D37-8DD9B1FDB9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BD44A8D-F047-4D89-B436-32E7CF9B3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E8E280-B056-4137-991D-DABEA9709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6C00B8-E475-49D8-A8AA-65B651199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771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0C8502-3883-4D69-8AF0-875253EE47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FFAF5A-DE4C-4407-B5A2-320E12933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EFEBE5-C928-42CB-B81A-797D6C1789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E6E67-8A3C-4C39-BD4C-A3BBF945B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5386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06925E-4EC9-4298-96D3-4A264E17AA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3899873-4184-42DD-9EAD-1E0F5C5CE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327937-5544-4BBD-B429-890B42802D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2546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09830-0BE1-46A0-A935-B95870918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8CD82-A50E-4B40-A0A3-A86FB76F82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89B59D-816C-4405-A860-58A91C7CB4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EB9B6C-DB21-4369-A4F7-45E9539AA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B6C326-3D75-41D0-9259-3903AF9DA6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D719FB-1BF6-42F1-9FD1-59A1A89C0C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85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96A568-833C-4BF7-8464-A98ADE752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CB42D49-54B0-486F-AF3B-869AEE3D0E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4AA167-3B35-45B3-9612-8AB1F3B662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B9A9C4-9182-40B0-8C39-BCEBFC4A97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67D391-4115-40BB-AAAE-CCE13C0C7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F728C8-4E46-488F-BA9F-6A5CE7044B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05453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4871C-0CA0-4A10-BE12-69966E090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CB88CE-0511-4D11-B14B-47B3C822B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FE11C5-1185-4DD5-BB99-025BFFB64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990B7-B121-4943-8A38-D012612CE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6F0C71-77F4-4396-A5BD-65CE283A5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001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1B9F23-B066-4BA7-BDB3-2F94A65E21F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8E16A88-CF62-40F7-8B80-DCCBA025E8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F920F9-7A44-4F8E-805B-FC32E4B87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F94555-DF1C-40CD-AA28-FEEC98359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867D9E-EC44-4321-B1DE-009C961E8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91614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2000" y="1440000"/>
            <a:ext cx="108480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3" name="Rectangle 12"/>
          <p:cNvSpPr/>
          <p:nvPr userDrawn="1"/>
        </p:nvSpPr>
        <p:spPr>
          <a:xfrm>
            <a:off x="480000" y="6192000"/>
            <a:ext cx="11232000" cy="1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480000" y="360364"/>
            <a:ext cx="2361892" cy="514157"/>
          </a:xfrm>
          <a:solidFill>
            <a:srgbClr val="009FEE"/>
          </a:solidFill>
        </p:spPr>
        <p:txBody>
          <a:bodyPr wrap="none" lIns="144000" tIns="72000" rIns="144000" bIns="108000" anchor="t" anchorCtr="0">
            <a:spAutoFit/>
          </a:bodyPr>
          <a:lstStyle>
            <a:lvl1pPr marL="0" indent="0">
              <a:buNone/>
              <a:defRPr sz="2400">
                <a:solidFill>
                  <a:srgbClr val="FFFFFF"/>
                </a:solidFill>
                <a:latin typeface="Times New Roman"/>
                <a:cs typeface="Times New Roman"/>
              </a:defRPr>
            </a:lvl1pPr>
          </a:lstStyle>
          <a:p>
            <a:pPr lvl="0"/>
            <a:r>
              <a:rPr lang="en-US" sz="2400" dirty="0">
                <a:solidFill>
                  <a:schemeClr val="bg1"/>
                </a:solidFill>
                <a:latin typeface="Times New Roman"/>
                <a:cs typeface="Times New Roman"/>
              </a:rPr>
              <a:t>Click to edit title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118" y="6210001"/>
            <a:ext cx="1627369" cy="6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324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84F929-0F8B-4662-8D88-8194F2A93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2A8044-A4AA-43BE-ABF8-98FD1329E7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AE87B7-CB62-4F5A-B679-2BAFD550FD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C3B6C-FDDC-49B7-A476-0E82D63D1054}" type="datetimeFigureOut">
              <a:rPr lang="en-GB" smtClean="0"/>
              <a:t>23/04/2021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1391B-AF67-4A40-BA75-28418167F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1C74E6-CC54-40E6-BE41-7807892600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9A2FA1-C4CD-4999-A683-BA5C9F8475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28058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hyperlink" Target="mailto:j.susnik@un-ihe.org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121419" y="0"/>
            <a:ext cx="9692040" cy="514157"/>
          </a:xfrm>
        </p:spPr>
        <p:txBody>
          <a:bodyPr/>
          <a:lstStyle/>
          <a:p>
            <a:r>
              <a:rPr lang="en-US" dirty="0"/>
              <a:t>SYSTEM DYNAMICS MODELLING OF THE WEF NEXUS IN LATVIA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F51481-26F0-473D-8388-A8AFD5CE20F4}"/>
              </a:ext>
            </a:extLst>
          </p:cNvPr>
          <p:cNvSpPr txBox="1"/>
          <p:nvPr/>
        </p:nvSpPr>
        <p:spPr>
          <a:xfrm>
            <a:off x="5927363" y="521257"/>
            <a:ext cx="6299032" cy="8925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200" b="1" dirty="0"/>
              <a:t>Janez Sušnik</a:t>
            </a:r>
            <a:r>
              <a:rPr lang="en-US" sz="1200" b="1" baseline="30000" dirty="0"/>
              <a:t>1</a:t>
            </a:r>
            <a:r>
              <a:rPr lang="en-US" sz="1200" b="1" dirty="0"/>
              <a:t>, Sara Masia</a:t>
            </a:r>
            <a:r>
              <a:rPr lang="en-US" sz="1200" b="1" baseline="30000" dirty="0"/>
              <a:t>1</a:t>
            </a:r>
            <a:r>
              <a:rPr lang="en-US" sz="1200" b="1" dirty="0"/>
              <a:t>, </a:t>
            </a:r>
            <a:r>
              <a:rPr lang="en-US" sz="1200" b="1" dirty="0" err="1"/>
              <a:t>Daina</a:t>
            </a:r>
            <a:r>
              <a:rPr lang="en-US" sz="1200" b="1" dirty="0"/>
              <a:t> Indriksone</a:t>
            </a:r>
            <a:r>
              <a:rPr lang="en-US" sz="1200" b="1" baseline="30000" dirty="0"/>
              <a:t>2</a:t>
            </a:r>
            <a:r>
              <a:rPr lang="en-US" sz="1200" b="1" dirty="0"/>
              <a:t>, Ingrida Bremere</a:t>
            </a:r>
            <a:r>
              <a:rPr lang="en-US" sz="1200" b="1" baseline="30000" dirty="0"/>
              <a:t>2</a:t>
            </a:r>
            <a:r>
              <a:rPr lang="en-US" sz="1200" b="1" dirty="0"/>
              <a:t>, Lydia Vamvakeridou-Lyroudia</a:t>
            </a:r>
            <a:r>
              <a:rPr lang="en-US" sz="1200" b="1" baseline="30000" dirty="0"/>
              <a:t>3,4</a:t>
            </a:r>
          </a:p>
          <a:p>
            <a:pPr algn="r"/>
            <a:r>
              <a:rPr lang="en-US" sz="1000" baseline="30000" dirty="0"/>
              <a:t>1 </a:t>
            </a:r>
            <a:r>
              <a:rPr lang="en-US" sz="1000" dirty="0"/>
              <a:t>IHE Delft Institute for Water Education, The Netherlands; </a:t>
            </a:r>
            <a:r>
              <a:rPr lang="en-US" sz="1000" dirty="0">
                <a:hlinkClick r:id="rId2"/>
              </a:rPr>
              <a:t>j.susnik@un-ihe.org</a:t>
            </a:r>
            <a:r>
              <a:rPr lang="en-US" sz="1000" dirty="0"/>
              <a:t>; @</a:t>
            </a:r>
            <a:r>
              <a:rPr lang="en-US" sz="1000" dirty="0" err="1"/>
              <a:t>JanezSusnik</a:t>
            </a:r>
            <a:endParaRPr lang="en-US" sz="1000" dirty="0"/>
          </a:p>
          <a:p>
            <a:pPr algn="r"/>
            <a:r>
              <a:rPr lang="en-US" sz="1000" baseline="30000" dirty="0"/>
              <a:t>2</a:t>
            </a:r>
            <a:r>
              <a:rPr lang="en-US" sz="1000" dirty="0"/>
              <a:t> Baltic Environmental Forum Latvia, Latvia</a:t>
            </a:r>
          </a:p>
          <a:p>
            <a:pPr algn="r"/>
            <a:r>
              <a:rPr lang="en-US" sz="1000" baseline="30000" dirty="0"/>
              <a:t>3</a:t>
            </a:r>
            <a:r>
              <a:rPr lang="en-US" sz="1000" dirty="0"/>
              <a:t> KWR Water Research Institute, The Netherlands</a:t>
            </a:r>
          </a:p>
          <a:p>
            <a:pPr algn="r"/>
            <a:r>
              <a:rPr lang="en-US" sz="1000" baseline="30000" dirty="0"/>
              <a:t>4 </a:t>
            </a:r>
            <a:r>
              <a:rPr lang="en-US" sz="1000" dirty="0"/>
              <a:t>Centre for Water Systems, University of Exeter, UK</a:t>
            </a:r>
            <a:endParaRPr lang="en-GB" sz="1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F7CDBCE-DB67-4D11-A590-045D08902C19}"/>
              </a:ext>
            </a:extLst>
          </p:cNvPr>
          <p:cNvSpPr txBox="1"/>
          <p:nvPr/>
        </p:nvSpPr>
        <p:spPr>
          <a:xfrm>
            <a:off x="-42172" y="694931"/>
            <a:ext cx="439703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 complex SDM assesses WEF-nexus response to policies in Latvia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Developed with local experts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Critical to understand WEF nexus response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Assessed individual policies and policy-suites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Could help policies account for other-sector impacts</a:t>
            </a:r>
            <a:endParaRPr lang="en-GB" sz="1600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0E4BCDF5-F083-4501-97A4-B3442BF0A827}"/>
              </a:ext>
            </a:extLst>
          </p:cNvPr>
          <p:cNvGrpSpPr/>
          <p:nvPr/>
        </p:nvGrpSpPr>
        <p:grpSpPr>
          <a:xfrm>
            <a:off x="4164666" y="1164565"/>
            <a:ext cx="5968111" cy="2206051"/>
            <a:chOff x="1724643" y="1454132"/>
            <a:chExt cx="9260168" cy="3031708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C7EF758-A379-49A5-8387-E8252E6FA59F}"/>
                </a:ext>
              </a:extLst>
            </p:cNvPr>
            <p:cNvSpPr txBox="1"/>
            <p:nvPr/>
          </p:nvSpPr>
          <p:spPr>
            <a:xfrm>
              <a:off x="2262956" y="2318849"/>
              <a:ext cx="1394980" cy="417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WEF Nexus</a:t>
              </a:r>
              <a:endParaRPr lang="en-GB" sz="1200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3A403B2-1773-4FB2-B012-8E2815706371}"/>
                </a:ext>
              </a:extLst>
            </p:cNvPr>
            <p:cNvSpPr txBox="1"/>
            <p:nvPr/>
          </p:nvSpPr>
          <p:spPr>
            <a:xfrm>
              <a:off x="1724643" y="3593851"/>
              <a:ext cx="1928013" cy="417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National policies</a:t>
              </a:r>
              <a:endParaRPr lang="en-GB" sz="1200" dirty="0"/>
            </a:p>
          </p:txBody>
        </p:sp>
        <p:sp>
          <p:nvSpPr>
            <p:cNvPr id="10" name="Right Arrow 5">
              <a:extLst>
                <a:ext uri="{FF2B5EF4-FFF2-40B4-BE49-F238E27FC236}">
                  <a16:creationId xmlns:a16="http://schemas.microsoft.com/office/drawing/2014/main" id="{2BBD364D-2439-4B9D-B38B-83D8210BFF2F}"/>
                </a:ext>
              </a:extLst>
            </p:cNvPr>
            <p:cNvSpPr/>
            <p:nvPr/>
          </p:nvSpPr>
          <p:spPr>
            <a:xfrm>
              <a:off x="2972383" y="2653090"/>
              <a:ext cx="889686" cy="24370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ight Arrow 6">
              <a:extLst>
                <a:ext uri="{FF2B5EF4-FFF2-40B4-BE49-F238E27FC236}">
                  <a16:creationId xmlns:a16="http://schemas.microsoft.com/office/drawing/2014/main" id="{0F81FF1A-FB3F-4F37-BE09-76239158E618}"/>
                </a:ext>
              </a:extLst>
            </p:cNvPr>
            <p:cNvSpPr/>
            <p:nvPr/>
          </p:nvSpPr>
          <p:spPr>
            <a:xfrm>
              <a:off x="2972383" y="3384887"/>
              <a:ext cx="889686" cy="24370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3602C69-2B0F-4213-B942-FB8B82884536}"/>
                </a:ext>
              </a:extLst>
            </p:cNvPr>
            <p:cNvSpPr txBox="1"/>
            <p:nvPr/>
          </p:nvSpPr>
          <p:spPr>
            <a:xfrm>
              <a:off x="4198581" y="1454132"/>
              <a:ext cx="2664248" cy="417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System dynamics model</a:t>
              </a:r>
              <a:endParaRPr lang="en-GB" sz="1200" dirty="0"/>
            </a:p>
          </p:txBody>
        </p: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1AF550D-0B22-4323-A6E2-5CAA9C75CDDA}"/>
                </a:ext>
              </a:extLst>
            </p:cNvPr>
            <p:cNvPicPr/>
            <p:nvPr/>
          </p:nvPicPr>
          <p:blipFill rotWithShape="1">
            <a:blip r:embed="rId3"/>
            <a:srcRect l="30119" t="25304" r="27516" b="13496"/>
            <a:stretch/>
          </p:blipFill>
          <p:spPr bwMode="auto">
            <a:xfrm>
              <a:off x="3862069" y="1795663"/>
              <a:ext cx="3109525" cy="2690177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42E403C1-D293-4A75-95EF-16B55AA10AAB}"/>
                </a:ext>
              </a:extLst>
            </p:cNvPr>
            <p:cNvSpPr txBox="1"/>
            <p:nvPr/>
          </p:nvSpPr>
          <p:spPr>
            <a:xfrm>
              <a:off x="7175726" y="1950170"/>
              <a:ext cx="3627393" cy="4175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Nexus-relevant policy information</a:t>
              </a:r>
              <a:endParaRPr lang="en-GB" sz="1200" dirty="0"/>
            </a:p>
          </p:txBody>
        </p:sp>
        <p:sp>
          <p:nvSpPr>
            <p:cNvPr id="15" name="Right Arrow 10">
              <a:extLst>
                <a:ext uri="{FF2B5EF4-FFF2-40B4-BE49-F238E27FC236}">
                  <a16:creationId xmlns:a16="http://schemas.microsoft.com/office/drawing/2014/main" id="{325468E7-7894-4DDE-AD32-47CEB283C9B9}"/>
                </a:ext>
              </a:extLst>
            </p:cNvPr>
            <p:cNvSpPr/>
            <p:nvPr/>
          </p:nvSpPr>
          <p:spPr>
            <a:xfrm>
              <a:off x="6996307" y="3018900"/>
              <a:ext cx="889686" cy="243702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64CF3BC3-6564-4EFC-BAC4-AA8205856D02}"/>
                </a:ext>
              </a:extLst>
            </p:cNvPr>
            <p:cNvPicPr/>
            <p:nvPr/>
          </p:nvPicPr>
          <p:blipFill>
            <a:blip r:embed="rId4"/>
            <a:stretch>
              <a:fillRect/>
            </a:stretch>
          </p:blipFill>
          <p:spPr>
            <a:xfrm>
              <a:off x="7958307" y="2407672"/>
              <a:ext cx="3026504" cy="1823102"/>
            </a:xfrm>
            <a:prstGeom prst="rect">
              <a:avLst/>
            </a:prstGeom>
          </p:spPr>
        </p:pic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A225893A-76CD-42FE-95C5-E8D44AB765F8}"/>
              </a:ext>
            </a:extLst>
          </p:cNvPr>
          <p:cNvSpPr txBox="1"/>
          <p:nvPr/>
        </p:nvSpPr>
        <p:spPr>
          <a:xfrm>
            <a:off x="4604951" y="6304693"/>
            <a:ext cx="75616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000" b="1" dirty="0"/>
              <a:t>Sušnik J., </a:t>
            </a:r>
            <a:r>
              <a:rPr lang="en-GB" sz="1000" dirty="0"/>
              <a:t>Masia S., </a:t>
            </a:r>
            <a:r>
              <a:rPr lang="en-GB" sz="1000" dirty="0" err="1"/>
              <a:t>Indriksone</a:t>
            </a:r>
            <a:r>
              <a:rPr lang="en-GB" sz="1000" dirty="0"/>
              <a:t> D., </a:t>
            </a:r>
            <a:r>
              <a:rPr lang="en-GB" sz="1000" dirty="0" err="1"/>
              <a:t>Brēmere</a:t>
            </a:r>
            <a:r>
              <a:rPr lang="en-GB" sz="1000" dirty="0"/>
              <a:t> I., </a:t>
            </a:r>
            <a:r>
              <a:rPr lang="en-GB" sz="1000" dirty="0" err="1"/>
              <a:t>Vamvakeridou-Lyroudia</a:t>
            </a:r>
            <a:r>
              <a:rPr lang="en-GB" sz="1000" dirty="0"/>
              <a:t> L.S. 2021. System dynamics modelling to explore the impacts of policies </a:t>
            </a:r>
          </a:p>
          <a:p>
            <a:r>
              <a:rPr lang="en-GB" sz="1000" dirty="0"/>
              <a:t>on the water-energy-food-land-climate nexus in Latvia. </a:t>
            </a:r>
            <a:r>
              <a:rPr lang="en-GB" sz="1000" i="1" dirty="0"/>
              <a:t>Science of the Total Environment. </a:t>
            </a:r>
            <a:r>
              <a:rPr lang="en-GB" sz="1000" dirty="0"/>
              <a:t>775: 145827. DOI: 10.1016/j.scitotenv.2021.145827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BFD6954-6D64-4FE9-8414-75044120E7CD}"/>
              </a:ext>
            </a:extLst>
          </p:cNvPr>
          <p:cNvSpPr txBox="1"/>
          <p:nvPr/>
        </p:nvSpPr>
        <p:spPr>
          <a:xfrm>
            <a:off x="8618532" y="3440273"/>
            <a:ext cx="3543592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Policy combinations may be less effective as individual policies in reaching specific goals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Combining policies offers nexus-wide benefits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Complex policy interactions must be carefully considered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Seek for ‘least worst’ solutions</a:t>
            </a:r>
            <a:endParaRPr lang="en-GB" sz="1600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C5B75B60-1D0E-4865-B8AC-0B59A71622BC}"/>
              </a:ext>
            </a:extLst>
          </p:cNvPr>
          <p:cNvGrpSpPr/>
          <p:nvPr/>
        </p:nvGrpSpPr>
        <p:grpSpPr>
          <a:xfrm>
            <a:off x="29877" y="3495697"/>
            <a:ext cx="4134789" cy="2667371"/>
            <a:chOff x="4835325" y="3677143"/>
            <a:chExt cx="3257386" cy="1954432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0C7F270B-ECED-42BF-BA70-929EED5834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835325" y="3677143"/>
              <a:ext cx="3257386" cy="1954432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A6ADD48-5025-4307-A7E1-A927E0CB8D1D}"/>
                </a:ext>
              </a:extLst>
            </p:cNvPr>
            <p:cNvSpPr txBox="1"/>
            <p:nvPr/>
          </p:nvSpPr>
          <p:spPr>
            <a:xfrm>
              <a:off x="5342328" y="3813610"/>
              <a:ext cx="112562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Land policies</a:t>
              </a:r>
              <a:endParaRPr lang="en-GB" sz="1400" dirty="0"/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622C869-C23D-4471-BE00-1E09BB89DE8A}"/>
              </a:ext>
            </a:extLst>
          </p:cNvPr>
          <p:cNvGrpSpPr/>
          <p:nvPr/>
        </p:nvGrpSpPr>
        <p:grpSpPr>
          <a:xfrm>
            <a:off x="4392214" y="3496436"/>
            <a:ext cx="4134788" cy="2582198"/>
            <a:chOff x="8254767" y="1507169"/>
            <a:chExt cx="3888215" cy="233292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B77209D-8D53-42E9-B393-1E9AA66FF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54767" y="1507169"/>
              <a:ext cx="3888215" cy="2332929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137AF4D1-FF54-41EE-83A6-C8A9E210A345}"/>
                </a:ext>
              </a:extLst>
            </p:cNvPr>
            <p:cNvSpPr txBox="1"/>
            <p:nvPr/>
          </p:nvSpPr>
          <p:spPr>
            <a:xfrm>
              <a:off x="8851077" y="1625246"/>
              <a:ext cx="1004699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Policy suite</a:t>
              </a:r>
              <a:endParaRPr lang="en-GB" sz="1400" dirty="0"/>
            </a:p>
          </p:txBody>
        </p:sp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1F3007BF-2981-4D37-876F-2FEAE06F4CF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379" y="6222117"/>
            <a:ext cx="616960" cy="616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321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</TotalTime>
  <Words>202</Words>
  <Application>Microsoft Office PowerPoint</Application>
  <PresentationFormat>Widescreen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Janez Susnik</dc:creator>
  <cp:lastModifiedBy>Janez Susnik</cp:lastModifiedBy>
  <cp:revision>20</cp:revision>
  <dcterms:created xsi:type="dcterms:W3CDTF">2021-03-17T15:32:32Z</dcterms:created>
  <dcterms:modified xsi:type="dcterms:W3CDTF">2021-04-23T08:27:15Z</dcterms:modified>
</cp:coreProperties>
</file>