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ink/ink1.xml" ContentType="application/inkml+xml"/>
  <Override PartName="/ppt/ink/ink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7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5118" autoAdjust="0"/>
  </p:normalViewPr>
  <p:slideViewPr>
    <p:cSldViewPr snapToGrid="0">
      <p:cViewPr>
        <p:scale>
          <a:sx n="50" d="100"/>
          <a:sy n="50" d="100"/>
        </p:scale>
        <p:origin x="69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i\cloudstor\Project%20-%20The%20effect%20of%20mycorrhizal%20cheaters%20on%20plant%20fungal%20symbiosis\Chapter%203%20Phosphorous\M14%20harvest%20data%20and%20associated%20P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09300782384711"/>
          <c:y val="3.4126356613224273E-2"/>
          <c:w val="0.33666313769814887"/>
          <c:h val="0.9279013125860398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 conc charts (outliers exc)'!$J$28</c:f>
              <c:strCache>
                <c:ptCount val="1"/>
                <c:pt idx="0">
                  <c:v>Plant only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 conc charts (outliers exc)'!$F$22</c:f>
                <c:numCache>
                  <c:formatCode>General</c:formatCode>
                  <c:ptCount val="1"/>
                  <c:pt idx="0">
                    <c:v>0.25708047296335029</c:v>
                  </c:pt>
                </c:numCache>
              </c:numRef>
            </c:plus>
            <c:minus>
              <c:numRef>
                <c:f>'P conc charts (outliers exc)'!$F$22</c:f>
                <c:numCache>
                  <c:formatCode>General</c:formatCode>
                  <c:ptCount val="1"/>
                  <c:pt idx="0">
                    <c:v>0.25708047296335029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'P conc charts (outliers exc)'!$A$24</c:f>
              <c:numCache>
                <c:formatCode>General</c:formatCode>
                <c:ptCount val="1"/>
              </c:numCache>
            </c:numRef>
          </c:cat>
          <c:val>
            <c:numRef>
              <c:f>'P conc charts (outliers exc)'!$F$20</c:f>
              <c:numCache>
                <c:formatCode>General</c:formatCode>
                <c:ptCount val="1"/>
                <c:pt idx="0">
                  <c:v>17.210984668947368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F-4BB9-82F8-AC5447CC8FF2}"/>
            </c:ext>
          </c:extLst>
        </c:ser>
        <c:ser>
          <c:idx val="0"/>
          <c:order val="1"/>
          <c:tx>
            <c:strRef>
              <c:f>'P conc charts (outliers exc)'!$B$28</c:f>
              <c:strCache>
                <c:ptCount val="1"/>
                <c:pt idx="0">
                  <c:v>P. albus + plant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 conc charts (outliers exc)'!$B$22</c:f>
                <c:numCache>
                  <c:formatCode>General</c:formatCode>
                  <c:ptCount val="1"/>
                  <c:pt idx="0">
                    <c:v>0.39672195222007328</c:v>
                  </c:pt>
                </c:numCache>
              </c:numRef>
            </c:plus>
            <c:minus>
              <c:numRef>
                <c:f>'P conc charts (outliers exc)'!$B$22</c:f>
                <c:numCache>
                  <c:formatCode>General</c:formatCode>
                  <c:ptCount val="1"/>
                  <c:pt idx="0">
                    <c:v>0.39672195222007328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'P conc charts (outliers exc)'!$A$24</c:f>
              <c:numCache>
                <c:formatCode>General</c:formatCode>
                <c:ptCount val="1"/>
              </c:numCache>
            </c:numRef>
          </c:cat>
          <c:val>
            <c:numRef>
              <c:f>'P conc charts (outliers exc)'!$B$20</c:f>
              <c:numCache>
                <c:formatCode>General</c:formatCode>
                <c:ptCount val="1"/>
                <c:pt idx="0">
                  <c:v>25.250067517272729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F-4BB9-82F8-AC5447CC8FF2}"/>
            </c:ext>
          </c:extLst>
        </c:ser>
        <c:ser>
          <c:idx val="1"/>
          <c:order val="2"/>
          <c:tx>
            <c:strRef>
              <c:f>'P conc charts (outliers exc)'!$F$28</c:f>
              <c:strCache>
                <c:ptCount val="1"/>
                <c:pt idx="0">
                  <c:v>P. microcarpus + plant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'P conc charts (outliers exc)'!$D$22</c:f>
                <c:numCache>
                  <c:formatCode>General</c:formatCode>
                  <c:ptCount val="1"/>
                  <c:pt idx="0">
                    <c:v>0.39840856762721855</c:v>
                  </c:pt>
                </c:numCache>
              </c:numRef>
            </c:plus>
            <c:minus>
              <c:numRef>
                <c:f>'P conc charts (outliers exc)'!$D$22</c:f>
                <c:numCache>
                  <c:formatCode>General</c:formatCode>
                  <c:ptCount val="1"/>
                  <c:pt idx="0">
                    <c:v>0.39840856762721855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'P conc charts (outliers exc)'!$A$24</c:f>
              <c:numCache>
                <c:formatCode>General</c:formatCode>
                <c:ptCount val="1"/>
              </c:numCache>
            </c:numRef>
          </c:cat>
          <c:val>
            <c:numRef>
              <c:f>'P conc charts (outliers exc)'!$D$20</c:f>
              <c:numCache>
                <c:formatCode>General</c:formatCode>
                <c:ptCount val="1"/>
                <c:pt idx="0">
                  <c:v>21.241328555000003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6F-4BB9-82F8-AC5447CC8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05214456"/>
        <c:axId val="405215112"/>
      </c:barChart>
      <c:catAx>
        <c:axId val="40521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5112"/>
        <c:crosses val="autoZero"/>
        <c:auto val="0"/>
        <c:lblAlgn val="ctr"/>
        <c:lblOffset val="100"/>
        <c:noMultiLvlLbl val="0"/>
      </c:catAx>
      <c:valAx>
        <c:axId val="40521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000" b="0" i="0" baseline="0" dirty="0">
                    <a:solidFill>
                      <a:schemeClr val="tx1"/>
                    </a:solidFill>
                    <a:effectLst/>
                  </a:rPr>
                  <a:t>Soil available P (ug/g)</a:t>
                </a:r>
                <a:endParaRPr lang="en-AU" sz="20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8.9652986468046481E-3"/>
              <c:y val="0.15153275253237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4456"/>
        <c:crossesAt val="1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250502614144236"/>
          <c:y val="0.17431439016999714"/>
          <c:w val="0.45450659375606606"/>
          <c:h val="0.56129897374656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0.60473</cdr:x>
      <cdr:y>0.36979</cdr:y>
    </cdr:from>
    <cdr:to>
      <cdr:x>1</cdr:x>
      <cdr:y>0.75662</cdr:y>
    </cdr:to>
    <cdr:grpSp>
      <cdr:nvGrpSpPr>
        <cdr:cNvPr id="4" name="Group 3">
          <a:extLst xmlns:a="http://schemas.openxmlformats.org/drawingml/2006/main">
            <a:ext uri="{FF2B5EF4-FFF2-40B4-BE49-F238E27FC236}">
              <a16:creationId xmlns:a16="http://schemas.microsoft.com/office/drawing/2014/main" id="{7A3DB8B7-F2E5-4D46-8E83-B07C295887B1}"/>
            </a:ext>
          </a:extLst>
        </cdr:cNvPr>
        <cdr:cNvGrpSpPr/>
      </cdr:nvGrpSpPr>
      <cdr:grpSpPr>
        <a:xfrm xmlns:a="http://schemas.openxmlformats.org/drawingml/2006/main">
          <a:off x="2635543" y="1512053"/>
          <a:ext cx="1722671" cy="1581729"/>
          <a:chOff x="2635523" y="1512043"/>
          <a:chExt cx="1722691" cy="1581734"/>
        </a:xfrm>
      </cdr:grpSpPr>
      <cdr:sp macro="" textlink="">
        <cdr:nvSpPr>
          <cdr:cNvPr id="2" name="TextBox 1">
            <a:extLst xmlns:a="http://schemas.openxmlformats.org/drawingml/2006/main">
              <a:ext uri="{FF2B5EF4-FFF2-40B4-BE49-F238E27FC236}">
                <a16:creationId xmlns:a16="http://schemas.microsoft.com/office/drawing/2014/main" id="{EE2726BA-C471-40AD-9CE3-E2F668A88F8D}"/>
              </a:ext>
            </a:extLst>
          </cdr:cNvPr>
          <cdr:cNvSpPr txBox="1"/>
        </cdr:nvSpPr>
        <cdr:spPr>
          <a:xfrm xmlns:a="http://schemas.openxmlformats.org/drawingml/2006/main">
            <a:off x="2635523" y="1512043"/>
            <a:ext cx="1722691" cy="82118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AU" sz="2000" i="1" dirty="0"/>
              <a:t>P. albus </a:t>
            </a:r>
          </a:p>
          <a:p xmlns:a="http://schemas.openxmlformats.org/drawingml/2006/main">
            <a:r>
              <a:rPr lang="en-AU" sz="2000" dirty="0"/>
              <a:t>+ plant</a:t>
            </a:r>
          </a:p>
        </cdr:txBody>
      </cdr:sp>
      <cdr:sp macro="" textlink="">
        <cdr:nvSpPr>
          <cdr:cNvPr id="3" name="TextBox 1">
            <a:extLst xmlns:a="http://schemas.openxmlformats.org/drawingml/2006/main">
              <a:ext uri="{FF2B5EF4-FFF2-40B4-BE49-F238E27FC236}">
                <a16:creationId xmlns:a16="http://schemas.microsoft.com/office/drawing/2014/main" id="{FB751ADA-5F82-4C56-85E4-0BD0FADF29A6}"/>
              </a:ext>
            </a:extLst>
          </cdr:cNvPr>
          <cdr:cNvSpPr txBox="1"/>
        </cdr:nvSpPr>
        <cdr:spPr>
          <a:xfrm xmlns:a="http://schemas.openxmlformats.org/drawingml/2006/main">
            <a:off x="2635523" y="2272589"/>
            <a:ext cx="1722691" cy="82118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AU" sz="2000" i="1" dirty="0"/>
              <a:t>P. microcarpus</a:t>
            </a:r>
          </a:p>
          <a:p xmlns:a="http://schemas.openxmlformats.org/drawingml/2006/main">
            <a:r>
              <a:rPr lang="en-AU" sz="2000" dirty="0"/>
              <a:t>+ plant</a:t>
            </a:r>
          </a:p>
        </cdr:txBody>
      </cdr:sp>
    </cdr:grp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12:52:40.48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349 1088,'0'4,"0"0,-1 0,0 0,1 0,-1 0,-1 0,1 0,-1 0,1-1,-2 1,-2 4,-3 4,-19 19,3-3,-103 147,114-155,0-2,-1 1,2 1,-11 26,-21 43,38-77,2-3,1-1,0 2,0-2,1 1,0 0,0 1,0 11,3 68,1-44,-2 302,1-336,0-1,0 1,1 0,0-1,1 0,0 1,1-1,5 10,7 12,24 32,9 20,-35-54,1-3,2 1,0-1,38 44,-46-60,0 0,-1 1,0 0,-1 0,0 1,-1 0,7 20,-9-16,3 29,0-3,3 20,-7-42,0 0,2 1,12 35,-1-18,26 71,-18-18,-6 5,1-18,8 27,-16-69,-6-20,0-2,1 2,0-2,1 1,1-2,1 1,11 15,-11-18,-2 0,1 1,-1-1,-1 2,8 22,11 21,-21-49,1 0,0 0,1 0,0-1,0 0,0 0,1-1,13 10,-3-4,0-2,0 0,20 7,-12-7,51 11,-16-4,-44-13,1 0,-1-1,34 2,53-7,-41 1,-28 1,-17 1,0-1,0-1,0 0,0-1,17-4,-28 4,125-42,9-4,-17 6,-120 42,21-8,0-2,0 1,-1-3,-1 0,27-19,-34 20,0 1,20-10,-16 10,20-14,134-114,-110 86,-49 41,1 2,22-12,-20 12,31-22,4-7,-26 20,-2 0,30-30,-28 22,-1-2,-2-1,-1 0,37-66,-40 57,101-220,-45 46,-64 180,7-38,-13 48,-1 2,-1 0,0-31,-3 29,7-40,4-28,-8 59,7-33,-4 31,-2 0,1-40,-6-67,0 49,1-393,-1 468,-1-1,-1 1,-7-25,4 15,-3-10,4 21,2 0,0 0,-2-18,2-2,-11-42,10 51,1 17,1 0,-1 0,0 0,-1 0,-9-14,-28-38,6 13,10 12,0 2,-3 1,-56-52,44 51,-66-44,102 76,-18-14,-3-2,-1 2,-34-17,-180-83,55 10,134 79,37 21,-1-1,-24-18,15 8,-2 1,1 1,-47-19,52 26,0 1,1 1,-1 1,-1 0,0 1,0 2,-32 0,-17 1,-92 4,153-2,-1 1,0 1,0-1,0 2,1-1,0 1,-1 1,1 0,1 0,-1 1,1 0,0 0,0 1,1-1,0 2,0-1,-10 16,9-9,1 0,1 0,-9 26,10-25,0-1,-1 0,-16 27,-24 38,-5 7,11-23,31-46,-1 0,-1 0,0-2,-15 17,-6-1,-67 53,87-75,1 2,-15 14,-13 13,-11-2,32-24,-32 29,44-35,-7 7,-2 0,-26 19,25-20,0 1,-22 22,-2 3,29-30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12:52:40.48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511 34,'0'-1,"-1"0,1 1,0-1,-1 1,1-1,-1 1,0-1,1 0,-1 1,1-1,-1 1,1 0,-2-1,2 1,-1 0,1-1,-1 1,-1-1,-17-5,15 5,-10-4,-1 2,0 0,-1 1,-18-1,-64 4,38 0,52-1,0 1,0 1,-1-1,1 1,0 0,0 1,0 0,0 0,1 1,-9 6,1-1,0 2,1 0,-22 22,34-30,0-1,0 1,0 0,0-1,0 1,1 0,0 1,-1-1,2 0,-2 0,1 5,-3 41,1-8,-4-14,-1 15,5-17,1-16,1 0,1 1,-1 0,1 0,1-1,0 1,0 0,1-1,3 13,27 74,-28-86,0-1,0-1,2 2,-1-2,10 13,13 23,-26-41,0 0,0-1,0 1,0 0,1-1,-1 1,1-1,-1 0,1 0,0 0,0 0,0 0,6 2,4 1,0-1,17 4,13 4,-27-5,-11-4,1-1,0 0,0 0,-1 0,1-1,0 1,0-1,10 0,33-1,48-1,-91-1,0 0,0 1,-1-2,0 0,0 1,0-1,0 0,0-1,0 1,-1-1,8-8,14-10,-21 18,1-2,-1 1,0 0,-1-1,1 0,-1 0,0 0,-1-1,1 1,-1-1,0 0,-1 0,0 0,0 0,-1 0,0 0,0-1,0-7,-1-22,2 19,-2 1,0 0,-2 0,0 0,0 0,-10-32,9 45,1-1,-1 0,0 1,0 0,-7-8,6 8,1 0,0 1,0-2,0 1,0 0,1 0,-3-8,-1-5,3 9,0 1,1 0,0-1,1 0,0 0,-1-14,-3-25,2 24,2 15,1 0,-2 0,0 1,0 0,0-1,-4-8,4 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BC3F9-742E-42D1-B1AF-C1304BC0E928}" type="datetimeFigureOut">
              <a:rPr lang="en-AU" smtClean="0"/>
              <a:t>23/04/2021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91FB-7741-434E-9D78-3903B7BB3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25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97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AU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468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1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9982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73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415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C91FB-7741-434E-9D78-3903B7BB36C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33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6802-21F4-481F-9C1B-F036FAE68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EF3AC-5006-493D-89D7-C79DEBEAD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CC2DF-CF55-4B50-879E-479CD2E5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FB5B2-C63F-4E1C-ADDA-E59510FC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C2877-160B-4C2B-8054-F00A2F1F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42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D442-CEFF-40EB-A20C-529593E9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43A90-5049-4026-A539-3460DDEC2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83949-555F-4CF0-9258-F834F879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EEDC-C9A9-42F3-A451-588F06B2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0ACDA-6B09-4D43-BBFC-8E5C6345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2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FDEFA-22CD-49F3-9D18-FC7820BEF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2A9E1-56F7-48C2-9D13-926B299CC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DE043-DD12-49C2-B2D9-A59E8C89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96FE7-0789-4FC7-ABBC-7230DE46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1DCDE-B0A3-4440-8E6E-E675982D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574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8DB0-4C9D-47F6-9B9B-8A032884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1B9F0-2A39-4FA6-8AED-803F20155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8D54A-1344-4F05-8A9C-5727AA34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65D7-0A3D-45C5-8DC1-E4ABA28D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EC7F8-04C3-4F56-BF56-046EF498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25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4DF7-19CF-4A7C-A121-E032AF0D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E06EC-FD70-494F-8604-E10C6B0D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9B3A8-E65C-4F0C-8892-587E343E1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0063C-15F5-482B-94D6-F3BB48A6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11901-1237-4035-9D89-4EAFD12A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36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4EB5-2DCC-44D0-9725-9397E809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A3900-19DC-493D-B201-738792C61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74985-19BA-497E-833E-717B9FC1D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F9CDB-44EF-4B2D-AD2E-FDE1FE6E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812EF-0092-4E07-B6E8-CD89C665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7E699-47CC-41A1-ABC3-12EFC3F7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92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9EDA-8371-4258-AEA9-D289918C5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2A457-1BEA-4163-82B1-AB96A7A73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253B9-0C55-444D-AB06-4AD942AA0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2C46B-3342-4076-8B3A-5FA2387CE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2B096-A3C1-4FF9-AF28-10C5695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12FB7-036E-4775-9F5B-8E215038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CC226-357F-4B6B-BB2E-7BBD28E8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48175-DD6A-417E-B4DE-42456BAE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3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207C-F5BE-49D0-9800-F8F67FBA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6D4C3-4C24-4DC9-9988-09F28FCC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F76CA-1C49-4C53-A9D9-3E550B9F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42F7B-F613-47B7-B111-DDCD2DD6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A57CF-464A-4AFB-9DD1-3EB61FCF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5C95D-B6B7-4E55-9B7B-5A7469E7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4091-0052-42C8-99E3-C3B29681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45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D691-783C-47A5-B953-A15D0BFF0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95465-1F6F-4BF9-BD3C-E9800C8BD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F7796-E6FD-4B97-89EC-BF12113FA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FCF9A-AF03-4DCF-85C9-8CBFAE00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93D1B-62FF-4812-B070-978F005E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E0ACC-09CA-49C4-A758-EEC9552A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73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A775-9A79-4266-8BF7-52CE62E0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C71D1-3488-47CB-8C93-3419295C0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BE955-ACBF-4D80-87F2-F00F5F107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C0DD1-CEA2-4EBA-A0EB-DB2BBECE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9B232-B3C0-4F9E-B455-B061578D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B50CF-4682-491D-B6E3-6BDB01F3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890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9C71D-44D5-46F1-AEB9-8EF9205D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CD576-E1C7-484D-85C2-595B9DA82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3C31-54F6-4D80-A61F-D94326D07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B6BBB-9D9C-4B12-B654-359947C47548}" type="datetimeFigureOut">
              <a:rPr lang="en-AU" smtClean="0"/>
              <a:t>22/04/2021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B8FE-1B75-4E7E-AFC5-75E94F18F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8C94A-B22E-4E55-9A14-82F6DB273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7CD3-A8D5-4E1F-B6C6-CB28FB0217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46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12" Type="http://schemas.openxmlformats.org/officeDocument/2006/relationships/image" Target="../media/image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12.svg"/><Relationship Id="rId4" Type="http://schemas.openxmlformats.org/officeDocument/2006/relationships/image" Target="../media/image8.sv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chart" Target="../charts/chart1.xml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.xml"/><Relationship Id="rId10" Type="http://schemas.openxmlformats.org/officeDocument/2006/relationships/image" Target="../media/image13.png"/><Relationship Id="rId4" Type="http://schemas.openxmlformats.org/officeDocument/2006/relationships/image" Target="../media/image15.jpg"/><Relationship Id="rId9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D1987-01FC-43FD-837B-49CB9573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906" y="4652644"/>
            <a:ext cx="8295133" cy="13632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i="1" dirty="0">
                <a:effectLst/>
              </a:rPr>
              <a:t>Whodunnit?</a:t>
            </a:r>
            <a:r>
              <a:rPr lang="en-US" sz="2300" dirty="0">
                <a:effectLst/>
              </a:rPr>
              <a:t> </a:t>
            </a:r>
            <a:br>
              <a:rPr lang="en-US" sz="2300" dirty="0">
                <a:effectLst/>
              </a:rPr>
            </a:br>
            <a:r>
              <a:rPr lang="en-US" sz="3300" dirty="0">
                <a:effectLst/>
              </a:rPr>
              <a:t>Solving the mysteries of soil phosphorus mobilisation </a:t>
            </a:r>
            <a:br>
              <a:rPr lang="en-US" sz="3300" dirty="0">
                <a:effectLst/>
              </a:rPr>
            </a:br>
            <a:r>
              <a:rPr lang="en-US" sz="3300" dirty="0">
                <a:effectLst/>
              </a:rPr>
              <a:t>in an ectomycorrhizal tripartite interaction</a:t>
            </a:r>
            <a:endParaRPr lang="en-US" sz="3300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94603500-4063-4E0F-B13D-DA8D1EC07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600000">
            <a:off x="-166114" y="3016428"/>
            <a:ext cx="3272434" cy="3272434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ushroom with solid fill">
            <a:extLst>
              <a:ext uri="{FF2B5EF4-FFF2-40B4-BE49-F238E27FC236}">
                <a16:creationId xmlns:a16="http://schemas.microsoft.com/office/drawing/2014/main" id="{86B3F81D-13C2-47D8-8341-266B5001D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00291" y="-237772"/>
            <a:ext cx="2195398" cy="2195398"/>
          </a:xfrm>
          <a:prstGeom prst="rect">
            <a:avLst/>
          </a:prstGeom>
        </p:spPr>
      </p:pic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Germ with solid fill">
            <a:extLst>
              <a:ext uri="{FF2B5EF4-FFF2-40B4-BE49-F238E27FC236}">
                <a16:creationId xmlns:a16="http://schemas.microsoft.com/office/drawing/2014/main" id="{B8B44118-01D5-4206-ACE8-F09F2C763D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0906" y="1154878"/>
            <a:ext cx="2260711" cy="2260711"/>
          </a:xfrm>
          <a:prstGeom prst="rect">
            <a:avLst/>
          </a:prstGeom>
        </p:spPr>
      </p:pic>
      <p:pic>
        <p:nvPicPr>
          <p:cNvPr id="6" name="Graphic 5" descr="Tree With Roots with solid fill">
            <a:extLst>
              <a:ext uri="{FF2B5EF4-FFF2-40B4-BE49-F238E27FC236}">
                <a16:creationId xmlns:a16="http://schemas.microsoft.com/office/drawing/2014/main" id="{8459DA30-6BC3-44D9-A1FB-D8E0765F48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83929" y="208357"/>
            <a:ext cx="2808071" cy="280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51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AB85-C947-4A6A-A6DA-233FC38DD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833120"/>
            <a:ext cx="6233131" cy="2565400"/>
          </a:xfrm>
        </p:spPr>
        <p:txBody>
          <a:bodyPr/>
          <a:lstStyle/>
          <a:p>
            <a:r>
              <a:rPr lang="en-AU" sz="3000" dirty="0"/>
              <a:t>Forest trees are limited by phosphorus:</a:t>
            </a:r>
          </a:p>
          <a:p>
            <a:pPr lvl="1"/>
            <a:r>
              <a:rPr lang="en-AU" sz="2500" dirty="0"/>
              <a:t>Locked up in unavailable forms in leaf litter</a:t>
            </a:r>
          </a:p>
          <a:p>
            <a:pPr lvl="1"/>
            <a:r>
              <a:rPr lang="en-AU" sz="2500" dirty="0"/>
              <a:t>Available forms are quickly depleted</a:t>
            </a:r>
          </a:p>
        </p:txBody>
      </p:sp>
      <p:pic>
        <p:nvPicPr>
          <p:cNvPr id="4" name="Graphic 3" descr="Tree With Roots with solid fill">
            <a:extLst>
              <a:ext uri="{FF2B5EF4-FFF2-40B4-BE49-F238E27FC236}">
                <a16:creationId xmlns:a16="http://schemas.microsoft.com/office/drawing/2014/main" id="{EC89F5F9-1CB0-440A-885F-D1A1C7126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8061" y="1143000"/>
            <a:ext cx="1905000" cy="1905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B47B908-D2E7-4544-88E6-ACDBACBE7EB5}"/>
              </a:ext>
            </a:extLst>
          </p:cNvPr>
          <p:cNvGrpSpPr/>
          <p:nvPr/>
        </p:nvGrpSpPr>
        <p:grpSpPr>
          <a:xfrm>
            <a:off x="7106976" y="2458720"/>
            <a:ext cx="914400" cy="914400"/>
            <a:chOff x="10605503" y="2555240"/>
            <a:chExt cx="914400" cy="914400"/>
          </a:xfrm>
        </p:grpSpPr>
        <p:pic>
          <p:nvPicPr>
            <p:cNvPr id="9" name="Graphic 8" descr="Leaf with solid fill">
              <a:extLst>
                <a:ext uri="{FF2B5EF4-FFF2-40B4-BE49-F238E27FC236}">
                  <a16:creationId xmlns:a16="http://schemas.microsoft.com/office/drawing/2014/main" id="{7974FF5D-4A24-489C-AFD3-8D0E7776C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660E1BE-9CFE-4102-BC32-BF15430918D8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98A1C4-0509-4DBD-A13E-31302ECD8CAB}"/>
              </a:ext>
            </a:extLst>
          </p:cNvPr>
          <p:cNvGrpSpPr/>
          <p:nvPr/>
        </p:nvGrpSpPr>
        <p:grpSpPr>
          <a:xfrm>
            <a:off x="6519412" y="3520440"/>
            <a:ext cx="914400" cy="914400"/>
            <a:chOff x="10605503" y="2555240"/>
            <a:chExt cx="914400" cy="914400"/>
          </a:xfrm>
        </p:grpSpPr>
        <p:pic>
          <p:nvPicPr>
            <p:cNvPr id="21" name="Graphic 20" descr="Leaf with solid fill">
              <a:extLst>
                <a:ext uri="{FF2B5EF4-FFF2-40B4-BE49-F238E27FC236}">
                  <a16:creationId xmlns:a16="http://schemas.microsoft.com/office/drawing/2014/main" id="{59F0797B-5FFD-4708-B244-B09DD51AA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33AB060-F41E-4C20-A719-E913B699367C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E8384C-6999-4D6A-8020-7D973A80F891}"/>
              </a:ext>
            </a:extLst>
          </p:cNvPr>
          <p:cNvGrpSpPr/>
          <p:nvPr/>
        </p:nvGrpSpPr>
        <p:grpSpPr>
          <a:xfrm>
            <a:off x="9435566" y="3713480"/>
            <a:ext cx="914400" cy="914400"/>
            <a:chOff x="10605503" y="2555240"/>
            <a:chExt cx="914400" cy="914400"/>
          </a:xfrm>
        </p:grpSpPr>
        <p:pic>
          <p:nvPicPr>
            <p:cNvPr id="24" name="Graphic 23" descr="Leaf with solid fill">
              <a:extLst>
                <a:ext uri="{FF2B5EF4-FFF2-40B4-BE49-F238E27FC236}">
                  <a16:creationId xmlns:a16="http://schemas.microsoft.com/office/drawing/2014/main" id="{1960275B-94EE-4682-A8C1-568CF4BDA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EBB730A-126A-45D6-B798-FA7FA9027B9F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91E23DF-C40D-4A2B-BDF1-2EE31DAF883C}"/>
              </a:ext>
            </a:extLst>
          </p:cNvPr>
          <p:cNvGrpSpPr/>
          <p:nvPr/>
        </p:nvGrpSpPr>
        <p:grpSpPr>
          <a:xfrm>
            <a:off x="8670463" y="2890520"/>
            <a:ext cx="914400" cy="914400"/>
            <a:chOff x="10605503" y="2555240"/>
            <a:chExt cx="914400" cy="914400"/>
          </a:xfrm>
        </p:grpSpPr>
        <p:pic>
          <p:nvPicPr>
            <p:cNvPr id="27" name="Graphic 26" descr="Leaf with solid fill">
              <a:extLst>
                <a:ext uri="{FF2B5EF4-FFF2-40B4-BE49-F238E27FC236}">
                  <a16:creationId xmlns:a16="http://schemas.microsoft.com/office/drawing/2014/main" id="{CE1F875E-4E95-4051-A645-9F5B00555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DC7BCFA-A968-4B96-8BD0-7FB57437760A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F50A9A8-BF72-4B3D-B8D6-26378D83D96E}"/>
              </a:ext>
            </a:extLst>
          </p:cNvPr>
          <p:cNvGrpSpPr/>
          <p:nvPr/>
        </p:nvGrpSpPr>
        <p:grpSpPr>
          <a:xfrm>
            <a:off x="10454068" y="3007360"/>
            <a:ext cx="914400" cy="914400"/>
            <a:chOff x="10605503" y="2555240"/>
            <a:chExt cx="914400" cy="914400"/>
          </a:xfrm>
        </p:grpSpPr>
        <p:pic>
          <p:nvPicPr>
            <p:cNvPr id="30" name="Graphic 29" descr="Leaf with solid fill">
              <a:extLst>
                <a:ext uri="{FF2B5EF4-FFF2-40B4-BE49-F238E27FC236}">
                  <a16:creationId xmlns:a16="http://schemas.microsoft.com/office/drawing/2014/main" id="{454144ED-C76C-4AB8-AC3B-3CD37C7EE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56732CB-6E11-4826-80BC-D035F12E9054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999571-F992-4034-87B2-8B190939C018}"/>
              </a:ext>
            </a:extLst>
          </p:cNvPr>
          <p:cNvGrpSpPr/>
          <p:nvPr/>
        </p:nvGrpSpPr>
        <p:grpSpPr>
          <a:xfrm>
            <a:off x="9803743" y="2326640"/>
            <a:ext cx="914400" cy="914400"/>
            <a:chOff x="10605503" y="2555240"/>
            <a:chExt cx="914400" cy="914400"/>
          </a:xfrm>
        </p:grpSpPr>
        <p:pic>
          <p:nvPicPr>
            <p:cNvPr id="33" name="Graphic 32" descr="Leaf with solid fill">
              <a:extLst>
                <a:ext uri="{FF2B5EF4-FFF2-40B4-BE49-F238E27FC236}">
                  <a16:creationId xmlns:a16="http://schemas.microsoft.com/office/drawing/2014/main" id="{6A594FD7-8AF9-47C7-9A4B-5FFA1D8FE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29C62C-E5B4-49A2-8C8C-AEB8C8A5E865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3A681C-2C2C-471F-8DB3-CA5D5A738670}"/>
              </a:ext>
            </a:extLst>
          </p:cNvPr>
          <p:cNvGrpSpPr/>
          <p:nvPr/>
        </p:nvGrpSpPr>
        <p:grpSpPr>
          <a:xfrm>
            <a:off x="7537183" y="3642360"/>
            <a:ext cx="914400" cy="914400"/>
            <a:chOff x="10605503" y="2555240"/>
            <a:chExt cx="914400" cy="914400"/>
          </a:xfrm>
        </p:grpSpPr>
        <p:pic>
          <p:nvPicPr>
            <p:cNvPr id="36" name="Graphic 35" descr="Leaf with solid fill">
              <a:extLst>
                <a:ext uri="{FF2B5EF4-FFF2-40B4-BE49-F238E27FC236}">
                  <a16:creationId xmlns:a16="http://schemas.microsoft.com/office/drawing/2014/main" id="{C83DAE59-0FC0-466C-B7E3-2377589F7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605503" y="2555240"/>
              <a:ext cx="914400" cy="914400"/>
            </a:xfrm>
            <a:prstGeom prst="rect">
              <a:avLst/>
            </a:prstGeom>
          </p:spPr>
        </p:pic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0E33B82-FED2-4E70-9070-078338AAACDB}"/>
                </a:ext>
              </a:extLst>
            </p:cNvPr>
            <p:cNvSpPr/>
            <p:nvPr/>
          </p:nvSpPr>
          <p:spPr>
            <a:xfrm>
              <a:off x="10798543" y="2748280"/>
              <a:ext cx="528320" cy="528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P</a:t>
              </a:r>
              <a:endParaRPr lang="en-AU" sz="2400" dirty="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7EDD524E-8F2A-4069-AC69-586438AB3A54}"/>
              </a:ext>
            </a:extLst>
          </p:cNvPr>
          <p:cNvSpPr/>
          <p:nvPr/>
        </p:nvSpPr>
        <p:spPr>
          <a:xfrm>
            <a:off x="8644623" y="3952240"/>
            <a:ext cx="528320" cy="528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/>
              <a:t>P</a:t>
            </a:r>
            <a:endParaRPr lang="en-AU" sz="24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2F94D7-EB9B-49AA-BA39-DD79528E1ED8}"/>
              </a:ext>
            </a:extLst>
          </p:cNvPr>
          <p:cNvSpPr/>
          <p:nvPr/>
        </p:nvSpPr>
        <p:spPr>
          <a:xfrm>
            <a:off x="8030711" y="2992120"/>
            <a:ext cx="528320" cy="528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/>
              <a:t>P</a:t>
            </a:r>
            <a:endParaRPr lang="en-AU" sz="24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1B833AC-018B-49EF-AB53-DA4B246D8315}"/>
              </a:ext>
            </a:extLst>
          </p:cNvPr>
          <p:cNvSpPr/>
          <p:nvPr/>
        </p:nvSpPr>
        <p:spPr>
          <a:xfrm>
            <a:off x="9584863" y="3185160"/>
            <a:ext cx="528320" cy="528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dirty="0"/>
              <a:t>P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70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AB85-C947-4A6A-A6DA-233FC38DD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833120"/>
            <a:ext cx="6233131" cy="2565400"/>
          </a:xfrm>
        </p:spPr>
        <p:txBody>
          <a:bodyPr/>
          <a:lstStyle/>
          <a:p>
            <a:r>
              <a:rPr lang="en-AU" sz="3000" dirty="0"/>
              <a:t>Forest trees are limited by phosphorus (P):</a:t>
            </a:r>
          </a:p>
          <a:p>
            <a:pPr lvl="1"/>
            <a:r>
              <a:rPr lang="en-AU" sz="2500" dirty="0"/>
              <a:t>Locked up in unavailable forms in leaf litter</a:t>
            </a:r>
          </a:p>
          <a:p>
            <a:pPr lvl="1"/>
            <a:r>
              <a:rPr lang="en-AU" sz="2500" dirty="0"/>
              <a:t>Available forms are quickly depleted</a:t>
            </a:r>
          </a:p>
        </p:txBody>
      </p:sp>
      <p:pic>
        <p:nvPicPr>
          <p:cNvPr id="4" name="Graphic 3" descr="Tree With Roots with solid fill">
            <a:extLst>
              <a:ext uri="{FF2B5EF4-FFF2-40B4-BE49-F238E27FC236}">
                <a16:creationId xmlns:a16="http://schemas.microsoft.com/office/drawing/2014/main" id="{EC89F5F9-1CB0-440A-885F-D1A1C7126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8061" y="1143000"/>
            <a:ext cx="1905000" cy="1905000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60E1718-3DAE-48AB-A817-5338B1F4B803}"/>
              </a:ext>
            </a:extLst>
          </p:cNvPr>
          <p:cNvSpPr txBox="1">
            <a:spLocks/>
          </p:cNvSpPr>
          <p:nvPr/>
        </p:nvSpPr>
        <p:spPr>
          <a:xfrm>
            <a:off x="223519" y="3423565"/>
            <a:ext cx="6233131" cy="256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000" dirty="0"/>
              <a:t>To acquire P, forest trees are dependent on:</a:t>
            </a:r>
          </a:p>
          <a:p>
            <a:pPr lvl="1"/>
            <a:r>
              <a:rPr lang="en-AU" sz="2500" dirty="0"/>
              <a:t>Ectomycorrhizal fungi</a:t>
            </a:r>
          </a:p>
          <a:p>
            <a:pPr lvl="1"/>
            <a:r>
              <a:rPr lang="en-AU" sz="2500" dirty="0"/>
              <a:t>Soil bacterial community</a:t>
            </a:r>
          </a:p>
        </p:txBody>
      </p:sp>
      <p:pic>
        <p:nvPicPr>
          <p:cNvPr id="42" name="Graphic 41" descr="Mushroom with solid fill">
            <a:extLst>
              <a:ext uri="{FF2B5EF4-FFF2-40B4-BE49-F238E27FC236}">
                <a16:creationId xmlns:a16="http://schemas.microsoft.com/office/drawing/2014/main" id="{990D967D-A84A-4EFB-B416-D0E74FF90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8651" y="3635672"/>
            <a:ext cx="1349410" cy="1349410"/>
          </a:xfrm>
          <a:prstGeom prst="rect">
            <a:avLst/>
          </a:prstGeom>
        </p:spPr>
      </p:pic>
      <p:pic>
        <p:nvPicPr>
          <p:cNvPr id="43" name="Graphic 42" descr="Germ with solid fill">
            <a:extLst>
              <a:ext uri="{FF2B5EF4-FFF2-40B4-BE49-F238E27FC236}">
                <a16:creationId xmlns:a16="http://schemas.microsoft.com/office/drawing/2014/main" id="{AE2B44B7-3629-46E4-9C71-1666B8935F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63061" y="3635672"/>
            <a:ext cx="1349410" cy="134941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B64D72-A2E1-402F-8C0D-A100B7318D27}"/>
              </a:ext>
            </a:extLst>
          </p:cNvPr>
          <p:cNvGrpSpPr/>
          <p:nvPr/>
        </p:nvGrpSpPr>
        <p:grpSpPr>
          <a:xfrm rot="20949663">
            <a:off x="9941888" y="2615624"/>
            <a:ext cx="712362" cy="1037471"/>
            <a:chOff x="9832650" y="2649155"/>
            <a:chExt cx="712362" cy="1037471"/>
          </a:xfrm>
        </p:grpSpPr>
        <p:pic>
          <p:nvPicPr>
            <p:cNvPr id="47" name="Graphic 46" descr="Line arrow: Counter-clockwise curve with solid fill">
              <a:extLst>
                <a:ext uri="{FF2B5EF4-FFF2-40B4-BE49-F238E27FC236}">
                  <a16:creationId xmlns:a16="http://schemas.microsoft.com/office/drawing/2014/main" id="{B8FAA848-DA8B-42EB-96DD-016072695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20525374" flipV="1">
              <a:off x="10090721" y="3232335"/>
              <a:ext cx="454291" cy="454291"/>
            </a:xfrm>
            <a:prstGeom prst="rect">
              <a:avLst/>
            </a:prstGeom>
          </p:spPr>
        </p:pic>
        <p:pic>
          <p:nvPicPr>
            <p:cNvPr id="5" name="Graphic 4" descr="Line arrow: Counter-clockwise curve with solid fill">
              <a:extLst>
                <a:ext uri="{FF2B5EF4-FFF2-40B4-BE49-F238E27FC236}">
                  <a16:creationId xmlns:a16="http://schemas.microsoft.com/office/drawing/2014/main" id="{2D02819D-31DE-4812-8B50-3B6F69760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9147862">
              <a:off x="9832650" y="2649155"/>
              <a:ext cx="454291" cy="454291"/>
            </a:xfrm>
            <a:prstGeom prst="rect">
              <a:avLst/>
            </a:prstGeom>
          </p:spPr>
        </p:pic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3379895-0362-42F4-A81A-8A7C7200D6E6}"/>
                </a:ext>
              </a:extLst>
            </p:cNvPr>
            <p:cNvSpPr/>
            <p:nvPr/>
          </p:nvSpPr>
          <p:spPr>
            <a:xfrm rot="650337">
              <a:off x="9963061" y="2870200"/>
              <a:ext cx="528320" cy="5283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?</a:t>
              </a:r>
              <a:endParaRPr lang="en-AU" sz="24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16D9840-F591-4980-A77B-3EDF07F6608A}"/>
              </a:ext>
            </a:extLst>
          </p:cNvPr>
          <p:cNvGrpSpPr/>
          <p:nvPr/>
        </p:nvGrpSpPr>
        <p:grpSpPr>
          <a:xfrm rot="7028355">
            <a:off x="8654380" y="4466345"/>
            <a:ext cx="712362" cy="1037471"/>
            <a:chOff x="9832650" y="2649155"/>
            <a:chExt cx="712362" cy="1037471"/>
          </a:xfrm>
        </p:grpSpPr>
        <p:pic>
          <p:nvPicPr>
            <p:cNvPr id="52" name="Graphic 51" descr="Line arrow: Counter-clockwise curve with solid fill">
              <a:extLst>
                <a:ext uri="{FF2B5EF4-FFF2-40B4-BE49-F238E27FC236}">
                  <a16:creationId xmlns:a16="http://schemas.microsoft.com/office/drawing/2014/main" id="{6FC9B6AB-8A5E-4BF5-AEE3-E3A4D23C1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20525374" flipV="1">
              <a:off x="10090721" y="3232335"/>
              <a:ext cx="454291" cy="454291"/>
            </a:xfrm>
            <a:prstGeom prst="rect">
              <a:avLst/>
            </a:prstGeom>
          </p:spPr>
        </p:pic>
        <p:pic>
          <p:nvPicPr>
            <p:cNvPr id="53" name="Graphic 52" descr="Line arrow: Counter-clockwise curve with solid fill">
              <a:extLst>
                <a:ext uri="{FF2B5EF4-FFF2-40B4-BE49-F238E27FC236}">
                  <a16:creationId xmlns:a16="http://schemas.microsoft.com/office/drawing/2014/main" id="{2BDEC4D4-A47B-4457-9B6E-6EA181FB0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9147862">
              <a:off x="9832650" y="2649155"/>
              <a:ext cx="454291" cy="454291"/>
            </a:xfrm>
            <a:prstGeom prst="rect">
              <a:avLst/>
            </a:prstGeom>
          </p:spPr>
        </p:pic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BC49900-95EE-4AB4-8F1A-67AC7F983BCB}"/>
                </a:ext>
              </a:extLst>
            </p:cNvPr>
            <p:cNvSpPr/>
            <p:nvPr/>
          </p:nvSpPr>
          <p:spPr>
            <a:xfrm rot="14571645">
              <a:off x="9963061" y="2870200"/>
              <a:ext cx="528320" cy="5283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?</a:t>
              </a:r>
              <a:endParaRPr lang="en-AU" sz="24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71ED378-F7C4-45AD-A270-01EAA332E9A3}"/>
              </a:ext>
            </a:extLst>
          </p:cNvPr>
          <p:cNvGrpSpPr/>
          <p:nvPr/>
        </p:nvGrpSpPr>
        <p:grpSpPr>
          <a:xfrm rot="14711476">
            <a:off x="7280699" y="2529265"/>
            <a:ext cx="712362" cy="1037471"/>
            <a:chOff x="9832650" y="2649155"/>
            <a:chExt cx="712362" cy="1037471"/>
          </a:xfrm>
        </p:grpSpPr>
        <p:pic>
          <p:nvPicPr>
            <p:cNvPr id="56" name="Graphic 55" descr="Line arrow: Counter-clockwise curve with solid fill">
              <a:extLst>
                <a:ext uri="{FF2B5EF4-FFF2-40B4-BE49-F238E27FC236}">
                  <a16:creationId xmlns:a16="http://schemas.microsoft.com/office/drawing/2014/main" id="{003FE8C2-F58C-4725-86BB-CDEA21F32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20525374" flipV="1">
              <a:off x="10090721" y="3232335"/>
              <a:ext cx="454291" cy="454291"/>
            </a:xfrm>
            <a:prstGeom prst="rect">
              <a:avLst/>
            </a:prstGeom>
          </p:spPr>
        </p:pic>
        <p:pic>
          <p:nvPicPr>
            <p:cNvPr id="57" name="Graphic 56" descr="Line arrow: Counter-clockwise curve with solid fill">
              <a:extLst>
                <a:ext uri="{FF2B5EF4-FFF2-40B4-BE49-F238E27FC236}">
                  <a16:creationId xmlns:a16="http://schemas.microsoft.com/office/drawing/2014/main" id="{D84C87AC-4ED1-447C-92C9-B71296B0B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9147862">
              <a:off x="9832650" y="2649155"/>
              <a:ext cx="454291" cy="454291"/>
            </a:xfrm>
            <a:prstGeom prst="rect">
              <a:avLst/>
            </a:prstGeom>
          </p:spPr>
        </p:pic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19AC21D-78CF-440F-B821-25C057534927}"/>
                </a:ext>
              </a:extLst>
            </p:cNvPr>
            <p:cNvSpPr/>
            <p:nvPr/>
          </p:nvSpPr>
          <p:spPr>
            <a:xfrm rot="6888524">
              <a:off x="9963061" y="2870200"/>
              <a:ext cx="528320" cy="5283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3200" dirty="0"/>
                <a:t>?</a:t>
              </a:r>
              <a:endParaRPr lang="en-AU" sz="2400" dirty="0"/>
            </a:p>
          </p:txBody>
        </p:sp>
      </p:grpSp>
      <p:pic>
        <p:nvPicPr>
          <p:cNvPr id="60" name="Graphic 59" descr="Magnifying glass with solid fill">
            <a:extLst>
              <a:ext uri="{FF2B5EF4-FFF2-40B4-BE49-F238E27FC236}">
                <a16:creationId xmlns:a16="http://schemas.microsoft.com/office/drawing/2014/main" id="{627A24B4-2F6A-41BF-9575-A1E9A8F76B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600000">
            <a:off x="6052560" y="3016428"/>
            <a:ext cx="3272434" cy="3272434"/>
          </a:xfrm>
          <a:prstGeom prst="rect">
            <a:avLst/>
          </a:prstGeom>
        </p:spPr>
      </p:pic>
      <p:pic>
        <p:nvPicPr>
          <p:cNvPr id="61" name="Graphic 60" descr="Magnifying glass with solid fill">
            <a:extLst>
              <a:ext uri="{FF2B5EF4-FFF2-40B4-BE49-F238E27FC236}">
                <a16:creationId xmlns:a16="http://schemas.microsoft.com/office/drawing/2014/main" id="{F72D5C96-B1B1-4175-B738-6AC887401A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600000">
            <a:off x="9279997" y="3016427"/>
            <a:ext cx="3272434" cy="327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C385534-E33B-4558-B36C-033DCB83020F}"/>
              </a:ext>
            </a:extLst>
          </p:cNvPr>
          <p:cNvSpPr/>
          <p:nvPr/>
        </p:nvSpPr>
        <p:spPr>
          <a:xfrm>
            <a:off x="2175302" y="1432600"/>
            <a:ext cx="7839579" cy="13772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C7C8D14-6F41-49A9-A1B5-5B9C17E0E524}"/>
              </a:ext>
            </a:extLst>
          </p:cNvPr>
          <p:cNvGrpSpPr/>
          <p:nvPr/>
        </p:nvGrpSpPr>
        <p:grpSpPr>
          <a:xfrm>
            <a:off x="2172270" y="5373270"/>
            <a:ext cx="7842611" cy="1287958"/>
            <a:chOff x="2174304" y="2799705"/>
            <a:chExt cx="7842611" cy="128795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B463B41-1130-45D8-9693-FCFF785168BC}"/>
                </a:ext>
              </a:extLst>
            </p:cNvPr>
            <p:cNvSpPr/>
            <p:nvPr/>
          </p:nvSpPr>
          <p:spPr>
            <a:xfrm>
              <a:off x="6096000" y="2801063"/>
              <a:ext cx="3920915" cy="128421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44E1BED-C7DA-492B-9216-A298A9D8A478}"/>
                </a:ext>
              </a:extLst>
            </p:cNvPr>
            <p:cNvSpPr/>
            <p:nvPr/>
          </p:nvSpPr>
          <p:spPr>
            <a:xfrm>
              <a:off x="2174304" y="2799705"/>
              <a:ext cx="3920915" cy="128795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F6A8FD5-3DA3-4EB2-AED9-079FF4DB3406}"/>
              </a:ext>
            </a:extLst>
          </p:cNvPr>
          <p:cNvGrpSpPr/>
          <p:nvPr/>
        </p:nvGrpSpPr>
        <p:grpSpPr>
          <a:xfrm>
            <a:off x="2172270" y="2810365"/>
            <a:ext cx="7842611" cy="1277336"/>
            <a:chOff x="2174304" y="2811685"/>
            <a:chExt cx="7842611" cy="127733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8D86E37-FC4A-4C99-B9F8-D2B3C26BC848}"/>
                </a:ext>
              </a:extLst>
            </p:cNvPr>
            <p:cNvSpPr/>
            <p:nvPr/>
          </p:nvSpPr>
          <p:spPr>
            <a:xfrm>
              <a:off x="6096000" y="2811685"/>
              <a:ext cx="3920915" cy="127733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20B716-253E-402E-9845-BFA70B3F200F}"/>
                </a:ext>
              </a:extLst>
            </p:cNvPr>
            <p:cNvSpPr/>
            <p:nvPr/>
          </p:nvSpPr>
          <p:spPr>
            <a:xfrm>
              <a:off x="2174304" y="2811685"/>
              <a:ext cx="3920915" cy="127597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BC020BA-CA35-49AB-BB0C-409681C3FB4C}"/>
              </a:ext>
            </a:extLst>
          </p:cNvPr>
          <p:cNvSpPr/>
          <p:nvPr/>
        </p:nvSpPr>
        <p:spPr>
          <a:xfrm>
            <a:off x="6085694" y="4085313"/>
            <a:ext cx="3929187" cy="12879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B361A4-56B9-4587-9F8C-8EA369CE53BB}"/>
              </a:ext>
            </a:extLst>
          </p:cNvPr>
          <p:cNvSpPr/>
          <p:nvPr/>
        </p:nvSpPr>
        <p:spPr>
          <a:xfrm>
            <a:off x="2172270" y="4085314"/>
            <a:ext cx="3920915" cy="1287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54BF5E-8B98-44E5-A34A-FF42AD287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422469"/>
            <a:ext cx="6233131" cy="6435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dirty="0"/>
              <a:t>Experimental design:</a:t>
            </a:r>
          </a:p>
        </p:txBody>
      </p:sp>
      <p:pic>
        <p:nvPicPr>
          <p:cNvPr id="7" name="Graphic 6" descr="Tree With Roots with solid fill">
            <a:extLst>
              <a:ext uri="{FF2B5EF4-FFF2-40B4-BE49-F238E27FC236}">
                <a16:creationId xmlns:a16="http://schemas.microsoft.com/office/drawing/2014/main" id="{97A6CEF2-44D5-4050-A2A6-B2A30E34F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7425" y="1432600"/>
            <a:ext cx="1349410" cy="1349410"/>
          </a:xfrm>
          <a:prstGeom prst="rect">
            <a:avLst/>
          </a:prstGeom>
        </p:spPr>
      </p:pic>
      <p:pic>
        <p:nvPicPr>
          <p:cNvPr id="9" name="Graphic 8" descr="Germ with solid fill">
            <a:extLst>
              <a:ext uri="{FF2B5EF4-FFF2-40B4-BE49-F238E27FC236}">
                <a16:creationId xmlns:a16="http://schemas.microsoft.com/office/drawing/2014/main" id="{6F03A089-1A62-424B-AA99-69BEBEB3C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9090" y="2844607"/>
            <a:ext cx="1349410" cy="1349410"/>
          </a:xfrm>
          <a:prstGeom prst="rect">
            <a:avLst/>
          </a:prstGeom>
        </p:spPr>
      </p:pic>
      <p:pic>
        <p:nvPicPr>
          <p:cNvPr id="12" name="Graphic 11" descr="Germ with solid fill">
            <a:extLst>
              <a:ext uri="{FF2B5EF4-FFF2-40B4-BE49-F238E27FC236}">
                <a16:creationId xmlns:a16="http://schemas.microsoft.com/office/drawing/2014/main" id="{B6B549FB-6A5C-4181-91B0-A9B13B7171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02855" y="2844607"/>
            <a:ext cx="1349410" cy="13494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0AA3927-7498-4FAE-9946-9AAD6E5C7AF2}"/>
              </a:ext>
            </a:extLst>
          </p:cNvPr>
          <p:cNvSpPr txBox="1"/>
          <p:nvPr/>
        </p:nvSpPr>
        <p:spPr>
          <a:xfrm>
            <a:off x="2532175" y="4381853"/>
            <a:ext cx="3071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Low nitrogen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4965BF-691F-4B13-A6D4-D4AC51EFF894}"/>
              </a:ext>
            </a:extLst>
          </p:cNvPr>
          <p:cNvSpPr txBox="1"/>
          <p:nvPr/>
        </p:nvSpPr>
        <p:spPr>
          <a:xfrm>
            <a:off x="6611336" y="4373568"/>
            <a:ext cx="3071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High nitrogen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B77FED-E50F-44D5-B346-061BB0FDB08D}"/>
              </a:ext>
            </a:extLst>
          </p:cNvPr>
          <p:cNvSpPr txBox="1"/>
          <p:nvPr/>
        </p:nvSpPr>
        <p:spPr>
          <a:xfrm>
            <a:off x="2430898" y="5667422"/>
            <a:ext cx="3403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Ambient CO</a:t>
            </a:r>
            <a:r>
              <a:rPr lang="en-AU" sz="4000" baseline="-250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11B40F-FDF4-4D3F-8C83-EF96AEBA9C12}"/>
              </a:ext>
            </a:extLst>
          </p:cNvPr>
          <p:cNvSpPr txBox="1"/>
          <p:nvPr/>
        </p:nvSpPr>
        <p:spPr>
          <a:xfrm>
            <a:off x="6357796" y="5657779"/>
            <a:ext cx="338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Elevated CO</a:t>
            </a:r>
            <a:r>
              <a:rPr lang="en-AU" sz="4000" baseline="-25000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FF9A72-BB6F-4E1F-B4AE-7847D6A75FCE}"/>
              </a:ext>
            </a:extLst>
          </p:cNvPr>
          <p:cNvSpPr txBox="1"/>
          <p:nvPr/>
        </p:nvSpPr>
        <p:spPr>
          <a:xfrm>
            <a:off x="4508878" y="1751819"/>
            <a:ext cx="17338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i="1" dirty="0"/>
              <a:t>Eucalyptus grandis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9D77FC-D62A-47AB-80A9-E496B3ED3E2F}"/>
              </a:ext>
            </a:extLst>
          </p:cNvPr>
          <p:cNvSpPr txBox="1"/>
          <p:nvPr/>
        </p:nvSpPr>
        <p:spPr>
          <a:xfrm>
            <a:off x="2168001" y="3026973"/>
            <a:ext cx="1606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i="1" dirty="0"/>
              <a:t>Pisolithus albus</a:t>
            </a:r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9226A90C-A798-4D03-B3B9-99413A17DF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41" y="2974663"/>
            <a:ext cx="971943" cy="981472"/>
          </a:xfrm>
          <a:prstGeom prst="rect">
            <a:avLst/>
          </a:prstGeom>
        </p:spPr>
      </p:pic>
      <p:pic>
        <p:nvPicPr>
          <p:cNvPr id="13" name="Picture 12" descr="A picture containing icon&#10;&#10;Description automatically generated">
            <a:extLst>
              <a:ext uri="{FF2B5EF4-FFF2-40B4-BE49-F238E27FC236}">
                <a16:creationId xmlns:a16="http://schemas.microsoft.com/office/drawing/2014/main" id="{34988E4D-69CC-40C8-A5DD-1610B6A25F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19" y="2969722"/>
            <a:ext cx="980952" cy="99047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BBDB7D5-47D8-456A-962C-280C1D057C09}"/>
              </a:ext>
            </a:extLst>
          </p:cNvPr>
          <p:cNvSpPr txBox="1"/>
          <p:nvPr/>
        </p:nvSpPr>
        <p:spPr>
          <a:xfrm>
            <a:off x="6093185" y="3093000"/>
            <a:ext cx="1860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i="1" dirty="0"/>
              <a:t>Pisolithus microcarpus</a:t>
            </a:r>
          </a:p>
        </p:txBody>
      </p:sp>
    </p:spTree>
    <p:extLst>
      <p:ext uri="{BB962C8B-B14F-4D97-AF65-F5344CB8AC3E}">
        <p14:creationId xmlns:p14="http://schemas.microsoft.com/office/powerpoint/2010/main" val="1841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1F91450-F7F8-40F9-9374-83E70C214B7E}"/>
              </a:ext>
            </a:extLst>
          </p:cNvPr>
          <p:cNvCxnSpPr>
            <a:cxnSpLocks/>
          </p:cNvCxnSpPr>
          <p:nvPr/>
        </p:nvCxnSpPr>
        <p:spPr>
          <a:xfrm>
            <a:off x="4506825" y="4231960"/>
            <a:ext cx="922321" cy="382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8F3CC2-5130-4058-96B4-A9BF4BA34C78}"/>
              </a:ext>
            </a:extLst>
          </p:cNvPr>
          <p:cNvCxnSpPr>
            <a:cxnSpLocks/>
          </p:cNvCxnSpPr>
          <p:nvPr/>
        </p:nvCxnSpPr>
        <p:spPr>
          <a:xfrm flipV="1">
            <a:off x="3803330" y="2682213"/>
            <a:ext cx="1406990" cy="70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5ED2E37-892C-4B1B-BC71-2488B2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1. Variation between </a:t>
            </a:r>
            <a:r>
              <a:rPr lang="en-AU" sz="4000" i="1" dirty="0"/>
              <a:t>Pisolithus</a:t>
            </a:r>
            <a:r>
              <a:rPr lang="en-AU" sz="4000" dirty="0"/>
              <a:t> species </a:t>
            </a:r>
            <a:br>
              <a:rPr lang="en-AU" sz="4000" dirty="0"/>
            </a:br>
            <a:r>
              <a:rPr lang="en-AU" sz="4000" dirty="0"/>
              <a:t>    in P mobilisation ability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79407D-42B4-4375-AEE1-C2DA9CFB3F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106884"/>
              </p:ext>
            </p:extLst>
          </p:nvPr>
        </p:nvGraphicFramePr>
        <p:xfrm>
          <a:off x="148611" y="1690688"/>
          <a:ext cx="4358214" cy="408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090E0FBF-7409-4FFE-9E7C-3C05B64662A0}"/>
              </a:ext>
            </a:extLst>
          </p:cNvPr>
          <p:cNvGrpSpPr/>
          <p:nvPr/>
        </p:nvGrpSpPr>
        <p:grpSpPr>
          <a:xfrm>
            <a:off x="5335778" y="1647736"/>
            <a:ext cx="2502567" cy="2489191"/>
            <a:chOff x="0" y="952956"/>
            <a:chExt cx="4584192" cy="4566833"/>
          </a:xfrm>
          <a:solidFill>
            <a:schemeClr val="bg1"/>
          </a:solidFill>
        </p:grpSpPr>
        <p:pic>
          <p:nvPicPr>
            <p:cNvPr id="10" name="Picture 9" descr="A picture containing cup, food, beverage, orange&#10;&#10;Description automatically generated">
              <a:extLst>
                <a:ext uri="{FF2B5EF4-FFF2-40B4-BE49-F238E27FC236}">
                  <a16:creationId xmlns:a16="http://schemas.microsoft.com/office/drawing/2014/main" id="{359C1C5B-1270-4BFD-AFE7-14145CF9BF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3" t="5015" r="1157" b="4487"/>
            <a:stretch/>
          </p:blipFill>
          <p:spPr>
            <a:xfrm>
              <a:off x="0" y="952956"/>
              <a:ext cx="4584192" cy="456683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2C7C84B-5F23-4E4E-BBBB-A929A30A9F9D}"/>
                    </a:ext>
                  </a:extLst>
                </p14:cNvPr>
                <p14:cNvContentPartPr/>
                <p14:nvPr/>
              </p14:nvContentPartPr>
              <p14:xfrm>
                <a:off x="1674240" y="1811400"/>
                <a:ext cx="2030760" cy="2701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2C7C84B-5F23-4E4E-BBBB-A929A30A9F9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665240" y="1802760"/>
                  <a:ext cx="2048400" cy="271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32EFF4-3348-45B3-98D4-0FB9401C221A}"/>
              </a:ext>
            </a:extLst>
          </p:cNvPr>
          <p:cNvGrpSpPr/>
          <p:nvPr/>
        </p:nvGrpSpPr>
        <p:grpSpPr>
          <a:xfrm>
            <a:off x="5335777" y="4174046"/>
            <a:ext cx="2502567" cy="2490983"/>
            <a:chOff x="4572550" y="1053421"/>
            <a:chExt cx="4364736" cy="4351338"/>
          </a:xfrm>
        </p:grpSpPr>
        <p:pic>
          <p:nvPicPr>
            <p:cNvPr id="14" name="Picture 13" descr="A picture containing indoor, food&#10;&#10;Description automatically generated">
              <a:extLst>
                <a:ext uri="{FF2B5EF4-FFF2-40B4-BE49-F238E27FC236}">
                  <a16:creationId xmlns:a16="http://schemas.microsoft.com/office/drawing/2014/main" id="{CB0C5308-DE39-4D68-A007-DD41ED41B7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56" t="15467" r="22800" b="21085"/>
            <a:stretch/>
          </p:blipFill>
          <p:spPr>
            <a:xfrm>
              <a:off x="4572550" y="1053421"/>
              <a:ext cx="4364736" cy="4351338"/>
            </a:xfrm>
            <a:prstGeom prst="ellipse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479E657-6540-464F-BD6C-09B8BB074714}"/>
                    </a:ext>
                  </a:extLst>
                </p14:cNvPr>
                <p14:cNvContentPartPr/>
                <p14:nvPr/>
              </p14:nvContentPartPr>
              <p14:xfrm>
                <a:off x="6569097" y="3074755"/>
                <a:ext cx="395640" cy="454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479E657-6540-464F-BD6C-09B8BB07471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60097" y="3066115"/>
                  <a:ext cx="413280" cy="4723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228C6B3-756C-433E-A5A1-C965F8382158}"/>
              </a:ext>
            </a:extLst>
          </p:cNvPr>
          <p:cNvCxnSpPr>
            <a:cxnSpLocks/>
          </p:cNvCxnSpPr>
          <p:nvPr/>
        </p:nvCxnSpPr>
        <p:spPr>
          <a:xfrm flipV="1">
            <a:off x="8015299" y="2892331"/>
            <a:ext cx="101947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8DBE55-5900-4AEF-9668-7CB9C3DEE369}"/>
              </a:ext>
            </a:extLst>
          </p:cNvPr>
          <p:cNvCxnSpPr>
            <a:cxnSpLocks/>
          </p:cNvCxnSpPr>
          <p:nvPr/>
        </p:nvCxnSpPr>
        <p:spPr>
          <a:xfrm flipV="1">
            <a:off x="8015297" y="5331186"/>
            <a:ext cx="101947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B563050-7EC7-4B6E-B19E-88728DEE3BBD}"/>
              </a:ext>
            </a:extLst>
          </p:cNvPr>
          <p:cNvSpPr txBox="1"/>
          <p:nvPr/>
        </p:nvSpPr>
        <p:spPr>
          <a:xfrm>
            <a:off x="9211733" y="2718280"/>
            <a:ext cx="2831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dirty="0"/>
              <a:t>5 x acid phosphatases</a:t>
            </a:r>
          </a:p>
          <a:p>
            <a:r>
              <a:rPr lang="en-AU" sz="2500" dirty="0"/>
              <a:t>1 x glucose dehydrogenase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9DBB5-29CE-4403-8565-1DECDD97F483}"/>
              </a:ext>
            </a:extLst>
          </p:cNvPr>
          <p:cNvSpPr txBox="1"/>
          <p:nvPr/>
        </p:nvSpPr>
        <p:spPr>
          <a:xfrm>
            <a:off x="9211733" y="5149808"/>
            <a:ext cx="28316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dirty="0"/>
              <a:t>1 x acid phosphatase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5814D043-5B39-4268-9272-D15FAB1599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705" y="3043152"/>
            <a:ext cx="971943" cy="981472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A6656C4F-C278-4BAC-B202-9377788521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200" y="5096236"/>
            <a:ext cx="980952" cy="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D3DEDED-76DF-41B5-BDDC-1494F4797D18}"/>
              </a:ext>
            </a:extLst>
          </p:cNvPr>
          <p:cNvSpPr/>
          <p:nvPr/>
        </p:nvSpPr>
        <p:spPr>
          <a:xfrm>
            <a:off x="8160363" y="1997242"/>
            <a:ext cx="3193437" cy="47246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5E1C5A-A6AC-40ED-A9CA-5818C9B6A0EE}"/>
              </a:ext>
            </a:extLst>
          </p:cNvPr>
          <p:cNvSpPr/>
          <p:nvPr/>
        </p:nvSpPr>
        <p:spPr>
          <a:xfrm>
            <a:off x="194468" y="1997242"/>
            <a:ext cx="7218937" cy="47246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02993-EA13-4A0C-9DA1-124BD446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2. Complementary roles between fungi and bacteria in P mobilisation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B1D8A-739A-4ED4-9446-D33DB2B990C7}"/>
              </a:ext>
            </a:extLst>
          </p:cNvPr>
          <p:cNvSpPr txBox="1"/>
          <p:nvPr/>
        </p:nvSpPr>
        <p:spPr>
          <a:xfrm>
            <a:off x="478676" y="2119064"/>
            <a:ext cx="20455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i="1" dirty="0"/>
              <a:t>P. albus </a:t>
            </a:r>
            <a:r>
              <a:rPr lang="en-AU" sz="2500" dirty="0"/>
              <a:t>and</a:t>
            </a:r>
            <a:r>
              <a:rPr lang="en-AU" sz="2500" i="1" dirty="0"/>
              <a:t> </a:t>
            </a:r>
          </a:p>
          <a:p>
            <a:pPr algn="ctr"/>
            <a:r>
              <a:rPr lang="en-AU" sz="2500" i="1" dirty="0"/>
              <a:t>P. microcarpus</a:t>
            </a:r>
            <a:endParaRPr lang="en-AU" sz="25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B26D2A-1457-4B4C-A662-92F00C4696EA}"/>
              </a:ext>
            </a:extLst>
          </p:cNvPr>
          <p:cNvCxnSpPr>
            <a:cxnSpLocks/>
          </p:cNvCxnSpPr>
          <p:nvPr/>
        </p:nvCxnSpPr>
        <p:spPr>
          <a:xfrm>
            <a:off x="1501467" y="3078700"/>
            <a:ext cx="0" cy="10015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E66F7B-4B89-4ABA-92CA-3495764BC80F}"/>
              </a:ext>
            </a:extLst>
          </p:cNvPr>
          <p:cNvSpPr txBox="1"/>
          <p:nvPr/>
        </p:nvSpPr>
        <p:spPr>
          <a:xfrm>
            <a:off x="-26766" y="4178114"/>
            <a:ext cx="30564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dirty="0"/>
              <a:t>Organic P mobilisation</a:t>
            </a:r>
          </a:p>
          <a:p>
            <a:pPr algn="ctr"/>
            <a:r>
              <a:rPr lang="en-AU" sz="2500" dirty="0"/>
              <a:t>(acid phosphatase)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EA4D0D-EC67-4220-AD3F-F2BB88414259}"/>
              </a:ext>
            </a:extLst>
          </p:cNvPr>
          <p:cNvSpPr txBox="1"/>
          <p:nvPr/>
        </p:nvSpPr>
        <p:spPr>
          <a:xfrm>
            <a:off x="4958394" y="2119064"/>
            <a:ext cx="3112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dirty="0"/>
              <a:t>Soil bacterial community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DE97FE-A69F-4558-9DE2-DDB3C7D0678F}"/>
              </a:ext>
            </a:extLst>
          </p:cNvPr>
          <p:cNvCxnSpPr>
            <a:cxnSpLocks/>
          </p:cNvCxnSpPr>
          <p:nvPr/>
        </p:nvCxnSpPr>
        <p:spPr>
          <a:xfrm>
            <a:off x="3861243" y="3054677"/>
            <a:ext cx="633716" cy="10015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E60392-69ED-4A88-87D9-2EE0B11A07C7}"/>
              </a:ext>
            </a:extLst>
          </p:cNvPr>
          <p:cNvSpPr txBox="1"/>
          <p:nvPr/>
        </p:nvSpPr>
        <p:spPr>
          <a:xfrm>
            <a:off x="3206086" y="4178113"/>
            <a:ext cx="350461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500" dirty="0"/>
              <a:t>Inorganic P </a:t>
            </a:r>
          </a:p>
          <a:p>
            <a:pPr algn="ctr"/>
            <a:r>
              <a:rPr lang="en-AU" sz="2500" dirty="0"/>
              <a:t>mobilisation</a:t>
            </a:r>
          </a:p>
          <a:p>
            <a:pPr algn="ctr"/>
            <a:r>
              <a:rPr lang="en-AU" sz="2500" dirty="0"/>
              <a:t>(Glucose dehydrogenase)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23FCF8-7019-410D-BB70-E67EB563E785}"/>
              </a:ext>
            </a:extLst>
          </p:cNvPr>
          <p:cNvSpPr txBox="1"/>
          <p:nvPr/>
        </p:nvSpPr>
        <p:spPr>
          <a:xfrm>
            <a:off x="3056465" y="2312864"/>
            <a:ext cx="1267433" cy="48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i="1" dirty="0"/>
              <a:t>P. albus</a:t>
            </a:r>
            <a:endParaRPr lang="en-AU" sz="25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CDBBEF-4B4F-4AAC-95FE-31B39ABD8E84}"/>
              </a:ext>
            </a:extLst>
          </p:cNvPr>
          <p:cNvCxnSpPr>
            <a:cxnSpLocks/>
          </p:cNvCxnSpPr>
          <p:nvPr/>
        </p:nvCxnSpPr>
        <p:spPr>
          <a:xfrm flipH="1">
            <a:off x="5462284" y="3054677"/>
            <a:ext cx="633716" cy="10015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AAA3B2E-7740-4C60-9117-FF65A34E30E5}"/>
              </a:ext>
            </a:extLst>
          </p:cNvPr>
          <p:cNvSpPr txBox="1"/>
          <p:nvPr/>
        </p:nvSpPr>
        <p:spPr>
          <a:xfrm>
            <a:off x="8160363" y="2148034"/>
            <a:ext cx="31126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dirty="0"/>
              <a:t>Soil bacterial community 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D5D3AB6-3BDE-4C60-B3B0-5B4B15B53273}"/>
              </a:ext>
            </a:extLst>
          </p:cNvPr>
          <p:cNvCxnSpPr>
            <a:cxnSpLocks/>
          </p:cNvCxnSpPr>
          <p:nvPr/>
        </p:nvCxnSpPr>
        <p:spPr>
          <a:xfrm>
            <a:off x="9716667" y="3102723"/>
            <a:ext cx="0" cy="10015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BE46BF5-84A3-45AB-872D-EE2DF87B6886}"/>
              </a:ext>
            </a:extLst>
          </p:cNvPr>
          <p:cNvSpPr txBox="1"/>
          <p:nvPr/>
        </p:nvSpPr>
        <p:spPr>
          <a:xfrm>
            <a:off x="8160363" y="4202329"/>
            <a:ext cx="31653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dirty="0"/>
              <a:t>Organic P </a:t>
            </a:r>
          </a:p>
          <a:p>
            <a:pPr algn="ctr"/>
            <a:r>
              <a:rPr lang="en-AU" sz="2500" dirty="0"/>
              <a:t>mobilisation</a:t>
            </a:r>
          </a:p>
          <a:p>
            <a:pPr algn="ctr"/>
            <a:r>
              <a:rPr lang="en-AU" sz="2500" dirty="0"/>
              <a:t>(alkaline phosphatase)</a:t>
            </a:r>
          </a:p>
        </p:txBody>
      </p:sp>
      <p:pic>
        <p:nvPicPr>
          <p:cNvPr id="23" name="Graphic 22" descr="Tree With Roots with solid fill">
            <a:extLst>
              <a:ext uri="{FF2B5EF4-FFF2-40B4-BE49-F238E27FC236}">
                <a16:creationId xmlns:a16="http://schemas.microsoft.com/office/drawing/2014/main" id="{1BB47BCF-290C-422D-98C9-D0A26CD92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4285" y="5600806"/>
            <a:ext cx="1084578" cy="1084578"/>
          </a:xfrm>
          <a:prstGeom prst="rect">
            <a:avLst/>
          </a:prstGeom>
        </p:spPr>
      </p:pic>
      <p:pic>
        <p:nvPicPr>
          <p:cNvPr id="26" name="Graphic 25" descr="Mushroom with solid fill">
            <a:extLst>
              <a:ext uri="{FF2B5EF4-FFF2-40B4-BE49-F238E27FC236}">
                <a16:creationId xmlns:a16="http://schemas.microsoft.com/office/drawing/2014/main" id="{52302B38-F3A6-4613-8445-6E93C28DF2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2503" y="5914461"/>
            <a:ext cx="770923" cy="770923"/>
          </a:xfrm>
          <a:prstGeom prst="rect">
            <a:avLst/>
          </a:prstGeom>
        </p:spPr>
      </p:pic>
      <p:pic>
        <p:nvPicPr>
          <p:cNvPr id="27" name="Graphic 26" descr="Germ with solid fill">
            <a:extLst>
              <a:ext uri="{FF2B5EF4-FFF2-40B4-BE49-F238E27FC236}">
                <a16:creationId xmlns:a16="http://schemas.microsoft.com/office/drawing/2014/main" id="{440ED452-6783-4E4B-A82F-DEB5BEE62E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09019" y="5951729"/>
            <a:ext cx="770199" cy="770199"/>
          </a:xfrm>
          <a:prstGeom prst="rect">
            <a:avLst/>
          </a:prstGeom>
        </p:spPr>
      </p:pic>
      <p:pic>
        <p:nvPicPr>
          <p:cNvPr id="30" name="Graphic 29" descr="Tree With Roots with solid fill">
            <a:extLst>
              <a:ext uri="{FF2B5EF4-FFF2-40B4-BE49-F238E27FC236}">
                <a16:creationId xmlns:a16="http://schemas.microsoft.com/office/drawing/2014/main" id="{986040B9-A437-4AFF-A96E-704E8ACB3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9831" y="5600806"/>
            <a:ext cx="1084578" cy="1084578"/>
          </a:xfrm>
          <a:prstGeom prst="rect">
            <a:avLst/>
          </a:prstGeom>
        </p:spPr>
      </p:pic>
      <p:pic>
        <p:nvPicPr>
          <p:cNvPr id="31" name="Graphic 30" descr="Germ with solid fill">
            <a:extLst>
              <a:ext uri="{FF2B5EF4-FFF2-40B4-BE49-F238E27FC236}">
                <a16:creationId xmlns:a16="http://schemas.microsoft.com/office/drawing/2014/main" id="{C4C2AF4C-6722-4474-95E3-CBAD08E52C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61197" y="5951729"/>
            <a:ext cx="770199" cy="77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2" grpId="0"/>
      <p:bldP spid="58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C4B3-BA67-48AC-84D9-E35BB8CA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3. Environmental effects on fungal and bacterial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DF41-1120-4B8D-B6F5-CB9E37D59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5" indent="-355600"/>
            <a:r>
              <a:rPr lang="en-AU" sz="2500" dirty="0"/>
              <a:t>High N </a:t>
            </a:r>
            <a:r>
              <a:rPr lang="en-AU" sz="2500" dirty="0">
                <a:sym typeface="Wingdings" panose="05000000000000000000" pitchFamily="2" charset="2"/>
              </a:rPr>
              <a:t></a:t>
            </a:r>
            <a:r>
              <a:rPr lang="en-AU" sz="2500" dirty="0"/>
              <a:t> 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negative effect on bacterial acid and alkaline phosphatases                         </a:t>
            </a:r>
            <a:r>
              <a:rPr lang="en-AU" sz="2500" dirty="0">
                <a:solidFill>
                  <a:schemeClr val="bg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                in </a:t>
            </a:r>
            <a:r>
              <a:rPr lang="en-AU" sz="2500" i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Pisolithus-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inoculated soils	</a:t>
            </a:r>
            <a:r>
              <a:rPr lang="en-AU" sz="2500" dirty="0">
                <a:ea typeface="Yu Mincho" panose="02020400000000000000" pitchFamily="18" charset="-128"/>
                <a:cs typeface="Times New Roman" panose="02020603050405020304" pitchFamily="18" charset="0"/>
              </a:rPr>
              <a:t>     </a:t>
            </a:r>
          </a:p>
          <a:p>
            <a:pPr marL="0" lvl="5" indent="0">
              <a:buNone/>
            </a:pPr>
            <a:r>
              <a:rPr lang="en-AU" sz="2500" dirty="0">
                <a:ea typeface="Yu Mincho" panose="02020400000000000000" pitchFamily="18" charset="-128"/>
                <a:cs typeface="Times New Roman" panose="02020603050405020304" pitchFamily="18" charset="0"/>
                <a:sym typeface="Wingdings" panose="05000000000000000000" pitchFamily="2" charset="2"/>
              </a:rPr>
              <a:t>	     </a:t>
            </a:r>
          </a:p>
          <a:p>
            <a:pPr marL="0" lvl="5" indent="0">
              <a:buNone/>
            </a:pPr>
            <a:r>
              <a:rPr lang="en-AU" sz="2500" dirty="0">
                <a:ea typeface="Yu Mincho" panose="02020400000000000000" pitchFamily="18" charset="-128"/>
                <a:cs typeface="Times New Roman" panose="02020603050405020304" pitchFamily="18" charset="0"/>
                <a:sym typeface="Wingdings" panose="05000000000000000000" pitchFamily="2" charset="2"/>
              </a:rPr>
              <a:t>	     </a:t>
            </a:r>
            <a:r>
              <a:rPr lang="en-AU" sz="2500" dirty="0">
                <a:sym typeface="Wingdings" panose="05000000000000000000" pitchFamily="2" charset="2"/>
              </a:rPr>
              <a:t></a:t>
            </a:r>
            <a:r>
              <a:rPr lang="en-AU" sz="2500" dirty="0"/>
              <a:t> </a:t>
            </a:r>
            <a:r>
              <a:rPr lang="en-AU" sz="2500" dirty="0">
                <a:ea typeface="Yu Mincho" panose="02020400000000000000" pitchFamily="18" charset="-128"/>
                <a:cs typeface="Times New Roman" panose="02020603050405020304" pitchFamily="18" charset="0"/>
              </a:rPr>
              <a:t>positive effect on fungal 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acid phosphatase activity in </a:t>
            </a:r>
            <a:b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                      </a:t>
            </a:r>
            <a:r>
              <a:rPr lang="en-AU" sz="2500" i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P. albus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-inoculated soils</a:t>
            </a:r>
          </a:p>
          <a:p>
            <a:pPr marL="0" lvl="5" indent="0">
              <a:buNone/>
            </a:pPr>
            <a:endParaRPr lang="en-AU" sz="25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lvl="5" indent="0">
              <a:buNone/>
            </a:pPr>
            <a:endParaRPr lang="en-AU" sz="2500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5" indent="-342900"/>
            <a:r>
              <a:rPr lang="en-AU" sz="2500" dirty="0"/>
              <a:t>Elevated CO</a:t>
            </a:r>
            <a:r>
              <a:rPr lang="en-AU" sz="2500" baseline="-25000" dirty="0"/>
              <a:t>2</a:t>
            </a:r>
            <a:r>
              <a:rPr lang="en-AU" sz="2500" dirty="0"/>
              <a:t> </a:t>
            </a:r>
            <a:r>
              <a:rPr lang="en-AU" sz="2500" dirty="0">
                <a:sym typeface="Wingdings" panose="05000000000000000000" pitchFamily="2" charset="2"/>
              </a:rPr>
              <a:t> </a:t>
            </a:r>
            <a:r>
              <a:rPr lang="en-AU" sz="2500" dirty="0">
                <a:ea typeface="Yu Mincho" panose="02020400000000000000" pitchFamily="18" charset="-128"/>
                <a:cs typeface="Times New Roman" panose="02020603050405020304" pitchFamily="18" charset="0"/>
              </a:rPr>
              <a:t>positive effect on</a:t>
            </a:r>
            <a:r>
              <a:rPr lang="en-AU" sz="2500" dirty="0">
                <a:effectLst/>
                <a:latin typeface="Calibri" panose="020F0502020204030204" pitchFamily="34" charset="0"/>
                <a:ea typeface="Yu Mincho" panose="02020400000000000000" pitchFamily="18" charset="-128"/>
              </a:rPr>
              <a:t> bacterial alkaline phosphatase in   </a:t>
            </a:r>
            <a:br>
              <a:rPr lang="en-AU" sz="2500" dirty="0">
                <a:effectLst/>
                <a:latin typeface="Calibri" panose="020F0502020204030204" pitchFamily="34" charset="0"/>
                <a:ea typeface="Yu Mincho" panose="02020400000000000000" pitchFamily="18" charset="-128"/>
              </a:rPr>
            </a:br>
            <a:r>
              <a:rPr lang="en-AU" sz="2500" dirty="0">
                <a:effectLst/>
                <a:latin typeface="Calibri" panose="020F0502020204030204" pitchFamily="34" charset="0"/>
                <a:ea typeface="Yu Mincho" panose="02020400000000000000" pitchFamily="18" charset="-128"/>
              </a:rPr>
              <a:t>                              </a:t>
            </a:r>
            <a:r>
              <a:rPr lang="en-AU" sz="2500" i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Pisolithus-</a:t>
            </a:r>
            <a:r>
              <a:rPr lang="en-AU" sz="25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inoculated soils</a:t>
            </a:r>
            <a:r>
              <a:rPr lang="en-AU" sz="2500" dirty="0">
                <a:effectLst/>
                <a:latin typeface="Calibri" panose="020F0502020204030204" pitchFamily="34" charset="0"/>
                <a:ea typeface="Yu Mincho" panose="02020400000000000000" pitchFamily="18" charset="-128"/>
              </a:rPr>
              <a:t> increased</a:t>
            </a:r>
            <a:endParaRPr lang="en-AU" sz="2500" dirty="0"/>
          </a:p>
          <a:p>
            <a:pPr lvl="1"/>
            <a:endParaRPr lang="en-AU" sz="25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AU" sz="25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249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260</Words>
  <Application>Microsoft Office PowerPoint</Application>
  <PresentationFormat>Widescreen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Whodunnit?  Solving the mysteries of soil phosphorus mobilisation  in an ectomycorrhizal tripartite interaction</vt:lpstr>
      <vt:lpstr>PowerPoint Presentation</vt:lpstr>
      <vt:lpstr>PowerPoint Presentation</vt:lpstr>
      <vt:lpstr>PowerPoint Presentation</vt:lpstr>
      <vt:lpstr>1. Variation between Pisolithus species      in P mobilisation ability</vt:lpstr>
      <vt:lpstr>2. Complementary roles between fungi and bacteria in P mobilisation</vt:lpstr>
      <vt:lpstr>3. Environmental effects on fungal and bacterial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 Stuart</dc:creator>
  <cp:lastModifiedBy>Emi Stuart</cp:lastModifiedBy>
  <cp:revision>94</cp:revision>
  <dcterms:created xsi:type="dcterms:W3CDTF">2021-04-11T12:36:46Z</dcterms:created>
  <dcterms:modified xsi:type="dcterms:W3CDTF">2021-04-23T05:18:22Z</dcterms:modified>
</cp:coreProperties>
</file>