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95" r:id="rId3"/>
    <p:sldId id="296" r:id="rId4"/>
    <p:sldId id="304" r:id="rId5"/>
    <p:sldId id="298" r:id="rId6"/>
    <p:sldId id="306" r:id="rId7"/>
    <p:sldId id="307" r:id="rId8"/>
    <p:sldId id="308" r:id="rId9"/>
    <p:sldId id="310" r:id="rId10"/>
    <p:sldId id="311" r:id="rId11"/>
    <p:sldId id="312" r:id="rId12"/>
    <p:sldId id="313" r:id="rId13"/>
    <p:sldId id="314" r:id="rId14"/>
    <p:sldId id="316" r:id="rId15"/>
    <p:sldId id="317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1"/>
    <p:restoredTop sz="94674"/>
  </p:normalViewPr>
  <p:slideViewPr>
    <p:cSldViewPr snapToGrid="0" snapToObjects="1">
      <p:cViewPr varScale="1">
        <p:scale>
          <a:sx n="147" d="100"/>
          <a:sy n="147" d="100"/>
        </p:scale>
        <p:origin x="20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58B6E-3961-F04E-8E56-0AFCF8A52F7E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52CA8-E777-2C46-AE43-26853B94AFD6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706865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56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6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61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43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10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52CA8-E777-2C46-AE43-26853B94AFD6}" type="slidenum">
              <a:rPr lang="en-KR" smtClean="0"/>
              <a:t>13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99598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8238-1FA1-ED47-BFB4-3C76B0D3DAF6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8C0-483D-CD43-9CEC-D17D00AAB993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909545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8238-1FA1-ED47-BFB4-3C76B0D3DAF6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8C0-483D-CD43-9CEC-D17D00AAB993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772887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8238-1FA1-ED47-BFB4-3C76B0D3DAF6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8C0-483D-CD43-9CEC-D17D00AAB993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929404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0857" y="197088"/>
            <a:ext cx="8762287" cy="47493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859055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620" y="36713"/>
            <a:ext cx="7886700" cy="8079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7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853783" y="1039529"/>
            <a:ext cx="7081986" cy="3857438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defRPr lang="en-US" sz="180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buFont typeface="Wingdings" pitchFamily="2" charset="2"/>
              <a:buChar char="ü"/>
              <a:defRPr lang="en-US" sz="15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defRPr lang="en-US"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171450" lvl="0" indent="-171450">
              <a:lnSpc>
                <a:spcPct val="150000"/>
              </a:lnSpc>
              <a:spcAft>
                <a:spcPts val="900"/>
              </a:spcAft>
            </a:pPr>
            <a:endParaRPr lang="en-US" dirty="0"/>
          </a:p>
          <a:p>
            <a:pPr marL="514350" lvl="1" indent="-171450">
              <a:lnSpc>
                <a:spcPct val="150000"/>
              </a:lnSpc>
              <a:spcAft>
                <a:spcPts val="900"/>
              </a:spcAft>
            </a:pPr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76F09-04BB-4C47-9204-0F436490E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941" y="-1133"/>
            <a:ext cx="859055" cy="85905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692A971-2EF5-9149-BF47-AB09ABE5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911282"/>
            <a:ext cx="245745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18471C-04D3-494A-B60D-136E65C1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6150" y="4911282"/>
            <a:ext cx="217170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925689-F296-3343-85DC-E8A41DF2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7900" y="4911282"/>
            <a:ext cx="245745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65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0857" y="197088"/>
            <a:ext cx="8762287" cy="47493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859055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620" y="36713"/>
            <a:ext cx="7886700" cy="8079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7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853783" y="1039529"/>
            <a:ext cx="7081986" cy="3857438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defRPr lang="en-US" sz="180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buFont typeface="Wingdings" pitchFamily="2" charset="2"/>
              <a:buChar char="ü"/>
              <a:defRPr lang="en-US" sz="15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defRPr lang="en-US"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171450" lvl="0" indent="-171450">
              <a:lnSpc>
                <a:spcPct val="150000"/>
              </a:lnSpc>
              <a:spcAft>
                <a:spcPts val="900"/>
              </a:spcAft>
            </a:pPr>
            <a:endParaRPr lang="en-US" dirty="0"/>
          </a:p>
          <a:p>
            <a:pPr marL="514350" lvl="1" indent="-171450">
              <a:lnSpc>
                <a:spcPct val="150000"/>
              </a:lnSpc>
              <a:spcAft>
                <a:spcPts val="900"/>
              </a:spcAft>
            </a:pPr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76F09-04BB-4C47-9204-0F436490E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941" y="-1133"/>
            <a:ext cx="859055" cy="85905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692A971-2EF5-9149-BF47-AB09ABE5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911282"/>
            <a:ext cx="245745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18471C-04D3-494A-B60D-136E65C1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6150" y="4911282"/>
            <a:ext cx="217170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925689-F296-3343-85DC-E8A41DF2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7900" y="4911282"/>
            <a:ext cx="245745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9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0857" y="197088"/>
            <a:ext cx="8762287" cy="47493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859055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620" y="36713"/>
            <a:ext cx="7886700" cy="8079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7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853783" y="1039529"/>
            <a:ext cx="7081986" cy="3857438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defRPr lang="en-US" sz="180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buFont typeface="Wingdings" pitchFamily="2" charset="2"/>
              <a:buChar char="ü"/>
              <a:defRPr lang="en-US" sz="15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defRPr lang="en-US"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171450" lvl="0" indent="-171450">
              <a:lnSpc>
                <a:spcPct val="150000"/>
              </a:lnSpc>
              <a:spcAft>
                <a:spcPts val="900"/>
              </a:spcAft>
            </a:pPr>
            <a:endParaRPr lang="en-US" dirty="0"/>
          </a:p>
          <a:p>
            <a:pPr marL="514350" lvl="1" indent="-171450">
              <a:lnSpc>
                <a:spcPct val="150000"/>
              </a:lnSpc>
              <a:spcAft>
                <a:spcPts val="900"/>
              </a:spcAft>
            </a:pPr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76F09-04BB-4C47-9204-0F436490E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941" y="-1133"/>
            <a:ext cx="859055" cy="85905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692A971-2EF5-9149-BF47-AB09ABE5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911282"/>
            <a:ext cx="245745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18471C-04D3-494A-B60D-136E65C1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6150" y="4911282"/>
            <a:ext cx="217170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925689-F296-3343-85DC-E8A41DF2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7900" y="4911282"/>
            <a:ext cx="245745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91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859055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620" y="36713"/>
            <a:ext cx="7886700" cy="8079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7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76F09-04BB-4C47-9204-0F436490E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941" y="-1133"/>
            <a:ext cx="859055" cy="85905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ACE770-9F95-9A46-92D5-9DE5B90DE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876992"/>
            <a:ext cx="245745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2BA97E-3259-C548-8E63-FF1BE405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6150" y="4876992"/>
            <a:ext cx="217170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D2B57C-A6A7-1D42-8643-71889A6A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7900" y="4876992"/>
            <a:ext cx="245745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20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0857" y="197088"/>
            <a:ext cx="8762287" cy="47493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859055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620" y="36713"/>
            <a:ext cx="7886700" cy="8079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7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853783" y="1039529"/>
            <a:ext cx="7081986" cy="3857438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defRPr lang="en-US" sz="180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buFont typeface="Wingdings" pitchFamily="2" charset="2"/>
              <a:buChar char="ü"/>
              <a:defRPr lang="en-US" sz="15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1350"/>
              </a:lnSpc>
              <a:spcBef>
                <a:spcPts val="750"/>
              </a:spcBef>
              <a:spcAft>
                <a:spcPts val="750"/>
              </a:spcAft>
              <a:defRPr lang="en-US"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171450" lvl="0" indent="-171450">
              <a:lnSpc>
                <a:spcPct val="150000"/>
              </a:lnSpc>
              <a:spcAft>
                <a:spcPts val="900"/>
              </a:spcAft>
            </a:pPr>
            <a:endParaRPr lang="en-US" dirty="0"/>
          </a:p>
          <a:p>
            <a:pPr marL="514350" lvl="1" indent="-171450">
              <a:lnSpc>
                <a:spcPct val="150000"/>
              </a:lnSpc>
              <a:spcAft>
                <a:spcPts val="900"/>
              </a:spcAft>
            </a:pPr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76F09-04BB-4C47-9204-0F436490E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941" y="-1133"/>
            <a:ext cx="859055" cy="85905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692A971-2EF5-9149-BF47-AB09ABE5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911282"/>
            <a:ext cx="245745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18471C-04D3-494A-B60D-136E65C1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6150" y="4911282"/>
            <a:ext cx="217170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925689-F296-3343-85DC-E8A41DF2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7900" y="4911282"/>
            <a:ext cx="2457450" cy="27384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6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8238-1FA1-ED47-BFB4-3C76B0D3DAF6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8C0-483D-CD43-9CEC-D17D00AAB993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80789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8238-1FA1-ED47-BFB4-3C76B0D3DAF6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8C0-483D-CD43-9CEC-D17D00AAB993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611338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8238-1FA1-ED47-BFB4-3C76B0D3DAF6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8C0-483D-CD43-9CEC-D17D00AAB993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60468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8238-1FA1-ED47-BFB4-3C76B0D3DAF6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8C0-483D-CD43-9CEC-D17D00AAB993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66531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8238-1FA1-ED47-BFB4-3C76B0D3DAF6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8C0-483D-CD43-9CEC-D17D00AAB993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48630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8238-1FA1-ED47-BFB4-3C76B0D3DAF6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8C0-483D-CD43-9CEC-D17D00AAB993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79060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8238-1FA1-ED47-BFB4-3C76B0D3DAF6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8C0-483D-CD43-9CEC-D17D00AAB993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77724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8238-1FA1-ED47-BFB4-3C76B0D3DAF6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8C0-483D-CD43-9CEC-D17D00AAB993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12670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F8238-1FA1-ED47-BFB4-3C76B0D3DAF6}" type="datetimeFigureOut">
              <a:rPr lang="en-KR" smtClean="0"/>
              <a:t>2021/04/24</a:t>
            </a:fld>
            <a:endParaRPr lang="en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88C0-483D-CD43-9CEC-D17D00AAB993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92239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ED6AF2-4F69-B549-8B0A-68C91FDC5C3C}"/>
              </a:ext>
            </a:extLst>
          </p:cNvPr>
          <p:cNvSpPr/>
          <p:nvPr/>
        </p:nvSpPr>
        <p:spPr>
          <a:xfrm>
            <a:off x="281939" y="0"/>
            <a:ext cx="726186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</a:rPr>
              <a:t>EGU21-10578: </a:t>
            </a:r>
            <a:r>
              <a:rPr lang="en-US" sz="1000" dirty="0" err="1"/>
              <a:t>vPICO</a:t>
            </a:r>
            <a:r>
              <a:rPr lang="en-US" sz="1000" dirty="0"/>
              <a:t> presentation at the EGU General Assembly 2021 in session ST1.1 - 'Open Session on the Sun and Heliosphere’</a:t>
            </a:r>
            <a:endParaRPr lang="en-US" sz="1000" b="1" dirty="0">
              <a:solidFill>
                <a:srgbClr val="222222"/>
              </a:solidFill>
            </a:endParaRPr>
          </a:p>
          <a:p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</a:rPr>
              <a:t>Title: The three-dimensional density compression ratio of shock fronts observed as halo coronal mass ejections</a:t>
            </a:r>
            <a:endParaRPr lang="en-KR" sz="1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6B8CA-C501-FC42-8404-246EC25BE3B9}"/>
              </a:ext>
            </a:extLst>
          </p:cNvPr>
          <p:cNvSpPr txBox="1"/>
          <p:nvPr/>
        </p:nvSpPr>
        <p:spPr>
          <a:xfrm>
            <a:off x="359452" y="550262"/>
            <a:ext cx="36760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050" i="1" dirty="0"/>
              <a:t>Ryun Young Kwon, Korea Astronomy and Space Science Institute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8309D-8BA9-D147-B80F-B5FCDFBAF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556" y="52226"/>
            <a:ext cx="1065097" cy="1065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FA59E-0E6E-A24B-9143-B220EF39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2" y="822637"/>
            <a:ext cx="3568700" cy="127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ED850-5D35-9D4B-AC32-5AFB45F14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482" y="2111096"/>
            <a:ext cx="1727607" cy="1246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82C765-5862-2442-A9EF-AFE47EBCC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22" y="2111096"/>
            <a:ext cx="1620958" cy="1225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9A96C0-F3AA-BA42-8469-2DE4E3EDD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403538" y="1202987"/>
            <a:ext cx="3910456" cy="3042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90B30C-260E-0F4C-9D84-D7E48127BB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75" y="3640694"/>
            <a:ext cx="1727607" cy="10034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61199D-F9B5-7C4F-9E20-DF4B025EFD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0962" y="3648314"/>
            <a:ext cx="1762945" cy="9900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61718C-D382-2F4D-8D0D-001D1F11F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9893" y="1277493"/>
            <a:ext cx="2231745" cy="2847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DD9655-006A-544C-9220-3D2214EAA6AF}"/>
              </a:ext>
            </a:extLst>
          </p:cNvPr>
          <p:cNvSpPr txBox="1"/>
          <p:nvPr/>
        </p:nvSpPr>
        <p:spPr>
          <a:xfrm>
            <a:off x="2065865" y="4889361"/>
            <a:ext cx="501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200" i="1" dirty="0">
                <a:solidFill>
                  <a:schemeClr val="bg2">
                    <a:lumMod val="50000"/>
                  </a:schemeClr>
                </a:solidFill>
              </a:rPr>
              <a:t>This talk is based on a published paper, Kwon and Vourlidas 2018, JSWSC, 8, 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41606-D0E7-414F-9EC7-8F2F4390CEAB}"/>
              </a:ext>
            </a:extLst>
          </p:cNvPr>
          <p:cNvSpPr txBox="1"/>
          <p:nvPr/>
        </p:nvSpPr>
        <p:spPr>
          <a:xfrm>
            <a:off x="73784" y="3312674"/>
            <a:ext cx="3180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Figure 1 Where is the shock front on the image?</a:t>
            </a:r>
            <a:endParaRPr lang="en-KR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337D49-9A92-7E4E-8980-C77B8F941378}"/>
              </a:ext>
            </a:extLst>
          </p:cNvPr>
          <p:cNvSpPr txBox="1"/>
          <p:nvPr/>
        </p:nvSpPr>
        <p:spPr>
          <a:xfrm>
            <a:off x="85132" y="4625352"/>
            <a:ext cx="3840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Figure 2 Model fittings to the observed brightness profiles.</a:t>
            </a:r>
            <a:endParaRPr lang="en-KR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DA0699-2C95-CE40-873E-1E0803B71FC5}"/>
              </a:ext>
            </a:extLst>
          </p:cNvPr>
          <p:cNvSpPr txBox="1"/>
          <p:nvPr/>
        </p:nvSpPr>
        <p:spPr>
          <a:xfrm>
            <a:off x="3912024" y="4653287"/>
            <a:ext cx="3150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Figure 3 Determined density compression ratio.</a:t>
            </a:r>
            <a:endParaRPr lang="en-KR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B44CA1-9A68-BE4A-A774-E7DBE8E59878}"/>
              </a:ext>
            </a:extLst>
          </p:cNvPr>
          <p:cNvSpPr txBox="1"/>
          <p:nvPr/>
        </p:nvSpPr>
        <p:spPr>
          <a:xfrm>
            <a:off x="7094523" y="4110328"/>
            <a:ext cx="1988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3</a:t>
            </a:r>
            <a:r>
              <a:rPr lang="ko-KR" altLang="en-US" sz="1200" dirty="0"/>
              <a:t> </a:t>
            </a:r>
            <a:r>
              <a:rPr lang="en-US" altLang="ko-KR" sz="1200" dirty="0"/>
              <a:t>Temporal evolution of an electron density profile along the 3D shock normal.</a:t>
            </a:r>
            <a:endParaRPr lang="en-KR" sz="1200" dirty="0"/>
          </a:p>
        </p:txBody>
      </p:sp>
    </p:spTree>
    <p:extLst>
      <p:ext uri="{BB962C8B-B14F-4D97-AF65-F5344CB8AC3E}">
        <p14:creationId xmlns:p14="http://schemas.microsoft.com/office/powerpoint/2010/main" val="1576204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9D100-B70E-D84F-9200-6C553626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Density excess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E682C-1231-EA4D-A705-A46D1D219A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K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B80BD-FE6C-8D44-BCAF-E0336CB87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308" y="939520"/>
            <a:ext cx="5356789" cy="416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94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7A6E-90A6-E54D-9959-BA5717F1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excess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0F6CA-E9F8-7446-88B8-BA5EDDA87C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K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CCE30-49F0-014A-BEEE-10E3D8012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054" y="1039529"/>
            <a:ext cx="5805444" cy="38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18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16BD-E454-2A45-AFBE-CE68948A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Density compression ratios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5505F-E805-CB45-AF56-A6556DFEED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K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8D071-4303-5A44-B896-47C07CB52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01" y="844616"/>
            <a:ext cx="3810299" cy="4177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4EBA2-6937-4743-9B01-9C4B6C79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970" y="914406"/>
            <a:ext cx="3547220" cy="39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49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70AB8-A955-1742-B03C-F19767021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Density excess vs. </a:t>
            </a:r>
            <a:br>
              <a:rPr lang="en-US" dirty="0"/>
            </a:br>
            <a:r>
              <a:rPr lang="en-US" dirty="0"/>
              <a:t>Upstream density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89FD7-7BC4-1442-8183-27F7FC2C08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K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FD612-C529-A645-A045-742AFA828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859" y="0"/>
            <a:ext cx="1734239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4B4B78-1829-4240-8587-A53EBC9FD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346" y="1039529"/>
            <a:ext cx="2870787" cy="36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61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89CA-D315-C64D-9F55-57EDCA22B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 numbers</a:t>
            </a:r>
            <a:endParaRPr lang="en-K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1841C-DCAB-4B43-AA64-B42F9B005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834" y="844616"/>
            <a:ext cx="7078332" cy="426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44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7DF30-5A67-D14D-A162-52084E4E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Coronal Seismology</a:t>
            </a:r>
            <a:endParaRPr lang="en-K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8F347-B2BA-484D-B8E5-895CE19B2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955" y="914495"/>
            <a:ext cx="5935689" cy="419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6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CD85-0504-BD48-AE7A-28CC1D04B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Fast mode wave in imaging observations?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756E5-1EA2-744E-8499-A35D93120C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8A468-3C20-9B49-AE2F-16C43649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movie20110804.mp4">
            <a:hlinkClick r:id="" action="ppaction://media"/>
            <a:extLst>
              <a:ext uri="{FF2B5EF4-FFF2-40B4-BE49-F238E27FC236}">
                <a16:creationId xmlns:a16="http://schemas.microsoft.com/office/drawing/2014/main" id="{D31278E2-E1AC-EE4A-929B-07B1757C18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8231" y="1163449"/>
            <a:ext cx="6858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8220B-C01B-1645-9152-D8C6982E7E39}"/>
              </a:ext>
            </a:extLst>
          </p:cNvPr>
          <p:cNvSpPr txBox="1"/>
          <p:nvPr/>
        </p:nvSpPr>
        <p:spPr>
          <a:xfrm>
            <a:off x="1077769" y="844616"/>
            <a:ext cx="1116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350" dirty="0"/>
              <a:t>Kwon+(2013)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B437E-8956-084E-B802-4F677DCAEC4F}"/>
              </a:ext>
            </a:extLst>
          </p:cNvPr>
          <p:cNvSpPr/>
          <p:nvPr/>
        </p:nvSpPr>
        <p:spPr>
          <a:xfrm>
            <a:off x="1407319" y="4590811"/>
            <a:ext cx="563284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KR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“Amber waves of grain” Sheeley</a:t>
            </a:r>
            <a:r>
              <a:rPr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en-KR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(2000)</a:t>
            </a:r>
          </a:p>
        </p:txBody>
      </p:sp>
    </p:spTree>
    <p:extLst>
      <p:ext uri="{BB962C8B-B14F-4D97-AF65-F5344CB8AC3E}">
        <p14:creationId xmlns:p14="http://schemas.microsoft.com/office/powerpoint/2010/main" val="21989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ACA8-9609-7A44-93D2-3789D4130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Halo CMEs</a:t>
            </a:r>
          </a:p>
        </p:txBody>
      </p:sp>
      <p:pic>
        <p:nvPicPr>
          <p:cNvPr id="5" name="cor1_cor2.mp4" descr="cor1_cor2.mp4">
            <a:hlinkClick r:id="" action="ppaction://media"/>
            <a:extLst>
              <a:ext uri="{FF2B5EF4-FFF2-40B4-BE49-F238E27FC236}">
                <a16:creationId xmlns:a16="http://schemas.microsoft.com/office/drawing/2014/main" id="{4E2650CA-C762-E14F-95CF-5978F2664539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081" y="1190771"/>
            <a:ext cx="7081838" cy="35409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BAFD1-121B-DA4B-9227-36E79CB1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5D73BA-EE60-BB4D-944F-D1551B388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886" y="984746"/>
            <a:ext cx="3682028" cy="3682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5B8874-8AC9-CB41-B05F-3F0728570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Halo CMEs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02F44-C350-CC40-9598-73BDF3A9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1EF2F-2B60-6C41-91C5-5500D755F1F7}"/>
              </a:ext>
            </a:extLst>
          </p:cNvPr>
          <p:cNvSpPr txBox="1"/>
          <p:nvPr/>
        </p:nvSpPr>
        <p:spPr>
          <a:xfrm>
            <a:off x="6301979" y="4604362"/>
            <a:ext cx="173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Kwon et al. 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EBF5D-4BE4-AF4D-A3D6-C8BA9B371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97" y="983835"/>
            <a:ext cx="3756163" cy="368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2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55A90A-F0D6-D94E-9901-E49F8F01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KR" sz="2100" dirty="0"/>
              <a:t>EUV waves:</a:t>
            </a:r>
            <a:br>
              <a:rPr lang="en-KR" sz="2100" dirty="0"/>
            </a:br>
            <a:r>
              <a:rPr lang="en-KR" sz="2100" dirty="0"/>
              <a:t>The footpoints of halo fronts</a:t>
            </a:r>
          </a:p>
        </p:txBody>
      </p:sp>
      <p:pic>
        <p:nvPicPr>
          <p:cNvPr id="6" name="movie_euv_wave.mp4" descr="movie_euv_wave.mp4">
            <a:hlinkClick r:id="" action="ppaction://media"/>
            <a:extLst>
              <a:ext uri="{FF2B5EF4-FFF2-40B4-BE49-F238E27FC236}">
                <a16:creationId xmlns:a16="http://schemas.microsoft.com/office/drawing/2014/main" id="{635DE546-BC49-BD45-89C3-FFC6CA463B4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51" y="1540820"/>
            <a:ext cx="7081838" cy="236100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C6CE8-1B07-F744-B936-BC297F16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3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EBA1814D-B5A3-E841-8167-4E465A068D80}"/>
              </a:ext>
            </a:extLst>
          </p:cNvPr>
          <p:cNvSpPr/>
          <p:nvPr/>
        </p:nvSpPr>
        <p:spPr>
          <a:xfrm>
            <a:off x="1915461" y="1660932"/>
            <a:ext cx="3664744" cy="30646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6B661-B832-B348-8807-C6D899492517}"/>
              </a:ext>
            </a:extLst>
          </p:cNvPr>
          <p:cNvSpPr/>
          <p:nvPr/>
        </p:nvSpPr>
        <p:spPr>
          <a:xfrm>
            <a:off x="2816548" y="4200534"/>
            <a:ext cx="1918097" cy="1222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3DC1D1-1F4E-B64B-B2F8-AF8EE4C7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Where are the halo fronts?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12B34-F63D-DA43-8BBD-60845B20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2F7A43-36B9-5840-986D-08A9A4FA5C28}"/>
              </a:ext>
            </a:extLst>
          </p:cNvPr>
          <p:cNvSpPr/>
          <p:nvPr/>
        </p:nvSpPr>
        <p:spPr>
          <a:xfrm>
            <a:off x="3482541" y="4464824"/>
            <a:ext cx="509155" cy="509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A7E45FF1-4E1E-F54D-9F4C-9066B5DA7101}"/>
              </a:ext>
            </a:extLst>
          </p:cNvPr>
          <p:cNvSpPr/>
          <p:nvPr/>
        </p:nvSpPr>
        <p:spPr>
          <a:xfrm>
            <a:off x="3433508" y="963034"/>
            <a:ext cx="628650" cy="589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00284-F681-2146-BE68-F438EFE1FF73}"/>
              </a:ext>
            </a:extLst>
          </p:cNvPr>
          <p:cNvSpPr txBox="1"/>
          <p:nvPr/>
        </p:nvSpPr>
        <p:spPr>
          <a:xfrm>
            <a:off x="4083587" y="1114274"/>
            <a:ext cx="5068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350" dirty="0"/>
              <a:t>Halo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F1F0946E-3BD4-724E-8F7E-859E6E72107E}"/>
              </a:ext>
            </a:extLst>
          </p:cNvPr>
          <p:cNvSpPr/>
          <p:nvPr/>
        </p:nvSpPr>
        <p:spPr>
          <a:xfrm rot="16200000">
            <a:off x="375983" y="4170144"/>
            <a:ext cx="628650" cy="589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A03EE-3CD1-E647-9B8D-C4DDB4CA2D60}"/>
              </a:ext>
            </a:extLst>
          </p:cNvPr>
          <p:cNvSpPr txBox="1"/>
          <p:nvPr/>
        </p:nvSpPr>
        <p:spPr>
          <a:xfrm>
            <a:off x="200830" y="3873499"/>
            <a:ext cx="8386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350" dirty="0"/>
              <a:t>Non-halo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DF317-D1E4-134C-9FC0-157AA76D189C}"/>
              </a:ext>
            </a:extLst>
          </p:cNvPr>
          <p:cNvSpPr txBox="1"/>
          <p:nvPr/>
        </p:nvSpPr>
        <p:spPr>
          <a:xfrm>
            <a:off x="328123" y="3894441"/>
            <a:ext cx="5068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350" dirty="0"/>
              <a:t>Halo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9A0E520-A245-3F48-9CC3-FC7D89A6E3A9}"/>
              </a:ext>
            </a:extLst>
          </p:cNvPr>
          <p:cNvSpPr txBox="1">
            <a:spLocks/>
          </p:cNvSpPr>
          <p:nvPr/>
        </p:nvSpPr>
        <p:spPr>
          <a:xfrm>
            <a:off x="5673434" y="955371"/>
            <a:ext cx="3329886" cy="3810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KR" sz="2100" dirty="0"/>
          </a:p>
          <a:p>
            <a:r>
              <a:rPr lang="en-KR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“Amber waves of grain”, “spheres of influence” Sheeley et al. (2000)</a:t>
            </a:r>
          </a:p>
          <a:p>
            <a:r>
              <a:rPr lang="en-KR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”Circumsolar shock” Cliver et al. (1995)</a:t>
            </a:r>
          </a:p>
          <a:p>
            <a:r>
              <a:rPr lang="en-KR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“Moving on the plane of the sky” Lara+(2006)</a:t>
            </a:r>
          </a:p>
        </p:txBody>
      </p:sp>
    </p:spTree>
    <p:extLst>
      <p:ext uri="{BB962C8B-B14F-4D97-AF65-F5344CB8AC3E}">
        <p14:creationId xmlns:p14="http://schemas.microsoft.com/office/powerpoint/2010/main" val="37610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116 L 0.00013 -0.12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lipsoid_skyplane1.mov" descr="ellipsoid_skyplane1.mov">
            <a:hlinkClick r:id="" action="ppaction://media"/>
            <a:extLst>
              <a:ext uri="{FF2B5EF4-FFF2-40B4-BE49-F238E27FC236}">
                <a16:creationId xmlns:a16="http://schemas.microsoft.com/office/drawing/2014/main" id="{A49472D6-BC3C-5E47-9145-193F0EEF0D3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5788" y="1063061"/>
            <a:ext cx="4748212" cy="38576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C61F2E-4908-BF4E-B129-DE68B8AA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Known 3D geometry of shock waves</a:t>
            </a:r>
            <a:endParaRPr lang="en-K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143A4-89BC-414A-BD1B-78CF1870F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71" y="922042"/>
            <a:ext cx="43307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DC396-D80C-3D40-817D-FC7063E17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5724C-5ACA-5248-BDF1-E2601B4712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K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2726F-1094-D34B-8482-7DB2C553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0" y="246533"/>
            <a:ext cx="6815132" cy="2425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B21850-5F90-C740-B47A-74FBF6085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584" y="2516388"/>
            <a:ext cx="3299204" cy="2380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3EF61-3F6B-C04E-A377-9A8F3A296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965" y="2571750"/>
            <a:ext cx="3095537" cy="23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40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2F18E-B7B5-3D4E-8463-C744330E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C9422-3F73-0E45-BED1-305A85E550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K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74B34-440D-B14C-A884-E94A6027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523" y="896287"/>
            <a:ext cx="6290953" cy="41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16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1395</TotalTime>
  <Words>237</Words>
  <Application>Microsoft Macintosh PowerPoint</Application>
  <PresentationFormat>On-screen Show (16:9)</PresentationFormat>
  <Paragraphs>42</Paragraphs>
  <Slides>15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PowerPoint Presentation</vt:lpstr>
      <vt:lpstr>Fast mode wave in imaging observations?</vt:lpstr>
      <vt:lpstr>Halo CMEs</vt:lpstr>
      <vt:lpstr>Halo CMEs</vt:lpstr>
      <vt:lpstr>EUV waves: The footpoints of halo fronts</vt:lpstr>
      <vt:lpstr>Where are the halo fronts?</vt:lpstr>
      <vt:lpstr>Known 3D geometry of shock waves</vt:lpstr>
      <vt:lpstr>PowerPoint Presentation</vt:lpstr>
      <vt:lpstr>Fitting</vt:lpstr>
      <vt:lpstr>Density excess</vt:lpstr>
      <vt:lpstr>Density excess</vt:lpstr>
      <vt:lpstr>Density compression ratios</vt:lpstr>
      <vt:lpstr>Density excess vs.  Upstream density</vt:lpstr>
      <vt:lpstr>Mach numbers</vt:lpstr>
      <vt:lpstr>Coronal Seismology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22</cp:revision>
  <dcterms:created xsi:type="dcterms:W3CDTF">2021-04-14T09:49:29Z</dcterms:created>
  <dcterms:modified xsi:type="dcterms:W3CDTF">2021-04-24T15:19:13Z</dcterms:modified>
</cp:coreProperties>
</file>