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68" r:id="rId4"/>
    <p:sldId id="295" r:id="rId5"/>
    <p:sldId id="296" r:id="rId6"/>
    <p:sldId id="310" r:id="rId7"/>
    <p:sldId id="315" r:id="rId8"/>
    <p:sldId id="301" r:id="rId9"/>
    <p:sldId id="31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A"/>
    <a:srgbClr val="841D13"/>
    <a:srgbClr val="6DA68E"/>
    <a:srgbClr val="663A11"/>
    <a:srgbClr val="B1CFC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86737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tem\Box%20Sync\2nd%20Degree\Thesis\R%20studio\Rotem\Illumina\Data%20play\unrarefied%20data%20pl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Sum!$F$3</c:f>
              <c:strCache>
                <c:ptCount val="1"/>
                <c:pt idx="0">
                  <c:v>Sum of Sum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3F9-45D0-A5AC-FC9A043ADB0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3F9-45D0-A5AC-FC9A043ADB0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3F9-45D0-A5AC-FC9A043ADB06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3F9-45D0-A5AC-FC9A043ADB0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3F9-45D0-A5AC-FC9A043ADB0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3F9-45D0-A5AC-FC9A043ADB06}"/>
              </c:ext>
            </c:extLst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3F9-45D0-A5AC-FC9A043ADB06}"/>
              </c:ext>
            </c:extLst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3F9-45D0-A5AC-FC9A043ADB06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83F9-45D0-A5AC-FC9A043ADB06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83F9-45D0-A5AC-FC9A043ADB06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83F9-45D0-A5AC-FC9A043ADB0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83F9-45D0-A5AC-FC9A043ADB06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83F9-45D0-A5AC-FC9A043ADB06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83F9-45D0-A5AC-FC9A043ADB06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83F9-45D0-A5AC-FC9A043ADB06}"/>
              </c:ext>
            </c:extLst>
          </c:dPt>
          <c:dPt>
            <c:idx val="1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83F9-45D0-A5AC-FC9A043ADB06}"/>
              </c:ext>
            </c:extLst>
          </c:dPt>
          <c:dPt>
            <c:idx val="16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83F9-45D0-A5AC-FC9A043ADB06}"/>
              </c:ext>
            </c:extLst>
          </c:dPt>
          <c:dPt>
            <c:idx val="17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3-83F9-45D0-A5AC-FC9A043ADB06}"/>
              </c:ext>
            </c:extLst>
          </c:dPt>
          <c:dPt>
            <c:idx val="18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5-83F9-45D0-A5AC-FC9A043ADB06}"/>
              </c:ext>
            </c:extLst>
          </c:dPt>
          <c:dPt>
            <c:idx val="1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7-83F9-45D0-A5AC-FC9A043ADB06}"/>
              </c:ext>
            </c:extLst>
          </c:dPt>
          <c:dPt>
            <c:idx val="20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9-83F9-45D0-A5AC-FC9A043ADB06}"/>
              </c:ext>
            </c:extLst>
          </c:dPt>
          <c:dPt>
            <c:idx val="21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B-83F9-45D0-A5AC-FC9A043ADB06}"/>
              </c:ext>
            </c:extLst>
          </c:dPt>
          <c:dPt>
            <c:idx val="22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D-83F9-45D0-A5AC-FC9A043ADB06}"/>
              </c:ext>
            </c:extLst>
          </c:dPt>
          <c:dPt>
            <c:idx val="23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F-83F9-45D0-A5AC-FC9A043ADB06}"/>
              </c:ext>
            </c:extLst>
          </c:dPt>
          <c:dPt>
            <c:idx val="24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1-83F9-45D0-A5AC-FC9A043ADB06}"/>
              </c:ext>
            </c:extLst>
          </c:dPt>
          <c:dPt>
            <c:idx val="25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3-83F9-45D0-A5AC-FC9A043ADB06}"/>
              </c:ext>
            </c:extLst>
          </c:dPt>
          <c:dPt>
            <c:idx val="26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5-83F9-45D0-A5AC-FC9A043ADB06}"/>
              </c:ext>
            </c:extLst>
          </c:dPt>
          <c:dPt>
            <c:idx val="27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7-83F9-45D0-A5AC-FC9A043ADB06}"/>
              </c:ext>
            </c:extLst>
          </c:dPt>
          <c:dPt>
            <c:idx val="28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9-83F9-45D0-A5AC-FC9A043ADB06}"/>
              </c:ext>
            </c:extLst>
          </c:dPt>
          <c:dPt>
            <c:idx val="29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B-83F9-45D0-A5AC-FC9A043ADB06}"/>
              </c:ext>
            </c:extLst>
          </c:dPt>
          <c:dPt>
            <c:idx val="3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D-83F9-45D0-A5AC-FC9A043ADB06}"/>
              </c:ext>
            </c:extLst>
          </c:dPt>
          <c:dPt>
            <c:idx val="31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F-83F9-45D0-A5AC-FC9A043ADB06}"/>
              </c:ext>
            </c:extLst>
          </c:dPt>
          <c:dPt>
            <c:idx val="32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1-83F9-45D0-A5AC-FC9A043ADB06}"/>
              </c:ext>
            </c:extLst>
          </c:dPt>
          <c:dPt>
            <c:idx val="3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3-83F9-45D0-A5AC-FC9A043ADB06}"/>
              </c:ext>
            </c:extLst>
          </c:dPt>
          <c:dPt>
            <c:idx val="34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5-83F9-45D0-A5AC-FC9A043ADB06}"/>
              </c:ext>
            </c:extLst>
          </c:dPt>
          <c:dPt>
            <c:idx val="35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7-83F9-45D0-A5AC-FC9A043ADB06}"/>
              </c:ext>
            </c:extLst>
          </c:dPt>
          <c:dPt>
            <c:idx val="36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9-83F9-45D0-A5AC-FC9A043ADB06}"/>
              </c:ext>
            </c:extLst>
          </c:dPt>
          <c:dPt>
            <c:idx val="37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B-83F9-45D0-A5AC-FC9A043ADB06}"/>
              </c:ext>
            </c:extLst>
          </c:dPt>
          <c:dPt>
            <c:idx val="38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D-83F9-45D0-A5AC-FC9A043ADB06}"/>
              </c:ext>
            </c:extLst>
          </c:dPt>
          <c:dPt>
            <c:idx val="3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F-83F9-45D0-A5AC-FC9A043ADB06}"/>
              </c:ext>
            </c:extLst>
          </c:dPt>
          <c:dPt>
            <c:idx val="4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1-83F9-45D0-A5AC-FC9A043ADB06}"/>
              </c:ext>
            </c:extLst>
          </c:dPt>
          <c:dPt>
            <c:idx val="4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3-83F9-45D0-A5AC-FC9A043ADB06}"/>
              </c:ext>
            </c:extLst>
          </c:dPt>
          <c:dPt>
            <c:idx val="4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5-83F9-45D0-A5AC-FC9A043ADB06}"/>
              </c:ext>
            </c:extLst>
          </c:dPt>
          <c:dPt>
            <c:idx val="4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7-83F9-45D0-A5AC-FC9A043ADB06}"/>
              </c:ext>
            </c:extLst>
          </c:dPt>
          <c:dPt>
            <c:idx val="44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9-83F9-45D0-A5AC-FC9A043ADB06}"/>
              </c:ext>
            </c:extLst>
          </c:dPt>
          <c:dPt>
            <c:idx val="45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B-83F9-45D0-A5AC-FC9A043ADB06}"/>
              </c:ext>
            </c:extLst>
          </c:dPt>
          <c:dPt>
            <c:idx val="46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D-83F9-45D0-A5AC-FC9A043ADB06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F-83F9-45D0-A5AC-FC9A043ADB06}"/>
              </c:ext>
            </c:extLst>
          </c:dPt>
          <c:dPt>
            <c:idx val="48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1-83F9-45D0-A5AC-FC9A043ADB06}"/>
              </c:ext>
            </c:extLst>
          </c:dPt>
          <c:dPt>
            <c:idx val="49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3-83F9-45D0-A5AC-FC9A043ADB06}"/>
              </c:ext>
            </c:extLst>
          </c:dPt>
          <c:dPt>
            <c:idx val="50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5-83F9-45D0-A5AC-FC9A043ADB06}"/>
              </c:ext>
            </c:extLst>
          </c:dPt>
          <c:dLbls>
            <c:dLbl>
              <c:idx val="0"/>
              <c:layout>
                <c:manualLayout>
                  <c:x val="-0.2250803098698434"/>
                  <c:y val="1.0624169986719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8275204606188"/>
                      <c:h val="0.21043845614915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3F9-45D0-A5AC-FC9A043ADB06}"/>
                </c:ext>
              </c:extLst>
            </c:dLbl>
            <c:dLbl>
              <c:idx val="1"/>
              <c:layout>
                <c:manualLayout>
                  <c:x val="0.19935684588471833"/>
                  <c:y val="-0.228419654714475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72857492009521"/>
                      <c:h val="0.21043845614915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3F9-45D0-A5AC-FC9A043ADB06}"/>
                </c:ext>
              </c:extLst>
            </c:dLbl>
            <c:dLbl>
              <c:idx val="2"/>
              <c:layout>
                <c:manualLayout>
                  <c:x val="0.15005353991322889"/>
                  <c:y val="-9.5617529880478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F9-45D0-A5AC-FC9A043ADB06}"/>
                </c:ext>
              </c:extLst>
            </c:dLbl>
            <c:dLbl>
              <c:idx val="3"/>
              <c:layout>
                <c:manualLayout>
                  <c:x val="1.714897599008329E-2"/>
                  <c:y val="-5.31208499335989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F9-45D0-A5AC-FC9A043ADB06}"/>
                </c:ext>
              </c:extLst>
            </c:dLbl>
            <c:dLbl>
              <c:idx val="4"/>
              <c:layout>
                <c:manualLayout>
                  <c:x val="9.0032123947937331E-2"/>
                  <c:y val="-6.37450199203187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F9-45D0-A5AC-FC9A043ADB0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F9-45D0-A5AC-FC9A043ADB0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F9-45D0-A5AC-FC9A043ADB0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F9-45D0-A5AC-FC9A043ADB0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F9-45D0-A5AC-FC9A043ADB0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F9-45D0-A5AC-FC9A043ADB0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F9-45D0-A5AC-FC9A043ADB0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F9-45D0-A5AC-FC9A043ADB0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F9-45D0-A5AC-FC9A043ADB0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3F9-45D0-A5AC-FC9A043ADB0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F9-45D0-A5AC-FC9A043ADB0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F9-45D0-A5AC-FC9A043ADB0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F9-45D0-A5AC-FC9A043ADB0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F9-45D0-A5AC-FC9A043ADB0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F9-45D0-A5AC-FC9A043ADB0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F9-45D0-A5AC-FC9A043ADB0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F9-45D0-A5AC-FC9A043ADB0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F9-45D0-A5AC-FC9A043ADB06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F9-45D0-A5AC-FC9A043ADB06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F9-45D0-A5AC-FC9A043ADB06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F9-45D0-A5AC-FC9A043ADB0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F9-45D0-A5AC-FC9A043ADB06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F9-45D0-A5AC-FC9A043ADB06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F9-45D0-A5AC-FC9A043ADB0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F9-45D0-A5AC-FC9A043ADB06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F9-45D0-A5AC-FC9A043ADB0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83F9-45D0-A5AC-FC9A043ADB06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83F9-45D0-A5AC-FC9A043ADB0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83F9-45D0-A5AC-FC9A043ADB0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83F9-45D0-A5AC-FC9A043ADB06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83F9-45D0-A5AC-FC9A043ADB06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83F9-45D0-A5AC-FC9A043ADB06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83F9-45D0-A5AC-FC9A043ADB06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83F9-45D0-A5AC-FC9A043ADB06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83F9-45D0-A5AC-FC9A043ADB06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83F9-45D0-A5AC-FC9A043ADB06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83F9-45D0-A5AC-FC9A043ADB06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83F9-45D0-A5AC-FC9A043ADB06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83F9-45D0-A5AC-FC9A043ADB06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83F9-45D0-A5AC-FC9A043ADB06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83F9-45D0-A5AC-FC9A043ADB06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83F9-45D0-A5AC-FC9A043ADB06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83F9-45D0-A5AC-FC9A043ADB06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83F9-45D0-A5AC-FC9A043ADB06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83F9-45D0-A5AC-FC9A043ADB06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83F9-45D0-A5AC-FC9A043ADB06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83F9-45D0-A5AC-FC9A043ADB0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Sum!$E$4:$E$54</c:f>
              <c:strCache>
                <c:ptCount val="51"/>
                <c:pt idx="0">
                  <c:v>Pustularia</c:v>
                </c:pt>
                <c:pt idx="1">
                  <c:v>Tomentella</c:v>
                </c:pt>
                <c:pt idx="2">
                  <c:v>Geopora</c:v>
                </c:pt>
                <c:pt idx="3">
                  <c:v>Suillus</c:v>
                </c:pt>
                <c:pt idx="4">
                  <c:v>Terfezia</c:v>
                </c:pt>
                <c:pt idx="5">
                  <c:v>Sphaerosporella</c:v>
                </c:pt>
                <c:pt idx="6">
                  <c:v>Helvella</c:v>
                </c:pt>
                <c:pt idx="7">
                  <c:v>Tuber</c:v>
                </c:pt>
                <c:pt idx="8">
                  <c:v>Cryptococcus</c:v>
                </c:pt>
                <c:pt idx="9">
                  <c:v>Dactylonectria</c:v>
                </c:pt>
                <c:pt idx="10">
                  <c:v>Sebacina</c:v>
                </c:pt>
                <c:pt idx="11">
                  <c:v>Fusarium</c:v>
                </c:pt>
                <c:pt idx="12">
                  <c:v>Cladosporium</c:v>
                </c:pt>
                <c:pt idx="13">
                  <c:v>Zygosaccharomyces</c:v>
                </c:pt>
                <c:pt idx="14">
                  <c:v>Phialophora</c:v>
                </c:pt>
                <c:pt idx="15">
                  <c:v>Penicillium</c:v>
                </c:pt>
                <c:pt idx="16">
                  <c:v>Hericium</c:v>
                </c:pt>
                <c:pt idx="17">
                  <c:v>Saccharomyces</c:v>
                </c:pt>
                <c:pt idx="18">
                  <c:v>Pyrenochaeta</c:v>
                </c:pt>
                <c:pt idx="19">
                  <c:v>Malassezia</c:v>
                </c:pt>
                <c:pt idx="20">
                  <c:v>Robbauera</c:v>
                </c:pt>
                <c:pt idx="21">
                  <c:v>Wallemia</c:v>
                </c:pt>
                <c:pt idx="22">
                  <c:v>Coniosporium</c:v>
                </c:pt>
                <c:pt idx="23">
                  <c:v>Chaetomium</c:v>
                </c:pt>
                <c:pt idx="24">
                  <c:v>Mycosphaerella</c:v>
                </c:pt>
                <c:pt idx="25">
                  <c:v>Edenia</c:v>
                </c:pt>
                <c:pt idx="26">
                  <c:v>Acremonium</c:v>
                </c:pt>
                <c:pt idx="27">
                  <c:v>Knufia</c:v>
                </c:pt>
                <c:pt idx="28">
                  <c:v>Vishniacozyma</c:v>
                </c:pt>
                <c:pt idx="29">
                  <c:v>Naganishia</c:v>
                </c:pt>
                <c:pt idx="30">
                  <c:v>Talaromyces</c:v>
                </c:pt>
                <c:pt idx="31">
                  <c:v>Ramularia</c:v>
                </c:pt>
                <c:pt idx="32">
                  <c:v>Ochroconis</c:v>
                </c:pt>
                <c:pt idx="33">
                  <c:v>Aspergillus</c:v>
                </c:pt>
                <c:pt idx="34">
                  <c:v>Purpureocillium</c:v>
                </c:pt>
                <c:pt idx="35">
                  <c:v>Paraphoma</c:v>
                </c:pt>
                <c:pt idx="36">
                  <c:v>Rhinocladiella</c:v>
                </c:pt>
                <c:pt idx="37">
                  <c:v>Aureobasidium</c:v>
                </c:pt>
                <c:pt idx="38">
                  <c:v>Clitocybe</c:v>
                </c:pt>
                <c:pt idx="39">
                  <c:v>Psilocybe</c:v>
                </c:pt>
                <c:pt idx="40">
                  <c:v>Coniochaeta</c:v>
                </c:pt>
                <c:pt idx="41">
                  <c:v>Rhodotorula</c:v>
                </c:pt>
                <c:pt idx="42">
                  <c:v>Podospora</c:v>
                </c:pt>
                <c:pt idx="43">
                  <c:v>Moesziomyces</c:v>
                </c:pt>
                <c:pt idx="44">
                  <c:v>Toninia</c:v>
                </c:pt>
                <c:pt idx="45">
                  <c:v>Cystofilobasidium</c:v>
                </c:pt>
                <c:pt idx="46">
                  <c:v>Rhodosporidiobolus</c:v>
                </c:pt>
                <c:pt idx="47">
                  <c:v>Ceratobasidium</c:v>
                </c:pt>
                <c:pt idx="48">
                  <c:v>Hormonema</c:v>
                </c:pt>
                <c:pt idx="49">
                  <c:v>Eupenidiella</c:v>
                </c:pt>
                <c:pt idx="50">
                  <c:v>Cyphellophora</c:v>
                </c:pt>
              </c:strCache>
            </c:strRef>
          </c:cat>
          <c:val>
            <c:numRef>
              <c:f>Sum!$F$4:$F$54</c:f>
              <c:numCache>
                <c:formatCode>General</c:formatCode>
                <c:ptCount val="51"/>
                <c:pt idx="0">
                  <c:v>4102324</c:v>
                </c:pt>
                <c:pt idx="1">
                  <c:v>1577496</c:v>
                </c:pt>
                <c:pt idx="2">
                  <c:v>1015458</c:v>
                </c:pt>
                <c:pt idx="3">
                  <c:v>511171</c:v>
                </c:pt>
                <c:pt idx="4">
                  <c:v>316501</c:v>
                </c:pt>
                <c:pt idx="5">
                  <c:v>276243</c:v>
                </c:pt>
                <c:pt idx="6">
                  <c:v>269401</c:v>
                </c:pt>
                <c:pt idx="7">
                  <c:v>121576</c:v>
                </c:pt>
                <c:pt idx="8">
                  <c:v>34622</c:v>
                </c:pt>
                <c:pt idx="9">
                  <c:v>12243</c:v>
                </c:pt>
                <c:pt idx="10">
                  <c:v>11745</c:v>
                </c:pt>
                <c:pt idx="11">
                  <c:v>11703</c:v>
                </c:pt>
                <c:pt idx="12">
                  <c:v>9799</c:v>
                </c:pt>
                <c:pt idx="13">
                  <c:v>9509</c:v>
                </c:pt>
                <c:pt idx="14">
                  <c:v>6311</c:v>
                </c:pt>
                <c:pt idx="15">
                  <c:v>6284</c:v>
                </c:pt>
                <c:pt idx="16">
                  <c:v>5801</c:v>
                </c:pt>
                <c:pt idx="17">
                  <c:v>4570</c:v>
                </c:pt>
                <c:pt idx="18">
                  <c:v>4553</c:v>
                </c:pt>
                <c:pt idx="19">
                  <c:v>4368</c:v>
                </c:pt>
                <c:pt idx="20">
                  <c:v>2885</c:v>
                </c:pt>
                <c:pt idx="21">
                  <c:v>2456</c:v>
                </c:pt>
                <c:pt idx="22">
                  <c:v>2245</c:v>
                </c:pt>
                <c:pt idx="23">
                  <c:v>1361</c:v>
                </c:pt>
                <c:pt idx="24">
                  <c:v>1145</c:v>
                </c:pt>
                <c:pt idx="25">
                  <c:v>1033</c:v>
                </c:pt>
                <c:pt idx="26">
                  <c:v>987</c:v>
                </c:pt>
                <c:pt idx="27">
                  <c:v>983</c:v>
                </c:pt>
                <c:pt idx="28">
                  <c:v>759</c:v>
                </c:pt>
                <c:pt idx="29">
                  <c:v>732</c:v>
                </c:pt>
                <c:pt idx="30">
                  <c:v>600</c:v>
                </c:pt>
                <c:pt idx="31">
                  <c:v>544</c:v>
                </c:pt>
                <c:pt idx="32">
                  <c:v>505</c:v>
                </c:pt>
                <c:pt idx="33">
                  <c:v>426</c:v>
                </c:pt>
                <c:pt idx="34">
                  <c:v>387</c:v>
                </c:pt>
                <c:pt idx="35">
                  <c:v>362</c:v>
                </c:pt>
                <c:pt idx="36">
                  <c:v>345</c:v>
                </c:pt>
                <c:pt idx="37">
                  <c:v>307</c:v>
                </c:pt>
                <c:pt idx="38">
                  <c:v>206</c:v>
                </c:pt>
                <c:pt idx="39">
                  <c:v>204</c:v>
                </c:pt>
                <c:pt idx="40">
                  <c:v>196</c:v>
                </c:pt>
                <c:pt idx="41">
                  <c:v>173</c:v>
                </c:pt>
                <c:pt idx="42">
                  <c:v>157</c:v>
                </c:pt>
                <c:pt idx="43">
                  <c:v>153</c:v>
                </c:pt>
                <c:pt idx="44">
                  <c:v>147</c:v>
                </c:pt>
                <c:pt idx="45">
                  <c:v>140</c:v>
                </c:pt>
                <c:pt idx="46">
                  <c:v>130</c:v>
                </c:pt>
                <c:pt idx="47">
                  <c:v>124</c:v>
                </c:pt>
                <c:pt idx="48">
                  <c:v>124</c:v>
                </c:pt>
                <c:pt idx="49">
                  <c:v>117</c:v>
                </c:pt>
                <c:pt idx="50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6-83F9-45D0-A5AC-FC9A043ADB0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0346F1-63F8-4655-8474-6F3F41E0322F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452040-24D7-48A6-871C-CC7A716081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26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52040-24D7-48A6-871C-CC7A716081F0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111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8A2D2-6CB3-40E6-B682-B3E76C75E3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3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8A2D2-6CB3-40E6-B682-B3E76C75E3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3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8A2D2-6CB3-40E6-B682-B3E76C75E3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EE009-57A8-4DF2-8EF3-EF0990C0172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449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8A2D2-6CB3-40E6-B682-B3E76C75E3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36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359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08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31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38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3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33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802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5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505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839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971005-0BF0-4DFB-822E-C8BE48B0B834}" type="datetimeFigureOut">
              <a:rPr lang="he-IL" smtClean="0"/>
              <a:t>י'/אייר/תשפ"א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19F2C1-FA5B-44F0-A3D8-021C57BCB89A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87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sv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tmp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CCAA7DCB-971A-4194-97CA-ADF6DC9D7AFE}"/>
              </a:ext>
            </a:extLst>
          </p:cNvPr>
          <p:cNvSpPr/>
          <p:nvPr/>
        </p:nvSpPr>
        <p:spPr>
          <a:xfrm>
            <a:off x="1097961" y="104148"/>
            <a:ext cx="9996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Shooting the messenger: Identifying the mycorrhizal species transferring carbon between neighbouring trees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63C1A9A-97BD-4984-9E12-629074170829}"/>
              </a:ext>
            </a:extLst>
          </p:cNvPr>
          <p:cNvSpPr/>
          <p:nvPr/>
        </p:nvSpPr>
        <p:spPr>
          <a:xfrm>
            <a:off x="2271341" y="908479"/>
            <a:ext cx="8396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he-IL" sz="1400" u="sng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Stav</a:t>
            </a:r>
            <a:r>
              <a:rPr lang="he-IL" sz="14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1400" u="sng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Livne-Luzon</a:t>
            </a:r>
            <a:r>
              <a:rPr lang="he-IL" sz="1400" dirty="0"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he-IL" sz="1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Rotem</a:t>
            </a:r>
            <a:r>
              <a:rPr lang="he-IL" sz="1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1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Cahanovitz</a:t>
            </a:r>
            <a:r>
              <a:rPr lang="he-IL" sz="1400" dirty="0">
                <a:latin typeface="Varela Round" panose="00000500000000000000" pitchFamily="2" charset="-79"/>
                <a:cs typeface="Varela Round" panose="00000500000000000000" pitchFamily="2" charset="-79"/>
              </a:rPr>
              <a:t>,  </a:t>
            </a:r>
            <a:r>
              <a:rPr lang="he-IL" sz="1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Tamir</a:t>
            </a:r>
            <a:r>
              <a:rPr lang="he-IL" sz="1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1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Klein</a:t>
            </a:r>
            <a:endParaRPr lang="he-IL" sz="1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43B91A7-1C2E-4950-9B59-21890029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5" y="1336343"/>
            <a:ext cx="7585603" cy="447491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DB758FA-5412-4A94-AA52-AD4E0E4AB6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328937" y="2556383"/>
            <a:ext cx="1765527" cy="2409825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7413A613-06DD-4F4B-8CCA-17A93C41FDF7}"/>
              </a:ext>
            </a:extLst>
          </p:cNvPr>
          <p:cNvSpPr/>
          <p:nvPr/>
        </p:nvSpPr>
        <p:spPr>
          <a:xfrm>
            <a:off x="8084826" y="1336343"/>
            <a:ext cx="22673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Using Stable Isotope Probing (SIP) we identified the main Ectomycorrhizal fungi receiving C from their hosts, and are the primary suspects for C transfer between neighboring trees of similar, or distinct, phylogeny</a:t>
            </a:r>
            <a:endParaRPr lang="he-IL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aphicFrame>
        <p:nvGraphicFramePr>
          <p:cNvPr id="18" name="Chart 8">
            <a:extLst>
              <a:ext uri="{FF2B5EF4-FFF2-40B4-BE49-F238E27FC236}">
                <a16:creationId xmlns:a16="http://schemas.microsoft.com/office/drawing/2014/main" id="{EA3AE70D-E187-4CDE-9673-C2789CB4F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015137"/>
              </p:ext>
            </p:extLst>
          </p:nvPr>
        </p:nvGraphicFramePr>
        <p:xfrm>
          <a:off x="8868042" y="4530665"/>
          <a:ext cx="2888664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מלבן 11">
            <a:extLst>
              <a:ext uri="{FF2B5EF4-FFF2-40B4-BE49-F238E27FC236}">
                <a16:creationId xmlns:a16="http://schemas.microsoft.com/office/drawing/2014/main" id="{ACB5BB2F-A3CD-489A-AEF5-A1CE4825EA1E}"/>
              </a:ext>
            </a:extLst>
          </p:cNvPr>
          <p:cNvSpPr/>
          <p:nvPr/>
        </p:nvSpPr>
        <p:spPr>
          <a:xfrm>
            <a:off x="264845" y="5811256"/>
            <a:ext cx="7283547" cy="516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en-US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The intrinsic tree carbon pool, and not the tree species identity, was the main factor governing carbon transfer between trees</a:t>
            </a:r>
          </a:p>
        </p:txBody>
      </p:sp>
      <p:pic>
        <p:nvPicPr>
          <p:cNvPr id="15" name="Picture 2" descr="מכון וייצמן למדע - קבוצת מלם תים">
            <a:extLst>
              <a:ext uri="{FF2B5EF4-FFF2-40B4-BE49-F238E27FC236}">
                <a16:creationId xmlns:a16="http://schemas.microsoft.com/office/drawing/2014/main" id="{68FE65F0-0ABD-4346-8C38-18D6F719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0212" y="50998"/>
            <a:ext cx="1334252" cy="6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7BC659E2-398E-423E-A8D7-1245DD7F3C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8179" y="1629382"/>
            <a:ext cx="1167042" cy="853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04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8" descr="Logo&#10;&#10;Description automatically generated">
            <a:extLst>
              <a:ext uri="{FF2B5EF4-FFF2-40B4-BE49-F238E27FC236}">
                <a16:creationId xmlns:a16="http://schemas.microsoft.com/office/drawing/2014/main" id="{900D67F6-4070-4AF7-8CAA-48077A60C1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36" y="1983931"/>
            <a:ext cx="1214966" cy="469112"/>
          </a:xfrm>
          <a:prstGeom prst="rect">
            <a:avLst/>
          </a:prstGeom>
        </p:spPr>
      </p:pic>
      <p:pic>
        <p:nvPicPr>
          <p:cNvPr id="8" name="Picture 56" descr="Diagram&#10;&#10;Description automatically generated">
            <a:extLst>
              <a:ext uri="{FF2B5EF4-FFF2-40B4-BE49-F238E27FC236}">
                <a16:creationId xmlns:a16="http://schemas.microsoft.com/office/drawing/2014/main" id="{93FB470A-4327-4624-B7C7-E988C09103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158" y="1870378"/>
            <a:ext cx="6009155" cy="4269990"/>
          </a:xfrm>
          <a:prstGeom prst="rect">
            <a:avLst/>
          </a:prstGeom>
        </p:spPr>
      </p:pic>
      <p:pic>
        <p:nvPicPr>
          <p:cNvPr id="9" name="Picture 57" descr="Text&#10;&#10;Description automatically generated with medium confidence">
            <a:extLst>
              <a:ext uri="{FF2B5EF4-FFF2-40B4-BE49-F238E27FC236}">
                <a16:creationId xmlns:a16="http://schemas.microsoft.com/office/drawing/2014/main" id="{44E11BA8-4D8B-4F04-B24C-1D723554B4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87" y="2531896"/>
            <a:ext cx="4789471" cy="948664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456E65B7-8AAD-4F2D-9B0D-7A78BD001193}"/>
              </a:ext>
            </a:extLst>
          </p:cNvPr>
          <p:cNvSpPr txBox="1"/>
          <p:nvPr/>
        </p:nvSpPr>
        <p:spPr>
          <a:xfrm>
            <a:off x="696687" y="3559413"/>
            <a:ext cx="4635012" cy="1665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Interspecific carbon transfer summing to 4% of the forest net carbon uptake (net primary production), among 40m tall trees in field conditions. Results indicate a bidirectional carbon exchange, which is not along a demand-supply gradient. 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C6F88294-DADA-4BDA-A215-BBA8D95D56DF}"/>
              </a:ext>
            </a:extLst>
          </p:cNvPr>
          <p:cNvSpPr/>
          <p:nvPr/>
        </p:nvSpPr>
        <p:spPr>
          <a:xfrm>
            <a:off x="0" y="6145753"/>
            <a:ext cx="12192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Do ectomycorrhizal fungi facilitate carbon resource sharing between trees?</a:t>
            </a:r>
            <a:endParaRPr lang="he-IL"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1F20006-CD33-4B2E-B53E-CAB26930779A}"/>
              </a:ext>
            </a:extLst>
          </p:cNvPr>
          <p:cNvSpPr txBox="1"/>
          <p:nvPr/>
        </p:nvSpPr>
        <p:spPr>
          <a:xfrm>
            <a:off x="210786" y="713050"/>
            <a:ext cx="112845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EMF play an important role in forests around the globe, by improving tree nutrition and water supply, as well as connecting different tree species through common mycorrhizal networks (CMN's)</a:t>
            </a:r>
            <a:r>
              <a:rPr lang="en-GB" sz="2000" dirty="0"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 </a:t>
            </a: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139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תמונה 25" descr="תמונה שמכילה טקסט, אלקטרוניקה, תצוגה, מחשב&#10;&#10;התיאור נוצר באופן אוטומטי">
            <a:extLst>
              <a:ext uri="{FF2B5EF4-FFF2-40B4-BE49-F238E27FC236}">
                <a16:creationId xmlns:a16="http://schemas.microsoft.com/office/drawing/2014/main" id="{D51E172C-B49B-4BF6-8223-37092E67FE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" b="100000" l="4251" r="100000">
                        <a14:foregroundMark x1="16107" y1="2474" x2="99776" y2="825"/>
                        <a14:foregroundMark x1="16107" y1="2680" x2="12975" y2="15464"/>
                        <a14:foregroundMark x1="12975" y1="15464" x2="1342" y2="22680"/>
                        <a14:foregroundMark x1="1342" y1="22680" x2="7159" y2="34639"/>
                        <a14:foregroundMark x1="7159" y1="34639" x2="4251" y2="47835"/>
                        <a14:foregroundMark x1="4251" y1="47835" x2="8501" y2="60825"/>
                        <a14:foregroundMark x1="8501" y1="60825" x2="7159" y2="73608"/>
                        <a14:foregroundMark x1="7159" y1="73608" x2="21700" y2="74639"/>
                        <a14:foregroundMark x1="21700" y1="74639" x2="26398" y2="86804"/>
                        <a14:foregroundMark x1="26398" y1="86804" x2="55481" y2="89691"/>
                        <a14:foregroundMark x1="55481" y1="89691" x2="69799" y2="88454"/>
                        <a14:foregroundMark x1="69799" y1="88454" x2="80761" y2="97526"/>
                        <a14:foregroundMark x1="80761" y1="97526" x2="99776" y2="98763"/>
                        <a14:foregroundMark x1="8949" y1="18557" x2="0" y2="28247"/>
                        <a14:foregroundMark x1="0" y1="29485" x2="6488" y2="40206"/>
                        <a14:foregroundMark x1="6711" y1="40412" x2="671" y2="52371"/>
                        <a14:foregroundMark x1="671" y1="52371" x2="10067" y2="77113"/>
                        <a14:foregroundMark x1="10067" y1="77113" x2="34228" y2="90722"/>
                        <a14:foregroundMark x1="34228" y1="90722" x2="64653" y2="92371"/>
                        <a14:foregroundMark x1="64653" y1="92371" x2="77852" y2="97526"/>
                        <a14:foregroundMark x1="77852" y1="97526" x2="99776" y2="99588"/>
                        <a14:foregroundMark x1="1566" y1="0" x2="0" y2="3299"/>
                        <a14:foregroundMark x1="0" y1="10103" x2="8054" y2="16495"/>
                        <a14:foregroundMark x1="8277" y1="16701" x2="9172" y2="18763"/>
                        <a14:foregroundMark x1="4251" y1="47423" x2="4251" y2="58557"/>
                        <a14:foregroundMark x1="75839" y1="90515" x2="87472" y2="98557"/>
                        <a14:foregroundMark x1="87472" y1="98557" x2="99776" y2="99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2225" y="3720663"/>
            <a:ext cx="2999775" cy="325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2" y="286603"/>
            <a:ext cx="11071951" cy="1450757"/>
          </a:xfrm>
          <a:noFill/>
        </p:spPr>
        <p:txBody>
          <a:bodyPr/>
          <a:lstStyle/>
          <a:p>
            <a:pPr algn="l" rtl="0"/>
            <a:r>
              <a:rPr lang="en-US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Using </a:t>
            </a:r>
            <a:r>
              <a:rPr lang="en-US" b="1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13</a:t>
            </a:r>
            <a:r>
              <a:rPr lang="en-US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r>
              <a:rPr lang="en-US" dirty="0">
                <a:latin typeface="Varela Round" panose="00000500000000000000" pitchFamily="2" charset="-79"/>
                <a:ea typeface="Times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en-US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isotope as  “dye” for transfer </a:t>
            </a:r>
          </a:p>
        </p:txBody>
      </p:sp>
      <p:pic>
        <p:nvPicPr>
          <p:cNvPr id="4" name="Picture 3" descr="A picture containing building, table, person, small&#10;&#10;Description automatically generated">
            <a:extLst>
              <a:ext uri="{FF2B5EF4-FFF2-40B4-BE49-F238E27FC236}">
                <a16:creationId xmlns:a16="http://schemas.microsoft.com/office/drawing/2014/main" id="{D98C5BE2-06F9-404E-8333-6C1BB684F4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57"/>
          <a:stretch/>
        </p:blipFill>
        <p:spPr>
          <a:xfrm>
            <a:off x="4795558" y="1752793"/>
            <a:ext cx="4212104" cy="463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screenshot of a tree&#10;&#10;Description automatically generated">
            <a:extLst>
              <a:ext uri="{FF2B5EF4-FFF2-40B4-BE49-F238E27FC236}">
                <a16:creationId xmlns:a16="http://schemas.microsoft.com/office/drawing/2014/main" id="{1F014D8E-15D8-4D72-9753-60ADF89DBD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33" y="2446845"/>
            <a:ext cx="4429684" cy="12338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D0483BC-E2A8-400C-B14D-F2B9483C46A2}"/>
              </a:ext>
            </a:extLst>
          </p:cNvPr>
          <p:cNvSpPr/>
          <p:nvPr/>
        </p:nvSpPr>
        <p:spPr>
          <a:xfrm>
            <a:off x="4224683" y="2819968"/>
            <a:ext cx="919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8</a:t>
            </a:r>
            <a:r>
              <a:rPr lang="he-IL" sz="4400" b="1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sz="4400" b="1" dirty="0"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" name="תמונה 31">
            <a:extLst>
              <a:ext uri="{FF2B5EF4-FFF2-40B4-BE49-F238E27FC236}">
                <a16:creationId xmlns:a16="http://schemas.microsoft.com/office/drawing/2014/main" id="{C3212BC8-A538-4EA0-A20B-ABD251D66A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656" y="1735807"/>
            <a:ext cx="2109598" cy="2811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30">
            <a:extLst>
              <a:ext uri="{FF2B5EF4-FFF2-40B4-BE49-F238E27FC236}">
                <a16:creationId xmlns:a16="http://schemas.microsoft.com/office/drawing/2014/main" id="{379B0085-9B7E-4765-BC64-65B27674B3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3430" y="2440295"/>
            <a:ext cx="1902929" cy="1661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20B078-12EE-4162-96A4-0C8AA2098F8E}"/>
              </a:ext>
            </a:extLst>
          </p:cNvPr>
          <p:cNvSpPr/>
          <p:nvPr/>
        </p:nvSpPr>
        <p:spPr>
          <a:xfrm>
            <a:off x="1290584" y="1923061"/>
            <a:ext cx="2057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3 Trees in a Pot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0AE9D6-5904-454C-98D2-14235D967F53}"/>
              </a:ext>
            </a:extLst>
          </p:cNvPr>
          <p:cNvSpPr/>
          <p:nvPr/>
        </p:nvSpPr>
        <p:spPr>
          <a:xfrm>
            <a:off x="10248408" y="1923061"/>
            <a:ext cx="1838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Extract tree tissues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84DE9-948E-43E6-9833-98AA43183CC3}"/>
              </a:ext>
            </a:extLst>
          </p:cNvPr>
          <p:cNvSpPr/>
          <p:nvPr/>
        </p:nvSpPr>
        <p:spPr>
          <a:xfrm>
            <a:off x="2295518" y="3671305"/>
            <a:ext cx="14894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Full barrier</a:t>
            </a:r>
            <a:r>
              <a:rPr lang="en-US" sz="1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 excludes roots &amp; mycorrhiza network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600D9-95AE-4FA0-A5E9-6519D382CAC3}"/>
              </a:ext>
            </a:extLst>
          </p:cNvPr>
          <p:cNvSpPr/>
          <p:nvPr/>
        </p:nvSpPr>
        <p:spPr>
          <a:xfrm>
            <a:off x="934239" y="3645754"/>
            <a:ext cx="13418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Fine net</a:t>
            </a:r>
            <a:endParaRPr lang="en-US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excludes only </a:t>
            </a:r>
          </a:p>
          <a:p>
            <a:pPr algn="ctr"/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roots</a:t>
            </a:r>
          </a:p>
        </p:txBody>
      </p:sp>
      <p:pic>
        <p:nvPicPr>
          <p:cNvPr id="24" name="Graphic 23" descr="Add with solid fill">
            <a:extLst>
              <a:ext uri="{FF2B5EF4-FFF2-40B4-BE49-F238E27FC236}">
                <a16:creationId xmlns:a16="http://schemas.microsoft.com/office/drawing/2014/main" id="{EB12509D-21F1-4E7F-8423-C6C9EB83AB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887856">
            <a:off x="4184086" y="3051263"/>
            <a:ext cx="339960" cy="339960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79347D64-F66C-482E-9BC9-1731C7568587}"/>
              </a:ext>
            </a:extLst>
          </p:cNvPr>
          <p:cNvSpPr/>
          <p:nvPr/>
        </p:nvSpPr>
        <p:spPr>
          <a:xfrm>
            <a:off x="5698078" y="1923061"/>
            <a:ext cx="2897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latin typeface="Varela Round" panose="00000500000000000000" pitchFamily="2" charset="-79"/>
                <a:ea typeface="Times" panose="02020603050405020304" pitchFamily="18" charset="0"/>
                <a:cs typeface="Varela Round" panose="00000500000000000000" pitchFamily="2" charset="-79"/>
              </a:rPr>
              <a:t>13</a:t>
            </a:r>
            <a:r>
              <a:rPr lang="en-US" dirty="0">
                <a:latin typeface="Varela Round" panose="00000500000000000000" pitchFamily="2" charset="-79"/>
                <a:ea typeface="Times" panose="02020603050405020304" pitchFamily="18" charset="0"/>
                <a:cs typeface="Varela Round" panose="00000500000000000000" pitchFamily="2" charset="-79"/>
              </a:rPr>
              <a:t>C</a:t>
            </a:r>
            <a:r>
              <a:rPr lang="en-GB" dirty="0"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GB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GB" dirty="0">
                <a:latin typeface="Varela Round" panose="00000500000000000000" pitchFamily="2" charset="-79"/>
                <a:cs typeface="Varela Round" panose="00000500000000000000" pitchFamily="2" charset="-79"/>
              </a:rPr>
              <a:t> Labelling system</a:t>
            </a:r>
            <a:r>
              <a:rPr lang="en-GB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1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B65102-D6C1-4D21-A529-7BD0E51F5A76}"/>
              </a:ext>
            </a:extLst>
          </p:cNvPr>
          <p:cNvCxnSpPr>
            <a:cxnSpLocks/>
          </p:cNvCxnSpPr>
          <p:nvPr/>
        </p:nvCxnSpPr>
        <p:spPr>
          <a:xfrm>
            <a:off x="2248334" y="4002329"/>
            <a:ext cx="72121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F130CE3-2BC6-4C31-BF9B-FFC13D39F76A}"/>
              </a:ext>
            </a:extLst>
          </p:cNvPr>
          <p:cNvSpPr txBox="1"/>
          <p:nvPr/>
        </p:nvSpPr>
        <p:spPr>
          <a:xfrm>
            <a:off x="588443" y="3724157"/>
            <a:ext cx="154101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Day 1-3</a:t>
            </a:r>
          </a:p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13-15.7.20)</a:t>
            </a:r>
            <a:endParaRPr lang="en-US" sz="1400" b="1" i="0" u="none" strike="noStrike" dirty="0">
              <a:solidFill>
                <a:srgbClr val="000000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D8F0FD-4955-4A61-A1AF-5AC04192F074}"/>
              </a:ext>
            </a:extLst>
          </p:cNvPr>
          <p:cNvSpPr txBox="1"/>
          <p:nvPr/>
        </p:nvSpPr>
        <p:spPr>
          <a:xfrm>
            <a:off x="9590619" y="3724157"/>
            <a:ext cx="14356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Day 36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(17.8.20)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AFEB7A-F603-4B18-926E-7445E5ABB979}"/>
              </a:ext>
            </a:extLst>
          </p:cNvPr>
          <p:cNvSpPr txBox="1"/>
          <p:nvPr/>
        </p:nvSpPr>
        <p:spPr>
          <a:xfrm>
            <a:off x="9114228" y="2805393"/>
            <a:ext cx="2388438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Plant Harvesting</a:t>
            </a:r>
          </a:p>
        </p:txBody>
      </p:sp>
      <p:pic>
        <p:nvPicPr>
          <p:cNvPr id="76" name="Picture 75" descr="A picture containing shape&#10;&#10;Description automatically generated">
            <a:extLst>
              <a:ext uri="{FF2B5EF4-FFF2-40B4-BE49-F238E27FC236}">
                <a16:creationId xmlns:a16="http://schemas.microsoft.com/office/drawing/2014/main" id="{F53770E9-7B4F-4213-A78D-E3C19F692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87"/>
          <a:stretch/>
        </p:blipFill>
        <p:spPr>
          <a:xfrm>
            <a:off x="8536892" y="4816273"/>
            <a:ext cx="1066479" cy="871445"/>
          </a:xfrm>
          <a:prstGeom prst="rect">
            <a:avLst/>
          </a:prstGeom>
        </p:spPr>
      </p:pic>
      <p:pic>
        <p:nvPicPr>
          <p:cNvPr id="84" name="Picture 83" descr="A picture containing shape&#10;&#10;Description automatically generated">
            <a:extLst>
              <a:ext uri="{FF2B5EF4-FFF2-40B4-BE49-F238E27FC236}">
                <a16:creationId xmlns:a16="http://schemas.microsoft.com/office/drawing/2014/main" id="{740D6E23-00C2-4390-A99E-453D22656F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84"/>
          <a:stretch/>
        </p:blipFill>
        <p:spPr>
          <a:xfrm>
            <a:off x="3694398" y="4886724"/>
            <a:ext cx="768776" cy="662041"/>
          </a:xfrm>
          <a:prstGeom prst="rect">
            <a:avLst/>
          </a:prstGeom>
        </p:spPr>
      </p:pic>
      <p:pic>
        <p:nvPicPr>
          <p:cNvPr id="112" name="Picture 111" descr="A picture containing shape&#10;&#10;Description automatically generated">
            <a:extLst>
              <a:ext uri="{FF2B5EF4-FFF2-40B4-BE49-F238E27FC236}">
                <a16:creationId xmlns:a16="http://schemas.microsoft.com/office/drawing/2014/main" id="{13F58589-580C-492B-B694-AE6C569DDE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39"/>
          <a:stretch/>
        </p:blipFill>
        <p:spPr>
          <a:xfrm>
            <a:off x="6225242" y="4832157"/>
            <a:ext cx="972290" cy="839677"/>
          </a:xfrm>
          <a:prstGeom prst="rect">
            <a:avLst/>
          </a:prstGeom>
        </p:spPr>
      </p:pic>
      <p:pic>
        <p:nvPicPr>
          <p:cNvPr id="113" name="Picture 112" descr="A picture containing shape&#10;&#10;Description automatically generated">
            <a:extLst>
              <a:ext uri="{FF2B5EF4-FFF2-40B4-BE49-F238E27FC236}">
                <a16:creationId xmlns:a16="http://schemas.microsoft.com/office/drawing/2014/main" id="{DA34B605-8C3F-43C6-8C53-2A52B0885B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40"/>
          <a:stretch/>
        </p:blipFill>
        <p:spPr>
          <a:xfrm>
            <a:off x="7436963" y="4904551"/>
            <a:ext cx="942684" cy="803731"/>
          </a:xfrm>
          <a:prstGeom prst="rect">
            <a:avLst/>
          </a:prstGeom>
        </p:spPr>
      </p:pic>
      <p:sp>
        <p:nvSpPr>
          <p:cNvPr id="300" name="TextBox 299">
            <a:extLst>
              <a:ext uri="{FF2B5EF4-FFF2-40B4-BE49-F238E27FC236}">
                <a16:creationId xmlns:a16="http://schemas.microsoft.com/office/drawing/2014/main" id="{E170176C-2DC8-46AB-8E28-06FB9D8A697F}"/>
              </a:ext>
            </a:extLst>
          </p:cNvPr>
          <p:cNvSpPr txBox="1"/>
          <p:nvPr/>
        </p:nvSpPr>
        <p:spPr>
          <a:xfrm>
            <a:off x="348861" y="2805393"/>
            <a:ext cx="2257925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Beginning of Labeling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4BAFBF87-7374-4929-B42A-D19DB303ABC1}"/>
              </a:ext>
            </a:extLst>
          </p:cNvPr>
          <p:cNvSpPr txBox="1"/>
          <p:nvPr/>
        </p:nvSpPr>
        <p:spPr>
          <a:xfrm>
            <a:off x="3681079" y="5511415"/>
            <a:ext cx="768776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IRGA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B344B659-5B5C-46AD-8C5D-81250F497F0F}"/>
              </a:ext>
            </a:extLst>
          </p:cNvPr>
          <p:cNvSpPr txBox="1">
            <a:spLocks/>
          </p:cNvSpPr>
          <p:nvPr/>
        </p:nvSpPr>
        <p:spPr>
          <a:xfrm>
            <a:off x="1178959" y="570420"/>
            <a:ext cx="8281528" cy="121572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Experiment sampling scheme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D60C7C4-F9EF-4BEE-8791-FDD09B77B571}"/>
              </a:ext>
            </a:extLst>
          </p:cNvPr>
          <p:cNvGrpSpPr/>
          <p:nvPr/>
        </p:nvGrpSpPr>
        <p:grpSpPr>
          <a:xfrm>
            <a:off x="2559855" y="4863560"/>
            <a:ext cx="972291" cy="893997"/>
            <a:chOff x="5783886" y="525924"/>
            <a:chExt cx="812365" cy="91536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785CA42-BDDF-4F28-87CD-008D830EBBB5}"/>
                </a:ext>
              </a:extLst>
            </p:cNvPr>
            <p:cNvSpPr txBox="1"/>
            <p:nvPr/>
          </p:nvSpPr>
          <p:spPr>
            <a:xfrm>
              <a:off x="5800459" y="1188590"/>
              <a:ext cx="768776" cy="2526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100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arela Round" panose="00000500000000000000" pitchFamily="2" charset="-79"/>
                  <a:ea typeface="+mj-ea"/>
                  <a:cs typeface="Varela Round" panose="00000500000000000000" pitchFamily="2" charset="-79"/>
                </a:rPr>
                <a:t>CRDS</a:t>
              </a:r>
            </a:p>
          </p:txBody>
        </p:sp>
        <p:pic>
          <p:nvPicPr>
            <p:cNvPr id="99" name="Picture 9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FD9891B-9ADC-4737-B990-9311F33BD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288" b="14667"/>
            <a:stretch/>
          </p:blipFill>
          <p:spPr>
            <a:xfrm>
              <a:off x="5847558" y="822960"/>
              <a:ext cx="748693" cy="382173"/>
            </a:xfrm>
            <a:prstGeom prst="rect">
              <a:avLst/>
            </a:prstGeom>
          </p:spPr>
        </p:pic>
        <p:pic>
          <p:nvPicPr>
            <p:cNvPr id="100" name="Picture 9" descr="תוצאת תמונה עבור אלון מצוי ציור">
              <a:extLst>
                <a:ext uri="{FF2B5EF4-FFF2-40B4-BE49-F238E27FC236}">
                  <a16:creationId xmlns:a16="http://schemas.microsoft.com/office/drawing/2014/main" id="{25CAFE42-0CF7-4995-8E49-82038B5BC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837" y="525924"/>
              <a:ext cx="502349" cy="43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3E2C49D-F29F-48C6-9548-6AA4DB19A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6203"/>
            <a:stretch/>
          </p:blipFill>
          <p:spPr>
            <a:xfrm rot="17351462">
              <a:off x="5743887" y="876886"/>
              <a:ext cx="493711" cy="413714"/>
            </a:xfrm>
            <a:prstGeom prst="rect">
              <a:avLst/>
            </a:prstGeom>
          </p:spPr>
        </p:pic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64D65A1B-C9D0-4EB4-A6E9-8ED784EF2118}"/>
              </a:ext>
            </a:extLst>
          </p:cNvPr>
          <p:cNvSpPr txBox="1"/>
          <p:nvPr/>
        </p:nvSpPr>
        <p:spPr>
          <a:xfrm>
            <a:off x="6982898" y="4201915"/>
            <a:ext cx="1718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Plant Tissue Sampled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9B58841-EA48-4F2F-BE4B-659B73487A0A}"/>
              </a:ext>
            </a:extLst>
          </p:cNvPr>
          <p:cNvSpPr txBox="1"/>
          <p:nvPr/>
        </p:nvSpPr>
        <p:spPr>
          <a:xfrm>
            <a:off x="2613778" y="4201915"/>
            <a:ext cx="1993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Measurements taken</a:t>
            </a:r>
          </a:p>
        </p:txBody>
      </p:sp>
      <p:sp>
        <p:nvSpPr>
          <p:cNvPr id="20" name="TextBox 301">
            <a:extLst>
              <a:ext uri="{FF2B5EF4-FFF2-40B4-BE49-F238E27FC236}">
                <a16:creationId xmlns:a16="http://schemas.microsoft.com/office/drawing/2014/main" id="{723464EA-1149-43A3-ACC6-03FDB4DD1AF4}"/>
              </a:ext>
            </a:extLst>
          </p:cNvPr>
          <p:cNvSpPr txBox="1"/>
          <p:nvPr/>
        </p:nvSpPr>
        <p:spPr>
          <a:xfrm>
            <a:off x="6326999" y="5749074"/>
            <a:ext cx="768776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Leaf</a:t>
            </a:r>
          </a:p>
        </p:txBody>
      </p:sp>
      <p:sp>
        <p:nvSpPr>
          <p:cNvPr id="21" name="TextBox 301">
            <a:extLst>
              <a:ext uri="{FF2B5EF4-FFF2-40B4-BE49-F238E27FC236}">
                <a16:creationId xmlns:a16="http://schemas.microsoft.com/office/drawing/2014/main" id="{F339421E-FA31-4E1A-906F-58EFDEEE82B9}"/>
              </a:ext>
            </a:extLst>
          </p:cNvPr>
          <p:cNvSpPr txBox="1"/>
          <p:nvPr/>
        </p:nvSpPr>
        <p:spPr>
          <a:xfrm>
            <a:off x="7436963" y="5764587"/>
            <a:ext cx="768776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Root</a:t>
            </a:r>
          </a:p>
        </p:txBody>
      </p:sp>
      <p:sp>
        <p:nvSpPr>
          <p:cNvPr id="22" name="TextBox 301">
            <a:extLst>
              <a:ext uri="{FF2B5EF4-FFF2-40B4-BE49-F238E27FC236}">
                <a16:creationId xmlns:a16="http://schemas.microsoft.com/office/drawing/2014/main" id="{90A52EB5-3DB6-4061-A1D9-6AC763D0E6D4}"/>
              </a:ext>
            </a:extLst>
          </p:cNvPr>
          <p:cNvSpPr txBox="1"/>
          <p:nvPr/>
        </p:nvSpPr>
        <p:spPr>
          <a:xfrm>
            <a:off x="8619909" y="5749074"/>
            <a:ext cx="768776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Stem</a:t>
            </a:r>
          </a:p>
        </p:txBody>
      </p:sp>
    </p:spTree>
    <p:extLst>
      <p:ext uri="{BB962C8B-B14F-4D97-AF65-F5344CB8AC3E}">
        <p14:creationId xmlns:p14="http://schemas.microsoft.com/office/powerpoint/2010/main" val="45222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×ª××¦××ª ×ª××× × ×¢×××¨ âªpicarroâ¬â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920" y="2554534"/>
            <a:ext cx="2791159" cy="167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own Arrow 16"/>
          <p:cNvSpPr/>
          <p:nvPr/>
        </p:nvSpPr>
        <p:spPr>
          <a:xfrm rot="5400000" flipH="1" flipV="1">
            <a:off x="5658569" y="3017008"/>
            <a:ext cx="796638" cy="717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41829" y="4573009"/>
            <a:ext cx="3834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Calculate the isotope </a:t>
            </a:r>
            <a:r>
              <a:rPr lang="en-US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13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C ratio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2381" y="4546488"/>
            <a:ext cx="5420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Cavity Ring-Down Spectroscopy (CRDS) </a:t>
            </a:r>
            <a:r>
              <a:rPr lang="en-US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Picarro</a:t>
            </a:r>
            <a:endParaRPr lang="en-US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2F193A-8EC2-4E22-B9A8-841F199F0727}"/>
              </a:ext>
            </a:extLst>
          </p:cNvPr>
          <p:cNvSpPr txBox="1"/>
          <p:nvPr/>
        </p:nvSpPr>
        <p:spPr>
          <a:xfrm>
            <a:off x="2814628" y="5893640"/>
            <a:ext cx="720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Natural δ</a:t>
            </a:r>
            <a:r>
              <a:rPr lang="en-US" sz="1800" baseline="30000" dirty="0"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13</a:t>
            </a:r>
            <a:r>
              <a:rPr lang="en-US" sz="1800" dirty="0"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C signature between -24-32‰ </a:t>
            </a:r>
            <a:r>
              <a:rPr lang="en-US" dirty="0"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(O'Leary 1988) 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DEB436-D408-4C1C-AB66-67651709C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329" y="2630066"/>
            <a:ext cx="4276401" cy="1257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1CA905-2BA7-4CD4-A519-0D3F6DCFB6A2}"/>
              </a:ext>
            </a:extLst>
          </p:cNvPr>
          <p:cNvSpPr txBox="1"/>
          <p:nvPr/>
        </p:nvSpPr>
        <p:spPr>
          <a:xfrm>
            <a:off x="1028358" y="731989"/>
            <a:ext cx="91440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Is carbon transferred belowground between trees? </a:t>
            </a:r>
            <a:b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What are its temporal and spatial dynamics?</a:t>
            </a:r>
          </a:p>
        </p:txBody>
      </p:sp>
    </p:spTree>
    <p:extLst>
      <p:ext uri="{BB962C8B-B14F-4D97-AF65-F5344CB8AC3E}">
        <p14:creationId xmlns:p14="http://schemas.microsoft.com/office/powerpoint/2010/main" val="22388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CE75-979C-4F41-B78B-B7A6FDF0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82" y="4109345"/>
            <a:ext cx="3681002" cy="160515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</a:br>
            <a:r>
              <a:rPr lang="en-US" sz="4000" b="1" baseline="30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</a:t>
            </a:r>
            <a:r>
              <a:rPr lang="en-US" sz="4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was transferred belowground across four tree combinations</a:t>
            </a:r>
            <a:endParaRPr lang="he-IL" sz="40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8" name="Content Placeholder 7" descr="Diagram, timeline&#10;&#10;Description automatically generated">
            <a:extLst>
              <a:ext uri="{FF2B5EF4-FFF2-40B4-BE49-F238E27FC236}">
                <a16:creationId xmlns:a16="http://schemas.microsoft.com/office/drawing/2014/main" id="{D7B3CC83-6154-47F6-BBD7-5AE92F12AF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523" y="1900808"/>
            <a:ext cx="7254760" cy="437553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C1864C44-04BF-46DA-9A4E-4BFA499BDB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15"/>
          <a:stretch/>
        </p:blipFill>
        <p:spPr>
          <a:xfrm>
            <a:off x="3802601" y="4959108"/>
            <a:ext cx="535842" cy="439310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062BEEC-CC31-4372-99C0-060F67D3CF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87"/>
          <a:stretch/>
        </p:blipFill>
        <p:spPr>
          <a:xfrm>
            <a:off x="3798444" y="4025723"/>
            <a:ext cx="500243" cy="408760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56764FB-B5FD-4EFA-8989-355F5B2E7D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39"/>
          <a:stretch/>
        </p:blipFill>
        <p:spPr>
          <a:xfrm>
            <a:off x="3821022" y="3072275"/>
            <a:ext cx="551184" cy="476007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16873C79-78EF-4487-A5EF-E5E3AE2D17EC}"/>
              </a:ext>
            </a:extLst>
          </p:cNvPr>
          <p:cNvGrpSpPr/>
          <p:nvPr/>
        </p:nvGrpSpPr>
        <p:grpSpPr>
          <a:xfrm>
            <a:off x="-122796" y="464568"/>
            <a:ext cx="6108628" cy="1436240"/>
            <a:chOff x="1394773" y="581660"/>
            <a:chExt cx="6108628" cy="1436240"/>
          </a:xfrm>
        </p:grpSpPr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75038C50-C9B9-4B88-B421-F934A0E0B189}"/>
                </a:ext>
              </a:extLst>
            </p:cNvPr>
            <p:cNvSpPr txBox="1"/>
            <p:nvPr/>
          </p:nvSpPr>
          <p:spPr>
            <a:xfrm>
              <a:off x="1394773" y="1389699"/>
              <a:ext cx="3464803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How much?</a:t>
              </a:r>
              <a:endParaRPr lang="he-IL" sz="105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4" name="TextBox 39">
              <a:extLst>
                <a:ext uri="{FF2B5EF4-FFF2-40B4-BE49-F238E27FC236}">
                  <a16:creationId xmlns:a16="http://schemas.microsoft.com/office/drawing/2014/main" id="{2CF5E405-A959-4166-88F8-B247E4DBDC90}"/>
                </a:ext>
              </a:extLst>
            </p:cNvPr>
            <p:cNvSpPr txBox="1"/>
            <p:nvPr/>
          </p:nvSpPr>
          <p:spPr>
            <a:xfrm>
              <a:off x="5425220" y="1384580"/>
              <a:ext cx="2078181" cy="633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Who?</a:t>
              </a:r>
              <a:br>
                <a:rPr lang="en-US" sz="1050" dirty="0">
                  <a:solidFill>
                    <a:srgbClr val="00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endParaRPr lang="he-IL" sz="105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grpSp>
          <p:nvGrpSpPr>
            <p:cNvPr id="3" name="קבוצה 2">
              <a:extLst>
                <a:ext uri="{FF2B5EF4-FFF2-40B4-BE49-F238E27FC236}">
                  <a16:creationId xmlns:a16="http://schemas.microsoft.com/office/drawing/2014/main" id="{FA572F67-5415-4569-BE51-348CEAAF746B}"/>
                </a:ext>
              </a:extLst>
            </p:cNvPr>
            <p:cNvGrpSpPr/>
            <p:nvPr/>
          </p:nvGrpSpPr>
          <p:grpSpPr>
            <a:xfrm>
              <a:off x="2599346" y="581660"/>
              <a:ext cx="4432464" cy="1056836"/>
              <a:chOff x="2599346" y="581660"/>
              <a:chExt cx="4432464" cy="1056836"/>
            </a:xfrm>
          </p:grpSpPr>
          <p:pic>
            <p:nvPicPr>
              <p:cNvPr id="7" name="Picture 11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ADFC3620-D4B2-40DC-9282-7FE8B09C17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1470"/>
              <a:stretch/>
            </p:blipFill>
            <p:spPr>
              <a:xfrm>
                <a:off x="2599346" y="581660"/>
                <a:ext cx="1060119" cy="832510"/>
              </a:xfrm>
              <a:prstGeom prst="rect">
                <a:avLst/>
              </a:prstGeom>
            </p:spPr>
          </p:pic>
          <p:pic>
            <p:nvPicPr>
              <p:cNvPr id="10" name="Picture 17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01DBB614-1877-4E12-B41D-5CA8EF3161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3896"/>
              <a:stretch/>
            </p:blipFill>
            <p:spPr>
              <a:xfrm>
                <a:off x="4439825" y="581660"/>
                <a:ext cx="966861" cy="832511"/>
              </a:xfrm>
              <a:prstGeom prst="rect">
                <a:avLst/>
              </a:prstGeom>
            </p:spPr>
          </p:pic>
          <p:sp>
            <p:nvSpPr>
              <p:cNvPr id="11" name="TextBox 18">
                <a:extLst>
                  <a:ext uri="{FF2B5EF4-FFF2-40B4-BE49-F238E27FC236}">
                    <a16:creationId xmlns:a16="http://schemas.microsoft.com/office/drawing/2014/main" id="{3D53EEFC-87D5-40BD-9ADB-8CBA624ECACC}"/>
                  </a:ext>
                </a:extLst>
              </p:cNvPr>
              <p:cNvSpPr txBox="1"/>
              <p:nvPr/>
            </p:nvSpPr>
            <p:spPr>
              <a:xfrm>
                <a:off x="4199620" y="1384580"/>
                <a:ext cx="1447269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Where &amp; When?</a:t>
                </a:r>
                <a:endParaRPr lang="he-IL" sz="105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  <p:pic>
            <p:nvPicPr>
              <p:cNvPr id="13" name="Picture 38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3C3EBF02-87C6-421F-B0E7-F76A4EA325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40" t="16083" r="32306" b="39554"/>
              <a:stretch/>
            </p:blipFill>
            <p:spPr>
              <a:xfrm>
                <a:off x="6464311" y="809442"/>
                <a:ext cx="567499" cy="541617"/>
              </a:xfrm>
              <a:prstGeom prst="rect">
                <a:avLst/>
              </a:prstGeom>
            </p:spPr>
          </p:pic>
          <p:pic>
            <p:nvPicPr>
              <p:cNvPr id="15" name="Picture 40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D3063230-148B-4949-970E-EF0AC2617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90435" y="600652"/>
                <a:ext cx="1200578" cy="707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2780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2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26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F3D3097-DDB2-43B9-BD3E-A62068DB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Identifying the main agents of C transfer using Stable Isotope Probing (SIP)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1FFCFDC-3B69-4BCA-BB6A-D9B8D101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1723016"/>
            <a:ext cx="5131653" cy="1436864"/>
          </a:xfrm>
          <a:prstGeom prst="rect">
            <a:avLst/>
          </a:prstGeom>
        </p:spPr>
      </p:pic>
      <p:sp>
        <p:nvSpPr>
          <p:cNvPr id="42" name="Rectangle 30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 descr="Diagram, line chart&#10;&#10;Description automatically generated">
            <a:extLst>
              <a:ext uri="{FF2B5EF4-FFF2-40B4-BE49-F238E27FC236}">
                <a16:creationId xmlns:a16="http://schemas.microsoft.com/office/drawing/2014/main" id="{4B80ECA7-8ED9-4F61-9228-B3452DB0F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-1" b="-1"/>
          <a:stretch/>
        </p:blipFill>
        <p:spPr>
          <a:xfrm>
            <a:off x="6424891" y="640080"/>
            <a:ext cx="4390894" cy="3602736"/>
          </a:xfrm>
          <a:prstGeom prst="rect">
            <a:avLst/>
          </a:prstGeom>
        </p:spPr>
      </p:pic>
      <p:cxnSp>
        <p:nvCxnSpPr>
          <p:cNvPr id="43" name="Straight Connector 32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4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47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4C30-59D3-43D1-A4DD-AE1A5D46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91" y="2448735"/>
            <a:ext cx="3842734" cy="3655469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Tomentella</a:t>
            </a:r>
            <a:r>
              <a:rPr lang="en-US" sz="4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</a:t>
            </a:r>
            <a:br>
              <a:rPr lang="en-US" sz="4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sz="4000" b="1" dirty="0" err="1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Terfezia</a:t>
            </a:r>
            <a:r>
              <a:rPr lang="en-US" sz="4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and Tuber are known to have symbiotic interaction with both pine and oak trees</a:t>
            </a:r>
            <a:endParaRPr lang="he-IL" sz="40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9A314876-E215-476C-8BE3-E05682FE03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905660"/>
              </p:ext>
            </p:extLst>
          </p:nvPr>
        </p:nvGraphicFramePr>
        <p:xfrm>
          <a:off x="4812251" y="986982"/>
          <a:ext cx="6958458" cy="381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981">
                  <a:extLst>
                    <a:ext uri="{9D8B030D-6E8A-4147-A177-3AD203B41FA5}">
                      <a16:colId xmlns:a16="http://schemas.microsoft.com/office/drawing/2014/main" val="3544832273"/>
                    </a:ext>
                  </a:extLst>
                </a:gridCol>
                <a:gridCol w="2062612">
                  <a:extLst>
                    <a:ext uri="{9D8B030D-6E8A-4147-A177-3AD203B41FA5}">
                      <a16:colId xmlns:a16="http://schemas.microsoft.com/office/drawing/2014/main" val="1323219887"/>
                    </a:ext>
                  </a:extLst>
                </a:gridCol>
                <a:gridCol w="1377467">
                  <a:extLst>
                    <a:ext uri="{9D8B030D-6E8A-4147-A177-3AD203B41FA5}">
                      <a16:colId xmlns:a16="http://schemas.microsoft.com/office/drawing/2014/main" val="393205920"/>
                    </a:ext>
                  </a:extLst>
                </a:gridCol>
                <a:gridCol w="1165398">
                  <a:extLst>
                    <a:ext uri="{9D8B030D-6E8A-4147-A177-3AD203B41FA5}">
                      <a16:colId xmlns:a16="http://schemas.microsoft.com/office/drawing/2014/main" val="4225207674"/>
                    </a:ext>
                  </a:extLst>
                </a:gridCol>
              </a:tblGrid>
              <a:tr h="1046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  <a:latin typeface="Helvetica" pitchFamily="2" charset="0"/>
                        </a:rPr>
                        <a:t>Genus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  <a:latin typeface="Helvetica" pitchFamily="2" charset="0"/>
                        </a:rPr>
                        <a:t>Species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Helvetica" pitchFamily="2" charset="0"/>
                        </a:rPr>
                        <a:t>Percentage of total reads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Helvetica" pitchFamily="2" charset="0"/>
                        </a:rPr>
                        <a:t>Tree host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18136" marR="18136" marT="18136" marB="0" anchor="b"/>
                </a:tc>
                <a:extLst>
                  <a:ext uri="{0D108BD9-81ED-4DB2-BD59-A6C34878D82A}">
                    <a16:rowId xmlns:a16="http://schemas.microsoft.com/office/drawing/2014/main" val="3960136534"/>
                  </a:ext>
                </a:extLst>
              </a:tr>
              <a:tr h="4354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Pustularia</a:t>
                      </a:r>
                      <a:endParaRPr lang="en-US" sz="24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100" u="none" strike="noStrike" dirty="0">
                          <a:effectLst/>
                          <a:latin typeface="Helvetica" pitchFamily="2" charset="0"/>
                        </a:rPr>
                        <a:t>49%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100" u="none" strike="noStrike" dirty="0">
                          <a:effectLst/>
                          <a:latin typeface="Helvetica" pitchFamily="2" charset="0"/>
                        </a:rPr>
                        <a:t>?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extLst>
                  <a:ext uri="{0D108BD9-81ED-4DB2-BD59-A6C34878D82A}">
                    <a16:rowId xmlns:a16="http://schemas.microsoft.com/office/drawing/2014/main" val="4041988182"/>
                  </a:ext>
                </a:extLst>
              </a:tr>
              <a:tr h="77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Tomentella</a:t>
                      </a:r>
                      <a:endParaRPr lang="en-US" sz="24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ellisii</a:t>
                      </a:r>
                      <a:endParaRPr lang="en-US" sz="24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100" u="none" strike="noStrike" dirty="0">
                          <a:effectLst/>
                          <a:latin typeface="Helvetica" pitchFamily="2" charset="0"/>
                        </a:rPr>
                        <a:t>19%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effectLst/>
                          <a:latin typeface="Helvetica" pitchFamily="2" charset="0"/>
                        </a:rPr>
                        <a:t>Oak &amp; Pine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extLst>
                  <a:ext uri="{0D108BD9-81ED-4DB2-BD59-A6C34878D82A}">
                    <a16:rowId xmlns:a16="http://schemas.microsoft.com/office/drawing/2014/main" val="1572502297"/>
                  </a:ext>
                </a:extLst>
              </a:tr>
              <a:tr h="77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Terfezia</a:t>
                      </a:r>
                      <a:endParaRPr lang="en-US" sz="24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pini</a:t>
                      </a:r>
                      <a:endParaRPr lang="en-US" sz="24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100" u="none" strike="noStrike" dirty="0">
                          <a:effectLst/>
                          <a:latin typeface="Helvetica" pitchFamily="2" charset="0"/>
                        </a:rPr>
                        <a:t>4%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  <a:latin typeface="Helvetica" pitchFamily="2" charset="0"/>
                        </a:rPr>
                        <a:t>Oak &amp; Pine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extLst>
                  <a:ext uri="{0D108BD9-81ED-4DB2-BD59-A6C34878D82A}">
                    <a16:rowId xmlns:a16="http://schemas.microsoft.com/office/drawing/2014/main" val="56955707"/>
                  </a:ext>
                </a:extLst>
              </a:tr>
              <a:tr h="77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Tuber</a:t>
                      </a: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oligospermum</a:t>
                      </a:r>
                      <a:endParaRPr lang="en-US" sz="28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100" u="none" strike="noStrike" dirty="0">
                          <a:effectLst/>
                          <a:latin typeface="Helvetica" pitchFamily="2" charset="0"/>
                        </a:rPr>
                        <a:t>1%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  <a:latin typeface="Helvetica" pitchFamily="2" charset="0"/>
                        </a:rPr>
                        <a:t>Oak &amp; Pine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8136" marR="18136" marT="18136" marB="0" anchor="b"/>
                </a:tc>
                <a:extLst>
                  <a:ext uri="{0D108BD9-81ED-4DB2-BD59-A6C34878D82A}">
                    <a16:rowId xmlns:a16="http://schemas.microsoft.com/office/drawing/2014/main" val="4060695493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rock, meal&#10;&#10;Description automatically generated">
            <a:extLst>
              <a:ext uri="{FF2B5EF4-FFF2-40B4-BE49-F238E27FC236}">
                <a16:creationId xmlns:a16="http://schemas.microsoft.com/office/drawing/2014/main" id="{DEA13553-B8FC-417E-AE8B-1CADBCC94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0577" y="4916639"/>
            <a:ext cx="1601869" cy="118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tree, outdoor, fungus, piece&#10;&#10;Description automatically generated">
            <a:extLst>
              <a:ext uri="{FF2B5EF4-FFF2-40B4-BE49-F238E27FC236}">
                <a16:creationId xmlns:a16="http://schemas.microsoft.com/office/drawing/2014/main" id="{1859E7D8-3F28-4B67-B1E6-00904CB024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54" y="4902802"/>
            <a:ext cx="1601869" cy="1201402"/>
          </a:xfrm>
          <a:prstGeom prst="rect">
            <a:avLst/>
          </a:prstGeom>
        </p:spPr>
      </p:pic>
      <p:pic>
        <p:nvPicPr>
          <p:cNvPr id="11" name="Picture 10" descr="A group of mushrooms growing in the grass&#10;&#10;Description automatically generated with low confidence">
            <a:extLst>
              <a:ext uri="{FF2B5EF4-FFF2-40B4-BE49-F238E27FC236}">
                <a16:creationId xmlns:a16="http://schemas.microsoft.com/office/drawing/2014/main" id="{3F52BC02-6F67-4730-8098-1AC62A5431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51" y="4902802"/>
            <a:ext cx="1408443" cy="1201402"/>
          </a:xfrm>
          <a:prstGeom prst="rect">
            <a:avLst/>
          </a:prstGeom>
        </p:spPr>
      </p:pic>
      <p:grpSp>
        <p:nvGrpSpPr>
          <p:cNvPr id="7" name="Group 11">
            <a:extLst>
              <a:ext uri="{FF2B5EF4-FFF2-40B4-BE49-F238E27FC236}">
                <a16:creationId xmlns:a16="http://schemas.microsoft.com/office/drawing/2014/main" id="{D3782412-2A2D-488B-BD95-AA10DF5635DE}"/>
              </a:ext>
            </a:extLst>
          </p:cNvPr>
          <p:cNvGrpSpPr/>
          <p:nvPr/>
        </p:nvGrpSpPr>
        <p:grpSpPr>
          <a:xfrm>
            <a:off x="667676" y="753796"/>
            <a:ext cx="1094622" cy="764234"/>
            <a:chOff x="10171655" y="5133812"/>
            <a:chExt cx="1094622" cy="764234"/>
          </a:xfrm>
        </p:grpSpPr>
        <p:pic>
          <p:nvPicPr>
            <p:cNvPr id="9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5CC683C-FED4-4F7D-AD33-370A8D604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40" t="16083" r="32306" b="39554"/>
            <a:stretch/>
          </p:blipFill>
          <p:spPr>
            <a:xfrm>
              <a:off x="10738373" y="5187154"/>
              <a:ext cx="527904" cy="638934"/>
            </a:xfrm>
            <a:prstGeom prst="rect">
              <a:avLst/>
            </a:prstGeom>
          </p:spPr>
        </p:pic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6A60C93D-228F-48DA-9C82-6864A83B5795}"/>
                </a:ext>
              </a:extLst>
            </p:cNvPr>
            <p:cNvSpPr txBox="1"/>
            <p:nvPr/>
          </p:nvSpPr>
          <p:spPr>
            <a:xfrm>
              <a:off x="10171655" y="5528714"/>
              <a:ext cx="8232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Who? </a:t>
              </a:r>
              <a:endParaRPr lang="he-IL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3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A2FE36E-F312-4B3D-AA66-701182219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771"/>
            <a:stretch/>
          </p:blipFill>
          <p:spPr>
            <a:xfrm>
              <a:off x="10250714" y="5133812"/>
              <a:ext cx="500449" cy="43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9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D3E4EC-9CAC-455D-8511-5C0D0BEF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DF40A7-2316-4304-8880-2FA7451E9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838019B-83F7-4076-BBB8-32D77DE6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z="3600">
                <a:solidFill>
                  <a:srgbClr val="FFFFFF"/>
                </a:solidFill>
              </a:rPr>
              <a:t>http://www.weizmann.ac.il/plants/klein/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640E2F-0539-42CE-ABFA-17EF5AA53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5943600"/>
            <a:ext cx="10058400" cy="5435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rtl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stavl@weizmann.ac.il</a:t>
            </a:r>
          </a:p>
        </p:txBody>
      </p:sp>
      <p:pic>
        <p:nvPicPr>
          <p:cNvPr id="7" name="מציין מיקום תוכן 6" descr="תמונה שמכילה שמים, מתכת&#10;&#10;התיאור נוצר באופן אוטומטי">
            <a:extLst>
              <a:ext uri="{FF2B5EF4-FFF2-40B4-BE49-F238E27FC236}">
                <a16:creationId xmlns:a16="http://schemas.microsoft.com/office/drawing/2014/main" id="{D2143AD2-1BBB-48C8-88B7-E11B68B87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9" r="1" b="8019"/>
          <a:stretch/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8" name="תמונה 7" descr="תמונה שמכילה אדם, מחייך, לדגמן&#10;&#10;התיאור נוצר באופן אוטומטי">
            <a:extLst>
              <a:ext uri="{FF2B5EF4-FFF2-40B4-BE49-F238E27FC236}">
                <a16:creationId xmlns:a16="http://schemas.microsoft.com/office/drawing/2014/main" id="{B84C5945-57DA-4F45-B1F0-8A2F3C16A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54" b="5702"/>
          <a:stretch/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4BD36A9-BAC7-415E-8DDB-4C743838F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94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7473</TotalTime>
  <Words>399</Words>
  <Application>Microsoft Office PowerPoint</Application>
  <PresentationFormat>מסך רחב</PresentationFormat>
  <Paragraphs>74</Paragraphs>
  <Slides>9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Helvetica</vt:lpstr>
      <vt:lpstr>Varela Round</vt:lpstr>
      <vt:lpstr>מבט לאחור</vt:lpstr>
      <vt:lpstr>מצגת של PowerPoint‏</vt:lpstr>
      <vt:lpstr>מצגת של PowerPoint‏</vt:lpstr>
      <vt:lpstr>Using 13C isotope as  “dye” for transfer </vt:lpstr>
      <vt:lpstr>מצגת של PowerPoint‏</vt:lpstr>
      <vt:lpstr>מצגת של PowerPoint‏</vt:lpstr>
      <vt:lpstr> 13C was transferred belowground across four tree combinations</vt:lpstr>
      <vt:lpstr>Identifying the main agents of C transfer using Stable Isotope Probing (SIP)</vt:lpstr>
      <vt:lpstr>Tomentella, Terfezia, and Tuber are known to have symbiotic interaction with both pine and oak trees</vt:lpstr>
      <vt:lpstr>http://www.weizmann.ac.il/plants/klein/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סתיו ליבנה</dc:creator>
  <cp:lastModifiedBy>סתיו ליבנה</cp:lastModifiedBy>
  <cp:revision>42</cp:revision>
  <dcterms:created xsi:type="dcterms:W3CDTF">2021-04-01T06:31:15Z</dcterms:created>
  <dcterms:modified xsi:type="dcterms:W3CDTF">2021-04-22T17:01:23Z</dcterms:modified>
</cp:coreProperties>
</file>