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16482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74" autoAdjust="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E68A2-429B-4203-A853-7C8FFBBC5946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40B37-C5A8-4CED-A5DF-FA52D0CB2DCF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6796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40B37-C5A8-4CED-A5DF-FA52D0CB2DCF}" type="slidenum">
              <a:rPr lang="en-IL" smtClean="0"/>
              <a:t>1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88510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40B37-C5A8-4CED-A5DF-FA52D0CB2DCF}" type="slidenum">
              <a:rPr lang="en-IL" smtClean="0"/>
              <a:t>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54106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40B37-C5A8-4CED-A5DF-FA52D0CB2DCF}" type="slidenum">
              <a:rPr lang="en-IL" smtClean="0"/>
              <a:t>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55672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40B37-C5A8-4CED-A5DF-FA52D0CB2DCF}" type="slidenum">
              <a:rPr lang="en-IL" smtClean="0"/>
              <a:t>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28485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F40B37-C5A8-4CED-A5DF-FA52D0CB2DCF}" type="slidenum">
              <a:rPr lang="en-IL" smtClean="0"/>
              <a:t>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13397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7193-67C1-4675-BC42-B3A647DF3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FB65BE-4FA1-4CD5-9BA7-C96FAB9EE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DA1F6-B583-4E29-8E43-C5A7FF49A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1692A-AE8C-4336-B7BD-49236A5A9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24960-55ED-47B0-A1E6-596264A60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14370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91368-60FE-419A-AF5F-6A9EBFDC8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B6479-51E4-42A4-ADD6-F3738FBA4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2C2F8-2C6F-4780-8C38-0C74312AB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B5F8C-4C00-49B4-BDFE-2C680D823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2E3EF-9DDE-4EA7-904E-10A750776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49708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5EC37-7D2E-492F-8998-6F64BECE5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FAEBD-2260-492D-9880-AC1957743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5C138-2BDA-49A7-88BF-34BC4975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A9077-C81C-4D92-B859-60887722B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FE81-89EC-4CD6-9871-C107F09E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35317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E0AE9-044D-4532-8C93-DF6F9627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66E38-4BB5-40CB-BF0B-16F536EBC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0C20D-B209-4237-8BC2-94A47EFBA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00A96-EDA8-494C-931D-AF5DA7B90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65EF8-FFA7-4A39-A6E5-1ECB8F945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1B0454-C5F0-4F2F-8F4D-B9722DFEB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70513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EBF8-6DE5-4310-9D97-0F2AB8C31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FF02C-FCCB-4AF8-8A5C-B5E1B8789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6F6068-6480-4503-B5D7-732E39651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54BB3-8BBC-4447-8F21-59996D4304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BA43E-F5AB-42E6-A953-34EB05FB9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08A8D-D29D-4892-809D-3BC564DCC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C1EF5C-1793-4C18-B27D-17397EC89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B75D40-4FE1-415F-B039-D28708FDD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2578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2D32D-A645-4C03-AA77-2EB04BD6B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A1D622-DC6F-4123-8248-72C464169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ABF5CD-DF12-4FDD-B421-C1194B720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A01FC0-2D7D-4583-A3CD-FDBE3FF51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0440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6008F-AAF6-4EFB-B5C4-8B3330C5C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060A3C-715B-4707-B75F-2A120078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84C88-FA6F-4F9E-92F2-8D613B456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65597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0E2EB-A568-413E-B728-6035FCF4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7A523-745F-4FB4-BE1B-BE22D04E0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56D21-4E77-4D2C-B023-64C144382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4DCD9-7245-4C22-A9C5-DA6F723E9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91864-F5DF-498F-B979-5ECD0AF1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75B45-36DA-41FA-8DE4-C99C1B0F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6044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20CA3-9856-451C-BC30-938D29EC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B0E466-D903-4624-B9FF-63B537A6D8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6DBF2-9AE2-4A36-8EE9-E930AE5D14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E77D5-5CF4-4A88-B92F-C71F2C2F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238A10-B067-43CB-87FC-FB9A2B800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316EB6-76E6-41D1-8D08-C9754472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8138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7FFE4-AB36-44EE-BFE0-76572FE2E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D72B5-C134-491B-885E-6AB0892DF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591BC-DDC9-49D2-A204-D368A152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BAB1F-AB8A-4065-9E38-B772EFAB1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1CF5B-225E-4709-A6F0-0EE39E571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7196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BEE436-222A-4934-9DE9-5B72D5E28F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24F1C2-E523-4E02-B46C-814950BFF1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0C83E-E0E9-4E5A-83D6-945A0A27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B48E4-D042-4BA9-A7BA-C63BC4C2E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3E3F4-983F-4BE4-BB81-1E520DEC8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6932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05649C-B26D-4A35-8201-FDDDAB615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856E0-BED4-4016-BA29-3B4EF9403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C6B16-8253-4753-A7FD-D2A2DE262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51916-E43E-4E22-8B2A-C7ECEAC125F5}" type="datetimeFigureOut">
              <a:rPr lang="en-IL" smtClean="0"/>
              <a:t>04/23/2021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3C524-E4EA-4BD3-B4CD-0E654CD38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60642-6D75-4858-A2C2-7BA338550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5D506-1F37-4C13-97FB-A0373C6E9E6D}" type="slidenum">
              <a:rPr lang="en-IL" smtClean="0"/>
              <a:t>‹Nr.›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97789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2D1DB73-4ABD-4ABE-9BC3-4C83E5FFDED1}"/>
              </a:ext>
            </a:extLst>
          </p:cNvPr>
          <p:cNvSpPr txBox="1"/>
          <p:nvPr/>
        </p:nvSpPr>
        <p:spPr>
          <a:xfrm>
            <a:off x="435887" y="373222"/>
            <a:ext cx="1175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Effect of desalinated water derived treated wastewater on soil structural and hydraulic properties</a:t>
            </a:r>
            <a:endParaRPr lang="en-IL" sz="2000" b="1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11A0481-4033-46ED-81F5-9ABB2875DF14}"/>
              </a:ext>
            </a:extLst>
          </p:cNvPr>
          <p:cNvSpPr/>
          <p:nvPr/>
        </p:nvSpPr>
        <p:spPr>
          <a:xfrm>
            <a:off x="819462" y="2126097"/>
            <a:ext cx="2423160" cy="819865"/>
          </a:xfrm>
          <a:prstGeom prst="roundRect">
            <a:avLst>
              <a:gd name="adj" fmla="val 6610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Introduction</a:t>
            </a:r>
          </a:p>
        </p:txBody>
      </p:sp>
      <p:pic>
        <p:nvPicPr>
          <p:cNvPr id="1098" name="Picture 74" descr="Publications &amp; Media Relations - University Graphic Materials, Logos, and  Standards">
            <a:extLst>
              <a:ext uri="{FF2B5EF4-FFF2-40B4-BE49-F238E27FC236}">
                <a16:creationId xmlns:a16="http://schemas.microsoft.com/office/drawing/2014/main" id="{94C88A7D-EDA5-48B4-BA5C-5F76990E7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62" y="1134300"/>
            <a:ext cx="724612" cy="72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80AF9F71-0209-49ED-80AD-878D3570C1FC}"/>
              </a:ext>
            </a:extLst>
          </p:cNvPr>
          <p:cNvCxnSpPr>
            <a:cxnSpLocks/>
          </p:cNvCxnSpPr>
          <p:nvPr/>
        </p:nvCxnSpPr>
        <p:spPr>
          <a:xfrm>
            <a:off x="0" y="105569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605A570-07DF-40BE-A0DF-4982740164E3}"/>
              </a:ext>
            </a:extLst>
          </p:cNvPr>
          <p:cNvSpPr/>
          <p:nvPr/>
        </p:nvSpPr>
        <p:spPr>
          <a:xfrm>
            <a:off x="819462" y="3045124"/>
            <a:ext cx="9334187" cy="3648974"/>
          </a:xfrm>
          <a:prstGeom prst="roundRect">
            <a:avLst>
              <a:gd name="adj" fmla="val 1820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Treated Waste Water (TWW) irrigation is common practice in Israel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Since 2003 Israel is using Desalinated Water (DSW) in large scale and in 2020 it has become about 100% of the water supplied to urban and industrial water demand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DSW derived TWW is assumed to have higher SAR and lower EC compared to natural water derived TWW.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Reduced salinity and higher SAR in irrigation water are known to negatively affect hydraulic and structural qualities of soil 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Therefore, we hypothesize an increase in Exchangeable Sodium Percentage (ESP) and structural degradation, and therefore reduction in flux (hydraulic conductivity) upon irrigation with DSW-derived TWW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Our aim</a:t>
            </a:r>
            <a:r>
              <a:rPr lang="en-US" sz="1600" b="1" i="1" dirty="0"/>
              <a:t> </a:t>
            </a:r>
            <a:r>
              <a:rPr lang="en-US" sz="1600" dirty="0"/>
              <a:t>was to quantify the effects of DSW-derived TWW with different levels of salinity, SAR and DOC on soil structural and hydraulic properties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909D1A-A18F-4BA5-B664-B4A7B09F2892}"/>
              </a:ext>
            </a:extLst>
          </p:cNvPr>
          <p:cNvSpPr txBox="1"/>
          <p:nvPr/>
        </p:nvSpPr>
        <p:spPr>
          <a:xfrm>
            <a:off x="3508766" y="1081108"/>
            <a:ext cx="5174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Robert Neufeld and Gilboa </a:t>
            </a:r>
            <a:r>
              <a:rPr lang="en-US" sz="1200" b="1" dirty="0" err="1">
                <a:solidFill>
                  <a:schemeClr val="bg1"/>
                </a:solidFill>
              </a:rPr>
              <a:t>Arye</a:t>
            </a:r>
            <a:endParaRPr lang="en-IL" sz="1200" b="1" dirty="0">
              <a:solidFill>
                <a:schemeClr val="bg1"/>
              </a:solidFill>
            </a:endParaRPr>
          </a:p>
          <a:p>
            <a:pPr algn="ctr"/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French Associates Institute for Agriculture and Biotechnology of Drylands</a:t>
            </a:r>
          </a:p>
          <a:p>
            <a:pPr algn="ctr"/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Jacob </a:t>
            </a:r>
            <a:r>
              <a:rPr lang="en-US" sz="1200" b="1" dirty="0" err="1">
                <a:solidFill>
                  <a:schemeClr val="bg1">
                    <a:lumMod val="85000"/>
                  </a:schemeClr>
                </a:solidFill>
              </a:rPr>
              <a:t>Blaustein</a:t>
            </a:r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 Institutes for Desert Research</a:t>
            </a:r>
          </a:p>
          <a:p>
            <a:pPr algn="ctr"/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Ben Gurion University of the Negev, Israel</a:t>
            </a:r>
          </a:p>
        </p:txBody>
      </p:sp>
    </p:spTree>
    <p:extLst>
      <p:ext uri="{BB962C8B-B14F-4D97-AF65-F5344CB8AC3E}">
        <p14:creationId xmlns:p14="http://schemas.microsoft.com/office/powerpoint/2010/main" val="281532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5E8121-C0E3-4FD6-A53C-B5505BC7260C}"/>
              </a:ext>
            </a:extLst>
          </p:cNvPr>
          <p:cNvSpPr/>
          <p:nvPr/>
        </p:nvSpPr>
        <p:spPr>
          <a:xfrm>
            <a:off x="6486525" y="1105688"/>
            <a:ext cx="5615336" cy="54856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D1DB73-4ABD-4ABE-9BC3-4C83E5FFDED1}"/>
              </a:ext>
            </a:extLst>
          </p:cNvPr>
          <p:cNvSpPr txBox="1"/>
          <p:nvPr/>
        </p:nvSpPr>
        <p:spPr>
          <a:xfrm>
            <a:off x="435887" y="373222"/>
            <a:ext cx="1175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Effect of desalinated water derived treated wastewater on soil structural and hydraulic properties</a:t>
            </a:r>
            <a:endParaRPr lang="en-IL" sz="2000" b="1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11A0481-4033-46ED-81F5-9ABB2875DF14}"/>
              </a:ext>
            </a:extLst>
          </p:cNvPr>
          <p:cNvSpPr/>
          <p:nvPr/>
        </p:nvSpPr>
        <p:spPr>
          <a:xfrm>
            <a:off x="480098" y="1390915"/>
            <a:ext cx="2423160" cy="819865"/>
          </a:xfrm>
          <a:prstGeom prst="roundRect">
            <a:avLst>
              <a:gd name="adj" fmla="val 6610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Methodology</a:t>
            </a:r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4AFF4568-BC36-421B-BB61-FEF65AF26A13}"/>
              </a:ext>
            </a:extLst>
          </p:cNvPr>
          <p:cNvSpPr txBox="1"/>
          <p:nvPr/>
        </p:nvSpPr>
        <p:spPr>
          <a:xfrm>
            <a:off x="419264" y="1039510"/>
            <a:ext cx="2423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85000"/>
                  </a:schemeClr>
                </a:solidFill>
              </a:rPr>
              <a:t>Robert Neufeld and Gilboa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</a:rPr>
              <a:t>Arye</a:t>
            </a:r>
            <a:endParaRPr lang="en-IL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80AF9F71-0209-49ED-80AD-878D3570C1FC}"/>
              </a:ext>
            </a:extLst>
          </p:cNvPr>
          <p:cNvCxnSpPr>
            <a:cxnSpLocks/>
          </p:cNvCxnSpPr>
          <p:nvPr/>
        </p:nvCxnSpPr>
        <p:spPr>
          <a:xfrm>
            <a:off x="0" y="105569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605A570-07DF-40BE-A0DF-4982740164E3}"/>
              </a:ext>
            </a:extLst>
          </p:cNvPr>
          <p:cNvSpPr/>
          <p:nvPr/>
        </p:nvSpPr>
        <p:spPr>
          <a:xfrm>
            <a:off x="480098" y="2305015"/>
            <a:ext cx="5486088" cy="2344165"/>
          </a:xfrm>
          <a:prstGeom prst="roundRect">
            <a:avLst>
              <a:gd name="adj" fmla="val 2667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Four water qualities (WQ) were applied to soil columns in flowthrough experiments (design for 1 WQ shown in fig. 1)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clay soil was packed in columns grouped in sets A, B and C to represent layers during 4</a:t>
            </a:r>
            <a:r>
              <a:rPr lang="en-US" sz="1600" baseline="30000" dirty="0"/>
              <a:t>th</a:t>
            </a:r>
            <a:r>
              <a:rPr lang="en-US" sz="1600" dirty="0"/>
              <a:t> irrigation and rain simulation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Four consecutive irrigation and drying cycles were applied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Leachates and soil profile were analyzed for main cations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5085A5-431A-4021-8BAA-4BE54D07C890}"/>
              </a:ext>
            </a:extLst>
          </p:cNvPr>
          <p:cNvSpPr txBox="1"/>
          <p:nvPr/>
        </p:nvSpPr>
        <p:spPr>
          <a:xfrm>
            <a:off x="6818238" y="6560978"/>
            <a:ext cx="4940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Fig. 1.  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Flow chart of the experimental design.</a:t>
            </a:r>
            <a:endParaRPr lang="en-IL" b="1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B1E688-DD75-44DC-9254-A88742946D7F}"/>
              </a:ext>
            </a:extLst>
          </p:cNvPr>
          <p:cNvGrpSpPr>
            <a:grpSpLocks noChangeAspect="1"/>
          </p:cNvGrpSpPr>
          <p:nvPr/>
        </p:nvGrpSpPr>
        <p:grpSpPr>
          <a:xfrm>
            <a:off x="6791325" y="1240904"/>
            <a:ext cx="5210175" cy="5219294"/>
            <a:chOff x="2061245" y="1124744"/>
            <a:chExt cx="5626149" cy="5635996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D8199D5-4563-43AF-B4D3-DFBA20D95876}"/>
                </a:ext>
              </a:extLst>
            </p:cNvPr>
            <p:cNvGrpSpPr/>
            <p:nvPr/>
          </p:nvGrpSpPr>
          <p:grpSpPr>
            <a:xfrm>
              <a:off x="2061245" y="1628800"/>
              <a:ext cx="5626149" cy="4070900"/>
              <a:chOff x="2061245" y="1662356"/>
              <a:chExt cx="5626149" cy="4070900"/>
            </a:xfrm>
          </p:grpSpPr>
          <p:sp>
            <p:nvSpPr>
              <p:cNvPr id="62" name="Can 4">
                <a:extLst>
                  <a:ext uri="{FF2B5EF4-FFF2-40B4-BE49-F238E27FC236}">
                    <a16:creationId xmlns:a16="http://schemas.microsoft.com/office/drawing/2014/main" id="{16E89386-1213-447C-B938-61E5A8C5B103}"/>
                  </a:ext>
                </a:extLst>
              </p:cNvPr>
              <p:cNvSpPr/>
              <p:nvPr/>
            </p:nvSpPr>
            <p:spPr>
              <a:xfrm>
                <a:off x="2497053" y="1662356"/>
                <a:ext cx="360040" cy="576064"/>
              </a:xfrm>
              <a:prstGeom prst="can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Can 5">
                <a:extLst>
                  <a:ext uri="{FF2B5EF4-FFF2-40B4-BE49-F238E27FC236}">
                    <a16:creationId xmlns:a16="http://schemas.microsoft.com/office/drawing/2014/main" id="{47A89BA4-6CE0-47E3-A233-459C19108C61}"/>
                  </a:ext>
                </a:extLst>
              </p:cNvPr>
              <p:cNvSpPr/>
              <p:nvPr/>
            </p:nvSpPr>
            <p:spPr>
              <a:xfrm>
                <a:off x="4512567" y="1662356"/>
                <a:ext cx="360040" cy="576064"/>
              </a:xfrm>
              <a:prstGeom prst="can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Can 6">
                <a:extLst>
                  <a:ext uri="{FF2B5EF4-FFF2-40B4-BE49-F238E27FC236}">
                    <a16:creationId xmlns:a16="http://schemas.microsoft.com/office/drawing/2014/main" id="{4CF3FBD3-9008-45CF-8AF3-0DDC418BDDA4}"/>
                  </a:ext>
                </a:extLst>
              </p:cNvPr>
              <p:cNvSpPr/>
              <p:nvPr/>
            </p:nvSpPr>
            <p:spPr>
              <a:xfrm>
                <a:off x="6672807" y="1685996"/>
                <a:ext cx="360040" cy="576064"/>
              </a:xfrm>
              <a:prstGeom prst="can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US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Down Arrow 8">
                <a:extLst>
                  <a:ext uri="{FF2B5EF4-FFF2-40B4-BE49-F238E27FC236}">
                    <a16:creationId xmlns:a16="http://schemas.microsoft.com/office/drawing/2014/main" id="{8582E244-2EAE-4A57-AC80-CC0396DE8755}"/>
                  </a:ext>
                </a:extLst>
              </p:cNvPr>
              <p:cNvSpPr/>
              <p:nvPr/>
            </p:nvSpPr>
            <p:spPr>
              <a:xfrm>
                <a:off x="2180082" y="2348880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90471DF0-A0E3-4627-BF6F-104C6CCFD561}"/>
                  </a:ext>
                </a:extLst>
              </p:cNvPr>
              <p:cNvSpPr/>
              <p:nvPr/>
            </p:nvSpPr>
            <p:spPr>
              <a:xfrm>
                <a:off x="2268809" y="2852936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Down Arrow 14">
                <a:extLst>
                  <a:ext uri="{FF2B5EF4-FFF2-40B4-BE49-F238E27FC236}">
                    <a16:creationId xmlns:a16="http://schemas.microsoft.com/office/drawing/2014/main" id="{D67BA542-7A28-47B7-A8D8-D08C1D4F2290}"/>
                  </a:ext>
                </a:extLst>
              </p:cNvPr>
              <p:cNvSpPr/>
              <p:nvPr/>
            </p:nvSpPr>
            <p:spPr>
              <a:xfrm>
                <a:off x="2171353" y="3248980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D3C14F48-23B5-4F6F-AF8D-7AA86017F96A}"/>
                  </a:ext>
                </a:extLst>
              </p:cNvPr>
              <p:cNvSpPr/>
              <p:nvPr/>
            </p:nvSpPr>
            <p:spPr>
              <a:xfrm>
                <a:off x="2267744" y="3789040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Down Arrow 16">
                <a:extLst>
                  <a:ext uri="{FF2B5EF4-FFF2-40B4-BE49-F238E27FC236}">
                    <a16:creationId xmlns:a16="http://schemas.microsoft.com/office/drawing/2014/main" id="{D8F683E0-77D6-4A20-86FC-E1BD6137522B}"/>
                  </a:ext>
                </a:extLst>
              </p:cNvPr>
              <p:cNvSpPr/>
              <p:nvPr/>
            </p:nvSpPr>
            <p:spPr>
              <a:xfrm>
                <a:off x="2180082" y="4185084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23FAB24D-8EF0-43D1-8DA3-E56FC21ECDBC}"/>
                  </a:ext>
                </a:extLst>
              </p:cNvPr>
              <p:cNvSpPr/>
              <p:nvPr/>
            </p:nvSpPr>
            <p:spPr>
              <a:xfrm>
                <a:off x="2279931" y="4725144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" name="Down Arrow 18">
                <a:extLst>
                  <a:ext uri="{FF2B5EF4-FFF2-40B4-BE49-F238E27FC236}">
                    <a16:creationId xmlns:a16="http://schemas.microsoft.com/office/drawing/2014/main" id="{52D66C60-362B-4190-AA6A-FB68FAE73113}"/>
                  </a:ext>
                </a:extLst>
              </p:cNvPr>
              <p:cNvSpPr/>
              <p:nvPr/>
            </p:nvSpPr>
            <p:spPr>
              <a:xfrm>
                <a:off x="4218990" y="2348880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4F10224-38AD-4388-A392-EB8B578C05B1}"/>
                  </a:ext>
                </a:extLst>
              </p:cNvPr>
              <p:cNvSpPr/>
              <p:nvPr/>
            </p:nvSpPr>
            <p:spPr>
              <a:xfrm>
                <a:off x="4285033" y="2852936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Down Arrow 20">
                <a:extLst>
                  <a:ext uri="{FF2B5EF4-FFF2-40B4-BE49-F238E27FC236}">
                    <a16:creationId xmlns:a16="http://schemas.microsoft.com/office/drawing/2014/main" id="{DA3CAB77-1F62-4F9E-B2A6-3B8906D2DFCD}"/>
                  </a:ext>
                </a:extLst>
              </p:cNvPr>
              <p:cNvSpPr/>
              <p:nvPr/>
            </p:nvSpPr>
            <p:spPr>
              <a:xfrm>
                <a:off x="4210261" y="3248980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1633CCF-1E49-47F4-9314-0BA05447E6CA}"/>
                  </a:ext>
                </a:extLst>
              </p:cNvPr>
              <p:cNvSpPr/>
              <p:nvPr/>
            </p:nvSpPr>
            <p:spPr>
              <a:xfrm>
                <a:off x="4283968" y="3789040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5" name="Down Arrow 22">
                <a:extLst>
                  <a:ext uri="{FF2B5EF4-FFF2-40B4-BE49-F238E27FC236}">
                    <a16:creationId xmlns:a16="http://schemas.microsoft.com/office/drawing/2014/main" id="{36776CB8-D295-4DD0-B763-D174B4E11CED}"/>
                  </a:ext>
                </a:extLst>
              </p:cNvPr>
              <p:cNvSpPr/>
              <p:nvPr/>
            </p:nvSpPr>
            <p:spPr>
              <a:xfrm>
                <a:off x="4218990" y="4185084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B3A2EF6-8BBD-45D5-BA30-04BFF34AAED0}"/>
                  </a:ext>
                </a:extLst>
              </p:cNvPr>
              <p:cNvSpPr/>
              <p:nvPr/>
            </p:nvSpPr>
            <p:spPr>
              <a:xfrm>
                <a:off x="4296155" y="4725144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Down Arrow 24">
                <a:extLst>
                  <a:ext uri="{FF2B5EF4-FFF2-40B4-BE49-F238E27FC236}">
                    <a16:creationId xmlns:a16="http://schemas.microsoft.com/office/drawing/2014/main" id="{2F46F692-48E9-4EA4-B8B1-019642CD2DCD}"/>
                  </a:ext>
                </a:extLst>
              </p:cNvPr>
              <p:cNvSpPr/>
              <p:nvPr/>
            </p:nvSpPr>
            <p:spPr>
              <a:xfrm>
                <a:off x="6379230" y="2348880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2DBED1D5-D76B-4A99-9A2A-357B94CCB93F}"/>
                  </a:ext>
                </a:extLst>
              </p:cNvPr>
              <p:cNvSpPr/>
              <p:nvPr/>
            </p:nvSpPr>
            <p:spPr>
              <a:xfrm>
                <a:off x="6445273" y="2852936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9" name="Down Arrow 26">
                <a:extLst>
                  <a:ext uri="{FF2B5EF4-FFF2-40B4-BE49-F238E27FC236}">
                    <a16:creationId xmlns:a16="http://schemas.microsoft.com/office/drawing/2014/main" id="{75252386-7D9A-4B02-874A-DABC6475D4AB}"/>
                  </a:ext>
                </a:extLst>
              </p:cNvPr>
              <p:cNvSpPr/>
              <p:nvPr/>
            </p:nvSpPr>
            <p:spPr>
              <a:xfrm>
                <a:off x="6370501" y="3248980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BCDEDEB4-7F80-428C-BD09-3112107A77D3}"/>
                  </a:ext>
                </a:extLst>
              </p:cNvPr>
              <p:cNvSpPr/>
              <p:nvPr/>
            </p:nvSpPr>
            <p:spPr>
              <a:xfrm>
                <a:off x="6444208" y="3789040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Down Arrow 28">
                <a:extLst>
                  <a:ext uri="{FF2B5EF4-FFF2-40B4-BE49-F238E27FC236}">
                    <a16:creationId xmlns:a16="http://schemas.microsoft.com/office/drawing/2014/main" id="{0888A2A9-E55C-45C0-A10D-34FDD8BFBFC5}"/>
                  </a:ext>
                </a:extLst>
              </p:cNvPr>
              <p:cNvSpPr/>
              <p:nvPr/>
            </p:nvSpPr>
            <p:spPr>
              <a:xfrm>
                <a:off x="6379230" y="4185084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160 mm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3B60BB52-0937-40C4-89BC-E4C070D43FBE}"/>
                  </a:ext>
                </a:extLst>
              </p:cNvPr>
              <p:cNvSpPr/>
              <p:nvPr/>
            </p:nvSpPr>
            <p:spPr>
              <a:xfrm>
                <a:off x="6456395" y="4725144"/>
                <a:ext cx="791378" cy="36004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C 3d</a:t>
                </a:r>
                <a:endPara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Down Arrow 30">
                <a:extLst>
                  <a:ext uri="{FF2B5EF4-FFF2-40B4-BE49-F238E27FC236}">
                    <a16:creationId xmlns:a16="http://schemas.microsoft.com/office/drawing/2014/main" id="{5F3FA690-AAB3-4B9D-82DF-87A1956DC9E8}"/>
                  </a:ext>
                </a:extLst>
              </p:cNvPr>
              <p:cNvSpPr/>
              <p:nvPr/>
            </p:nvSpPr>
            <p:spPr>
              <a:xfrm>
                <a:off x="2186593" y="5207632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>
                  <a:lumMod val="85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120 mm</a:t>
                </a:r>
              </a:p>
            </p:txBody>
          </p:sp>
          <p:sp>
            <p:nvSpPr>
              <p:cNvPr id="84" name="Down Arrow 46">
                <a:extLst>
                  <a:ext uri="{FF2B5EF4-FFF2-40B4-BE49-F238E27FC236}">
                    <a16:creationId xmlns:a16="http://schemas.microsoft.com/office/drawing/2014/main" id="{834EC134-85ED-4BBA-B54A-50233579EA58}"/>
                  </a:ext>
                </a:extLst>
              </p:cNvPr>
              <p:cNvSpPr/>
              <p:nvPr/>
            </p:nvSpPr>
            <p:spPr>
              <a:xfrm>
                <a:off x="4206627" y="5201512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>
                  <a:lumMod val="85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120 mm</a:t>
                </a:r>
              </a:p>
            </p:txBody>
          </p:sp>
          <p:cxnSp>
            <p:nvCxnSpPr>
              <p:cNvPr id="85" name="Elbow Connector 51">
                <a:extLst>
                  <a:ext uri="{FF2B5EF4-FFF2-40B4-BE49-F238E27FC236}">
                    <a16:creationId xmlns:a16="http://schemas.microsoft.com/office/drawing/2014/main" id="{5C8F22ED-4C1B-4A0A-973D-127C8AB65798}"/>
                  </a:ext>
                </a:extLst>
              </p:cNvPr>
              <p:cNvCxnSpPr>
                <a:cxnSpLocks/>
                <a:stCxn id="94" idx="3"/>
              </p:cNvCxnSpPr>
              <p:nvPr/>
            </p:nvCxnSpPr>
            <p:spPr>
              <a:xfrm>
                <a:off x="5364088" y="5435538"/>
                <a:ext cx="1224136" cy="12700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rgbClr val="FF0000"/>
                </a:solidFill>
                <a:prstDash val="sys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512F1B7-F3FC-46C8-829F-910D9167B43D}"/>
                  </a:ext>
                </a:extLst>
              </p:cNvPr>
              <p:cNvSpPr txBox="1"/>
              <p:nvPr/>
            </p:nvSpPr>
            <p:spPr>
              <a:xfrm>
                <a:off x="2810728" y="1805840"/>
                <a:ext cx="915220" cy="27699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4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50024E1-05D5-45F5-8B19-1B5D00750D0C}"/>
                  </a:ext>
                </a:extLst>
              </p:cNvPr>
              <p:cNvSpPr txBox="1"/>
              <p:nvPr/>
            </p:nvSpPr>
            <p:spPr>
              <a:xfrm>
                <a:off x="4835560" y="1820420"/>
                <a:ext cx="700616" cy="27699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4</a:t>
                </a: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3EBF435-4E1B-4B23-89A9-C5D83CB2BB3E}"/>
                  </a:ext>
                </a:extLst>
              </p:cNvPr>
              <p:cNvSpPr txBox="1"/>
              <p:nvPr/>
            </p:nvSpPr>
            <p:spPr>
              <a:xfrm>
                <a:off x="6986778" y="1860838"/>
                <a:ext cx="700616" cy="276999"/>
              </a:xfrm>
              <a:prstGeom prst="rect">
                <a:avLst/>
              </a:prstGeom>
              <a:noFill/>
            </p:spPr>
            <p:txBody>
              <a:bodyPr wrap="square" rtlCol="0">
                <a:normAutofit lnSpcReduction="10000"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4</a:t>
                </a:r>
              </a:p>
            </p:txBody>
          </p:sp>
          <p:sp>
            <p:nvSpPr>
              <p:cNvPr id="93" name="Down Arrow 46">
                <a:extLst>
                  <a:ext uri="{FF2B5EF4-FFF2-40B4-BE49-F238E27FC236}">
                    <a16:creationId xmlns:a16="http://schemas.microsoft.com/office/drawing/2014/main" id="{EE380E92-5A77-4A54-9383-3BA17929F64A}"/>
                  </a:ext>
                </a:extLst>
              </p:cNvPr>
              <p:cNvSpPr/>
              <p:nvPr/>
            </p:nvSpPr>
            <p:spPr>
              <a:xfrm>
                <a:off x="6382688" y="5193196"/>
                <a:ext cx="1008000" cy="468052"/>
              </a:xfrm>
              <a:prstGeom prst="downArrow">
                <a:avLst>
                  <a:gd name="adj1" fmla="val 50000"/>
                  <a:gd name="adj2" fmla="val 23932"/>
                </a:avLst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 fontScale="92500" lnSpcReduction="20000"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120 mm</a:t>
                </a: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4EE12F1-1232-47C6-BE63-6EBCA40890C9}"/>
                  </a:ext>
                </a:extLst>
              </p:cNvPr>
              <p:cNvSpPr/>
              <p:nvPr/>
            </p:nvSpPr>
            <p:spPr>
              <a:xfrm>
                <a:off x="2061245" y="5137820"/>
                <a:ext cx="3302843" cy="595436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algn="ctr"/>
                <a:endParaRPr lang="en-I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BA8C4DF-3910-41A1-B5C2-53D74F6712A1}"/>
                </a:ext>
              </a:extLst>
            </p:cNvPr>
            <p:cNvSpPr/>
            <p:nvPr/>
          </p:nvSpPr>
          <p:spPr>
            <a:xfrm>
              <a:off x="2271936" y="5752306"/>
              <a:ext cx="791378" cy="360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37 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C 7d</a:t>
              </a:r>
              <a:endPara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55E1B3CC-8F51-4B2E-8DB7-AC07B23C42D4}"/>
                </a:ext>
              </a:extLst>
            </p:cNvPr>
            <p:cNvSpPr/>
            <p:nvPr/>
          </p:nvSpPr>
          <p:spPr>
            <a:xfrm>
              <a:off x="4288160" y="5752306"/>
              <a:ext cx="791378" cy="360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37 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C 7d</a:t>
              </a:r>
              <a:endPara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1018B00-80DC-4D43-A89A-A15E68CF5316}"/>
                </a:ext>
              </a:extLst>
            </p:cNvPr>
            <p:cNvSpPr/>
            <p:nvPr/>
          </p:nvSpPr>
          <p:spPr>
            <a:xfrm>
              <a:off x="6448400" y="5752306"/>
              <a:ext cx="791378" cy="36004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37 </a:t>
              </a:r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C 7d</a:t>
              </a:r>
              <a:endPara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Down Arrow 30">
              <a:extLst>
                <a:ext uri="{FF2B5EF4-FFF2-40B4-BE49-F238E27FC236}">
                  <a16:creationId xmlns:a16="http://schemas.microsoft.com/office/drawing/2014/main" id="{2E2EDB9E-81F1-4B8F-9DDB-0F20D8F96052}"/>
                </a:ext>
              </a:extLst>
            </p:cNvPr>
            <p:cNvSpPr/>
            <p:nvPr/>
          </p:nvSpPr>
          <p:spPr>
            <a:xfrm>
              <a:off x="2195736" y="6217840"/>
              <a:ext cx="1008000" cy="468052"/>
            </a:xfrm>
            <a:prstGeom prst="downArrow">
              <a:avLst>
                <a:gd name="adj1" fmla="val 50000"/>
                <a:gd name="adj2" fmla="val 23932"/>
              </a:avLst>
            </a:prstGeom>
            <a:solidFill>
              <a:schemeClr val="bg1">
                <a:lumMod val="85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20000"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 PV</a:t>
              </a:r>
            </a:p>
          </p:txBody>
        </p:sp>
        <p:sp>
          <p:nvSpPr>
            <p:cNvPr id="99" name="Down Arrow 46">
              <a:extLst>
                <a:ext uri="{FF2B5EF4-FFF2-40B4-BE49-F238E27FC236}">
                  <a16:creationId xmlns:a16="http://schemas.microsoft.com/office/drawing/2014/main" id="{C84C77CB-A193-489B-9D8E-9B4396F56C69}"/>
                </a:ext>
              </a:extLst>
            </p:cNvPr>
            <p:cNvSpPr/>
            <p:nvPr/>
          </p:nvSpPr>
          <p:spPr>
            <a:xfrm>
              <a:off x="4205776" y="6211720"/>
              <a:ext cx="1008000" cy="468052"/>
            </a:xfrm>
            <a:prstGeom prst="downArrow">
              <a:avLst>
                <a:gd name="adj1" fmla="val 50000"/>
                <a:gd name="adj2" fmla="val 23932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20000"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 PV</a:t>
              </a:r>
            </a:p>
          </p:txBody>
        </p:sp>
        <p:sp>
          <p:nvSpPr>
            <p:cNvPr id="100" name="Down Arrow 46">
              <a:extLst>
                <a:ext uri="{FF2B5EF4-FFF2-40B4-BE49-F238E27FC236}">
                  <a16:creationId xmlns:a16="http://schemas.microsoft.com/office/drawing/2014/main" id="{3F3F1435-84A3-4158-874C-1021B3897CF7}"/>
                </a:ext>
              </a:extLst>
            </p:cNvPr>
            <p:cNvSpPr/>
            <p:nvPr/>
          </p:nvSpPr>
          <p:spPr>
            <a:xfrm>
              <a:off x="6381837" y="6203404"/>
              <a:ext cx="1008000" cy="468052"/>
            </a:xfrm>
            <a:prstGeom prst="downArrow">
              <a:avLst>
                <a:gd name="adj1" fmla="val 50000"/>
                <a:gd name="adj2" fmla="val 23932"/>
              </a:avLst>
            </a:prstGeom>
            <a:solidFill>
              <a:schemeClr val="bg1">
                <a:lumMod val="85000"/>
              </a:schemeClr>
            </a:solidFill>
            <a:ln w="1905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20000"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PV</a:t>
              </a:r>
            </a:p>
          </p:txBody>
        </p:sp>
        <p:cxnSp>
          <p:nvCxnSpPr>
            <p:cNvPr id="101" name="Elbow Connector 51">
              <a:extLst>
                <a:ext uri="{FF2B5EF4-FFF2-40B4-BE49-F238E27FC236}">
                  <a16:creationId xmlns:a16="http://schemas.microsoft.com/office/drawing/2014/main" id="{3FF7C887-C725-4716-AB90-A4E282D2EDA3}"/>
                </a:ext>
              </a:extLst>
            </p:cNvPr>
            <p:cNvCxnSpPr>
              <a:cxnSpLocks/>
            </p:cNvCxnSpPr>
            <p:nvPr/>
          </p:nvCxnSpPr>
          <p:spPr>
            <a:xfrm>
              <a:off x="3353045" y="6435303"/>
              <a:ext cx="1074939" cy="12700"/>
            </a:xfrm>
            <a:prstGeom prst="bentConnector3">
              <a:avLst>
                <a:gd name="adj1" fmla="val 83"/>
              </a:avLst>
            </a:prstGeom>
            <a:ln w="28575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520DF6E-ADF7-4667-A5D6-ADC6AB3C3121}"/>
                </a:ext>
              </a:extLst>
            </p:cNvPr>
            <p:cNvSpPr/>
            <p:nvPr/>
          </p:nvSpPr>
          <p:spPr>
            <a:xfrm>
              <a:off x="2061245" y="6165304"/>
              <a:ext cx="1291800" cy="59543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IL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3" name="Elbow Connector 51">
              <a:extLst>
                <a:ext uri="{FF2B5EF4-FFF2-40B4-BE49-F238E27FC236}">
                  <a16:creationId xmlns:a16="http://schemas.microsoft.com/office/drawing/2014/main" id="{59A18494-5150-4DD9-B31B-7F902D8DA651}"/>
                </a:ext>
              </a:extLst>
            </p:cNvPr>
            <p:cNvCxnSpPr>
              <a:cxnSpLocks/>
            </p:cNvCxnSpPr>
            <p:nvPr/>
          </p:nvCxnSpPr>
          <p:spPr>
            <a:xfrm>
              <a:off x="5359744" y="6435303"/>
              <a:ext cx="1228480" cy="12700"/>
            </a:xfrm>
            <a:prstGeom prst="bentConnector3">
              <a:avLst>
                <a:gd name="adj1" fmla="val 765"/>
              </a:avLst>
            </a:prstGeom>
            <a:ln w="28575">
              <a:solidFill>
                <a:srgbClr val="00B05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29EF703E-36A9-4A21-8777-0030CC8EADE2}"/>
                </a:ext>
              </a:extLst>
            </p:cNvPr>
            <p:cNvSpPr/>
            <p:nvPr/>
          </p:nvSpPr>
          <p:spPr>
            <a:xfrm>
              <a:off x="4077750" y="6165304"/>
              <a:ext cx="1291800" cy="595436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IL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18DC1292-EB00-4D1D-8FD4-1F36F4D35189}"/>
                </a:ext>
              </a:extLst>
            </p:cNvPr>
            <p:cNvSpPr/>
            <p:nvPr/>
          </p:nvSpPr>
          <p:spPr>
            <a:xfrm>
              <a:off x="2276370" y="1124744"/>
              <a:ext cx="828000" cy="3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10000"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Set A</a:t>
              </a:r>
              <a:endParaRPr lang="en-IL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393F53F-4ABB-4DA4-BA3B-9E369EA50F78}"/>
                </a:ext>
              </a:extLst>
            </p:cNvPr>
            <p:cNvSpPr/>
            <p:nvPr/>
          </p:nvSpPr>
          <p:spPr>
            <a:xfrm>
              <a:off x="4279961" y="1124744"/>
              <a:ext cx="828000" cy="3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10000"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Set B</a:t>
              </a:r>
              <a:endParaRPr lang="en-IL" sz="1600" dirty="0">
                <a:solidFill>
                  <a:schemeClr val="tx1"/>
                </a:solidFill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47E2357-27F4-4DF9-B255-B675A1CC0A87}"/>
                </a:ext>
              </a:extLst>
            </p:cNvPr>
            <p:cNvSpPr/>
            <p:nvPr/>
          </p:nvSpPr>
          <p:spPr>
            <a:xfrm>
              <a:off x="6440959" y="1124744"/>
              <a:ext cx="828000" cy="324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92500" lnSpcReduction="10000"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Set C</a:t>
              </a:r>
              <a:endParaRPr lang="en-IL" sz="16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A26BDD6-EA95-4FCB-9119-BB6034DAE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622756"/>
              </p:ext>
            </p:extLst>
          </p:nvPr>
        </p:nvGraphicFramePr>
        <p:xfrm>
          <a:off x="498953" y="4985079"/>
          <a:ext cx="5028573" cy="1581735"/>
        </p:xfrm>
        <a:graphic>
          <a:graphicData uri="http://schemas.openxmlformats.org/drawingml/2006/table">
            <a:tbl>
              <a:tblPr/>
              <a:tblGrid>
                <a:gridCol w="2098561">
                  <a:extLst>
                    <a:ext uri="{9D8B030D-6E8A-4147-A177-3AD203B41FA5}">
                      <a16:colId xmlns:a16="http://schemas.microsoft.com/office/drawing/2014/main" val="356780944"/>
                    </a:ext>
                  </a:extLst>
                </a:gridCol>
                <a:gridCol w="929028">
                  <a:extLst>
                    <a:ext uri="{9D8B030D-6E8A-4147-A177-3AD203B41FA5}">
                      <a16:colId xmlns:a16="http://schemas.microsoft.com/office/drawing/2014/main" val="2108123938"/>
                    </a:ext>
                  </a:extLst>
                </a:gridCol>
                <a:gridCol w="1036224">
                  <a:extLst>
                    <a:ext uri="{9D8B030D-6E8A-4147-A177-3AD203B41FA5}">
                      <a16:colId xmlns:a16="http://schemas.microsoft.com/office/drawing/2014/main" val="2583529381"/>
                    </a:ext>
                  </a:extLst>
                </a:gridCol>
                <a:gridCol w="964760">
                  <a:extLst>
                    <a:ext uri="{9D8B030D-6E8A-4147-A177-3AD203B41FA5}">
                      <a16:colId xmlns:a16="http://schemas.microsoft.com/office/drawing/2014/main" val="164212199"/>
                    </a:ext>
                  </a:extLst>
                </a:gridCol>
              </a:tblGrid>
              <a:tr h="45570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Irrigation water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EC (mS/cm)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SAR (</a:t>
                      </a:r>
                      <a:r>
                        <a:rPr lang="en-US" sz="1600" b="1" i="0" u="none" strike="noStrike" dirty="0" err="1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meq</a:t>
                      </a:r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/L)</a:t>
                      </a:r>
                      <a:r>
                        <a:rPr lang="en-US" sz="1600" b="1" i="0" u="none" strike="noStrike" baseline="300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  <a:endParaRPr lang="en-US" sz="1600" b="1" i="0" u="none" strike="noStrike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DOC (mg/L)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944827"/>
                  </a:ext>
                </a:extLst>
              </a:tr>
              <a:tr h="26778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DSW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3.4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559851"/>
                  </a:ext>
                </a:extLst>
              </a:tr>
              <a:tr h="26778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TWW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17.2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956374"/>
                  </a:ext>
                </a:extLst>
              </a:tr>
              <a:tr h="26778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TWW without DOC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83466"/>
                  </a:ext>
                </a:extLst>
              </a:tr>
              <a:tr h="28117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TWW with added salts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L" sz="1600" b="0" i="0" u="none" strike="noStrike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682321"/>
                  </a:ext>
                </a:extLst>
              </a:tr>
            </a:tbl>
          </a:graphicData>
        </a:graphic>
      </p:graphicFrame>
      <p:sp>
        <p:nvSpPr>
          <p:cNvPr id="112" name="TextBox 111">
            <a:extLst>
              <a:ext uri="{FF2B5EF4-FFF2-40B4-BE49-F238E27FC236}">
                <a16:creationId xmlns:a16="http://schemas.microsoft.com/office/drawing/2014/main" id="{FF868231-1BA9-44C5-8511-EE0D3EC398E4}"/>
              </a:ext>
            </a:extLst>
          </p:cNvPr>
          <p:cNvSpPr txBox="1"/>
          <p:nvPr/>
        </p:nvSpPr>
        <p:spPr>
          <a:xfrm>
            <a:off x="409837" y="4749987"/>
            <a:ext cx="4940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Table 1.  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Flow chart of the experimental design.</a:t>
            </a:r>
            <a:endParaRPr lang="en-IL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798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2D1DB73-4ABD-4ABE-9BC3-4C83E5FFDED1}"/>
              </a:ext>
            </a:extLst>
          </p:cNvPr>
          <p:cNvSpPr txBox="1"/>
          <p:nvPr/>
        </p:nvSpPr>
        <p:spPr>
          <a:xfrm>
            <a:off x="435887" y="373222"/>
            <a:ext cx="1175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Effect of desalinated water derived treated wastewater on soil structural and hydraulic properties</a:t>
            </a:r>
            <a:endParaRPr lang="en-IL" sz="2000" b="1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11A0481-4033-46ED-81F5-9ABB2875DF14}"/>
              </a:ext>
            </a:extLst>
          </p:cNvPr>
          <p:cNvSpPr/>
          <p:nvPr/>
        </p:nvSpPr>
        <p:spPr>
          <a:xfrm>
            <a:off x="480098" y="1390915"/>
            <a:ext cx="2520598" cy="819865"/>
          </a:xfrm>
          <a:prstGeom prst="roundRect">
            <a:avLst>
              <a:gd name="adj" fmla="val 6610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Results - leachates</a:t>
            </a:r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4AFF4568-BC36-421B-BB61-FEF65AF26A13}"/>
              </a:ext>
            </a:extLst>
          </p:cNvPr>
          <p:cNvSpPr txBox="1"/>
          <p:nvPr/>
        </p:nvSpPr>
        <p:spPr>
          <a:xfrm>
            <a:off x="419264" y="1039510"/>
            <a:ext cx="2423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85000"/>
                  </a:schemeClr>
                </a:solidFill>
              </a:rPr>
              <a:t>Robert Neufeld and Gilboa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</a:rPr>
              <a:t>Arye</a:t>
            </a:r>
            <a:endParaRPr lang="en-IL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80AF9F71-0209-49ED-80AD-878D3570C1FC}"/>
              </a:ext>
            </a:extLst>
          </p:cNvPr>
          <p:cNvCxnSpPr>
            <a:cxnSpLocks/>
          </p:cNvCxnSpPr>
          <p:nvPr/>
        </p:nvCxnSpPr>
        <p:spPr>
          <a:xfrm>
            <a:off x="0" y="105569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605A570-07DF-40BE-A0DF-4982740164E3}"/>
              </a:ext>
            </a:extLst>
          </p:cNvPr>
          <p:cNvSpPr/>
          <p:nvPr/>
        </p:nvSpPr>
        <p:spPr>
          <a:xfrm>
            <a:off x="480097" y="2375555"/>
            <a:ext cx="4148463" cy="4185423"/>
          </a:xfrm>
          <a:prstGeom prst="roundRect">
            <a:avLst>
              <a:gd name="adj" fmla="val 1211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At the start of each irrigation event a higher EC which than slowly converged with the irrigation water EC was observed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flux of TWW was overall lower than TWW with added salts (natural TWW). TWW without DOC exhibited reduced flux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SAR showed a reduction before converging to the irrigation water SAR, which illustrates the retardation of Na</a:t>
            </a:r>
            <a:r>
              <a:rPr lang="en-US" sz="1600" baseline="30000" dirty="0"/>
              <a:t>+</a:t>
            </a:r>
            <a:r>
              <a:rPr lang="en-US" sz="1600" dirty="0"/>
              <a:t> due to exchange reactions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5085A5-431A-4021-8BAA-4BE54D07C890}"/>
              </a:ext>
            </a:extLst>
          </p:cNvPr>
          <p:cNvSpPr txBox="1"/>
          <p:nvPr/>
        </p:nvSpPr>
        <p:spPr>
          <a:xfrm>
            <a:off x="4791471" y="6560978"/>
            <a:ext cx="7173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Fig. 2.  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EC, flux and SAR of leachates (in rows) of respective WQ (columns), all as function of Pour Volume (PV).</a:t>
            </a:r>
            <a:endParaRPr lang="en-IL" b="1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18FAE45-2DDD-418B-9789-D86E4C444788}"/>
              </a:ext>
            </a:extLst>
          </p:cNvPr>
          <p:cNvGrpSpPr>
            <a:grpSpLocks noChangeAspect="1"/>
          </p:cNvGrpSpPr>
          <p:nvPr/>
        </p:nvGrpSpPr>
        <p:grpSpPr>
          <a:xfrm>
            <a:off x="4872630" y="1112613"/>
            <a:ext cx="7091856" cy="5448365"/>
            <a:chOff x="3205163" y="552922"/>
            <a:chExt cx="5969355" cy="4585996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349221-C014-4168-B8F2-7ED2EF3810A9}"/>
                </a:ext>
              </a:extLst>
            </p:cNvPr>
            <p:cNvSpPr/>
            <p:nvPr/>
          </p:nvSpPr>
          <p:spPr>
            <a:xfrm>
              <a:off x="3205163" y="576737"/>
              <a:ext cx="5838822" cy="175738"/>
            </a:xfrm>
            <a:prstGeom prst="rect">
              <a:avLst/>
            </a:prstGeom>
            <a:solidFill>
              <a:srgbClr val="516482"/>
            </a:solidFill>
            <a:ln>
              <a:solidFill>
                <a:srgbClr val="516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E29623-4BB2-483C-8E3E-3692818D67EA}"/>
                </a:ext>
              </a:extLst>
            </p:cNvPr>
            <p:cNvSpPr txBox="1"/>
            <p:nvPr/>
          </p:nvSpPr>
          <p:spPr>
            <a:xfrm>
              <a:off x="3831015" y="552922"/>
              <a:ext cx="554673" cy="297962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85000"/>
                    </a:schemeClr>
                  </a:solidFill>
                </a:rPr>
                <a:t>DSW</a:t>
              </a:r>
              <a:endParaRPr lang="en-IL" sz="14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9FA02B-7FC3-4E25-823F-C44CD33A786A}"/>
                </a:ext>
              </a:extLst>
            </p:cNvPr>
            <p:cNvSpPr txBox="1"/>
            <p:nvPr/>
          </p:nvSpPr>
          <p:spPr>
            <a:xfrm>
              <a:off x="5228593" y="554828"/>
              <a:ext cx="662623" cy="297962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85000"/>
                    </a:schemeClr>
                  </a:solidFill>
                </a:rPr>
                <a:t>TWW</a:t>
              </a:r>
              <a:endParaRPr lang="en-IL" sz="12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5DE2518-D615-45F3-B66F-D2B1A06C5B91}"/>
                </a:ext>
              </a:extLst>
            </p:cNvPr>
            <p:cNvSpPr txBox="1"/>
            <p:nvPr/>
          </p:nvSpPr>
          <p:spPr>
            <a:xfrm>
              <a:off x="6181724" y="576737"/>
              <a:ext cx="1406525" cy="267184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200" b="1" dirty="0">
                  <a:solidFill>
                    <a:schemeClr val="bg1">
                      <a:lumMod val="85000"/>
                    </a:schemeClr>
                  </a:solidFill>
                </a:rPr>
                <a:t>TWW without DOC</a:t>
              </a:r>
              <a:endParaRPr lang="en-IL" sz="12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A5D0455-EB1E-4E9D-A249-5BF218D62186}"/>
                </a:ext>
              </a:extLst>
            </p:cNvPr>
            <p:cNvSpPr txBox="1"/>
            <p:nvPr/>
          </p:nvSpPr>
          <p:spPr>
            <a:xfrm>
              <a:off x="7528870" y="576737"/>
              <a:ext cx="1645648" cy="267184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200" b="1" dirty="0">
                  <a:solidFill>
                    <a:schemeClr val="bg1">
                      <a:lumMod val="85000"/>
                    </a:schemeClr>
                  </a:solidFill>
                </a:rPr>
                <a:t>TWW with added salts</a:t>
              </a:r>
              <a:endParaRPr lang="en-IL" sz="12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A0665581-CE58-4E4F-929C-6ABAD455C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7" t="11094" r="1467" b="1359"/>
            <a:stretch/>
          </p:blipFill>
          <p:spPr>
            <a:xfrm>
              <a:off x="3266281" y="3551080"/>
              <a:ext cx="5746894" cy="1587838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EABA9697-F2F2-4F16-B305-39939B5B65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336" r="1492" b="5250"/>
            <a:stretch/>
          </p:blipFill>
          <p:spPr>
            <a:xfrm>
              <a:off x="3266928" y="2178098"/>
              <a:ext cx="5746895" cy="1418689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5FE2FF2C-61F2-4219-A282-4BCB13C30E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" t="12277" r="1525" b="4812"/>
            <a:stretch/>
          </p:blipFill>
          <p:spPr>
            <a:xfrm>
              <a:off x="3267173" y="803037"/>
              <a:ext cx="5746895" cy="1421072"/>
            </a:xfrm>
            <a:prstGeom prst="rect">
              <a:avLst/>
            </a:prstGeom>
            <a:effectLst>
              <a:softEdge rad="0"/>
            </a:effectLst>
          </p:spPr>
        </p:pic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DC99436-9AEE-4B7A-8C73-F381F72A3529}"/>
                </a:ext>
              </a:extLst>
            </p:cNvPr>
            <p:cNvSpPr/>
            <p:nvPr/>
          </p:nvSpPr>
          <p:spPr>
            <a:xfrm>
              <a:off x="3228729" y="788416"/>
              <a:ext cx="5791690" cy="4350502"/>
            </a:xfrm>
            <a:prstGeom prst="rect">
              <a:avLst/>
            </a:prstGeom>
            <a:noFill/>
            <a:ln w="57150">
              <a:solidFill>
                <a:srgbClr val="516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1227260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AABDC48-9EE3-4CCB-AF36-257977B54C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12725"/>
              </p:ext>
            </p:extLst>
          </p:nvPr>
        </p:nvGraphicFramePr>
        <p:xfrm>
          <a:off x="4758251" y="1151302"/>
          <a:ext cx="7238609" cy="5399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SPW 14.0 Graph" r:id="rId4" imgW="10370760" imgH="8151994" progId="SigmaPlotGraphicObject.13">
                  <p:embed/>
                </p:oleObj>
              </mc:Choice>
              <mc:Fallback>
                <p:oleObj name="SPW 14.0 Graph" r:id="rId4" imgW="10370760" imgH="8151994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58251" y="1151302"/>
                        <a:ext cx="7238609" cy="53997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82D1DB73-4ABD-4ABE-9BC3-4C83E5FFDED1}"/>
              </a:ext>
            </a:extLst>
          </p:cNvPr>
          <p:cNvSpPr txBox="1"/>
          <p:nvPr/>
        </p:nvSpPr>
        <p:spPr>
          <a:xfrm>
            <a:off x="435887" y="373222"/>
            <a:ext cx="1175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Effect of desalinated water derived treated wastewater on soil structural and hydraulic properties</a:t>
            </a:r>
            <a:endParaRPr lang="en-IL" sz="2000" b="1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11A0481-4033-46ED-81F5-9ABB2875DF14}"/>
              </a:ext>
            </a:extLst>
          </p:cNvPr>
          <p:cNvSpPr/>
          <p:nvPr/>
        </p:nvSpPr>
        <p:spPr>
          <a:xfrm>
            <a:off x="480098" y="1390915"/>
            <a:ext cx="2423160" cy="819865"/>
          </a:xfrm>
          <a:prstGeom prst="roundRect">
            <a:avLst>
              <a:gd name="adj" fmla="val 6610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Results – ESP</a:t>
            </a:r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4AFF4568-BC36-421B-BB61-FEF65AF26A13}"/>
              </a:ext>
            </a:extLst>
          </p:cNvPr>
          <p:cNvSpPr txBox="1"/>
          <p:nvPr/>
        </p:nvSpPr>
        <p:spPr>
          <a:xfrm>
            <a:off x="419264" y="1039510"/>
            <a:ext cx="2423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85000"/>
                  </a:schemeClr>
                </a:solidFill>
              </a:rPr>
              <a:t>Robert Neufeld and Gilboa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</a:rPr>
              <a:t>Arye</a:t>
            </a:r>
            <a:endParaRPr lang="en-IL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80AF9F71-0209-49ED-80AD-878D3570C1FC}"/>
              </a:ext>
            </a:extLst>
          </p:cNvPr>
          <p:cNvCxnSpPr>
            <a:cxnSpLocks/>
          </p:cNvCxnSpPr>
          <p:nvPr/>
        </p:nvCxnSpPr>
        <p:spPr>
          <a:xfrm>
            <a:off x="0" y="105569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605A570-07DF-40BE-A0DF-4982740164E3}"/>
              </a:ext>
            </a:extLst>
          </p:cNvPr>
          <p:cNvSpPr/>
          <p:nvPr/>
        </p:nvSpPr>
        <p:spPr>
          <a:xfrm>
            <a:off x="435887" y="2686250"/>
            <a:ext cx="4119117" cy="3713003"/>
          </a:xfrm>
          <a:prstGeom prst="roundRect">
            <a:avLst>
              <a:gd name="adj" fmla="val 2667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Overall ESP increased from below 2 % to above 4 % and up to 10 %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 significant reduction in ESP upon rain simulation was observed in the B-layer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5085A5-431A-4021-8BAA-4BE54D07C890}"/>
              </a:ext>
            </a:extLst>
          </p:cNvPr>
          <p:cNvSpPr txBox="1"/>
          <p:nvPr/>
        </p:nvSpPr>
        <p:spPr>
          <a:xfrm>
            <a:off x="4791471" y="6560978"/>
            <a:ext cx="49407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85000"/>
                  </a:schemeClr>
                </a:solidFill>
              </a:rPr>
              <a:t>Fig. 3.  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ESP as function of depth for four WQ.</a:t>
            </a:r>
            <a:endParaRPr lang="en-IL" b="1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18FAE45-2DDD-418B-9789-D86E4C444788}"/>
              </a:ext>
            </a:extLst>
          </p:cNvPr>
          <p:cNvGrpSpPr>
            <a:grpSpLocks noChangeAspect="1"/>
          </p:cNvGrpSpPr>
          <p:nvPr/>
        </p:nvGrpSpPr>
        <p:grpSpPr>
          <a:xfrm>
            <a:off x="4733925" y="1112613"/>
            <a:ext cx="7421972" cy="5458245"/>
            <a:chOff x="3185630" y="552922"/>
            <a:chExt cx="5959898" cy="4585996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349221-C014-4168-B8F2-7ED2EF3810A9}"/>
                </a:ext>
              </a:extLst>
            </p:cNvPr>
            <p:cNvSpPr/>
            <p:nvPr/>
          </p:nvSpPr>
          <p:spPr>
            <a:xfrm>
              <a:off x="3185630" y="567863"/>
              <a:ext cx="5853126" cy="196616"/>
            </a:xfrm>
            <a:prstGeom prst="rect">
              <a:avLst/>
            </a:prstGeom>
            <a:solidFill>
              <a:srgbClr val="516482"/>
            </a:solidFill>
            <a:ln>
              <a:solidFill>
                <a:srgbClr val="516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E29623-4BB2-483C-8E3E-3692818D67EA}"/>
                </a:ext>
              </a:extLst>
            </p:cNvPr>
            <p:cNvSpPr txBox="1"/>
            <p:nvPr/>
          </p:nvSpPr>
          <p:spPr>
            <a:xfrm>
              <a:off x="3831015" y="552922"/>
              <a:ext cx="554673" cy="297962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85000"/>
                    </a:schemeClr>
                  </a:solidFill>
                </a:rPr>
                <a:t>DSW</a:t>
              </a:r>
              <a:endParaRPr lang="en-IL" sz="14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9FA02B-7FC3-4E25-823F-C44CD33A786A}"/>
                </a:ext>
              </a:extLst>
            </p:cNvPr>
            <p:cNvSpPr txBox="1"/>
            <p:nvPr/>
          </p:nvSpPr>
          <p:spPr>
            <a:xfrm>
              <a:off x="5228593" y="554828"/>
              <a:ext cx="662623" cy="297962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85000"/>
                    </a:schemeClr>
                  </a:solidFill>
                </a:rPr>
                <a:t>TWW</a:t>
              </a:r>
              <a:endParaRPr lang="en-IL" sz="12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5DE2518-D615-45F3-B66F-D2B1A06C5B91}"/>
                </a:ext>
              </a:extLst>
            </p:cNvPr>
            <p:cNvSpPr txBox="1"/>
            <p:nvPr/>
          </p:nvSpPr>
          <p:spPr>
            <a:xfrm>
              <a:off x="6181724" y="576737"/>
              <a:ext cx="1141823" cy="224487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200" b="1" dirty="0">
                  <a:solidFill>
                    <a:schemeClr val="bg1">
                      <a:lumMod val="85000"/>
                    </a:schemeClr>
                  </a:solidFill>
                </a:rPr>
                <a:t>TWW without DOC</a:t>
              </a:r>
              <a:endParaRPr lang="en-IL" sz="12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A5D0455-EB1E-4E9D-A249-5BF218D62186}"/>
                </a:ext>
              </a:extLst>
            </p:cNvPr>
            <p:cNvSpPr txBox="1"/>
            <p:nvPr/>
          </p:nvSpPr>
          <p:spPr>
            <a:xfrm>
              <a:off x="7528870" y="576737"/>
              <a:ext cx="1616658" cy="224487"/>
            </a:xfrm>
            <a:prstGeom prst="rect">
              <a:avLst/>
            </a:prstGeom>
            <a:noFill/>
          </p:spPr>
          <p:txBody>
            <a:bodyPr wrap="square" tIns="36000" rtlCol="0">
              <a:spAutoFit/>
            </a:bodyPr>
            <a:lstStyle/>
            <a:p>
              <a:r>
                <a:rPr lang="en-US" sz="1200" b="1" dirty="0">
                  <a:solidFill>
                    <a:schemeClr val="bg1">
                      <a:lumMod val="85000"/>
                    </a:schemeClr>
                  </a:solidFill>
                </a:rPr>
                <a:t>TWW with added salts</a:t>
              </a:r>
              <a:endParaRPr lang="en-IL" sz="1200" b="1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DC99436-9AEE-4B7A-8C73-F381F72A3529}"/>
                </a:ext>
              </a:extLst>
            </p:cNvPr>
            <p:cNvSpPr/>
            <p:nvPr/>
          </p:nvSpPr>
          <p:spPr>
            <a:xfrm>
              <a:off x="3205164" y="792295"/>
              <a:ext cx="5815255" cy="4346623"/>
            </a:xfrm>
            <a:prstGeom prst="rect">
              <a:avLst/>
            </a:prstGeom>
            <a:noFill/>
            <a:ln w="57150">
              <a:solidFill>
                <a:srgbClr val="516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80277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2D1DB73-4ABD-4ABE-9BC3-4C83E5FFDED1}"/>
              </a:ext>
            </a:extLst>
          </p:cNvPr>
          <p:cNvSpPr txBox="1"/>
          <p:nvPr/>
        </p:nvSpPr>
        <p:spPr>
          <a:xfrm>
            <a:off x="435887" y="373222"/>
            <a:ext cx="11756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Effect of desalinated water derived treated wastewater on soil structural and hydraulic properties</a:t>
            </a:r>
            <a:endParaRPr lang="en-IL" sz="2000" b="1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11A0481-4033-46ED-81F5-9ABB2875DF14}"/>
              </a:ext>
            </a:extLst>
          </p:cNvPr>
          <p:cNvSpPr/>
          <p:nvPr/>
        </p:nvSpPr>
        <p:spPr>
          <a:xfrm>
            <a:off x="480098" y="1390915"/>
            <a:ext cx="2423160" cy="819865"/>
          </a:xfrm>
          <a:prstGeom prst="roundRect">
            <a:avLst>
              <a:gd name="adj" fmla="val 6610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Conclusion</a:t>
            </a:r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4AFF4568-BC36-421B-BB61-FEF65AF26A13}"/>
              </a:ext>
            </a:extLst>
          </p:cNvPr>
          <p:cNvSpPr txBox="1"/>
          <p:nvPr/>
        </p:nvSpPr>
        <p:spPr>
          <a:xfrm>
            <a:off x="419264" y="1039510"/>
            <a:ext cx="2423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85000"/>
                  </a:schemeClr>
                </a:solidFill>
              </a:rPr>
              <a:t>Robert Neufeld and Gilboa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</a:rPr>
              <a:t>Arye</a:t>
            </a:r>
            <a:endParaRPr lang="en-IL" sz="1100" dirty="0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80AF9F71-0209-49ED-80AD-878D3570C1FC}"/>
              </a:ext>
            </a:extLst>
          </p:cNvPr>
          <p:cNvCxnSpPr>
            <a:cxnSpLocks/>
          </p:cNvCxnSpPr>
          <p:nvPr/>
        </p:nvCxnSpPr>
        <p:spPr>
          <a:xfrm>
            <a:off x="0" y="1055693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605A570-07DF-40BE-A0DF-4982740164E3}"/>
              </a:ext>
            </a:extLst>
          </p:cNvPr>
          <p:cNvSpPr/>
          <p:nvPr/>
        </p:nvSpPr>
        <p:spPr>
          <a:xfrm>
            <a:off x="480097" y="2828925"/>
            <a:ext cx="9216353" cy="2989565"/>
          </a:xfrm>
          <a:prstGeom prst="roundRect">
            <a:avLst>
              <a:gd name="adj" fmla="val 2667"/>
            </a:avLst>
          </a:prstGeom>
        </p:spPr>
        <p:style>
          <a:lnRef idx="2">
            <a:schemeClr val="accent6">
              <a:shade val="50000"/>
            </a:schemeClr>
          </a:lnRef>
          <a:fillRef idx="1002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Our results indicate that irrigation with DSW-derived TWW will reduce hydraulic conductivity of clay soils</a:t>
            </a:r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144000">
              <a:lnSpc>
                <a:spcPts val="1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Furthermore, the increase in ESP and reduction in EC of DSW-derived TWW may lead to reduced structural stability and dispersion of clay aggregates and thus, soil degradation may take place</a:t>
            </a:r>
          </a:p>
        </p:txBody>
      </p:sp>
    </p:spTree>
    <p:extLst>
      <p:ext uri="{BB962C8B-B14F-4D97-AF65-F5344CB8AC3E}">
        <p14:creationId xmlns:p14="http://schemas.microsoft.com/office/powerpoint/2010/main" val="2198597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687</Words>
  <Application>Microsoft Office PowerPoint</Application>
  <PresentationFormat>Breitbild</PresentationFormat>
  <Paragraphs>107</Paragraphs>
  <Slides>5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Symbol</vt:lpstr>
      <vt:lpstr>Times New Roman</vt:lpstr>
      <vt:lpstr>Office Theme</vt:lpstr>
      <vt:lpstr>SPW 14.0 Graph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Neufeld Neufeld</dc:creator>
  <cp:lastModifiedBy>Robert Neufeld Neufeld</cp:lastModifiedBy>
  <cp:revision>97</cp:revision>
  <dcterms:created xsi:type="dcterms:W3CDTF">2021-04-02T07:17:02Z</dcterms:created>
  <dcterms:modified xsi:type="dcterms:W3CDTF">2021-04-23T10:34:32Z</dcterms:modified>
</cp:coreProperties>
</file>