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597" r:id="rId2"/>
  </p:sldIdLst>
  <p:sldSz cx="19007138" cy="111601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91" userDrawn="1">
          <p15:clr>
            <a:srgbClr val="A4A3A4"/>
          </p15:clr>
        </p15:guide>
        <p15:guide id="2" pos="40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95" autoAdjust="0"/>
    <p:restoredTop sz="94660"/>
  </p:normalViewPr>
  <p:slideViewPr>
    <p:cSldViewPr snapToGrid="0" showGuides="1">
      <p:cViewPr varScale="1">
        <p:scale>
          <a:sx n="51" d="100"/>
          <a:sy n="51" d="100"/>
        </p:scale>
        <p:origin x="1066" y="58"/>
      </p:cViewPr>
      <p:guideLst>
        <p:guide orient="horz" pos="3491"/>
        <p:guide pos="40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375892" y="1826438"/>
            <a:ext cx="14255354" cy="3885377"/>
          </a:xfrm>
        </p:spPr>
        <p:txBody>
          <a:bodyPr anchor="b"/>
          <a:lstStyle>
            <a:lvl1pPr algn="ctr">
              <a:defRPr sz="9354"/>
            </a:lvl1pPr>
          </a:lstStyle>
          <a:p>
            <a:r>
              <a:rPr lang="zh-CN" altLang="en-US"/>
              <a:t>单击此处编辑母版标题样式</a:t>
            </a:r>
            <a:endParaRPr lang="en-US" dirty="0"/>
          </a:p>
        </p:txBody>
      </p:sp>
      <p:sp>
        <p:nvSpPr>
          <p:cNvPr id="3" name="Subtitle 2"/>
          <p:cNvSpPr>
            <a:spLocks noGrp="1"/>
          </p:cNvSpPr>
          <p:nvPr>
            <p:ph type="subTitle" idx="1"/>
          </p:nvPr>
        </p:nvSpPr>
        <p:spPr>
          <a:xfrm>
            <a:off x="2375892" y="5861650"/>
            <a:ext cx="14255354" cy="2694446"/>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96625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981239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96841" y="2782283"/>
            <a:ext cx="16393657" cy="4642301"/>
          </a:xfrm>
        </p:spPr>
        <p:txBody>
          <a:bodyPr anchor="b"/>
          <a:lstStyle>
            <a:lvl1pPr>
              <a:defRPr sz="9354"/>
            </a:lvl1pPr>
          </a:lstStyle>
          <a:p>
            <a:r>
              <a:rPr lang="zh-CN" altLang="en-US"/>
              <a:t>单击此处编辑母版标题样式</a:t>
            </a:r>
            <a:endParaRPr lang="en-US" dirty="0"/>
          </a:p>
        </p:txBody>
      </p:sp>
      <p:sp>
        <p:nvSpPr>
          <p:cNvPr id="3" name="Text Placeholder 2"/>
          <p:cNvSpPr>
            <a:spLocks noGrp="1"/>
          </p:cNvSpPr>
          <p:nvPr>
            <p:ph type="body" idx="1"/>
          </p:nvPr>
        </p:nvSpPr>
        <p:spPr>
          <a:xfrm>
            <a:off x="1296841" y="7468502"/>
            <a:ext cx="16393657" cy="2441277"/>
          </a:xfrm>
        </p:spPr>
        <p:txBody>
          <a:bodyPr/>
          <a:lstStyle>
            <a:lvl1pPr marL="0" indent="0">
              <a:buNone/>
              <a:defRPr sz="3742">
                <a:solidFill>
                  <a:schemeClr val="tx1">
                    <a:tint val="75000"/>
                  </a:schemeClr>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0902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306741" y="2970867"/>
            <a:ext cx="8078034" cy="708099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9622363" y="2970867"/>
            <a:ext cx="8078034" cy="708099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3274009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309216" y="594174"/>
            <a:ext cx="16393657" cy="215710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309217" y="2735782"/>
            <a:ext cx="8040910" cy="1340764"/>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zh-CN" altLang="en-US"/>
              <a:t>单击此处编辑母版文本样式</a:t>
            </a:r>
          </a:p>
        </p:txBody>
      </p:sp>
      <p:sp>
        <p:nvSpPr>
          <p:cNvPr id="4" name="Content Placeholder 3"/>
          <p:cNvSpPr>
            <a:spLocks noGrp="1"/>
          </p:cNvSpPr>
          <p:nvPr>
            <p:ph sz="half" idx="2"/>
          </p:nvPr>
        </p:nvSpPr>
        <p:spPr>
          <a:xfrm>
            <a:off x="1309217" y="4076545"/>
            <a:ext cx="8040910" cy="599598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9622364" y="2735782"/>
            <a:ext cx="8080509" cy="1340764"/>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zh-CN" altLang="en-US"/>
              <a:t>单击此处编辑母版文本样式</a:t>
            </a:r>
          </a:p>
        </p:txBody>
      </p:sp>
      <p:sp>
        <p:nvSpPr>
          <p:cNvPr id="6" name="Content Placeholder 5"/>
          <p:cNvSpPr>
            <a:spLocks noGrp="1"/>
          </p:cNvSpPr>
          <p:nvPr>
            <p:ph sz="quarter" idx="4"/>
          </p:nvPr>
        </p:nvSpPr>
        <p:spPr>
          <a:xfrm>
            <a:off x="9622364" y="4076545"/>
            <a:ext cx="8080509" cy="599598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81299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92184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341928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309217" y="744008"/>
            <a:ext cx="6130296" cy="2604029"/>
          </a:xfrm>
        </p:spPr>
        <p:txBody>
          <a:bodyPr anchor="b"/>
          <a:lstStyle>
            <a:lvl1pPr>
              <a:defRPr sz="4989"/>
            </a:lvl1pPr>
          </a:lstStyle>
          <a:p>
            <a:r>
              <a:rPr lang="zh-CN" altLang="en-US"/>
              <a:t>单击此处编辑母版标题样式</a:t>
            </a:r>
            <a:endParaRPr lang="en-US" dirty="0"/>
          </a:p>
        </p:txBody>
      </p:sp>
      <p:sp>
        <p:nvSpPr>
          <p:cNvPr id="3" name="Content Placeholder 2"/>
          <p:cNvSpPr>
            <a:spLocks noGrp="1"/>
          </p:cNvSpPr>
          <p:nvPr>
            <p:ph idx="1"/>
          </p:nvPr>
        </p:nvSpPr>
        <p:spPr>
          <a:xfrm>
            <a:off x="8080509" y="1606852"/>
            <a:ext cx="9622364" cy="7930922"/>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309217" y="3348037"/>
            <a:ext cx="6130296" cy="6202654"/>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3961457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309217" y="744008"/>
            <a:ext cx="6130296" cy="2604029"/>
          </a:xfrm>
        </p:spPr>
        <p:txBody>
          <a:bodyPr anchor="b"/>
          <a:lstStyle>
            <a:lvl1pPr>
              <a:defRPr sz="4989"/>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080509" y="1606852"/>
            <a:ext cx="9622364" cy="7930922"/>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zh-CN" altLang="en-US"/>
              <a:t>单击图标添加图片</a:t>
            </a:r>
            <a:endParaRPr lang="en-US" dirty="0"/>
          </a:p>
        </p:txBody>
      </p:sp>
      <p:sp>
        <p:nvSpPr>
          <p:cNvPr id="4" name="Text Placeholder 3"/>
          <p:cNvSpPr>
            <a:spLocks noGrp="1"/>
          </p:cNvSpPr>
          <p:nvPr>
            <p:ph type="body" sz="half" idx="2"/>
          </p:nvPr>
        </p:nvSpPr>
        <p:spPr>
          <a:xfrm>
            <a:off x="1309217" y="3348037"/>
            <a:ext cx="6130296" cy="6202654"/>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216557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322829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1983" y="594173"/>
            <a:ext cx="4098414" cy="945769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306741" y="594173"/>
            <a:ext cx="12057653" cy="945769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34149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741" y="594174"/>
            <a:ext cx="16393657" cy="215710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306741" y="2970867"/>
            <a:ext cx="16393657" cy="708099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306741" y="10343783"/>
            <a:ext cx="4276606" cy="594173"/>
          </a:xfrm>
          <a:prstGeom prst="rect">
            <a:avLst/>
          </a:prstGeom>
        </p:spPr>
        <p:txBody>
          <a:bodyPr vert="horz" lIns="91440" tIns="45720" rIns="91440" bIns="45720" rtlCol="0" anchor="ctr"/>
          <a:lstStyle>
            <a:lvl1pPr algn="l">
              <a:defRPr sz="1871">
                <a:solidFill>
                  <a:schemeClr val="tx1">
                    <a:tint val="75000"/>
                  </a:schemeClr>
                </a:solidFill>
              </a:defRPr>
            </a:lvl1pPr>
          </a:lstStyle>
          <a:p>
            <a:fld id="{EC18BDC9-ED31-4D38-B46E-129944474099}" type="datetimeFigureOut">
              <a:rPr lang="zh-CN" altLang="en-US" smtClean="0"/>
              <a:t>2021/4/24</a:t>
            </a:fld>
            <a:endParaRPr lang="zh-CN" altLang="en-US"/>
          </a:p>
        </p:txBody>
      </p:sp>
      <p:sp>
        <p:nvSpPr>
          <p:cNvPr id="5" name="Footer Placeholder 4"/>
          <p:cNvSpPr>
            <a:spLocks noGrp="1"/>
          </p:cNvSpPr>
          <p:nvPr>
            <p:ph type="ftr" sz="quarter" idx="3"/>
          </p:nvPr>
        </p:nvSpPr>
        <p:spPr>
          <a:xfrm>
            <a:off x="6296115" y="10343783"/>
            <a:ext cx="6414909" cy="594173"/>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423791" y="10343783"/>
            <a:ext cx="4276606" cy="594173"/>
          </a:xfrm>
          <a:prstGeom prst="rect">
            <a:avLst/>
          </a:prstGeom>
        </p:spPr>
        <p:txBody>
          <a:bodyPr vert="horz" lIns="91440" tIns="45720" rIns="91440" bIns="45720" rtlCol="0" anchor="ctr"/>
          <a:lstStyle>
            <a:lvl1pPr algn="r">
              <a:defRPr sz="1871">
                <a:solidFill>
                  <a:schemeClr val="tx1">
                    <a:tint val="75000"/>
                  </a:schemeClr>
                </a:solidFill>
              </a:defRPr>
            </a:lvl1pPr>
          </a:lstStyle>
          <a:p>
            <a:fld id="{EC501A7A-FD6C-4A52-8C1F-174859DF852F}" type="slidenum">
              <a:rPr lang="zh-CN" altLang="en-US" smtClean="0"/>
              <a:t>‹#›</a:t>
            </a:fld>
            <a:endParaRPr lang="zh-CN" altLang="en-US"/>
          </a:p>
        </p:txBody>
      </p:sp>
    </p:spTree>
    <p:extLst>
      <p:ext uri="{BB962C8B-B14F-4D97-AF65-F5344CB8AC3E}">
        <p14:creationId xmlns:p14="http://schemas.microsoft.com/office/powerpoint/2010/main" val="39838790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cs.toronto.edu/~vmnih/data/" TargetMode="External"/><Relationship Id="rId4" Type="http://schemas.openxmlformats.org/officeDocument/2006/relationships/hyperlink" Target="http://study.rsgis.whu.edu.cn/pages/down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28FDC4E-61B3-4FFC-B918-BC17ADF850EE}"/>
              </a:ext>
            </a:extLst>
          </p:cNvPr>
          <p:cNvSpPr/>
          <p:nvPr/>
        </p:nvSpPr>
        <p:spPr>
          <a:xfrm>
            <a:off x="0" y="14744"/>
            <a:ext cx="19007137" cy="1643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solidFill>
                <a:latin typeface="Times New Roman" panose="02020603050405020304" pitchFamily="18" charset="0"/>
                <a:ea typeface="宋体" panose="02010600030101010101" pitchFamily="2" charset="-122"/>
              </a:rPr>
              <a:t>Reducing the stride of the convolution kernel: a simple and effective strategy to increase the performance of CNN in building extraction from remote sensing image</a:t>
            </a:r>
          </a:p>
          <a:p>
            <a:pPr algn="ct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Meng Chen </a:t>
            </a:r>
            <a:r>
              <a:rPr lang="en-US" altLang="zh-CN" sz="1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Jianjun</a:t>
            </a: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Wu </a:t>
            </a:r>
            <a:r>
              <a:rPr lang="en-US" altLang="zh-CN" sz="1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1 ,2 ,3, </a:t>
            </a: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*,Feng Tian </a:t>
            </a:r>
            <a:r>
              <a:rPr lang="en-US" altLang="zh-CN" sz="1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Bingyu</a:t>
            </a:r>
            <a:r>
              <a:rPr lang="en-US" altLang="zh-CN"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Zhao </a:t>
            </a:r>
            <a:r>
              <a:rPr lang="en-US" altLang="zh-CN" sz="14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a:t>
            </a:r>
            <a:endParaRPr lang="en-US" altLang="zh-CN" sz="1400" dirty="0">
              <a:solidFill>
                <a:srgbClr val="000000"/>
              </a:solidFill>
              <a:latin typeface="Times New Roman" panose="02020603050405020304" pitchFamily="18" charset="0"/>
              <a:ea typeface="宋体" panose="02010600030101010101" pitchFamily="2" charset="-122"/>
            </a:endParaRPr>
          </a:p>
          <a:p>
            <a:pPr marL="77205" indent="-107653" algn="ctr"/>
            <a:r>
              <a:rPr lang="en-US" altLang="zh-CN" sz="1400" i="1"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altLang="zh-CN" sz="1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Faculty of Geographical Science, Beijing Normal University, Beijing 100875, China; </a:t>
            </a:r>
            <a:r>
              <a:rPr lang="en-US" altLang="zh-CN" sz="1400" i="1"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altLang="zh-CN" sz="1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State Key Laboratory of Remote Sensing Science, Beijing Normal University, Beijing, 100875, China;</a:t>
            </a:r>
            <a:endParaRPr lang="zh-CN" altLang="zh-CN" sz="1400" i="1"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marL="77205" indent="-107653" algn="ctr"/>
            <a:r>
              <a:rPr lang="en-US" altLang="zh-CN" sz="1400" i="1"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altLang="zh-CN" sz="1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Beijing Key Laboratory for remote sensing of Environmental and Digital Cities, Beijing, 100875, China; </a:t>
            </a:r>
            <a:r>
              <a:rPr lang="en-US" altLang="zh-CN" sz="1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Correspondence: jjwu@bnu.edu.cn; Tel.: +86-010-588-02283</a:t>
            </a:r>
            <a:endParaRPr lang="en-US" altLang="zh-CN" sz="1400" dirty="0">
              <a:solidFill>
                <a:srgbClr val="000000"/>
              </a:solidFill>
              <a:latin typeface="Times New Roman" panose="02020603050405020304" pitchFamily="18" charset="0"/>
              <a:ea typeface="宋体" panose="02010600030101010101" pitchFamily="2" charset="-122"/>
            </a:endParaRPr>
          </a:p>
        </p:txBody>
      </p:sp>
      <p:sp>
        <p:nvSpPr>
          <p:cNvPr id="7" name="文本框 6">
            <a:extLst>
              <a:ext uri="{FF2B5EF4-FFF2-40B4-BE49-F238E27FC236}">
                <a16:creationId xmlns:a16="http://schemas.microsoft.com/office/drawing/2014/main" id="{B54684CA-1B45-48DB-A447-FB735502101F}"/>
              </a:ext>
            </a:extLst>
          </p:cNvPr>
          <p:cNvSpPr txBox="1"/>
          <p:nvPr/>
        </p:nvSpPr>
        <p:spPr>
          <a:xfrm>
            <a:off x="287828" y="2103011"/>
            <a:ext cx="5882481" cy="5509200"/>
          </a:xfrm>
          <a:prstGeom prst="rect">
            <a:avLst/>
          </a:prstGeom>
          <a:solidFill>
            <a:schemeClr val="bg1">
              <a:alpha val="57000"/>
            </a:schemeClr>
          </a:solidFill>
        </p:spPr>
        <p:txBody>
          <a:bodyPr wrap="square">
            <a:spAutoFit/>
          </a:bodyPr>
          <a:lstStyle/>
          <a:p>
            <a:pPr algn="just"/>
            <a:r>
              <a:rPr lang="en-US" altLang="zh-CN" sz="2200" dirty="0">
                <a:latin typeface="Times New Roman" panose="02020603050405020304" pitchFamily="18" charset="0"/>
                <a:cs typeface="Times New Roman" panose="02020603050405020304" pitchFamily="18" charset="0"/>
              </a:rPr>
              <a:t>During study process, I found an interesting phenomenon that convolutional neural networks can achieve better classification results in high spatial resolution remote sensing images, but poor performance </a:t>
            </a:r>
            <a:r>
              <a:rPr lang="zh-CN" altLang="en-US" sz="2200" dirty="0">
                <a:latin typeface="Times New Roman" panose="02020603050405020304" pitchFamily="18" charset="0"/>
                <a:cs typeface="Times New Roman" panose="02020603050405020304" pitchFamily="18" charset="0"/>
              </a:rPr>
              <a:t>in low spatial resolution remote sensing images.</a:t>
            </a:r>
            <a:r>
              <a:rPr lang="en-US" altLang="zh-CN" sz="2200" dirty="0">
                <a:latin typeface="Times New Roman" panose="02020603050405020304" pitchFamily="18" charset="0"/>
                <a:cs typeface="Times New Roman" panose="02020603050405020304" pitchFamily="18" charset="0"/>
              </a:rPr>
              <a:t> Some studies have proved that texture information plays an important role in classification. While low-resolution remote sensing images contain insufficient texture information. While Most of neural network used to remote sensing image classification, Originated in the natural images with extremely high resolution. These networks with some dawn-sampling layers reduce the resolution of the feature maps which may reduce the performance of the network on remote sensing image.</a:t>
            </a:r>
            <a:endParaRPr lang="zh-CN" altLang="en-US" sz="2200" dirty="0">
              <a:latin typeface="Times New Roman" panose="02020603050405020304" pitchFamily="18" charset="0"/>
              <a:cs typeface="Times New Roman" panose="02020603050405020304" pitchFamily="18" charset="0"/>
            </a:endParaRPr>
          </a:p>
        </p:txBody>
      </p:sp>
      <p:grpSp>
        <p:nvGrpSpPr>
          <p:cNvPr id="5" name="组合 4">
            <a:extLst>
              <a:ext uri="{FF2B5EF4-FFF2-40B4-BE49-F238E27FC236}">
                <a16:creationId xmlns:a16="http://schemas.microsoft.com/office/drawing/2014/main" id="{C7BD3284-4037-424B-A618-0388A721F843}"/>
              </a:ext>
            </a:extLst>
          </p:cNvPr>
          <p:cNvGrpSpPr/>
          <p:nvPr/>
        </p:nvGrpSpPr>
        <p:grpSpPr>
          <a:xfrm>
            <a:off x="6582212" y="1769199"/>
            <a:ext cx="5287447" cy="4164261"/>
            <a:chOff x="937213" y="1253691"/>
            <a:chExt cx="6712900" cy="5199653"/>
          </a:xfrm>
        </p:grpSpPr>
        <p:pic>
          <p:nvPicPr>
            <p:cNvPr id="9" name="图片 8">
              <a:extLst>
                <a:ext uri="{FF2B5EF4-FFF2-40B4-BE49-F238E27FC236}">
                  <a16:creationId xmlns:a16="http://schemas.microsoft.com/office/drawing/2014/main" id="{C0C4DFF7-F479-4D8C-89A6-75DC61E5AE12}"/>
                </a:ext>
              </a:extLst>
            </p:cNvPr>
            <p:cNvPicPr>
              <a:picLocks noChangeAspect="1"/>
            </p:cNvPicPr>
            <p:nvPr/>
          </p:nvPicPr>
          <p:blipFill>
            <a:blip r:embed="rId2"/>
            <a:stretch>
              <a:fillRect/>
            </a:stretch>
          </p:blipFill>
          <p:spPr>
            <a:xfrm>
              <a:off x="937213" y="1253691"/>
              <a:ext cx="6712900" cy="5199653"/>
            </a:xfrm>
            <a:prstGeom prst="rect">
              <a:avLst/>
            </a:prstGeom>
            <a:ln>
              <a:solidFill>
                <a:srgbClr val="FF0000"/>
              </a:solidFill>
            </a:ln>
          </p:spPr>
        </p:pic>
        <p:grpSp>
          <p:nvGrpSpPr>
            <p:cNvPr id="10" name="组合 9">
              <a:extLst>
                <a:ext uri="{FF2B5EF4-FFF2-40B4-BE49-F238E27FC236}">
                  <a16:creationId xmlns:a16="http://schemas.microsoft.com/office/drawing/2014/main" id="{3090AE76-1DE2-4223-87EE-EF16FA87296F}"/>
                </a:ext>
              </a:extLst>
            </p:cNvPr>
            <p:cNvGrpSpPr/>
            <p:nvPr/>
          </p:nvGrpSpPr>
          <p:grpSpPr>
            <a:xfrm>
              <a:off x="1056640" y="4827214"/>
              <a:ext cx="3124200" cy="1562334"/>
              <a:chOff x="1056640" y="4827214"/>
              <a:chExt cx="3124200" cy="1562334"/>
            </a:xfrm>
          </p:grpSpPr>
          <p:sp>
            <p:nvSpPr>
              <p:cNvPr id="11" name="矩形 10">
                <a:extLst>
                  <a:ext uri="{FF2B5EF4-FFF2-40B4-BE49-F238E27FC236}">
                    <a16:creationId xmlns:a16="http://schemas.microsoft.com/office/drawing/2014/main" id="{A910038E-985F-428A-9E8D-A6034234AF5A}"/>
                  </a:ext>
                </a:extLst>
              </p:cNvPr>
              <p:cNvSpPr/>
              <p:nvPr/>
            </p:nvSpPr>
            <p:spPr>
              <a:xfrm>
                <a:off x="1056640" y="4954744"/>
                <a:ext cx="3124200" cy="14348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6"/>
              </a:p>
            </p:txBody>
          </p:sp>
          <p:sp>
            <p:nvSpPr>
              <p:cNvPr id="12" name="矩形 11">
                <a:extLst>
                  <a:ext uri="{FF2B5EF4-FFF2-40B4-BE49-F238E27FC236}">
                    <a16:creationId xmlns:a16="http://schemas.microsoft.com/office/drawing/2014/main" id="{91A79BE5-1BBE-4AB4-8FF1-7E405DC4823C}"/>
                  </a:ext>
                </a:extLst>
              </p:cNvPr>
              <p:cNvSpPr/>
              <p:nvPr/>
            </p:nvSpPr>
            <p:spPr>
              <a:xfrm>
                <a:off x="1560357" y="4827214"/>
                <a:ext cx="160021"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6"/>
              </a:p>
            </p:txBody>
          </p:sp>
        </p:grpSp>
      </p:grpSp>
      <p:sp>
        <p:nvSpPr>
          <p:cNvPr id="14" name="文本框 13">
            <a:extLst>
              <a:ext uri="{FF2B5EF4-FFF2-40B4-BE49-F238E27FC236}">
                <a16:creationId xmlns:a16="http://schemas.microsoft.com/office/drawing/2014/main" id="{59CD27B2-C8A3-4F42-AD19-404BF3B39CD7}"/>
              </a:ext>
            </a:extLst>
          </p:cNvPr>
          <p:cNvSpPr txBox="1"/>
          <p:nvPr/>
        </p:nvSpPr>
        <p:spPr>
          <a:xfrm>
            <a:off x="257899" y="8101856"/>
            <a:ext cx="5820329" cy="3139321"/>
          </a:xfrm>
          <a:prstGeom prst="rect">
            <a:avLst/>
          </a:prstGeom>
          <a:noFill/>
        </p:spPr>
        <p:txBody>
          <a:bodyPr wrap="square">
            <a:spAutoFit/>
          </a:bodyPr>
          <a:lstStyle/>
          <a:p>
            <a:pPr algn="just"/>
            <a:r>
              <a:rPr lang="en-US" altLang="zh-CN" sz="2200" dirty="0">
                <a:latin typeface="Times New Roman" panose="02020603050405020304" pitchFamily="18" charset="0"/>
                <a:cs typeface="Times New Roman" panose="02020603050405020304" pitchFamily="18" charset="0"/>
              </a:rPr>
              <a:t>Based on the above analysis, a convolution block with a convolution stride of 2 was removed from modified </a:t>
            </a:r>
            <a:r>
              <a:rPr lang="en-US" altLang="zh-CN" sz="2200" dirty="0" err="1">
                <a:latin typeface="Times New Roman" panose="02020603050405020304" pitchFamily="18" charset="0"/>
                <a:cs typeface="Times New Roman" panose="02020603050405020304" pitchFamily="18" charset="0"/>
              </a:rPr>
              <a:t>xception</a:t>
            </a:r>
            <a:r>
              <a:rPr lang="en-US" altLang="zh-CN" sz="2200" dirty="0">
                <a:latin typeface="Times New Roman" panose="02020603050405020304" pitchFamily="18" charset="0"/>
                <a:cs typeface="Times New Roman" panose="02020603050405020304" pitchFamily="18" charset="0"/>
              </a:rPr>
              <a:t> block in Deeplabv3 + network. In order to reduce the number of parameters, the number of convolutional kernels are reduced. the rest of the network structure remained unchanged. The </a:t>
            </a:r>
            <a:r>
              <a:rPr lang="en-US" altLang="zh-CN" sz="2200" dirty="0" err="1">
                <a:latin typeface="Times New Roman" panose="02020603050405020304" pitchFamily="18" charset="0"/>
                <a:cs typeface="Times New Roman" panose="02020603050405020304" pitchFamily="18" charset="0"/>
              </a:rPr>
              <a:t>xception</a:t>
            </a:r>
            <a:r>
              <a:rPr lang="en-US" altLang="zh-CN" sz="2200" dirty="0">
                <a:latin typeface="Times New Roman" panose="02020603050405020304" pitchFamily="18" charset="0"/>
                <a:cs typeface="Times New Roman" panose="02020603050405020304" pitchFamily="18" charset="0"/>
              </a:rPr>
              <a:t> block in our method is shown in figure 1.</a:t>
            </a:r>
          </a:p>
          <a:p>
            <a:pPr algn="just"/>
            <a:endParaRPr lang="zh-CN" alt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5" name="表格 14">
                <a:extLst>
                  <a:ext uri="{FF2B5EF4-FFF2-40B4-BE49-F238E27FC236}">
                    <a16:creationId xmlns:a16="http://schemas.microsoft.com/office/drawing/2014/main" id="{81C855F2-7A36-4CEE-8914-AA68EB680214}"/>
                  </a:ext>
                </a:extLst>
              </p:cNvPr>
              <p:cNvGraphicFramePr>
                <a:graphicFrameLocks noGrp="1"/>
              </p:cNvGraphicFramePr>
              <p:nvPr>
                <p:extLst>
                  <p:ext uri="{D42A27DB-BD31-4B8C-83A1-F6EECF244321}">
                    <p14:modId xmlns:p14="http://schemas.microsoft.com/office/powerpoint/2010/main" val="2893652768"/>
                  </p:ext>
                </p:extLst>
              </p:nvPr>
            </p:nvGraphicFramePr>
            <p:xfrm>
              <a:off x="12360481" y="3905886"/>
              <a:ext cx="6253437" cy="1850760"/>
            </p:xfrm>
            <a:graphic>
              <a:graphicData uri="http://schemas.openxmlformats.org/drawingml/2006/table">
                <a:tbl>
                  <a:tblPr firstRow="1" firstCol="1" bandRow="1">
                    <a:tableStyleId>{5C22544A-7EE6-4342-B048-85BDC9FD1C3A}</a:tableStyleId>
                  </a:tblPr>
                  <a:tblGrid>
                    <a:gridCol w="1954810">
                      <a:extLst>
                        <a:ext uri="{9D8B030D-6E8A-4147-A177-3AD203B41FA5}">
                          <a16:colId xmlns:a16="http://schemas.microsoft.com/office/drawing/2014/main" val="3190481363"/>
                        </a:ext>
                      </a:extLst>
                    </a:gridCol>
                    <a:gridCol w="1121381">
                      <a:extLst>
                        <a:ext uri="{9D8B030D-6E8A-4147-A177-3AD203B41FA5}">
                          <a16:colId xmlns:a16="http://schemas.microsoft.com/office/drawing/2014/main" val="2458514627"/>
                        </a:ext>
                      </a:extLst>
                    </a:gridCol>
                    <a:gridCol w="913911">
                      <a:extLst>
                        <a:ext uri="{9D8B030D-6E8A-4147-A177-3AD203B41FA5}">
                          <a16:colId xmlns:a16="http://schemas.microsoft.com/office/drawing/2014/main" val="3947499437"/>
                        </a:ext>
                      </a:extLst>
                    </a:gridCol>
                    <a:gridCol w="1159819">
                      <a:extLst>
                        <a:ext uri="{9D8B030D-6E8A-4147-A177-3AD203B41FA5}">
                          <a16:colId xmlns:a16="http://schemas.microsoft.com/office/drawing/2014/main" val="3086854794"/>
                        </a:ext>
                      </a:extLst>
                    </a:gridCol>
                    <a:gridCol w="1103516">
                      <a:extLst>
                        <a:ext uri="{9D8B030D-6E8A-4147-A177-3AD203B41FA5}">
                          <a16:colId xmlns:a16="http://schemas.microsoft.com/office/drawing/2014/main" val="654951889"/>
                        </a:ext>
                      </a:extLst>
                    </a:gridCol>
                  </a:tblGrid>
                  <a:tr h="384810">
                    <a:tc row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Methods</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grid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WHU Data</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hMerge="1">
                      <a:txBody>
                        <a:bodyPr/>
                        <a:lstStyle/>
                        <a:p>
                          <a:endParaRPr lang="zh-CN" altLang="en-US"/>
                        </a:p>
                      </a:txBody>
                      <a:tcPr/>
                    </a:tc>
                    <a:tc grid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Massachusetts</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hMerge="1">
                      <a:txBody>
                        <a:bodyPr/>
                        <a:lstStyle/>
                        <a:p>
                          <a:endParaRPr lang="zh-CN" altLang="en-US"/>
                        </a:p>
                      </a:txBody>
                      <a:tcPr/>
                    </a:tc>
                    <a:extLst>
                      <a:ext uri="{0D108BD9-81ED-4DB2-BD59-A6C34878D82A}">
                        <a16:rowId xmlns:a16="http://schemas.microsoft.com/office/drawing/2014/main" val="1552460088"/>
                      </a:ext>
                    </a:extLst>
                  </a:tr>
                  <a:tr h="402782">
                    <a:tc vMerge="1">
                      <a:txBody>
                        <a:bodyPr/>
                        <a:lstStyle/>
                        <a:p>
                          <a:endParaRPr lang="zh-CN" altLang="en-US"/>
                        </a:p>
                      </a:txBody>
                      <a:tcPr/>
                    </a:tc>
                    <a:tc>
                      <a:txBody>
                        <a:bodyPr/>
                        <a:lstStyle/>
                        <a:p>
                          <a:pPr algn="ctr">
                            <a:lnSpc>
                              <a:spcPts val="1300"/>
                            </a:lnSpc>
                          </a:pPr>
                          <a:r>
                            <a:rPr lang="en-US" sz="1900" dirty="0" err="1">
                              <a:effectLst/>
                              <a:latin typeface="Times New Roman" panose="02020603050405020304" pitchFamily="18" charset="0"/>
                              <a:cs typeface="Times New Roman" panose="02020603050405020304" pitchFamily="18" charset="0"/>
                            </a:rPr>
                            <a:t>IoU</a:t>
                          </a:r>
                          <a:r>
                            <a:rPr lang="en-US" sz="1900" dirty="0">
                              <a:effectLst/>
                              <a:latin typeface="Times New Roman" panose="02020603050405020304" pitchFamily="18" charset="0"/>
                              <a:cs typeface="Times New Roman" panose="02020603050405020304" pitchFamily="18" charset="0"/>
                            </a:rPr>
                            <a:t> </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14:m>
                            <m:oMathPara xmlns:m="http://schemas.openxmlformats.org/officeDocument/2006/math">
                              <m:oMathParaPr>
                                <m:jc m:val="centerGroup"/>
                              </m:oMathParaPr>
                              <m:oMath xmlns:m="http://schemas.openxmlformats.org/officeDocument/2006/math">
                                <m:r>
                                  <a:rPr lang="en-US" sz="1900">
                                    <a:effectLst/>
                                    <a:latin typeface="Cambria Math" panose="02040503050406030204" pitchFamily="18" charset="0"/>
                                  </a:rPr>
                                  <m:t>𝐅</m:t>
                                </m:r>
                                <m:sSub>
                                  <m:sSubPr>
                                    <m:ctrlPr>
                                      <a:rPr lang="zh-CN" sz="1900" i="1">
                                        <a:effectLst/>
                                        <a:latin typeface="Cambria Math" panose="02040503050406030204" pitchFamily="18" charset="0"/>
                                      </a:rPr>
                                    </m:ctrlPr>
                                  </m:sSubPr>
                                  <m:e>
                                    <m:r>
                                      <a:rPr lang="en-US" sz="1900">
                                        <a:effectLst/>
                                        <a:latin typeface="Cambria Math" panose="02040503050406030204" pitchFamily="18" charset="0"/>
                                      </a:rPr>
                                      <m:t>𝟏</m:t>
                                    </m:r>
                                  </m:e>
                                  <m:sub>
                                    <m:r>
                                      <a:rPr lang="en-US" sz="1900">
                                        <a:effectLst/>
                                        <a:latin typeface="Cambria Math" panose="02040503050406030204" pitchFamily="18" charset="0"/>
                                      </a:rPr>
                                      <m:t>𝐒𝐜𝐨𝐫𝐞</m:t>
                                    </m:r>
                                  </m:sub>
                                </m:sSub>
                              </m:oMath>
                            </m:oMathPara>
                          </a14:m>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err="1">
                              <a:effectLst/>
                              <a:latin typeface="Times New Roman" panose="02020603050405020304" pitchFamily="18" charset="0"/>
                              <a:cs typeface="Times New Roman" panose="02020603050405020304" pitchFamily="18" charset="0"/>
                            </a:rPr>
                            <a:t>IoU</a:t>
                          </a:r>
                          <a:r>
                            <a:rPr lang="en-US" sz="1900" dirty="0">
                              <a:effectLst/>
                              <a:latin typeface="Times New Roman" panose="02020603050405020304" pitchFamily="18" charset="0"/>
                              <a:cs typeface="Times New Roman" panose="02020603050405020304" pitchFamily="18" charset="0"/>
                            </a:rPr>
                            <a:t> </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14:m>
                            <m:oMathPara xmlns:m="http://schemas.openxmlformats.org/officeDocument/2006/math">
                              <m:oMathParaPr>
                                <m:jc m:val="centerGroup"/>
                              </m:oMathParaPr>
                              <m:oMath xmlns:m="http://schemas.openxmlformats.org/officeDocument/2006/math">
                                <m:r>
                                  <a:rPr lang="en-US" sz="1900">
                                    <a:effectLst/>
                                    <a:latin typeface="Cambria Math" panose="02040503050406030204" pitchFamily="18" charset="0"/>
                                  </a:rPr>
                                  <m:t>𝐅</m:t>
                                </m:r>
                                <m:sSub>
                                  <m:sSubPr>
                                    <m:ctrlPr>
                                      <a:rPr lang="zh-CN" sz="1900" i="1">
                                        <a:effectLst/>
                                        <a:latin typeface="Cambria Math" panose="02040503050406030204" pitchFamily="18" charset="0"/>
                                      </a:rPr>
                                    </m:ctrlPr>
                                  </m:sSubPr>
                                  <m:e>
                                    <m:r>
                                      <a:rPr lang="en-US" sz="1900">
                                        <a:effectLst/>
                                        <a:latin typeface="Cambria Math" panose="02040503050406030204" pitchFamily="18" charset="0"/>
                                      </a:rPr>
                                      <m:t>𝟏</m:t>
                                    </m:r>
                                  </m:e>
                                  <m:sub>
                                    <m:r>
                                      <a:rPr lang="en-US" sz="1900">
                                        <a:effectLst/>
                                        <a:latin typeface="Cambria Math" panose="02040503050406030204" pitchFamily="18" charset="0"/>
                                      </a:rPr>
                                      <m:t>𝐒𝐜𝐨𝐫𝐞</m:t>
                                    </m:r>
                                  </m:sub>
                                </m:sSub>
                              </m:oMath>
                            </m:oMathPara>
                          </a14:m>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extLst>
                      <a:ext uri="{0D108BD9-81ED-4DB2-BD59-A6C34878D82A}">
                        <a16:rowId xmlns:a16="http://schemas.microsoft.com/office/drawing/2014/main" val="779910903"/>
                      </a:ext>
                    </a:extLst>
                  </a:tr>
                  <a:tr h="61015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zh-CN" sz="1900" dirty="0">
                              <a:effectLst/>
                              <a:latin typeface="Times New Roman" panose="02020603050405020304" pitchFamily="18" charset="0"/>
                              <a:cs typeface="Times New Roman" panose="02020603050405020304" pitchFamily="18" charset="0"/>
                            </a:rPr>
                            <a:t>Our method</a:t>
                          </a:r>
                          <a:endParaRPr lang="zh-CN" alt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0.872</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0.932</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0.661</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0.796</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extLst>
                      <a:ext uri="{0D108BD9-81ED-4DB2-BD59-A6C34878D82A}">
                        <a16:rowId xmlns:a16="http://schemas.microsoft.com/office/drawing/2014/main" val="281697190"/>
                      </a:ext>
                    </a:extLst>
                  </a:tr>
                  <a:tr h="453010">
                    <a:tc>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Deeplabv3+Net</a:t>
                          </a: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cs typeface="Times New Roman" panose="02020603050405020304" pitchFamily="18" charset="0"/>
                            </a:rPr>
                            <a:t>0.858</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cs typeface="Times New Roman" panose="02020603050405020304" pitchFamily="18" charset="0"/>
                            </a:rPr>
                            <a:t>0.923</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0.630</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0.773</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extLst>
                      <a:ext uri="{0D108BD9-81ED-4DB2-BD59-A6C34878D82A}">
                        <a16:rowId xmlns:a16="http://schemas.microsoft.com/office/drawing/2014/main" val="4178492271"/>
                      </a:ext>
                    </a:extLst>
                  </a:tr>
                </a:tbl>
              </a:graphicData>
            </a:graphic>
          </p:graphicFrame>
        </mc:Choice>
        <mc:Fallback xmlns="">
          <p:graphicFrame>
            <p:nvGraphicFramePr>
              <p:cNvPr id="15" name="表格 14">
                <a:extLst>
                  <a:ext uri="{FF2B5EF4-FFF2-40B4-BE49-F238E27FC236}">
                    <a16:creationId xmlns:a16="http://schemas.microsoft.com/office/drawing/2014/main" id="{81C855F2-7A36-4CEE-8914-AA68EB680214}"/>
                  </a:ext>
                </a:extLst>
              </p:cNvPr>
              <p:cNvGraphicFramePr>
                <a:graphicFrameLocks noGrp="1"/>
              </p:cNvGraphicFramePr>
              <p:nvPr>
                <p:extLst>
                  <p:ext uri="{D42A27DB-BD31-4B8C-83A1-F6EECF244321}">
                    <p14:modId xmlns:p14="http://schemas.microsoft.com/office/powerpoint/2010/main" val="2893652768"/>
                  </p:ext>
                </p:extLst>
              </p:nvPr>
            </p:nvGraphicFramePr>
            <p:xfrm>
              <a:off x="12360481" y="3905886"/>
              <a:ext cx="6253437" cy="1850760"/>
            </p:xfrm>
            <a:graphic>
              <a:graphicData uri="http://schemas.openxmlformats.org/drawingml/2006/table">
                <a:tbl>
                  <a:tblPr firstRow="1" firstCol="1" bandRow="1">
                    <a:tableStyleId>{5C22544A-7EE6-4342-B048-85BDC9FD1C3A}</a:tableStyleId>
                  </a:tblPr>
                  <a:tblGrid>
                    <a:gridCol w="1954810">
                      <a:extLst>
                        <a:ext uri="{9D8B030D-6E8A-4147-A177-3AD203B41FA5}">
                          <a16:colId xmlns:a16="http://schemas.microsoft.com/office/drawing/2014/main" val="3190481363"/>
                        </a:ext>
                      </a:extLst>
                    </a:gridCol>
                    <a:gridCol w="1121381">
                      <a:extLst>
                        <a:ext uri="{9D8B030D-6E8A-4147-A177-3AD203B41FA5}">
                          <a16:colId xmlns:a16="http://schemas.microsoft.com/office/drawing/2014/main" val="2458514627"/>
                        </a:ext>
                      </a:extLst>
                    </a:gridCol>
                    <a:gridCol w="913911">
                      <a:extLst>
                        <a:ext uri="{9D8B030D-6E8A-4147-A177-3AD203B41FA5}">
                          <a16:colId xmlns:a16="http://schemas.microsoft.com/office/drawing/2014/main" val="3947499437"/>
                        </a:ext>
                      </a:extLst>
                    </a:gridCol>
                    <a:gridCol w="1159819">
                      <a:extLst>
                        <a:ext uri="{9D8B030D-6E8A-4147-A177-3AD203B41FA5}">
                          <a16:colId xmlns:a16="http://schemas.microsoft.com/office/drawing/2014/main" val="3086854794"/>
                        </a:ext>
                      </a:extLst>
                    </a:gridCol>
                    <a:gridCol w="1103516">
                      <a:extLst>
                        <a:ext uri="{9D8B030D-6E8A-4147-A177-3AD203B41FA5}">
                          <a16:colId xmlns:a16="http://schemas.microsoft.com/office/drawing/2014/main" val="654951889"/>
                        </a:ext>
                      </a:extLst>
                    </a:gridCol>
                  </a:tblGrid>
                  <a:tr h="384810">
                    <a:tc row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Methods</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grid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WHU Data</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hMerge="1">
                      <a:txBody>
                        <a:bodyPr/>
                        <a:lstStyle/>
                        <a:p>
                          <a:endParaRPr lang="zh-CN" altLang="en-US"/>
                        </a:p>
                      </a:txBody>
                      <a:tcPr/>
                    </a:tc>
                    <a:tc gridSpan="2">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Massachusetts</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hMerge="1">
                      <a:txBody>
                        <a:bodyPr/>
                        <a:lstStyle/>
                        <a:p>
                          <a:endParaRPr lang="zh-CN" altLang="en-US"/>
                        </a:p>
                      </a:txBody>
                      <a:tcPr/>
                    </a:tc>
                    <a:extLst>
                      <a:ext uri="{0D108BD9-81ED-4DB2-BD59-A6C34878D82A}">
                        <a16:rowId xmlns:a16="http://schemas.microsoft.com/office/drawing/2014/main" val="1552460088"/>
                      </a:ext>
                    </a:extLst>
                  </a:tr>
                  <a:tr h="402782">
                    <a:tc vMerge="1">
                      <a:txBody>
                        <a:bodyPr/>
                        <a:lstStyle/>
                        <a:p>
                          <a:endParaRPr lang="zh-CN" altLang="en-US"/>
                        </a:p>
                      </a:txBody>
                      <a:tcPr/>
                    </a:tc>
                    <a:tc>
                      <a:txBody>
                        <a:bodyPr/>
                        <a:lstStyle/>
                        <a:p>
                          <a:pPr algn="ctr">
                            <a:lnSpc>
                              <a:spcPts val="1300"/>
                            </a:lnSpc>
                          </a:pPr>
                          <a:r>
                            <a:rPr lang="en-US" sz="1900" dirty="0" err="1">
                              <a:effectLst/>
                              <a:latin typeface="Times New Roman" panose="02020603050405020304" pitchFamily="18" charset="0"/>
                              <a:cs typeface="Times New Roman" panose="02020603050405020304" pitchFamily="18" charset="0"/>
                            </a:rPr>
                            <a:t>IoU</a:t>
                          </a:r>
                          <a:r>
                            <a:rPr lang="en-US" sz="1900" dirty="0">
                              <a:effectLst/>
                              <a:latin typeface="Times New Roman" panose="02020603050405020304" pitchFamily="18" charset="0"/>
                              <a:cs typeface="Times New Roman" panose="02020603050405020304" pitchFamily="18" charset="0"/>
                            </a:rPr>
                            <a:t> </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endParaRPr lang="zh-CN"/>
                        </a:p>
                      </a:txBody>
                      <a:tcPr marL="93960" marR="93960" marT="0" marB="0" anchor="ctr">
                        <a:blipFill>
                          <a:blip r:embed="rId3"/>
                          <a:stretch>
                            <a:fillRect l="-337333" t="-113433" r="-250667" b="-264179"/>
                          </a:stretch>
                        </a:blipFill>
                      </a:tcPr>
                    </a:tc>
                    <a:tc>
                      <a:txBody>
                        <a:bodyPr/>
                        <a:lstStyle/>
                        <a:p>
                          <a:pPr algn="ctr">
                            <a:lnSpc>
                              <a:spcPts val="1300"/>
                            </a:lnSpc>
                          </a:pPr>
                          <a:r>
                            <a:rPr lang="en-US" sz="1900" dirty="0" err="1">
                              <a:effectLst/>
                              <a:latin typeface="Times New Roman" panose="02020603050405020304" pitchFamily="18" charset="0"/>
                              <a:cs typeface="Times New Roman" panose="02020603050405020304" pitchFamily="18" charset="0"/>
                            </a:rPr>
                            <a:t>IoU</a:t>
                          </a:r>
                          <a:r>
                            <a:rPr lang="en-US" sz="1900" dirty="0">
                              <a:effectLst/>
                              <a:latin typeface="Times New Roman" panose="02020603050405020304" pitchFamily="18" charset="0"/>
                              <a:cs typeface="Times New Roman" panose="02020603050405020304" pitchFamily="18" charset="0"/>
                            </a:rPr>
                            <a:t> </a:t>
                          </a:r>
                          <a:endParaRPr 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endParaRPr lang="zh-CN"/>
                        </a:p>
                      </a:txBody>
                      <a:tcPr marL="93960" marR="93960" marT="0" marB="0" anchor="ctr">
                        <a:blipFill>
                          <a:blip r:embed="rId3"/>
                          <a:stretch>
                            <a:fillRect l="-467956" t="-113433" r="-2210" b="-264179"/>
                          </a:stretch>
                        </a:blipFill>
                      </a:tcPr>
                    </a:tc>
                    <a:extLst>
                      <a:ext uri="{0D108BD9-81ED-4DB2-BD59-A6C34878D82A}">
                        <a16:rowId xmlns:a16="http://schemas.microsoft.com/office/drawing/2014/main" val="779910903"/>
                      </a:ext>
                    </a:extLst>
                  </a:tr>
                  <a:tr h="610158">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zh-CN" sz="1900" dirty="0">
                              <a:effectLst/>
                              <a:latin typeface="Times New Roman" panose="02020603050405020304" pitchFamily="18" charset="0"/>
                              <a:cs typeface="Times New Roman" panose="02020603050405020304" pitchFamily="18" charset="0"/>
                            </a:rPr>
                            <a:t>Our method</a:t>
                          </a:r>
                          <a:endParaRPr lang="zh-CN" altLang="zh-CN"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0.872</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0.932</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0.661</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alt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0.796</a:t>
                          </a:r>
                          <a:endParaRPr lang="zh-CN" sz="19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extLst>
                      <a:ext uri="{0D108BD9-81ED-4DB2-BD59-A6C34878D82A}">
                        <a16:rowId xmlns:a16="http://schemas.microsoft.com/office/drawing/2014/main" val="281697190"/>
                      </a:ext>
                    </a:extLst>
                  </a:tr>
                  <a:tr h="453010">
                    <a:tc>
                      <a:txBody>
                        <a:bodyPr/>
                        <a:lstStyle/>
                        <a:p>
                          <a:pPr algn="ctr">
                            <a:lnSpc>
                              <a:spcPts val="1300"/>
                            </a:lnSpc>
                          </a:pPr>
                          <a:r>
                            <a:rPr lang="en-US" sz="1900" dirty="0">
                              <a:effectLst/>
                              <a:latin typeface="Times New Roman" panose="02020603050405020304" pitchFamily="18" charset="0"/>
                              <a:cs typeface="Times New Roman" panose="02020603050405020304" pitchFamily="18" charset="0"/>
                            </a:rPr>
                            <a:t>Deeplabv3+Net</a:t>
                          </a: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cs typeface="Times New Roman" panose="02020603050405020304" pitchFamily="18" charset="0"/>
                            </a:rPr>
                            <a:t>0.858</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cs typeface="Times New Roman" panose="02020603050405020304" pitchFamily="18" charset="0"/>
                            </a:rPr>
                            <a:t>0.923</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0.630</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tc>
                      <a:txBody>
                        <a:bodyPr/>
                        <a:lstStyle/>
                        <a:p>
                          <a:pPr algn="ctr">
                            <a:lnSpc>
                              <a:spcPts val="1300"/>
                            </a:lnSpc>
                          </a:pPr>
                          <a:r>
                            <a:rPr lang="en-US"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0.773</a:t>
                          </a:r>
                          <a:endParaRPr lang="zh-CN" sz="19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3960" marR="93960" marT="0" marB="0" anchor="ctr"/>
                    </a:tc>
                    <a:extLst>
                      <a:ext uri="{0D108BD9-81ED-4DB2-BD59-A6C34878D82A}">
                        <a16:rowId xmlns:a16="http://schemas.microsoft.com/office/drawing/2014/main" val="4178492271"/>
                      </a:ext>
                    </a:extLst>
                  </a:tr>
                </a:tbl>
              </a:graphicData>
            </a:graphic>
          </p:graphicFrame>
        </mc:Fallback>
      </mc:AlternateContent>
      <p:sp>
        <p:nvSpPr>
          <p:cNvPr id="17" name="文本框 16">
            <a:extLst>
              <a:ext uri="{FF2B5EF4-FFF2-40B4-BE49-F238E27FC236}">
                <a16:creationId xmlns:a16="http://schemas.microsoft.com/office/drawing/2014/main" id="{DBBB80FF-240A-45D0-96CE-118B37FD3EDB}"/>
              </a:ext>
            </a:extLst>
          </p:cNvPr>
          <p:cNvSpPr txBox="1"/>
          <p:nvPr/>
        </p:nvSpPr>
        <p:spPr>
          <a:xfrm>
            <a:off x="6462852" y="9844750"/>
            <a:ext cx="5807702" cy="1107996"/>
          </a:xfrm>
          <a:prstGeom prst="rect">
            <a:avLst/>
          </a:prstGeom>
          <a:noFill/>
        </p:spPr>
        <p:txBody>
          <a:bodyPr wrap="square">
            <a:spAutoFit/>
          </a:bodyPr>
          <a:lstStyle/>
          <a:p>
            <a:pPr algn="just"/>
            <a:r>
              <a:rPr lang="en-US" altLang="zh-CN" sz="2200" dirty="0">
                <a:latin typeface="Times New Roman" panose="02020603050405020304" pitchFamily="18" charset="0"/>
                <a:ea typeface="宋体" panose="02010600030101010101" pitchFamily="2" charset="-122"/>
              </a:rPr>
              <a:t>Compared with the deeplabv3+net our method has a better performance. In terms of WHU building data set, the Intersection over  Union </a:t>
            </a:r>
            <a:endParaRPr lang="zh-CN" altLang="en-US" sz="2200" dirty="0"/>
          </a:p>
        </p:txBody>
      </p:sp>
      <p:sp>
        <p:nvSpPr>
          <p:cNvPr id="19" name="文本框 18">
            <a:extLst>
              <a:ext uri="{FF2B5EF4-FFF2-40B4-BE49-F238E27FC236}">
                <a16:creationId xmlns:a16="http://schemas.microsoft.com/office/drawing/2014/main" id="{6C734BEF-98C0-49C9-8805-A7EB7C4CACAB}"/>
              </a:ext>
            </a:extLst>
          </p:cNvPr>
          <p:cNvSpPr txBox="1"/>
          <p:nvPr/>
        </p:nvSpPr>
        <p:spPr>
          <a:xfrm>
            <a:off x="12362636" y="6323809"/>
            <a:ext cx="6300000" cy="4493538"/>
          </a:xfrm>
          <a:prstGeom prst="rect">
            <a:avLst/>
          </a:prstGeom>
          <a:noFill/>
        </p:spPr>
        <p:txBody>
          <a:bodyPr wrap="square">
            <a:spAutoFit/>
          </a:bodyPr>
          <a:lstStyle/>
          <a:p>
            <a:pPr algn="just"/>
            <a:r>
              <a:rPr lang="en-US" altLang="zh-CN" sz="2200" dirty="0">
                <a:latin typeface="Times New Roman" panose="02020603050405020304" pitchFamily="18" charset="0"/>
                <a:cs typeface="Times New Roman" panose="02020603050405020304" pitchFamily="18" charset="0"/>
                <a:sym typeface="Wingdings" panose="05000000000000000000" pitchFamily="2" charset="2"/>
              </a:rPr>
              <a:t>① The significance of the down-sampling operation is to reduce the number of parameters and reduce the complexity of the network. However, the price is that the spatial resolution of the feature map is reduced, which has a great negative impact on the classification accuracy of low-resolution remote sensing images.</a:t>
            </a:r>
          </a:p>
          <a:p>
            <a:pPr algn="just"/>
            <a:r>
              <a:rPr lang="en-US" altLang="zh-CN" sz="2200" dirty="0">
                <a:latin typeface="Times New Roman" panose="02020603050405020304" pitchFamily="18" charset="0"/>
                <a:cs typeface="Times New Roman" panose="02020603050405020304" pitchFamily="18" charset="0"/>
                <a:sym typeface="Wingdings" panose="05000000000000000000" pitchFamily="2" charset="2"/>
              </a:rPr>
              <a:t>② Reducing the number of down-sampling layers is more conducive to mining texture information in low-resolution remote sensing images and improving its classification accuracy.</a:t>
            </a:r>
          </a:p>
          <a:p>
            <a:pPr algn="just"/>
            <a:r>
              <a:rPr lang="en-US" altLang="zh-CN" sz="2200" dirty="0">
                <a:latin typeface="Times New Roman" panose="02020603050405020304" pitchFamily="18" charset="0"/>
                <a:cs typeface="Times New Roman" panose="02020603050405020304" pitchFamily="18" charset="0"/>
                <a:sym typeface="Wingdings" panose="05000000000000000000" pitchFamily="2" charset="2"/>
              </a:rPr>
              <a:t>③We</a:t>
            </a:r>
            <a:r>
              <a:rPr lang="zh-CN" altLang="en-US" sz="22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CN" sz="2200" dirty="0">
                <a:latin typeface="Times New Roman" panose="02020603050405020304" pitchFamily="18" charset="0"/>
                <a:cs typeface="Times New Roman" panose="02020603050405020304" pitchFamily="18" charset="0"/>
                <a:sym typeface="Wingdings" panose="05000000000000000000" pitchFamily="2" charset="2"/>
              </a:rPr>
              <a:t>agree that for remote sensing images with different resolutions, different numbers of down-sampling layers should be designed.</a:t>
            </a:r>
          </a:p>
        </p:txBody>
      </p:sp>
      <p:sp>
        <p:nvSpPr>
          <p:cNvPr id="21" name="文本框 20">
            <a:extLst>
              <a:ext uri="{FF2B5EF4-FFF2-40B4-BE49-F238E27FC236}">
                <a16:creationId xmlns:a16="http://schemas.microsoft.com/office/drawing/2014/main" id="{01C9758B-EEBF-495C-9CAF-5AB9C6E8CFD3}"/>
              </a:ext>
            </a:extLst>
          </p:cNvPr>
          <p:cNvSpPr txBox="1"/>
          <p:nvPr/>
        </p:nvSpPr>
        <p:spPr>
          <a:xfrm>
            <a:off x="297273" y="1734449"/>
            <a:ext cx="2160000" cy="477054"/>
          </a:xfrm>
          <a:prstGeom prst="rect">
            <a:avLst/>
          </a:prstGeom>
          <a:noFill/>
        </p:spPr>
        <p:txBody>
          <a:bodyPr wrap="square">
            <a:spAutoFit/>
          </a:bodyPr>
          <a:lstStyle/>
          <a:p>
            <a:r>
              <a:rPr lang="en-US" altLang="zh-CN" sz="2500" dirty="0">
                <a:latin typeface="Times New Roman" panose="02020603050405020304" pitchFamily="18" charset="0"/>
                <a:cs typeface="Times New Roman" panose="02020603050405020304" pitchFamily="18" charset="0"/>
              </a:rPr>
              <a:t>Introduction </a:t>
            </a:r>
          </a:p>
        </p:txBody>
      </p:sp>
      <p:sp>
        <p:nvSpPr>
          <p:cNvPr id="23" name="文本框 22">
            <a:extLst>
              <a:ext uri="{FF2B5EF4-FFF2-40B4-BE49-F238E27FC236}">
                <a16:creationId xmlns:a16="http://schemas.microsoft.com/office/drawing/2014/main" id="{3FB25566-64A8-4DF6-8A43-CC82F11AA1E3}"/>
              </a:ext>
            </a:extLst>
          </p:cNvPr>
          <p:cNvSpPr txBox="1"/>
          <p:nvPr/>
        </p:nvSpPr>
        <p:spPr>
          <a:xfrm>
            <a:off x="6478588" y="9367696"/>
            <a:ext cx="2160000" cy="477054"/>
          </a:xfrm>
          <a:prstGeom prst="rect">
            <a:avLst/>
          </a:prstGeom>
          <a:noFill/>
        </p:spPr>
        <p:txBody>
          <a:bodyPr wrap="square">
            <a:spAutoFit/>
          </a:bodyPr>
          <a:lstStyle/>
          <a:p>
            <a:r>
              <a:rPr lang="en-US" altLang="zh-CN" sz="2500" dirty="0">
                <a:latin typeface="Times New Roman" panose="02020603050405020304" pitchFamily="18" charset="0"/>
                <a:cs typeface="Times New Roman" panose="02020603050405020304" pitchFamily="18" charset="0"/>
              </a:rPr>
              <a:t>Result</a:t>
            </a:r>
          </a:p>
        </p:txBody>
      </p:sp>
      <p:sp>
        <p:nvSpPr>
          <p:cNvPr id="24" name="文本框 23">
            <a:extLst>
              <a:ext uri="{FF2B5EF4-FFF2-40B4-BE49-F238E27FC236}">
                <a16:creationId xmlns:a16="http://schemas.microsoft.com/office/drawing/2014/main" id="{76671B28-199B-4A92-9865-EB614BF2458D}"/>
              </a:ext>
            </a:extLst>
          </p:cNvPr>
          <p:cNvSpPr txBox="1"/>
          <p:nvPr/>
        </p:nvSpPr>
        <p:spPr>
          <a:xfrm>
            <a:off x="297273" y="7581731"/>
            <a:ext cx="2160000" cy="477054"/>
          </a:xfrm>
          <a:prstGeom prst="rect">
            <a:avLst/>
          </a:prstGeom>
          <a:noFill/>
        </p:spPr>
        <p:txBody>
          <a:bodyPr wrap="square">
            <a:spAutoFit/>
          </a:bodyPr>
          <a:lstStyle/>
          <a:p>
            <a:r>
              <a:rPr lang="en-US" altLang="zh-CN" sz="2500" dirty="0">
                <a:latin typeface="Times New Roman" panose="02020603050405020304" pitchFamily="18" charset="0"/>
                <a:cs typeface="Times New Roman" panose="02020603050405020304" pitchFamily="18" charset="0"/>
              </a:rPr>
              <a:t>Method</a:t>
            </a:r>
          </a:p>
        </p:txBody>
      </p:sp>
      <p:sp>
        <p:nvSpPr>
          <p:cNvPr id="20" name="文本框 19">
            <a:extLst>
              <a:ext uri="{FF2B5EF4-FFF2-40B4-BE49-F238E27FC236}">
                <a16:creationId xmlns:a16="http://schemas.microsoft.com/office/drawing/2014/main" id="{2CDDAEF3-B594-409C-A0E5-63ECA2431444}"/>
              </a:ext>
            </a:extLst>
          </p:cNvPr>
          <p:cNvSpPr txBox="1"/>
          <p:nvPr/>
        </p:nvSpPr>
        <p:spPr>
          <a:xfrm>
            <a:off x="6519248" y="6076774"/>
            <a:ext cx="5694910" cy="436979"/>
          </a:xfrm>
          <a:prstGeom prst="rect">
            <a:avLst/>
          </a:prstGeom>
          <a:noFill/>
        </p:spPr>
        <p:txBody>
          <a:bodyPr wrap="square">
            <a:spAutoFit/>
          </a:bodyPr>
          <a:lstStyle/>
          <a:p>
            <a:pPr marL="261423" marR="261423" algn="ctr">
              <a:lnSpc>
                <a:spcPts val="1259"/>
              </a:lnSpc>
              <a:spcBef>
                <a:spcPts val="581"/>
              </a:spcBef>
              <a:spcAft>
                <a:spcPts val="1162"/>
              </a:spcAft>
            </a:pPr>
            <a:r>
              <a:rPr lang="en-US" altLang="zh-CN" sz="155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Figure 1. </a:t>
            </a:r>
            <a:r>
              <a:rPr lang="en-US" altLang="zh-CN" sz="1550"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The basic structure of </a:t>
            </a:r>
            <a:r>
              <a:rPr lang="en-US" altLang="zh-CN" sz="1550" dirty="0" err="1">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xception</a:t>
            </a:r>
            <a:r>
              <a:rPr lang="en-US" altLang="zh-CN" sz="1550"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 block used in our network</a:t>
            </a:r>
            <a:endParaRPr lang="zh-CN" altLang="zh-CN" sz="1550"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endParaRPr>
          </a:p>
        </p:txBody>
      </p:sp>
      <p:sp>
        <p:nvSpPr>
          <p:cNvPr id="22" name="文本框 21">
            <a:extLst>
              <a:ext uri="{FF2B5EF4-FFF2-40B4-BE49-F238E27FC236}">
                <a16:creationId xmlns:a16="http://schemas.microsoft.com/office/drawing/2014/main" id="{2D8EEEAC-F3BE-4448-8EED-9D42491E8262}"/>
              </a:ext>
            </a:extLst>
          </p:cNvPr>
          <p:cNvSpPr txBox="1"/>
          <p:nvPr/>
        </p:nvSpPr>
        <p:spPr>
          <a:xfrm>
            <a:off x="12390892" y="5818209"/>
            <a:ext cx="2160000" cy="477054"/>
          </a:xfrm>
          <a:prstGeom prst="rect">
            <a:avLst/>
          </a:prstGeom>
          <a:noFill/>
        </p:spPr>
        <p:txBody>
          <a:bodyPr wrap="square">
            <a:spAutoFit/>
          </a:bodyPr>
          <a:lstStyle/>
          <a:p>
            <a:r>
              <a:rPr lang="en-US" altLang="zh-CN" sz="2500" dirty="0">
                <a:latin typeface="Times New Roman" panose="02020603050405020304" pitchFamily="18" charset="0"/>
                <a:cs typeface="Times New Roman" panose="02020603050405020304" pitchFamily="18" charset="0"/>
              </a:rPr>
              <a:t>Conclusion</a:t>
            </a:r>
          </a:p>
        </p:txBody>
      </p:sp>
      <p:sp>
        <p:nvSpPr>
          <p:cNvPr id="25" name="文本框 24">
            <a:extLst>
              <a:ext uri="{FF2B5EF4-FFF2-40B4-BE49-F238E27FC236}">
                <a16:creationId xmlns:a16="http://schemas.microsoft.com/office/drawing/2014/main" id="{79987DE4-3784-44F2-84FF-5EB627DCF53D}"/>
              </a:ext>
            </a:extLst>
          </p:cNvPr>
          <p:cNvSpPr txBox="1"/>
          <p:nvPr/>
        </p:nvSpPr>
        <p:spPr>
          <a:xfrm>
            <a:off x="11949187" y="3195863"/>
            <a:ext cx="6974783" cy="566483"/>
          </a:xfrm>
          <a:prstGeom prst="rect">
            <a:avLst/>
          </a:prstGeom>
          <a:noFill/>
        </p:spPr>
        <p:txBody>
          <a:bodyPr wrap="square">
            <a:spAutoFit/>
          </a:bodyPr>
          <a:lstStyle/>
          <a:p>
            <a:pPr marL="261423" marR="261423" algn="ctr">
              <a:spcBef>
                <a:spcPts val="581"/>
              </a:spcBef>
              <a:spcAft>
                <a:spcPts val="1162"/>
              </a:spcAft>
            </a:pPr>
            <a:r>
              <a:rPr lang="en-US" altLang="zh-CN" sz="155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Table 1. </a:t>
            </a:r>
            <a:r>
              <a:rPr lang="en-US" altLang="zh-CN" sz="1550"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the results of our method and deeplabv3+Net on different datasets</a:t>
            </a:r>
            <a:endParaRPr lang="zh-CN" altLang="zh-CN" sz="1550"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7452CF29-37DA-49E2-A5D8-C87FA016E640}"/>
              </a:ext>
            </a:extLst>
          </p:cNvPr>
          <p:cNvSpPr txBox="1"/>
          <p:nvPr/>
        </p:nvSpPr>
        <p:spPr>
          <a:xfrm>
            <a:off x="6509244" y="6440015"/>
            <a:ext cx="2160000" cy="477054"/>
          </a:xfrm>
          <a:prstGeom prst="rect">
            <a:avLst/>
          </a:prstGeom>
          <a:noFill/>
        </p:spPr>
        <p:txBody>
          <a:bodyPr wrap="square">
            <a:spAutoFit/>
          </a:bodyPr>
          <a:lstStyle/>
          <a:p>
            <a:pPr algn="just"/>
            <a:r>
              <a:rPr lang="en-US" altLang="zh-CN" sz="2500" dirty="0"/>
              <a:t>Data </a:t>
            </a:r>
            <a:endParaRPr lang="zh-CN" altLang="en-US" sz="2500" dirty="0"/>
          </a:p>
        </p:txBody>
      </p:sp>
      <p:sp>
        <p:nvSpPr>
          <p:cNvPr id="27" name="文本框 26">
            <a:extLst>
              <a:ext uri="{FF2B5EF4-FFF2-40B4-BE49-F238E27FC236}">
                <a16:creationId xmlns:a16="http://schemas.microsoft.com/office/drawing/2014/main" id="{E2ECF175-3EB7-4C5F-972E-D50811ECE0B8}"/>
              </a:ext>
            </a:extLst>
          </p:cNvPr>
          <p:cNvSpPr txBox="1"/>
          <p:nvPr/>
        </p:nvSpPr>
        <p:spPr>
          <a:xfrm>
            <a:off x="6474650" y="6853192"/>
            <a:ext cx="5609204" cy="2462213"/>
          </a:xfrm>
          <a:prstGeom prst="rect">
            <a:avLst/>
          </a:prstGeom>
          <a:noFill/>
        </p:spPr>
        <p:txBody>
          <a:bodyPr wrap="square">
            <a:spAutoFit/>
          </a:bodyPr>
          <a:lstStyle/>
          <a:p>
            <a:pPr algn="just"/>
            <a:r>
              <a:rPr lang="en-US" altLang="zh-CN" sz="2200" dirty="0">
                <a:latin typeface="Times New Roman" panose="02020603050405020304" pitchFamily="18" charset="0"/>
                <a:cs typeface="Times New Roman" panose="02020603050405020304" pitchFamily="18" charset="0"/>
              </a:rPr>
              <a:t>WHU Data with 0.3m spatial resolution and Massachusetts with 1m spatial resolution  were used to experiment. Both datasets contain two classes (buildings and backgrounds). They could be acquired from:</a:t>
            </a:r>
          </a:p>
          <a:p>
            <a:pPr algn="just"/>
            <a:r>
              <a:rPr lang="en-US" altLang="zh-CN" sz="2200"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http://study.rsgis.whu.edu.cn/pages/download/</a:t>
            </a:r>
            <a:r>
              <a:rPr lang="en-US" altLang="zh-CN" sz="2200" dirty="0">
                <a:latin typeface="Times New Roman" panose="02020603050405020304" pitchFamily="18" charset="0"/>
                <a:cs typeface="Times New Roman" panose="02020603050405020304" pitchFamily="18" charset="0"/>
              </a:rPr>
              <a:t> </a:t>
            </a:r>
            <a:r>
              <a:rPr lang="en-US" altLang="zh-CN" sz="22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https://www.cs.toronto.edu/~vmnih/data/</a:t>
            </a:r>
            <a:endParaRPr lang="zh-CN" altLang="en-US" sz="2200" dirty="0"/>
          </a:p>
        </p:txBody>
      </p:sp>
      <p:sp>
        <p:nvSpPr>
          <p:cNvPr id="29" name="文本框 28">
            <a:extLst>
              <a:ext uri="{FF2B5EF4-FFF2-40B4-BE49-F238E27FC236}">
                <a16:creationId xmlns:a16="http://schemas.microsoft.com/office/drawing/2014/main" id="{369F4353-37E4-4877-A3E2-CC54F8430483}"/>
              </a:ext>
            </a:extLst>
          </p:cNvPr>
          <p:cNvSpPr txBox="1"/>
          <p:nvPr/>
        </p:nvSpPr>
        <p:spPr>
          <a:xfrm>
            <a:off x="12313919" y="1752599"/>
            <a:ext cx="6300000" cy="1446550"/>
          </a:xfrm>
          <a:prstGeom prst="rect">
            <a:avLst/>
          </a:prstGeom>
          <a:noFill/>
        </p:spPr>
        <p:txBody>
          <a:bodyPr wrap="square">
            <a:spAutoFit/>
          </a:bodyPr>
          <a:lstStyle/>
          <a:p>
            <a:pPr algn="just"/>
            <a:r>
              <a:rPr lang="en-US" altLang="zh-CN" sz="2200" dirty="0">
                <a:latin typeface="Times New Roman" panose="02020603050405020304" pitchFamily="18" charset="0"/>
                <a:ea typeface="宋体" panose="02010600030101010101" pitchFamily="2" charset="-122"/>
              </a:rPr>
              <a:t>(</a:t>
            </a:r>
            <a:r>
              <a:rPr lang="en-US" altLang="zh-CN" sz="2200" dirty="0" err="1">
                <a:latin typeface="Times New Roman" panose="02020603050405020304" pitchFamily="18" charset="0"/>
                <a:ea typeface="宋体" panose="02010600030101010101" pitchFamily="2" charset="-122"/>
              </a:rPr>
              <a:t>IoU</a:t>
            </a:r>
            <a:r>
              <a:rPr lang="en-US" altLang="zh-CN" sz="2200" dirty="0">
                <a:latin typeface="Times New Roman" panose="02020603050405020304" pitchFamily="18" charset="0"/>
                <a:ea typeface="宋体" panose="02010600030101010101" pitchFamily="2" charset="-122"/>
              </a:rPr>
              <a:t>) increased by 1.4% and F1 score increased by 0.9%; in terms of Massachusetts Building Dataset, </a:t>
            </a:r>
            <a:r>
              <a:rPr lang="en-US" altLang="zh-CN" sz="2200" dirty="0" err="1">
                <a:latin typeface="Times New Roman" panose="02020603050405020304" pitchFamily="18" charset="0"/>
                <a:ea typeface="宋体" panose="02010600030101010101" pitchFamily="2" charset="-122"/>
              </a:rPr>
              <a:t>IoU</a:t>
            </a:r>
            <a:r>
              <a:rPr lang="en-US" altLang="zh-CN" sz="2200" dirty="0">
                <a:latin typeface="Times New Roman" panose="02020603050405020304" pitchFamily="18" charset="0"/>
                <a:ea typeface="宋体" panose="02010600030101010101" pitchFamily="2" charset="-122"/>
              </a:rPr>
              <a:t> increased by 3.31% and F1 score increased by 2.3%.</a:t>
            </a:r>
            <a:endParaRPr lang="zh-CN" altLang="en-US" sz="2200" dirty="0"/>
          </a:p>
        </p:txBody>
      </p:sp>
    </p:spTree>
    <p:extLst>
      <p:ext uri="{BB962C8B-B14F-4D97-AF65-F5344CB8AC3E}">
        <p14:creationId xmlns:p14="http://schemas.microsoft.com/office/powerpoint/2010/main" val="1209432305"/>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TotalTime>
  <Words>564</Words>
  <Application>Microsoft Office PowerPoint</Application>
  <PresentationFormat>自定义</PresentationFormat>
  <Paragraphs>37</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Calibri</vt:lpstr>
      <vt:lpstr>Calibri Light</vt:lpstr>
      <vt:lpstr>Cambria Math</vt:lpstr>
      <vt:lpstr>Palatino Linotype</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chen meng</dc:creator>
  <cp:lastModifiedBy>chen meng</cp:lastModifiedBy>
  <cp:revision>12</cp:revision>
  <dcterms:created xsi:type="dcterms:W3CDTF">2021-04-24T00:28:25Z</dcterms:created>
  <dcterms:modified xsi:type="dcterms:W3CDTF">2021-04-24T07:34:53Z</dcterms:modified>
</cp:coreProperties>
</file>