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7"/>
  </p:notesMasterIdLst>
  <p:sldIdLst>
    <p:sldId id="264" r:id="rId3"/>
    <p:sldId id="345" r:id="rId4"/>
    <p:sldId id="273" r:id="rId5"/>
    <p:sldId id="350" r:id="rId6"/>
    <p:sldId id="265" r:id="rId7"/>
    <p:sldId id="340" r:id="rId8"/>
    <p:sldId id="346" r:id="rId9"/>
    <p:sldId id="358" r:id="rId10"/>
    <p:sldId id="257" r:id="rId11"/>
    <p:sldId id="351" r:id="rId12"/>
    <p:sldId id="256" r:id="rId13"/>
    <p:sldId id="261" r:id="rId14"/>
    <p:sldId id="354" r:id="rId15"/>
    <p:sldId id="35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1339"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v>Availability of GW in different region</c:v>
          </c:tx>
          <c:spPr>
            <a:ln>
              <a:noFill/>
            </a:ln>
          </c:spPr>
          <c:dPt>
            <c:idx val="0"/>
            <c:bubble3D val="0"/>
            <c:spPr>
              <a:solidFill>
                <a:schemeClr val="accent1"/>
              </a:solidFill>
              <a:ln w="19050">
                <a:noFill/>
              </a:ln>
              <a:effectLst/>
            </c:spPr>
            <c:extLst>
              <c:ext xmlns:c16="http://schemas.microsoft.com/office/drawing/2014/chart" uri="{C3380CC4-5D6E-409C-BE32-E72D297353CC}">
                <c16:uniqueId val="{00000001-3C35-4FEA-91BC-17D767B9C713}"/>
              </c:ext>
            </c:extLst>
          </c:dPt>
          <c:dPt>
            <c:idx val="1"/>
            <c:bubble3D val="0"/>
            <c:spPr>
              <a:solidFill>
                <a:schemeClr val="accent2"/>
              </a:solidFill>
              <a:ln w="19050">
                <a:noFill/>
              </a:ln>
              <a:effectLst/>
            </c:spPr>
            <c:extLst>
              <c:ext xmlns:c16="http://schemas.microsoft.com/office/drawing/2014/chart" uri="{C3380CC4-5D6E-409C-BE32-E72D297353CC}">
                <c16:uniqueId val="{00000003-3C35-4FEA-91BC-17D767B9C713}"/>
              </c:ext>
            </c:extLst>
          </c:dPt>
          <c:dPt>
            <c:idx val="2"/>
            <c:bubble3D val="0"/>
            <c:spPr>
              <a:solidFill>
                <a:schemeClr val="accent3"/>
              </a:solidFill>
              <a:ln w="19050">
                <a:noFill/>
              </a:ln>
              <a:effectLst/>
            </c:spPr>
            <c:extLst>
              <c:ext xmlns:c16="http://schemas.microsoft.com/office/drawing/2014/chart" uri="{C3380CC4-5D6E-409C-BE32-E72D297353CC}">
                <c16:uniqueId val="{00000005-3C35-4FEA-91BC-17D767B9C713}"/>
              </c:ext>
            </c:extLst>
          </c:dPt>
          <c:dPt>
            <c:idx val="3"/>
            <c:bubble3D val="0"/>
            <c:spPr>
              <a:solidFill>
                <a:schemeClr val="accent4"/>
              </a:solidFill>
              <a:ln w="19050">
                <a:noFill/>
              </a:ln>
              <a:effectLst/>
            </c:spPr>
            <c:extLst>
              <c:ext xmlns:c16="http://schemas.microsoft.com/office/drawing/2014/chart" uri="{C3380CC4-5D6E-409C-BE32-E72D297353CC}">
                <c16:uniqueId val="{00000007-3C35-4FEA-91BC-17D767B9C713}"/>
              </c:ext>
            </c:extLst>
          </c:dPt>
          <c:dLbls>
            <c:dLbl>
              <c:idx val="1"/>
              <c:layout>
                <c:manualLayout>
                  <c:x val="-6.1560805317819489E-2"/>
                  <c:y val="-1.8636194494791448E-1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35-4FEA-91BC-17D767B9C71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ln w="9525">
                      <a:noFill/>
                    </a:ln>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'details of water resources '!$L$4:$L$7</c:f>
              <c:numCache>
                <c:formatCode>0%</c:formatCode>
                <c:ptCount val="4"/>
                <c:pt idx="0">
                  <c:v>0.36</c:v>
                </c:pt>
                <c:pt idx="1">
                  <c:v>0.24</c:v>
                </c:pt>
                <c:pt idx="2">
                  <c:v>0.35</c:v>
                </c:pt>
                <c:pt idx="3">
                  <c:v>0.05</c:v>
                </c:pt>
              </c:numCache>
            </c:numRef>
          </c:val>
          <c:extLst>
            <c:ext xmlns:c16="http://schemas.microsoft.com/office/drawing/2014/chart" uri="{C3380CC4-5D6E-409C-BE32-E72D297353CC}">
              <c16:uniqueId val="{00000008-3C35-4FEA-91BC-17D767B9C713}"/>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2225" cap="flat" cmpd="sng" algn="ctr">
      <a:solidFill>
        <a:schemeClr val="tx1"/>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0.21291</cdr:x>
      <cdr:y>0</cdr:y>
    </cdr:from>
    <cdr:to>
      <cdr:x>0.44182</cdr:x>
      <cdr:y>0.12133</cdr:y>
    </cdr:to>
    <cdr:sp macro="" textlink="">
      <cdr:nvSpPr>
        <cdr:cNvPr id="2" name="TextBox 1">
          <a:extLst xmlns:a="http://schemas.openxmlformats.org/drawingml/2006/main">
            <a:ext uri="{FF2B5EF4-FFF2-40B4-BE49-F238E27FC236}">
              <a16:creationId xmlns:a16="http://schemas.microsoft.com/office/drawing/2014/main" id="{8A4542E3-FC2B-4D49-A9C8-3063BA5468FD}"/>
            </a:ext>
          </a:extLst>
        </cdr:cNvPr>
        <cdr:cNvSpPr txBox="1"/>
      </cdr:nvSpPr>
      <cdr:spPr>
        <a:xfrm xmlns:a="http://schemas.openxmlformats.org/drawingml/2006/main">
          <a:off x="922401" y="0"/>
          <a:ext cx="991696" cy="3031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800" b="1" dirty="0">
              <a:latin typeface="Times New Roman" panose="02020603050405020304" pitchFamily="18" charset="0"/>
              <a:cs typeface="Times New Roman" panose="02020603050405020304" pitchFamily="18" charset="0"/>
            </a:rPr>
            <a:t>Kutch</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4EF05E-213B-4D4A-A1B9-45906EC30500}" type="datetimeFigureOut">
              <a:rPr lang="en-IN" smtClean="0"/>
              <a:t>20-04-2021</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551AA-EB88-47FC-8FCE-7D9CD76478E5}" type="slidenum">
              <a:rPr lang="en-IN" smtClean="0"/>
              <a:t>‹#›</a:t>
            </a:fld>
            <a:endParaRPr lang="en-IN"/>
          </a:p>
        </p:txBody>
      </p:sp>
    </p:spTree>
    <p:extLst>
      <p:ext uri="{BB962C8B-B14F-4D97-AF65-F5344CB8AC3E}">
        <p14:creationId xmlns:p14="http://schemas.microsoft.com/office/powerpoint/2010/main" val="3185701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D6B0B1-C963-4BA4-92CF-A1C7F95D9D29}"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86875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B0B1-C963-4BA4-92CF-A1C7F95D9D29}"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79753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D6B0B1-C963-4BA4-92CF-A1C7F95D9D29}"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1223312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D6B0B1-C963-4BA4-92CF-A1C7F95D9D29}"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7414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D6B0B1-C963-4BA4-92CF-A1C7F95D9D29}" type="datetimeFigureOut">
              <a:rPr lang="en-IN" smtClean="0"/>
              <a:t>20-04-2021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2621770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D6B0B1-C963-4BA4-92CF-A1C7F95D9D29}" type="datetimeFigureOut">
              <a:rPr lang="en-IN" smtClean="0"/>
              <a:t>20-04-2021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223345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6B0B1-C963-4BA4-92CF-A1C7F95D9D29}" type="datetimeFigureOut">
              <a:rPr lang="en-IN" smtClean="0"/>
              <a:t>20-04-2021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419550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6B0B1-C963-4BA4-92CF-A1C7F95D9D29}"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06476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6B0B1-C963-4BA4-92CF-A1C7F95D9D29}"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3779258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B0B1-C963-4BA4-92CF-A1C7F95D9D29}"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454450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D6B0B1-C963-4BA4-92CF-A1C7F95D9D29}"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97064CB-87CB-47A6-A2F7-64E679669B67}" type="slidenum">
              <a:rPr lang="en-IN" smtClean="0"/>
              <a:t>‹#›</a:t>
            </a:fld>
            <a:endParaRPr lang="en-IN"/>
          </a:p>
        </p:txBody>
      </p:sp>
    </p:spTree>
    <p:extLst>
      <p:ext uri="{BB962C8B-B14F-4D97-AF65-F5344CB8AC3E}">
        <p14:creationId xmlns:p14="http://schemas.microsoft.com/office/powerpoint/2010/main" val="2383055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69C33B-6024-4689-80D6-EDE374C988DF}"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1636725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69C33B-6024-4689-80D6-EDE374C988DF}"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2883240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69C33B-6024-4689-80D6-EDE374C988DF}"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2560683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69C33B-6024-4689-80D6-EDE374C988DF}"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2858285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69C33B-6024-4689-80D6-EDE374C988DF}" type="datetimeFigureOut">
              <a:rPr lang="en-IN" smtClean="0"/>
              <a:t>20-04-2021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2004229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69C33B-6024-4689-80D6-EDE374C988DF}" type="datetimeFigureOut">
              <a:rPr lang="en-IN" smtClean="0"/>
              <a:t>20-04-2021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4139270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69C33B-6024-4689-80D6-EDE374C988DF}" type="datetimeFigureOut">
              <a:rPr lang="en-IN" smtClean="0"/>
              <a:t>20-04-2021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4214077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E69C33B-6024-4689-80D6-EDE374C988DF}"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3536658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E69C33B-6024-4689-80D6-EDE374C988DF}" type="datetimeFigureOut">
              <a:rPr lang="en-IN" smtClean="0"/>
              <a:t>20-04-2021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1564660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69C33B-6024-4689-80D6-EDE374C988DF}"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40079990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69C33B-6024-4689-80D6-EDE374C988DF}" type="datetimeFigureOut">
              <a:rPr lang="en-IN" smtClean="0"/>
              <a:t>20-04-2021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864C0B1-FFDB-4BD0-ACC2-470EFF2CAC34}" type="slidenum">
              <a:rPr lang="en-IN" smtClean="0"/>
              <a:t>‹#›</a:t>
            </a:fld>
            <a:endParaRPr lang="en-IN"/>
          </a:p>
        </p:txBody>
      </p:sp>
    </p:spTree>
    <p:extLst>
      <p:ext uri="{BB962C8B-B14F-4D97-AF65-F5344CB8AC3E}">
        <p14:creationId xmlns:p14="http://schemas.microsoft.com/office/powerpoint/2010/main" val="607019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D6B0B1-C963-4BA4-92CF-A1C7F95D9D29}" type="datetimeFigureOut">
              <a:rPr lang="en-IN" smtClean="0"/>
              <a:t>20-04-2021</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7064CB-87CB-47A6-A2F7-64E679669B67}" type="slidenum">
              <a:rPr lang="en-IN" smtClean="0"/>
              <a:t>‹#›</a:t>
            </a:fld>
            <a:endParaRPr lang="en-IN"/>
          </a:p>
        </p:txBody>
      </p:sp>
    </p:spTree>
    <p:extLst>
      <p:ext uri="{BB962C8B-B14F-4D97-AF65-F5344CB8AC3E}">
        <p14:creationId xmlns:p14="http://schemas.microsoft.com/office/powerpoint/2010/main" val="562245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69C33B-6024-4689-80D6-EDE374C988DF}" type="datetimeFigureOut">
              <a:rPr lang="en-IN" smtClean="0"/>
              <a:t>20-04-2021</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4C0B1-FFDB-4BD0-ACC2-470EFF2CAC34}" type="slidenum">
              <a:rPr lang="en-IN" smtClean="0"/>
              <a:t>‹#›</a:t>
            </a:fld>
            <a:endParaRPr lang="en-IN"/>
          </a:p>
        </p:txBody>
      </p:sp>
    </p:spTree>
    <p:extLst>
      <p:ext uri="{BB962C8B-B14F-4D97-AF65-F5344CB8AC3E}">
        <p14:creationId xmlns:p14="http://schemas.microsoft.com/office/powerpoint/2010/main" val="20837078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A0ED15-774D-4CEB-81E0-537F3591D95A}"/>
              </a:ext>
            </a:extLst>
          </p:cNvPr>
          <p:cNvSpPr txBox="1"/>
          <p:nvPr/>
        </p:nvSpPr>
        <p:spPr>
          <a:xfrm>
            <a:off x="173812" y="1308414"/>
            <a:ext cx="8856833" cy="3847207"/>
          </a:xfrm>
          <a:prstGeom prst="rect">
            <a:avLst/>
          </a:prstGeom>
          <a:noFill/>
        </p:spPr>
        <p:txBody>
          <a:bodyPr wrap="square" rtlCol="0">
            <a:spAutoFit/>
          </a:bodyPr>
          <a:lstStyle/>
          <a:p>
            <a:pPr algn="ctr"/>
            <a:r>
              <a:rPr lang="en-IN" sz="2000" b="1" dirty="0">
                <a:solidFill>
                  <a:schemeClr val="bg1"/>
                </a:solidFill>
                <a:latin typeface="Times New Roman" panose="02020603050405020304" pitchFamily="18" charset="0"/>
                <a:cs typeface="Times New Roman" panose="02020603050405020304" pitchFamily="18" charset="0"/>
              </a:rPr>
              <a:t>(Preliminary Results of Gujarat Groundwater)</a:t>
            </a:r>
          </a:p>
          <a:p>
            <a:pPr algn="ctr"/>
            <a:endParaRPr lang="en-IN" sz="2800" b="1" dirty="0">
              <a:latin typeface="Times New Roman" panose="02020603050405020304" pitchFamily="18" charset="0"/>
              <a:cs typeface="Times New Roman" panose="02020603050405020304" pitchFamily="18" charset="0"/>
            </a:endParaRPr>
          </a:p>
          <a:p>
            <a:pPr algn="ctr"/>
            <a:endParaRPr lang="en-IN" sz="2800" b="1" dirty="0">
              <a:latin typeface="Times New Roman" panose="02020603050405020304" pitchFamily="18" charset="0"/>
              <a:cs typeface="Times New Roman" panose="02020603050405020304" pitchFamily="18" charset="0"/>
            </a:endParaRPr>
          </a:p>
          <a:p>
            <a:pPr algn="ctr"/>
            <a:r>
              <a:rPr lang="en-IN" sz="2800" b="1" dirty="0">
                <a:solidFill>
                  <a:schemeClr val="bg1"/>
                </a:solidFill>
                <a:latin typeface="Times New Roman" panose="02020603050405020304" pitchFamily="18" charset="0"/>
                <a:cs typeface="Times New Roman" panose="02020603050405020304" pitchFamily="18" charset="0"/>
              </a:rPr>
              <a:t>Amit Pandey</a:t>
            </a:r>
          </a:p>
          <a:p>
            <a:pPr algn="ctr"/>
            <a:r>
              <a:rPr lang="en-IN" sz="2800" b="1" dirty="0">
                <a:solidFill>
                  <a:schemeClr val="bg1"/>
                </a:solidFill>
                <a:latin typeface="Times New Roman" panose="02020603050405020304" pitchFamily="18" charset="0"/>
                <a:cs typeface="Times New Roman" panose="02020603050405020304" pitchFamily="18" charset="0"/>
              </a:rPr>
              <a:t>SRF</a:t>
            </a:r>
          </a:p>
          <a:p>
            <a:pPr algn="ctr"/>
            <a:r>
              <a:rPr lang="en-IN" sz="2800" b="1" dirty="0">
                <a:solidFill>
                  <a:schemeClr val="bg1"/>
                </a:solidFill>
                <a:latin typeface="Times New Roman" panose="02020603050405020304" pitchFamily="18" charset="0"/>
                <a:cs typeface="Times New Roman" panose="02020603050405020304" pitchFamily="18" charset="0"/>
              </a:rPr>
              <a:t>Geosciences Division</a:t>
            </a:r>
          </a:p>
          <a:p>
            <a:pPr algn="ctr"/>
            <a:r>
              <a:rPr lang="en-IN" sz="2800" b="1" dirty="0">
                <a:solidFill>
                  <a:schemeClr val="bg1"/>
                </a:solidFill>
                <a:latin typeface="Times New Roman" panose="02020603050405020304" pitchFamily="18" charset="0"/>
                <a:cs typeface="Times New Roman" panose="02020603050405020304" pitchFamily="18" charset="0"/>
              </a:rPr>
              <a:t>Physical Research Laboratory</a:t>
            </a:r>
          </a:p>
          <a:p>
            <a:pPr algn="ctr"/>
            <a:r>
              <a:rPr lang="en-IN" sz="2800" b="1" dirty="0">
                <a:solidFill>
                  <a:schemeClr val="bg1"/>
                </a:solidFill>
                <a:latin typeface="Times New Roman" panose="02020603050405020304" pitchFamily="18" charset="0"/>
                <a:cs typeface="Times New Roman" panose="02020603050405020304" pitchFamily="18" charset="0"/>
              </a:rPr>
              <a:t>Ahmedabad, Gujarat, India </a:t>
            </a:r>
          </a:p>
          <a:p>
            <a:pPr algn="ctr"/>
            <a:r>
              <a:rPr lang="en-IN" sz="2800" b="1" dirty="0">
                <a:solidFill>
                  <a:schemeClr val="bg1"/>
                </a:solidFill>
                <a:latin typeface="Times New Roman" panose="02020603050405020304" pitchFamily="18" charset="0"/>
                <a:cs typeface="Times New Roman" panose="02020603050405020304" pitchFamily="18" charset="0"/>
              </a:rPr>
              <a:t>380009</a:t>
            </a:r>
          </a:p>
        </p:txBody>
      </p:sp>
      <p:sp>
        <p:nvSpPr>
          <p:cNvPr id="4" name="TextBox 3">
            <a:extLst>
              <a:ext uri="{FF2B5EF4-FFF2-40B4-BE49-F238E27FC236}">
                <a16:creationId xmlns:a16="http://schemas.microsoft.com/office/drawing/2014/main" id="{6DF99477-4F77-4960-A079-97267FB745FB}"/>
              </a:ext>
            </a:extLst>
          </p:cNvPr>
          <p:cNvSpPr txBox="1"/>
          <p:nvPr/>
        </p:nvSpPr>
        <p:spPr>
          <a:xfrm>
            <a:off x="0" y="354307"/>
            <a:ext cx="9144000" cy="954107"/>
          </a:xfrm>
          <a:prstGeom prst="rect">
            <a:avLst/>
          </a:prstGeom>
          <a:solidFill>
            <a:srgbClr val="002060"/>
          </a:solidFill>
        </p:spPr>
        <p:txBody>
          <a:bodyPr wrap="square" rtlCol="0">
            <a:spAutoFit/>
          </a:bodyPr>
          <a:lstStyle/>
          <a:p>
            <a:pPr algn="ctr"/>
            <a:r>
              <a:rPr lang="en-IN" sz="2800" b="1" dirty="0">
                <a:solidFill>
                  <a:schemeClr val="accent2"/>
                </a:solidFill>
                <a:latin typeface="Times New Roman" panose="02020603050405020304" pitchFamily="18" charset="0"/>
                <a:cs typeface="Times New Roman" panose="02020603050405020304" pitchFamily="18" charset="0"/>
              </a:rPr>
              <a:t>Isotopic Characterization </a:t>
            </a:r>
            <a:r>
              <a:rPr lang="en-IN" sz="2800" b="1">
                <a:solidFill>
                  <a:schemeClr val="accent2"/>
                </a:solidFill>
                <a:latin typeface="Times New Roman" panose="02020603050405020304" pitchFamily="18" charset="0"/>
                <a:cs typeface="Times New Roman" panose="02020603050405020304" pitchFamily="18" charset="0"/>
              </a:rPr>
              <a:t>of Groundwater in Semi-arid </a:t>
            </a:r>
            <a:r>
              <a:rPr lang="en-IN" sz="2800" b="1" dirty="0">
                <a:solidFill>
                  <a:schemeClr val="accent2"/>
                </a:solidFill>
                <a:latin typeface="Times New Roman" panose="02020603050405020304" pitchFamily="18" charset="0"/>
                <a:cs typeface="Times New Roman" panose="02020603050405020304" pitchFamily="18" charset="0"/>
              </a:rPr>
              <a:t>Western India: Insights into Hydrogeological Processes</a:t>
            </a:r>
            <a:endParaRPr lang="en-IN" sz="2800"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5077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01366D-00A0-4167-926C-1BE85A9D37DB}"/>
              </a:ext>
            </a:extLst>
          </p:cNvPr>
          <p:cNvSpPr txBox="1"/>
          <p:nvPr/>
        </p:nvSpPr>
        <p:spPr>
          <a:xfrm>
            <a:off x="0" y="559293"/>
            <a:ext cx="9144000" cy="769441"/>
          </a:xfrm>
          <a:prstGeom prst="rect">
            <a:avLst/>
          </a:prstGeom>
          <a:noFill/>
        </p:spPr>
        <p:txBody>
          <a:bodyPr wrap="square" rtlCol="0">
            <a:spAutoFit/>
          </a:bodyPr>
          <a:lstStyle/>
          <a:p>
            <a:pPr algn="ctr"/>
            <a:r>
              <a:rPr lang="en-IN" sz="4400" b="1" dirty="0">
                <a:solidFill>
                  <a:schemeClr val="bg1"/>
                </a:solidFill>
              </a:rPr>
              <a:t>Outlines</a:t>
            </a:r>
          </a:p>
        </p:txBody>
      </p:sp>
      <p:sp>
        <p:nvSpPr>
          <p:cNvPr id="3" name="TextBox 2">
            <a:extLst>
              <a:ext uri="{FF2B5EF4-FFF2-40B4-BE49-F238E27FC236}">
                <a16:creationId xmlns:a16="http://schemas.microsoft.com/office/drawing/2014/main" id="{3B1CC055-4B27-49FF-9B41-B0DBE1873AB0}"/>
              </a:ext>
            </a:extLst>
          </p:cNvPr>
          <p:cNvSpPr txBox="1"/>
          <p:nvPr/>
        </p:nvSpPr>
        <p:spPr>
          <a:xfrm>
            <a:off x="211597" y="1830121"/>
            <a:ext cx="8932403" cy="3108543"/>
          </a:xfrm>
          <a:prstGeom prst="rect">
            <a:avLst/>
          </a:prstGeom>
          <a:noFill/>
        </p:spPr>
        <p:txBody>
          <a:bodyPr wrap="square" rtlCol="0">
            <a:spAutoFit/>
          </a:bodyPr>
          <a:lstStyle/>
          <a:p>
            <a:pPr marL="285750" indent="-285750">
              <a:buFont typeface="Arial" panose="020B0604020202020204" pitchFamily="34" charset="0"/>
              <a:buChar char="•"/>
            </a:pPr>
            <a:r>
              <a:rPr lang="en-IN" sz="3200" dirty="0">
                <a:solidFill>
                  <a:schemeClr val="bg1"/>
                </a:solidFill>
              </a:rPr>
              <a:t>Groundwater budget of India</a:t>
            </a:r>
          </a:p>
          <a:p>
            <a:pPr marL="285750" indent="-285750">
              <a:buFont typeface="Arial" panose="020B0604020202020204" pitchFamily="34" charset="0"/>
              <a:buChar char="•"/>
            </a:pPr>
            <a:r>
              <a:rPr lang="en-IN" sz="3200" dirty="0">
                <a:solidFill>
                  <a:schemeClr val="bg1"/>
                </a:solidFill>
              </a:rPr>
              <a:t>Study area and availability of Groundwater</a:t>
            </a:r>
          </a:p>
          <a:p>
            <a:pPr marL="285750" indent="-285750">
              <a:buFont typeface="Arial" panose="020B0604020202020204" pitchFamily="34" charset="0"/>
              <a:buChar char="•"/>
            </a:pPr>
            <a:r>
              <a:rPr lang="en-IN" sz="3200" dirty="0">
                <a:solidFill>
                  <a:schemeClr val="bg1"/>
                </a:solidFill>
              </a:rPr>
              <a:t>Hydrogeological settings </a:t>
            </a:r>
          </a:p>
          <a:p>
            <a:pPr marL="285750" indent="-285750">
              <a:buFont typeface="Arial" panose="020B0604020202020204" pitchFamily="34" charset="0"/>
              <a:buChar char="•"/>
            </a:pPr>
            <a:r>
              <a:rPr lang="en-IN" sz="3200" dirty="0">
                <a:solidFill>
                  <a:schemeClr val="bg1"/>
                </a:solidFill>
              </a:rPr>
              <a:t>Objectives</a:t>
            </a:r>
          </a:p>
          <a:p>
            <a:pPr marL="285750" indent="-285750">
              <a:buFont typeface="Arial" panose="020B0604020202020204" pitchFamily="34" charset="0"/>
              <a:buChar char="•"/>
            </a:pPr>
            <a:r>
              <a:rPr lang="en-IN" sz="3200" dirty="0">
                <a:solidFill>
                  <a:schemeClr val="bg1"/>
                </a:solidFill>
              </a:rPr>
              <a:t>Preliminary results</a:t>
            </a:r>
          </a:p>
          <a:p>
            <a:pPr marL="285750" indent="-285750">
              <a:buFont typeface="Arial" panose="020B0604020202020204" pitchFamily="34" charset="0"/>
              <a:buChar char="•"/>
            </a:pPr>
            <a:endParaRPr lang="en-IN" sz="3600" dirty="0">
              <a:solidFill>
                <a:schemeClr val="bg1"/>
              </a:solidFill>
            </a:endParaRPr>
          </a:p>
        </p:txBody>
      </p:sp>
    </p:spTree>
    <p:extLst>
      <p:ext uri="{BB962C8B-B14F-4D97-AF65-F5344CB8AC3E}">
        <p14:creationId xmlns:p14="http://schemas.microsoft.com/office/powerpoint/2010/main" val="10693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8552" t="61880" r="5632" b="4535"/>
          <a:stretch/>
        </p:blipFill>
        <p:spPr>
          <a:xfrm>
            <a:off x="5784159" y="4629918"/>
            <a:ext cx="3195961" cy="2068498"/>
          </a:xfrm>
          <a:prstGeom prst="rect">
            <a:avLst/>
          </a:prstGeom>
          <a:ln w="38100">
            <a:solidFill>
              <a:srgbClr val="FF3300"/>
            </a:solidFill>
          </a:ln>
        </p:spPr>
      </p:pic>
      <p:sp>
        <p:nvSpPr>
          <p:cNvPr id="3" name="TextBox 2"/>
          <p:cNvSpPr txBox="1"/>
          <p:nvPr/>
        </p:nvSpPr>
        <p:spPr>
          <a:xfrm>
            <a:off x="83981" y="6396161"/>
            <a:ext cx="4088525" cy="369332"/>
          </a:xfrm>
          <a:prstGeom prst="rect">
            <a:avLst/>
          </a:prstGeom>
          <a:noFill/>
        </p:spPr>
        <p:txBody>
          <a:bodyPr wrap="square" rtlCol="0">
            <a:spAutoFit/>
          </a:bodyPr>
          <a:lstStyle/>
          <a:p>
            <a:r>
              <a:rPr lang="en-IN" dirty="0">
                <a:solidFill>
                  <a:schemeClr val="bg1"/>
                </a:solidFill>
              </a:rPr>
              <a:t>Source: Groundwater year book (2015)</a:t>
            </a:r>
          </a:p>
        </p:txBody>
      </p:sp>
      <p:pic>
        <p:nvPicPr>
          <p:cNvPr id="4" name="Picture 3">
            <a:extLst>
              <a:ext uri="{FF2B5EF4-FFF2-40B4-BE49-F238E27FC236}">
                <a16:creationId xmlns:a16="http://schemas.microsoft.com/office/drawing/2014/main" id="{FFEC08C6-65BB-4D82-AF8D-88A880E4EC51}"/>
              </a:ext>
            </a:extLst>
          </p:cNvPr>
          <p:cNvPicPr>
            <a:picLocks noChangeAspect="1"/>
          </p:cNvPicPr>
          <p:nvPr/>
        </p:nvPicPr>
        <p:blipFill rotWithShape="1">
          <a:blip r:embed="rId2">
            <a:extLst>
              <a:ext uri="{28A0092B-C50C-407E-A947-70E740481C1C}">
                <a14:useLocalDpi xmlns:a14="http://schemas.microsoft.com/office/drawing/2010/main" val="0"/>
              </a:ext>
            </a:extLst>
          </a:blip>
          <a:srcRect l="12274" t="62865" r="53502" b="8883"/>
          <a:stretch/>
        </p:blipFill>
        <p:spPr>
          <a:xfrm>
            <a:off x="163880" y="144367"/>
            <a:ext cx="3053918" cy="1740024"/>
          </a:xfrm>
          <a:prstGeom prst="rect">
            <a:avLst/>
          </a:prstGeom>
          <a:ln w="38100">
            <a:solidFill>
              <a:srgbClr val="FF3300"/>
            </a:solidFill>
          </a:ln>
        </p:spPr>
      </p:pic>
      <p:pic>
        <p:nvPicPr>
          <p:cNvPr id="5" name="Picture 4">
            <a:extLst>
              <a:ext uri="{FF2B5EF4-FFF2-40B4-BE49-F238E27FC236}">
                <a16:creationId xmlns:a16="http://schemas.microsoft.com/office/drawing/2014/main" id="{1741BC2F-60C6-40EF-9B12-C39AEBC52FD2}"/>
              </a:ext>
            </a:extLst>
          </p:cNvPr>
          <p:cNvPicPr>
            <a:picLocks noChangeAspect="1"/>
          </p:cNvPicPr>
          <p:nvPr/>
        </p:nvPicPr>
        <p:blipFill rotWithShape="1">
          <a:blip r:embed="rId2">
            <a:extLst>
              <a:ext uri="{28A0092B-C50C-407E-A947-70E740481C1C}">
                <a14:useLocalDpi xmlns:a14="http://schemas.microsoft.com/office/drawing/2010/main" val="0"/>
              </a:ext>
            </a:extLst>
          </a:blip>
          <a:srcRect l="10964" t="13977" r="15216" b="40474"/>
          <a:stretch/>
        </p:blipFill>
        <p:spPr>
          <a:xfrm>
            <a:off x="1577071" y="2004443"/>
            <a:ext cx="5989858" cy="2550936"/>
          </a:xfrm>
          <a:prstGeom prst="rect">
            <a:avLst/>
          </a:prstGeom>
          <a:ln w="38100">
            <a:solidFill>
              <a:srgbClr val="FF3300"/>
            </a:solidFill>
          </a:ln>
        </p:spPr>
      </p:pic>
      <p:sp>
        <p:nvSpPr>
          <p:cNvPr id="6" name="TextBox 5">
            <a:extLst>
              <a:ext uri="{FF2B5EF4-FFF2-40B4-BE49-F238E27FC236}">
                <a16:creationId xmlns:a16="http://schemas.microsoft.com/office/drawing/2014/main" id="{8FBBD945-AAF3-4168-8CCA-E83584A269F1}"/>
              </a:ext>
            </a:extLst>
          </p:cNvPr>
          <p:cNvSpPr txBox="1"/>
          <p:nvPr/>
        </p:nvSpPr>
        <p:spPr>
          <a:xfrm>
            <a:off x="3302494" y="461839"/>
            <a:ext cx="5526706" cy="1200329"/>
          </a:xfrm>
          <a:prstGeom prst="rect">
            <a:avLst/>
          </a:prstGeom>
          <a:noFill/>
        </p:spPr>
        <p:txBody>
          <a:bodyPr wrap="square" rtlCol="0">
            <a:spAutoFit/>
          </a:bodyPr>
          <a:lstStyle/>
          <a:p>
            <a:pPr algn="ctr"/>
            <a:r>
              <a:rPr lang="en-IN" sz="3600" b="1" dirty="0">
                <a:solidFill>
                  <a:schemeClr val="bg1"/>
                </a:solidFill>
                <a:latin typeface="Arial" panose="020B0604020202020204" pitchFamily="34" charset="0"/>
                <a:cs typeface="Arial" panose="020B0604020202020204" pitchFamily="34" charset="0"/>
              </a:rPr>
              <a:t>Indian Groundwater Budget</a:t>
            </a:r>
          </a:p>
        </p:txBody>
      </p:sp>
    </p:spTree>
    <p:extLst>
      <p:ext uri="{BB962C8B-B14F-4D97-AF65-F5344CB8AC3E}">
        <p14:creationId xmlns:p14="http://schemas.microsoft.com/office/powerpoint/2010/main" val="584706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C4A5B03-4C47-4F0F-8B89-0F415FBB9282}"/>
              </a:ext>
            </a:extLst>
          </p:cNvPr>
          <p:cNvGrpSpPr/>
          <p:nvPr/>
        </p:nvGrpSpPr>
        <p:grpSpPr>
          <a:xfrm>
            <a:off x="3959603" y="1345836"/>
            <a:ext cx="4929229" cy="4467734"/>
            <a:chOff x="1319173" y="649384"/>
            <a:chExt cx="6505654" cy="5902557"/>
          </a:xfrm>
        </p:grpSpPr>
        <p:pic>
          <p:nvPicPr>
            <p:cNvPr id="2" name="Picture 1">
              <a:extLst>
                <a:ext uri="{FF2B5EF4-FFF2-40B4-BE49-F238E27FC236}">
                  <a16:creationId xmlns:a16="http://schemas.microsoft.com/office/drawing/2014/main" id="{5BE75F46-DEDC-48DC-A23D-DFD00CA5252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19173" y="649384"/>
              <a:ext cx="6505654" cy="5902557"/>
            </a:xfrm>
            <a:prstGeom prst="rect">
              <a:avLst/>
            </a:prstGeom>
          </p:spPr>
        </p:pic>
        <p:sp>
          <p:nvSpPr>
            <p:cNvPr id="3" name="Rectangle 2">
              <a:extLst>
                <a:ext uri="{FF2B5EF4-FFF2-40B4-BE49-F238E27FC236}">
                  <a16:creationId xmlns:a16="http://schemas.microsoft.com/office/drawing/2014/main" id="{2D8B86F7-D4A6-43CE-A36D-4860C3549FAD}"/>
                </a:ext>
              </a:extLst>
            </p:cNvPr>
            <p:cNvSpPr/>
            <p:nvPr/>
          </p:nvSpPr>
          <p:spPr>
            <a:xfrm>
              <a:off x="5569527" y="3914540"/>
              <a:ext cx="1526519" cy="19194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1EAD9F1D-3C4D-4A3F-81A9-26122D5E7AE4}"/>
                </a:ext>
              </a:extLst>
            </p:cNvPr>
            <p:cNvSpPr txBox="1"/>
            <p:nvPr/>
          </p:nvSpPr>
          <p:spPr>
            <a:xfrm rot="5400000">
              <a:off x="6235929" y="4610247"/>
              <a:ext cx="2352110" cy="528070"/>
            </a:xfrm>
            <a:prstGeom prst="rect">
              <a:avLst/>
            </a:prstGeom>
            <a:noFill/>
          </p:spPr>
          <p:txBody>
            <a:bodyPr wrap="square" rtlCol="0">
              <a:spAutoFit/>
            </a:bodyPr>
            <a:lstStyle/>
            <a:p>
              <a:r>
                <a:rPr lang="en-IN" sz="2000" b="1" dirty="0">
                  <a:solidFill>
                    <a:schemeClr val="accent1"/>
                  </a:solidFill>
                </a:rPr>
                <a:t>South Gujarat</a:t>
              </a:r>
            </a:p>
          </p:txBody>
        </p:sp>
        <p:sp>
          <p:nvSpPr>
            <p:cNvPr id="7" name="Oval 6">
              <a:extLst>
                <a:ext uri="{FF2B5EF4-FFF2-40B4-BE49-F238E27FC236}">
                  <a16:creationId xmlns:a16="http://schemas.microsoft.com/office/drawing/2014/main" id="{0EAE2AE2-9D73-48BD-A518-31C966180CBB}"/>
                </a:ext>
              </a:extLst>
            </p:cNvPr>
            <p:cNvSpPr/>
            <p:nvPr/>
          </p:nvSpPr>
          <p:spPr>
            <a:xfrm rot="17866205">
              <a:off x="4922478" y="1474684"/>
              <a:ext cx="1697668" cy="3267433"/>
            </a:xfrm>
            <a:prstGeom prst="ellipse">
              <a:avLst/>
            </a:pr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8CD5DB5D-AFD1-488E-B11A-18FC4B833BA3}"/>
                </a:ext>
              </a:extLst>
            </p:cNvPr>
            <p:cNvSpPr txBox="1"/>
            <p:nvPr/>
          </p:nvSpPr>
          <p:spPr>
            <a:xfrm rot="21404289">
              <a:off x="3876443" y="1654399"/>
              <a:ext cx="1683064" cy="394111"/>
            </a:xfrm>
            <a:prstGeom prst="rect">
              <a:avLst/>
            </a:prstGeom>
            <a:noFill/>
          </p:spPr>
          <p:txBody>
            <a:bodyPr wrap="none" rtlCol="0">
              <a:spAutoFit/>
            </a:bodyPr>
            <a:lstStyle/>
            <a:p>
              <a:r>
                <a:rPr lang="en-IN" sz="2000" b="1" dirty="0">
                  <a:solidFill>
                    <a:schemeClr val="accent4">
                      <a:lumMod val="50000"/>
                    </a:schemeClr>
                  </a:solidFill>
                </a:rPr>
                <a:t>North Gujarat</a:t>
              </a:r>
            </a:p>
          </p:txBody>
        </p:sp>
      </p:grpSp>
      <p:sp>
        <p:nvSpPr>
          <p:cNvPr id="11" name="TextBox 10">
            <a:extLst>
              <a:ext uri="{FF2B5EF4-FFF2-40B4-BE49-F238E27FC236}">
                <a16:creationId xmlns:a16="http://schemas.microsoft.com/office/drawing/2014/main" id="{CA894487-69F2-4EE1-865E-BC74449A5532}"/>
              </a:ext>
            </a:extLst>
          </p:cNvPr>
          <p:cNvSpPr txBox="1"/>
          <p:nvPr/>
        </p:nvSpPr>
        <p:spPr>
          <a:xfrm>
            <a:off x="134224" y="1186582"/>
            <a:ext cx="3776839" cy="5047536"/>
          </a:xfrm>
          <a:prstGeom prst="rect">
            <a:avLst/>
          </a:prstGeom>
          <a:noFill/>
        </p:spPr>
        <p:txBody>
          <a:bodyPr wrap="square" rtlCol="0">
            <a:spAutoFit/>
          </a:bodyPr>
          <a:lstStyle/>
          <a:p>
            <a:pPr marL="285750" indent="-285750" algn="just">
              <a:buFont typeface="Arial" panose="020B0604020202020204" pitchFamily="34" charset="0"/>
              <a:buChar char="•"/>
            </a:pPr>
            <a:r>
              <a:rPr lang="en-IN" sz="1600" dirty="0">
                <a:solidFill>
                  <a:schemeClr val="accent4"/>
                </a:solidFill>
              </a:rPr>
              <a:t>The state of Gujarat  located in the semi-arid western India is fall under water stressed region</a:t>
            </a:r>
          </a:p>
          <a:p>
            <a:pPr marL="285750" indent="-285750" algn="just">
              <a:buFont typeface="Arial" panose="020B0604020202020204" pitchFamily="34" charset="0"/>
              <a:buChar char="•"/>
            </a:pPr>
            <a:r>
              <a:rPr lang="en-IN" sz="1600" dirty="0">
                <a:solidFill>
                  <a:schemeClr val="accent4"/>
                </a:solidFill>
              </a:rPr>
              <a:t>About 27% of the total area (~1.96×10</a:t>
            </a:r>
            <a:r>
              <a:rPr lang="en-IN" sz="1600" baseline="30000" dirty="0">
                <a:solidFill>
                  <a:schemeClr val="accent4"/>
                </a:solidFill>
              </a:rPr>
              <a:t>5</a:t>
            </a:r>
            <a:r>
              <a:rPr lang="en-IN" sz="1600" dirty="0">
                <a:solidFill>
                  <a:schemeClr val="accent4"/>
                </a:solidFill>
              </a:rPr>
              <a:t> km</a:t>
            </a:r>
            <a:r>
              <a:rPr lang="en-IN" sz="1600" baseline="30000" dirty="0">
                <a:solidFill>
                  <a:schemeClr val="accent4"/>
                </a:solidFill>
              </a:rPr>
              <a:t>2</a:t>
            </a:r>
            <a:r>
              <a:rPr lang="en-IN" sz="1600" dirty="0">
                <a:solidFill>
                  <a:schemeClr val="accent4"/>
                </a:solidFill>
              </a:rPr>
              <a:t>) of the state is drought prone</a:t>
            </a:r>
          </a:p>
          <a:p>
            <a:pPr marL="285750" indent="-285750" algn="just">
              <a:buFont typeface="Arial" panose="020B0604020202020204" pitchFamily="34" charset="0"/>
              <a:buChar char="•"/>
            </a:pPr>
            <a:r>
              <a:rPr lang="en-IN" sz="1600" dirty="0">
                <a:solidFill>
                  <a:schemeClr val="accent4"/>
                </a:solidFill>
              </a:rPr>
              <a:t>The state is predominantly dependent on groundwater for its agriculture water demand, with as much as 82% of the net irrigated area in the state is groundwater-irrigated</a:t>
            </a:r>
          </a:p>
          <a:p>
            <a:pPr marL="285750" indent="-285750" algn="just">
              <a:buFont typeface="Arial" panose="020B0604020202020204" pitchFamily="34" charset="0"/>
              <a:buChar char="•"/>
            </a:pPr>
            <a:r>
              <a:rPr lang="en-IN" sz="1600" dirty="0">
                <a:solidFill>
                  <a:schemeClr val="accent4"/>
                </a:solidFill>
              </a:rPr>
              <a:t>An alarming fact about water resource scenario in the state is that there are 31 talukas (sub-district zones) which are categorised as over-exploited (groundwater development &gt;100%), 12 talukas as critical (groundwater development 90-100%) and 69 talukas are semi-critical (groundwater development 70-90 %) ( CGWB 2017)</a:t>
            </a:r>
          </a:p>
          <a:p>
            <a:pPr marL="285750" indent="-285750" algn="just">
              <a:buFont typeface="Arial" panose="020B0604020202020204" pitchFamily="34" charset="0"/>
              <a:buChar char="•"/>
            </a:pPr>
            <a:endParaRPr lang="en-IN" dirty="0">
              <a:solidFill>
                <a:schemeClr val="accent4"/>
              </a:solidFill>
            </a:endParaRPr>
          </a:p>
        </p:txBody>
      </p:sp>
      <p:sp>
        <p:nvSpPr>
          <p:cNvPr id="12" name="TextBox 11">
            <a:extLst>
              <a:ext uri="{FF2B5EF4-FFF2-40B4-BE49-F238E27FC236}">
                <a16:creationId xmlns:a16="http://schemas.microsoft.com/office/drawing/2014/main" id="{965A2792-5E42-4F71-B481-2F5AE77BE271}"/>
              </a:ext>
            </a:extLst>
          </p:cNvPr>
          <p:cNvSpPr txBox="1"/>
          <p:nvPr/>
        </p:nvSpPr>
        <p:spPr>
          <a:xfrm>
            <a:off x="914400" y="167907"/>
            <a:ext cx="7038363" cy="584775"/>
          </a:xfrm>
          <a:prstGeom prst="rect">
            <a:avLst/>
          </a:prstGeom>
          <a:noFill/>
        </p:spPr>
        <p:txBody>
          <a:bodyPr wrap="square" rtlCol="0">
            <a:spAutoFit/>
          </a:bodyPr>
          <a:lstStyle/>
          <a:p>
            <a:pPr algn="ctr"/>
            <a:r>
              <a:rPr lang="en-IN" sz="3200" b="1" dirty="0">
                <a:solidFill>
                  <a:schemeClr val="bg1"/>
                </a:solidFill>
              </a:rPr>
              <a:t>Study area</a:t>
            </a:r>
          </a:p>
        </p:txBody>
      </p:sp>
    </p:spTree>
    <p:extLst>
      <p:ext uri="{BB962C8B-B14F-4D97-AF65-F5344CB8AC3E}">
        <p14:creationId xmlns:p14="http://schemas.microsoft.com/office/powerpoint/2010/main" val="2894710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3CBA87-DD5C-4EAD-8AAF-B7A8818BAB5E}"/>
              </a:ext>
            </a:extLst>
          </p:cNvPr>
          <p:cNvSpPr txBox="1"/>
          <p:nvPr/>
        </p:nvSpPr>
        <p:spPr>
          <a:xfrm>
            <a:off x="0" y="380419"/>
            <a:ext cx="9144000" cy="584775"/>
          </a:xfrm>
          <a:prstGeom prst="rect">
            <a:avLst/>
          </a:prstGeom>
          <a:noFill/>
        </p:spPr>
        <p:txBody>
          <a:bodyPr wrap="square" rtlCol="0">
            <a:spAutoFit/>
          </a:bodyPr>
          <a:lstStyle/>
          <a:p>
            <a:pPr algn="ctr"/>
            <a:r>
              <a:rPr lang="en-IN" sz="3200" b="1" dirty="0">
                <a:solidFill>
                  <a:schemeClr val="bg1"/>
                </a:solidFill>
                <a:latin typeface="Times New Roman" panose="02020603050405020304" pitchFamily="18" charset="0"/>
                <a:cs typeface="Times New Roman" panose="02020603050405020304" pitchFamily="18" charset="0"/>
              </a:rPr>
              <a:t>Availability of groundwater in Gujarat</a:t>
            </a:r>
          </a:p>
        </p:txBody>
      </p:sp>
      <p:sp>
        <p:nvSpPr>
          <p:cNvPr id="6" name="TextBox 5">
            <a:extLst>
              <a:ext uri="{FF2B5EF4-FFF2-40B4-BE49-F238E27FC236}">
                <a16:creationId xmlns:a16="http://schemas.microsoft.com/office/drawing/2014/main" id="{B61EF934-653B-4134-8FF6-C386E6728C17}"/>
              </a:ext>
            </a:extLst>
          </p:cNvPr>
          <p:cNvSpPr txBox="1"/>
          <p:nvPr/>
        </p:nvSpPr>
        <p:spPr>
          <a:xfrm>
            <a:off x="4228051" y="2927759"/>
            <a:ext cx="3584550" cy="312676"/>
          </a:xfrm>
          <a:prstGeom prst="rect">
            <a:avLst/>
          </a:prstGeom>
          <a:noFill/>
        </p:spPr>
        <p:txBody>
          <a:bodyPr wrap="square" rtlCol="0">
            <a:spAutoFit/>
          </a:bodyPr>
          <a:lstStyle/>
          <a:p>
            <a:pPr algn="ctr"/>
            <a:r>
              <a:rPr lang="en-IN" sz="1400" b="1" dirty="0">
                <a:solidFill>
                  <a:schemeClr val="bg1"/>
                </a:solidFill>
              </a:rPr>
              <a:t>Surface and groundwater usage </a:t>
            </a:r>
          </a:p>
        </p:txBody>
      </p:sp>
      <p:graphicFrame>
        <p:nvGraphicFramePr>
          <p:cNvPr id="18" name="Table 17">
            <a:extLst>
              <a:ext uri="{FF2B5EF4-FFF2-40B4-BE49-F238E27FC236}">
                <a16:creationId xmlns:a16="http://schemas.microsoft.com/office/drawing/2014/main" id="{6AB2C1ED-555F-4A7C-92D3-F997AD8A16F0}"/>
              </a:ext>
            </a:extLst>
          </p:cNvPr>
          <p:cNvGraphicFramePr>
            <a:graphicFrameLocks noGrp="1"/>
          </p:cNvGraphicFramePr>
          <p:nvPr>
            <p:extLst>
              <p:ext uri="{D42A27DB-BD31-4B8C-83A1-F6EECF244321}">
                <p14:modId xmlns:p14="http://schemas.microsoft.com/office/powerpoint/2010/main" val="1863328728"/>
              </p:ext>
            </p:extLst>
          </p:nvPr>
        </p:nvGraphicFramePr>
        <p:xfrm>
          <a:off x="4476449" y="2606243"/>
          <a:ext cx="4427853" cy="3501580"/>
        </p:xfrm>
        <a:graphic>
          <a:graphicData uri="http://schemas.openxmlformats.org/drawingml/2006/table">
            <a:tbl>
              <a:tblPr/>
              <a:tblGrid>
                <a:gridCol w="744575">
                  <a:extLst>
                    <a:ext uri="{9D8B030D-6E8A-4147-A177-3AD203B41FA5}">
                      <a16:colId xmlns:a16="http://schemas.microsoft.com/office/drawing/2014/main" val="1933957196"/>
                    </a:ext>
                  </a:extLst>
                </a:gridCol>
                <a:gridCol w="573475">
                  <a:extLst>
                    <a:ext uri="{9D8B030D-6E8A-4147-A177-3AD203B41FA5}">
                      <a16:colId xmlns:a16="http://schemas.microsoft.com/office/drawing/2014/main" val="3394439462"/>
                    </a:ext>
                  </a:extLst>
                </a:gridCol>
                <a:gridCol w="636302">
                  <a:extLst>
                    <a:ext uri="{9D8B030D-6E8A-4147-A177-3AD203B41FA5}">
                      <a16:colId xmlns:a16="http://schemas.microsoft.com/office/drawing/2014/main" val="918320220"/>
                    </a:ext>
                  </a:extLst>
                </a:gridCol>
                <a:gridCol w="856026">
                  <a:extLst>
                    <a:ext uri="{9D8B030D-6E8A-4147-A177-3AD203B41FA5}">
                      <a16:colId xmlns:a16="http://schemas.microsoft.com/office/drawing/2014/main" val="3003734932"/>
                    </a:ext>
                  </a:extLst>
                </a:gridCol>
                <a:gridCol w="44450">
                  <a:extLst>
                    <a:ext uri="{9D8B030D-6E8A-4147-A177-3AD203B41FA5}">
                      <a16:colId xmlns:a16="http://schemas.microsoft.com/office/drawing/2014/main" val="2855756413"/>
                    </a:ext>
                  </a:extLst>
                </a:gridCol>
                <a:gridCol w="1163974">
                  <a:extLst>
                    <a:ext uri="{9D8B030D-6E8A-4147-A177-3AD203B41FA5}">
                      <a16:colId xmlns:a16="http://schemas.microsoft.com/office/drawing/2014/main" val="2732708371"/>
                    </a:ext>
                  </a:extLst>
                </a:gridCol>
                <a:gridCol w="409051">
                  <a:extLst>
                    <a:ext uri="{9D8B030D-6E8A-4147-A177-3AD203B41FA5}">
                      <a16:colId xmlns:a16="http://schemas.microsoft.com/office/drawing/2014/main" val="2213109830"/>
                    </a:ext>
                  </a:extLst>
                </a:gridCol>
              </a:tblGrid>
              <a:tr h="335141">
                <a:tc>
                  <a:txBody>
                    <a:bodyPr/>
                    <a:lstStyle/>
                    <a:p>
                      <a:pPr algn="ctr" fontAlgn="ctr"/>
                      <a:r>
                        <a:rPr lang="en-IN" sz="1000" b="1" i="0" u="none" strike="noStrike" dirty="0">
                          <a:solidFill>
                            <a:srgbClr val="FFFFFF"/>
                          </a:solidFill>
                          <a:effectLst/>
                          <a:latin typeface="Arial" panose="020B0604020202020204" pitchFamily="34" charset="0"/>
                        </a:rPr>
                        <a:t>Area</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788112"/>
                      </a:solidFill>
                      <a:prstDash val="solid"/>
                      <a:round/>
                      <a:headEnd type="none" w="med" len="med"/>
                      <a:tailEnd type="none" w="med" len="med"/>
                    </a:lnB>
                    <a:solidFill>
                      <a:srgbClr val="00599D"/>
                    </a:solidFill>
                  </a:tcPr>
                </a:tc>
                <a:tc gridSpan="6">
                  <a:txBody>
                    <a:bodyPr/>
                    <a:lstStyle/>
                    <a:p>
                      <a:pPr algn="ctr" fontAlgn="ctr"/>
                      <a:r>
                        <a:rPr lang="en-IN" sz="1000" b="1" i="0" u="none" strike="noStrike" dirty="0">
                          <a:solidFill>
                            <a:srgbClr val="FFFFFF"/>
                          </a:solidFill>
                          <a:effectLst/>
                          <a:latin typeface="Arial" panose="020B0604020202020204" pitchFamily="34" charset="0"/>
                        </a:rPr>
                        <a:t>One Billion cubic meters</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788112"/>
                      </a:solidFill>
                      <a:prstDash val="solid"/>
                      <a:round/>
                      <a:headEnd type="none" w="med" len="med"/>
                      <a:tailEnd type="none" w="med" len="med"/>
                    </a:lnB>
                    <a:solidFill>
                      <a:srgbClr val="00599D"/>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554549901"/>
                  </a:ext>
                </a:extLst>
              </a:tr>
              <a:tr h="1137614">
                <a:tc>
                  <a:txBody>
                    <a:bodyPr/>
                    <a:lstStyle/>
                    <a:p>
                      <a:pPr algn="ctr" fontAlgn="ctr"/>
                      <a:r>
                        <a:rPr lang="en-IN" sz="1000" b="1" i="0" u="none" strike="noStrike" dirty="0">
                          <a:solidFill>
                            <a:srgbClr val="FFFFFF"/>
                          </a:solidFill>
                          <a:effectLst/>
                          <a:latin typeface="Arial" panose="020B0604020202020204" pitchFamily="34" charset="0"/>
                        </a:rPr>
                        <a:t>Area</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a:txBody>
                    <a:bodyPr/>
                    <a:lstStyle/>
                    <a:p>
                      <a:pPr algn="ctr" fontAlgn="ctr"/>
                      <a:r>
                        <a:rPr lang="en-IN" sz="1000" b="1" i="0" u="none" strike="noStrike" dirty="0">
                          <a:solidFill>
                            <a:srgbClr val="FFFFFF"/>
                          </a:solidFill>
                          <a:effectLst/>
                          <a:latin typeface="Arial" panose="020B0604020202020204" pitchFamily="34" charset="0"/>
                        </a:rPr>
                        <a:t>Total Water Quota (Billion Cubic </a:t>
                      </a:r>
                      <a:r>
                        <a:rPr lang="en-IN" sz="1000" b="1" i="0" u="none" strike="noStrike" dirty="0" err="1">
                          <a:solidFill>
                            <a:srgbClr val="FFFFFF"/>
                          </a:solidFill>
                          <a:effectLst/>
                          <a:latin typeface="Arial" panose="020B0604020202020204" pitchFamily="34" charset="0"/>
                        </a:rPr>
                        <a:t>Mtrs</a:t>
                      </a:r>
                      <a:r>
                        <a:rPr lang="en-IN" sz="1000" b="1" i="0" u="none" strike="noStrike" dirty="0">
                          <a:solidFill>
                            <a:srgbClr val="FFFFFF"/>
                          </a:solidFill>
                          <a:effectLst/>
                          <a:latin typeface="Arial" panose="020B0604020202020204" pitchFamily="34" charset="0"/>
                        </a:rPr>
                        <a:t>)</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a:txBody>
                    <a:bodyPr/>
                    <a:lstStyle/>
                    <a:p>
                      <a:pPr algn="ctr" fontAlgn="ctr"/>
                      <a:r>
                        <a:rPr lang="en-IN" sz="1000" b="1" i="0" u="none" strike="noStrike" dirty="0">
                          <a:solidFill>
                            <a:srgbClr val="FFFFFF"/>
                          </a:solidFill>
                          <a:effectLst/>
                          <a:latin typeface="Arial" panose="020B0604020202020204" pitchFamily="34" charset="0"/>
                        </a:rPr>
                        <a:t>Surface Water (Billion Cubic </a:t>
                      </a:r>
                      <a:r>
                        <a:rPr lang="en-IN" sz="1000" b="1" i="0" u="none" strike="noStrike" dirty="0" err="1">
                          <a:solidFill>
                            <a:srgbClr val="FFFFFF"/>
                          </a:solidFill>
                          <a:effectLst/>
                          <a:latin typeface="Arial" panose="020B0604020202020204" pitchFamily="34" charset="0"/>
                        </a:rPr>
                        <a:t>Mtrs</a:t>
                      </a:r>
                      <a:r>
                        <a:rPr lang="en-IN" sz="1000" b="1" i="0" u="none" strike="noStrike" dirty="0">
                          <a:solidFill>
                            <a:srgbClr val="FFFFFF"/>
                          </a:solidFill>
                          <a:effectLst/>
                          <a:latin typeface="Arial" panose="020B0604020202020204" pitchFamily="34" charset="0"/>
                        </a:rPr>
                        <a:t>)</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a:txBody>
                    <a:bodyPr/>
                    <a:lstStyle/>
                    <a:p>
                      <a:pPr algn="ctr" fontAlgn="ctr"/>
                      <a:r>
                        <a:rPr lang="en-IN" sz="1050" b="1" i="0" u="none" strike="noStrike" dirty="0">
                          <a:solidFill>
                            <a:schemeClr val="bg1"/>
                          </a:solidFill>
                          <a:effectLst/>
                          <a:latin typeface="Arial" panose="020B0604020202020204" pitchFamily="34" charset="0"/>
                        </a:rPr>
                        <a:t>Underground Water (Billion Cubic </a:t>
                      </a:r>
                      <a:r>
                        <a:rPr lang="en-IN" sz="1050" b="1" i="0" u="none" strike="noStrike" dirty="0" err="1">
                          <a:solidFill>
                            <a:schemeClr val="bg1"/>
                          </a:solidFill>
                          <a:effectLst/>
                          <a:latin typeface="Arial" panose="020B0604020202020204" pitchFamily="34" charset="0"/>
                        </a:rPr>
                        <a:t>Mtrs</a:t>
                      </a:r>
                      <a:r>
                        <a:rPr lang="en-IN" sz="1000" b="1" i="0" u="none" strike="noStrike" dirty="0">
                          <a:solidFill>
                            <a:schemeClr val="bg1"/>
                          </a:solidFill>
                          <a:effectLst/>
                          <a:latin typeface="Arial" panose="020B0604020202020204" pitchFamily="34" charset="0"/>
                        </a:rPr>
                        <a:t>)</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rowSpan="6">
                  <a:txBody>
                    <a:bodyPr/>
                    <a:lstStyle/>
                    <a:p>
                      <a:pPr algn="ctr" fontAlgn="ctr"/>
                      <a:endParaRPr lang="en-IN" sz="1000" b="1" i="0" u="none" strike="noStrike" dirty="0">
                        <a:solidFill>
                          <a:srgbClr val="FFFFFF"/>
                        </a:solidFill>
                        <a:effectLst/>
                        <a:latin typeface="Arial" panose="020B0604020202020204" pitchFamily="34" charset="0"/>
                      </a:endParaRP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a:txBody>
                    <a:bodyPr/>
                    <a:lstStyle/>
                    <a:p>
                      <a:pPr algn="ctr" fontAlgn="ctr"/>
                      <a:r>
                        <a:rPr lang="en-IN" sz="1000" b="1" i="0" u="none" strike="noStrike" dirty="0">
                          <a:solidFill>
                            <a:srgbClr val="FFFFFF"/>
                          </a:solidFill>
                          <a:effectLst/>
                          <a:latin typeface="Arial" panose="020B0604020202020204" pitchFamily="34" charset="0"/>
                        </a:rPr>
                        <a:t>% of Water Resources</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tc>
                  <a:txBody>
                    <a:bodyPr/>
                    <a:lstStyle/>
                    <a:p>
                      <a:pPr algn="ctr" fontAlgn="ctr"/>
                      <a:r>
                        <a:rPr lang="en-IN" sz="1000" b="1" i="0" u="none" strike="noStrike" dirty="0">
                          <a:solidFill>
                            <a:srgbClr val="FFFFFF"/>
                          </a:solidFill>
                          <a:effectLst/>
                          <a:latin typeface="Arial" panose="020B0604020202020204" pitchFamily="34" charset="0"/>
                        </a:rPr>
                        <a:t>% of area</a:t>
                      </a:r>
                    </a:p>
                  </a:txBody>
                  <a:tcPr marL="9525" marR="9525" marT="9525" marB="0" anchor="ctr">
                    <a:lnL w="12700" cap="flat" cmpd="sng" algn="ctr">
                      <a:solidFill>
                        <a:srgbClr val="788112"/>
                      </a:solidFill>
                      <a:prstDash val="solid"/>
                      <a:round/>
                      <a:headEnd type="none" w="med" len="med"/>
                      <a:tailEnd type="none" w="med" len="med"/>
                    </a:lnL>
                    <a:lnR w="12700" cap="flat" cmpd="sng" algn="ctr">
                      <a:solidFill>
                        <a:srgbClr val="788112"/>
                      </a:solidFill>
                      <a:prstDash val="solid"/>
                      <a:round/>
                      <a:headEnd type="none" w="med" len="med"/>
                      <a:tailEnd type="none" w="med" len="med"/>
                    </a:lnR>
                    <a:lnT w="12700" cap="flat" cmpd="sng" algn="ctr">
                      <a:solidFill>
                        <a:srgbClr val="788112"/>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00599D"/>
                    </a:solidFill>
                  </a:tcPr>
                </a:tc>
                <a:extLst>
                  <a:ext uri="{0D108BD9-81ED-4DB2-BD59-A6C34878D82A}">
                    <a16:rowId xmlns:a16="http://schemas.microsoft.com/office/drawing/2014/main" val="3017221555"/>
                  </a:ext>
                </a:extLst>
              </a:tr>
              <a:tr h="619989">
                <a:tc>
                  <a:txBody>
                    <a:bodyPr/>
                    <a:lstStyle/>
                    <a:p>
                      <a:pPr algn="l" fontAlgn="ctr"/>
                      <a:r>
                        <a:rPr lang="en-IN" sz="1400" b="1" i="0" u="none" strike="noStrike">
                          <a:solidFill>
                            <a:srgbClr val="630000"/>
                          </a:solidFill>
                          <a:effectLst/>
                          <a:latin typeface="Arial" panose="020B0604020202020204" pitchFamily="34" charset="0"/>
                        </a:rPr>
                        <a:t>Central &amp; South Gujarat</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38.2</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31.8</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chemeClr val="tx1"/>
                          </a:solidFill>
                          <a:effectLst/>
                          <a:latin typeface="Arial" panose="020B0604020202020204" pitchFamily="34" charset="0"/>
                        </a:rPr>
                        <a:t>6.4</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vMerge="1">
                  <a:txBody>
                    <a:bodyPr/>
                    <a:lstStyle/>
                    <a:p>
                      <a:pPr algn="l" fontAlgn="ctr"/>
                      <a:endParaRPr lang="en-IN" sz="1600" b="1" i="0" u="none" strike="noStrike" dirty="0">
                        <a:solidFill>
                          <a:srgbClr val="630000"/>
                        </a:solidFill>
                        <a:effectLst/>
                        <a:latin typeface="Arial" panose="020B0604020202020204" pitchFamily="34" charset="0"/>
                      </a:endParaRP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69</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25</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extLst>
                  <a:ext uri="{0D108BD9-81ED-4DB2-BD59-A6C34878D82A}">
                    <a16:rowId xmlns:a16="http://schemas.microsoft.com/office/drawing/2014/main" val="3843641568"/>
                  </a:ext>
                </a:extLst>
              </a:tr>
              <a:tr h="416356">
                <a:tc>
                  <a:txBody>
                    <a:bodyPr/>
                    <a:lstStyle/>
                    <a:p>
                      <a:pPr algn="l" fontAlgn="ctr"/>
                      <a:r>
                        <a:rPr lang="en-IN" sz="1400" b="1" i="0" u="none" strike="noStrike">
                          <a:solidFill>
                            <a:srgbClr val="630000"/>
                          </a:solidFill>
                          <a:effectLst/>
                          <a:latin typeface="Arial" panose="020B0604020202020204" pitchFamily="34" charset="0"/>
                        </a:rPr>
                        <a:t>North Gujarat</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6.3</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2.1</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chemeClr val="tx1"/>
                          </a:solidFill>
                          <a:effectLst/>
                          <a:latin typeface="Arial" panose="020B0604020202020204" pitchFamily="34" charset="0"/>
                        </a:rPr>
                        <a:t>4.2</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vMerge="1">
                  <a:txBody>
                    <a:bodyPr/>
                    <a:lstStyle/>
                    <a:p>
                      <a:pPr algn="l" fontAlgn="ctr"/>
                      <a:endParaRPr lang="en-IN" sz="1600" b="1" i="0" u="none" strike="noStrike" dirty="0">
                        <a:solidFill>
                          <a:srgbClr val="630000"/>
                        </a:solidFill>
                        <a:effectLst/>
                        <a:latin typeface="Arial" panose="020B0604020202020204" pitchFamily="34" charset="0"/>
                      </a:endParaRP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11</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20</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extLst>
                  <a:ext uri="{0D108BD9-81ED-4DB2-BD59-A6C34878D82A}">
                    <a16:rowId xmlns:a16="http://schemas.microsoft.com/office/drawing/2014/main" val="3519097188"/>
                  </a:ext>
                </a:extLst>
              </a:tr>
              <a:tr h="416356">
                <a:tc>
                  <a:txBody>
                    <a:bodyPr/>
                    <a:lstStyle/>
                    <a:p>
                      <a:pPr algn="l" fontAlgn="ctr"/>
                      <a:r>
                        <a:rPr lang="en-IN" sz="1400" b="1" i="0" u="none" strike="noStrike">
                          <a:solidFill>
                            <a:srgbClr val="630000"/>
                          </a:solidFill>
                          <a:effectLst/>
                          <a:latin typeface="Arial" panose="020B0604020202020204" pitchFamily="34" charset="0"/>
                        </a:rPr>
                        <a:t>Saurashtra</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9.7</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3.6</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chemeClr val="tx1"/>
                          </a:solidFill>
                          <a:effectLst/>
                          <a:latin typeface="Arial" panose="020B0604020202020204" pitchFamily="34" charset="0"/>
                        </a:rPr>
                        <a:t>6.1</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vMerge="1">
                  <a:txBody>
                    <a:bodyPr/>
                    <a:lstStyle/>
                    <a:p>
                      <a:pPr algn="l" fontAlgn="ctr"/>
                      <a:endParaRPr lang="en-IN" sz="1600" b="1" i="0" u="none" strike="noStrike" dirty="0">
                        <a:solidFill>
                          <a:srgbClr val="630000"/>
                        </a:solidFill>
                        <a:effectLst/>
                        <a:latin typeface="Arial" panose="020B0604020202020204" pitchFamily="34" charset="0"/>
                      </a:endParaRP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17</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33</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extLst>
                  <a:ext uri="{0D108BD9-81ED-4DB2-BD59-A6C34878D82A}">
                    <a16:rowId xmlns:a16="http://schemas.microsoft.com/office/drawing/2014/main" val="3808720620"/>
                  </a:ext>
                </a:extLst>
              </a:tr>
              <a:tr h="241814">
                <a:tc>
                  <a:txBody>
                    <a:bodyPr/>
                    <a:lstStyle/>
                    <a:p>
                      <a:pPr algn="l" fontAlgn="ctr"/>
                      <a:r>
                        <a:rPr lang="en-IN" sz="1400" b="1" i="0" u="none" strike="noStrike">
                          <a:solidFill>
                            <a:srgbClr val="630000"/>
                          </a:solidFill>
                          <a:effectLst/>
                          <a:latin typeface="Arial" panose="020B0604020202020204" pitchFamily="34" charset="0"/>
                        </a:rPr>
                        <a:t>Kutch</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1.4</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0.</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chemeClr val="tx1"/>
                          </a:solidFill>
                          <a:effectLst/>
                          <a:latin typeface="Arial" panose="020B0604020202020204" pitchFamily="34" charset="0"/>
                        </a:rPr>
                        <a:t>0.8</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vMerge="1">
                  <a:txBody>
                    <a:bodyPr/>
                    <a:lstStyle/>
                    <a:p>
                      <a:pPr algn="l" fontAlgn="ctr"/>
                      <a:endParaRPr lang="en-IN" sz="1600" b="1" i="0" u="none" strike="noStrike" dirty="0">
                        <a:solidFill>
                          <a:srgbClr val="630000"/>
                        </a:solidFill>
                        <a:effectLst/>
                        <a:latin typeface="Arial" panose="020B0604020202020204" pitchFamily="34" charset="0"/>
                      </a:endParaRP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3</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22</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extLst>
                  <a:ext uri="{0D108BD9-81ED-4DB2-BD59-A6C34878D82A}">
                    <a16:rowId xmlns:a16="http://schemas.microsoft.com/office/drawing/2014/main" val="278586944"/>
                  </a:ext>
                </a:extLst>
              </a:tr>
              <a:tr h="241814">
                <a:tc>
                  <a:txBody>
                    <a:bodyPr/>
                    <a:lstStyle/>
                    <a:p>
                      <a:pPr algn="l" fontAlgn="ctr"/>
                      <a:r>
                        <a:rPr lang="en-IN" sz="1400" b="1" i="0" u="none" strike="noStrike" dirty="0">
                          <a:solidFill>
                            <a:srgbClr val="630000"/>
                          </a:solidFill>
                          <a:effectLst/>
                          <a:latin typeface="Arial" panose="020B0604020202020204" pitchFamily="34" charset="0"/>
                        </a:rPr>
                        <a:t>Total</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55.6</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400" b="1" i="0" u="none" strike="noStrike" dirty="0">
                          <a:solidFill>
                            <a:srgbClr val="630000"/>
                          </a:solidFill>
                          <a:effectLst/>
                          <a:latin typeface="Arial" panose="020B0604020202020204" pitchFamily="34" charset="0"/>
                        </a:rPr>
                        <a:t>38.1</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chemeClr val="tx1"/>
                          </a:solidFill>
                          <a:effectLst/>
                          <a:latin typeface="Arial" panose="020B0604020202020204" pitchFamily="34" charset="0"/>
                        </a:rPr>
                        <a:t>17.5</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vMerge="1">
                  <a:txBody>
                    <a:bodyPr/>
                    <a:lstStyle/>
                    <a:p>
                      <a:pPr algn="l" fontAlgn="ctr"/>
                      <a:endParaRPr lang="en-IN" sz="1600" b="1" i="0" u="none" strike="noStrike" dirty="0">
                        <a:solidFill>
                          <a:srgbClr val="630000"/>
                        </a:solidFill>
                        <a:effectLst/>
                        <a:latin typeface="Arial" panose="020B0604020202020204" pitchFamily="34" charset="0"/>
                      </a:endParaRP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100</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tc>
                  <a:txBody>
                    <a:bodyPr/>
                    <a:lstStyle/>
                    <a:p>
                      <a:pPr algn="l" fontAlgn="ctr"/>
                      <a:r>
                        <a:rPr lang="en-IN" sz="1600" b="1" i="0" u="none" strike="noStrike" dirty="0">
                          <a:solidFill>
                            <a:srgbClr val="630000"/>
                          </a:solidFill>
                          <a:effectLst/>
                          <a:latin typeface="Arial" panose="020B0604020202020204" pitchFamily="34" charset="0"/>
                        </a:rPr>
                        <a:t>100</a:t>
                      </a:r>
                    </a:p>
                  </a:txBody>
                  <a:tcPr marL="9525" marR="9525" marT="9525" marB="0" anchor="ctr">
                    <a:lnL w="12700" cap="flat" cmpd="sng" algn="ctr">
                      <a:solidFill>
                        <a:srgbClr val="A77A1F"/>
                      </a:solidFill>
                      <a:prstDash val="solid"/>
                      <a:round/>
                      <a:headEnd type="none" w="med" len="med"/>
                      <a:tailEnd type="none" w="med" len="med"/>
                    </a:lnL>
                    <a:lnR w="12700" cap="flat" cmpd="sng" algn="ctr">
                      <a:solidFill>
                        <a:srgbClr val="A77A1F"/>
                      </a:solidFill>
                      <a:prstDash val="solid"/>
                      <a:round/>
                      <a:headEnd type="none" w="med" len="med"/>
                      <a:tailEnd type="none" w="med" len="med"/>
                    </a:lnR>
                    <a:lnT w="12700" cap="flat" cmpd="sng" algn="ctr">
                      <a:solidFill>
                        <a:srgbClr val="A77A1F"/>
                      </a:solidFill>
                      <a:prstDash val="solid"/>
                      <a:round/>
                      <a:headEnd type="none" w="med" len="med"/>
                      <a:tailEnd type="none" w="med" len="med"/>
                    </a:lnT>
                    <a:lnB w="12700" cap="flat" cmpd="sng" algn="ctr">
                      <a:solidFill>
                        <a:srgbClr val="A77A1F"/>
                      </a:solidFill>
                      <a:prstDash val="solid"/>
                      <a:round/>
                      <a:headEnd type="none" w="med" len="med"/>
                      <a:tailEnd type="none" w="med" len="med"/>
                    </a:lnB>
                    <a:solidFill>
                      <a:srgbClr val="FFFBEC"/>
                    </a:solidFill>
                  </a:tcPr>
                </a:tc>
                <a:extLst>
                  <a:ext uri="{0D108BD9-81ED-4DB2-BD59-A6C34878D82A}">
                    <a16:rowId xmlns:a16="http://schemas.microsoft.com/office/drawing/2014/main" val="3450052744"/>
                  </a:ext>
                </a:extLst>
              </a:tr>
            </a:tbl>
          </a:graphicData>
        </a:graphic>
      </p:graphicFrame>
      <p:grpSp>
        <p:nvGrpSpPr>
          <p:cNvPr id="3" name="Group 2">
            <a:extLst>
              <a:ext uri="{FF2B5EF4-FFF2-40B4-BE49-F238E27FC236}">
                <a16:creationId xmlns:a16="http://schemas.microsoft.com/office/drawing/2014/main" id="{0D5B879D-BFEE-40B1-9B7C-E771ED3A6F19}"/>
              </a:ext>
            </a:extLst>
          </p:cNvPr>
          <p:cNvGrpSpPr/>
          <p:nvPr/>
        </p:nvGrpSpPr>
        <p:grpSpPr>
          <a:xfrm>
            <a:off x="48596" y="2600420"/>
            <a:ext cx="4332302" cy="2498693"/>
            <a:chOff x="144147" y="1646565"/>
            <a:chExt cx="4332302" cy="2498693"/>
          </a:xfrm>
        </p:grpSpPr>
        <p:graphicFrame>
          <p:nvGraphicFramePr>
            <p:cNvPr id="8" name="Chart 7">
              <a:extLst>
                <a:ext uri="{FF2B5EF4-FFF2-40B4-BE49-F238E27FC236}">
                  <a16:creationId xmlns:a16="http://schemas.microsoft.com/office/drawing/2014/main" id="{31BF3606-ABBB-4EB4-B7C2-EC93CC08C7A5}"/>
                </a:ext>
              </a:extLst>
            </p:cNvPr>
            <p:cNvGraphicFramePr>
              <a:graphicFrameLocks/>
            </p:cNvGraphicFramePr>
            <p:nvPr>
              <p:extLst>
                <p:ext uri="{D42A27DB-BD31-4B8C-83A1-F6EECF244321}">
                  <p14:modId xmlns:p14="http://schemas.microsoft.com/office/powerpoint/2010/main" val="2351159477"/>
                </p:ext>
              </p:extLst>
            </p:nvPr>
          </p:nvGraphicFramePr>
          <p:xfrm>
            <a:off x="144147" y="1646565"/>
            <a:ext cx="4332302" cy="2498693"/>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7BB5F8EB-BA0A-4F89-9383-83BDD9CEE07F}"/>
                </a:ext>
              </a:extLst>
            </p:cNvPr>
            <p:cNvSpPr txBox="1"/>
            <p:nvPr/>
          </p:nvSpPr>
          <p:spPr>
            <a:xfrm>
              <a:off x="3150573" y="2373588"/>
              <a:ext cx="1172469" cy="923330"/>
            </a:xfrm>
            <a:prstGeom prst="rect">
              <a:avLst/>
            </a:prstGeom>
            <a:noFill/>
          </p:spPr>
          <p:txBody>
            <a:bodyPr wrap="square" rtlCol="0">
              <a:spAutoFit/>
            </a:bodyPr>
            <a:lstStyle/>
            <a:p>
              <a:r>
                <a:rPr lang="en-IN" b="1" dirty="0">
                  <a:latin typeface="Times New Roman" panose="02020603050405020304" pitchFamily="18" charset="0"/>
                  <a:cs typeface="Times New Roman" panose="02020603050405020304" pitchFamily="18" charset="0"/>
                </a:rPr>
                <a:t>Central and south Gujarat</a:t>
              </a:r>
            </a:p>
          </p:txBody>
        </p:sp>
        <p:sp>
          <p:nvSpPr>
            <p:cNvPr id="20" name="TextBox 19">
              <a:extLst>
                <a:ext uri="{FF2B5EF4-FFF2-40B4-BE49-F238E27FC236}">
                  <a16:creationId xmlns:a16="http://schemas.microsoft.com/office/drawing/2014/main" id="{8ACCC5EE-7BC5-49A9-8E9B-1ED7113CD503}"/>
                </a:ext>
              </a:extLst>
            </p:cNvPr>
            <p:cNvSpPr txBox="1"/>
            <p:nvPr/>
          </p:nvSpPr>
          <p:spPr>
            <a:xfrm>
              <a:off x="144147" y="2872472"/>
              <a:ext cx="1249604" cy="369332"/>
            </a:xfrm>
            <a:prstGeom prst="rect">
              <a:avLst/>
            </a:prstGeom>
            <a:noFill/>
          </p:spPr>
          <p:txBody>
            <a:bodyPr wrap="square" rtlCol="0">
              <a:spAutoFit/>
            </a:bodyPr>
            <a:lstStyle/>
            <a:p>
              <a:r>
                <a:rPr lang="en-IN" b="1" dirty="0"/>
                <a:t>Saurashtra</a:t>
              </a:r>
              <a:endParaRPr lang="en-IN" sz="2400" b="1" dirty="0"/>
            </a:p>
          </p:txBody>
        </p:sp>
        <p:sp>
          <p:nvSpPr>
            <p:cNvPr id="21" name="TextBox 20">
              <a:extLst>
                <a:ext uri="{FF2B5EF4-FFF2-40B4-BE49-F238E27FC236}">
                  <a16:creationId xmlns:a16="http://schemas.microsoft.com/office/drawing/2014/main" id="{72F20A16-B196-462D-975F-FA42065F91DF}"/>
                </a:ext>
              </a:extLst>
            </p:cNvPr>
            <p:cNvSpPr txBox="1"/>
            <p:nvPr/>
          </p:nvSpPr>
          <p:spPr>
            <a:xfrm>
              <a:off x="2493695" y="3771907"/>
              <a:ext cx="1541263" cy="369332"/>
            </a:xfrm>
            <a:prstGeom prst="rect">
              <a:avLst/>
            </a:prstGeom>
            <a:noFill/>
          </p:spPr>
          <p:txBody>
            <a:bodyPr wrap="square" rtlCol="0">
              <a:spAutoFit/>
            </a:bodyPr>
            <a:lstStyle/>
            <a:p>
              <a:r>
                <a:rPr lang="en-IN" b="1" dirty="0"/>
                <a:t>North Gujarat</a:t>
              </a:r>
            </a:p>
          </p:txBody>
        </p:sp>
      </p:grpSp>
      <p:sp>
        <p:nvSpPr>
          <p:cNvPr id="23" name="TextBox 22">
            <a:extLst>
              <a:ext uri="{FF2B5EF4-FFF2-40B4-BE49-F238E27FC236}">
                <a16:creationId xmlns:a16="http://schemas.microsoft.com/office/drawing/2014/main" id="{78D9399D-559F-4DB9-81C3-5D0651F9EAC5}"/>
              </a:ext>
            </a:extLst>
          </p:cNvPr>
          <p:cNvSpPr txBox="1"/>
          <p:nvPr/>
        </p:nvSpPr>
        <p:spPr>
          <a:xfrm>
            <a:off x="371202" y="5095094"/>
            <a:ext cx="3723077" cy="1815882"/>
          </a:xfrm>
          <a:prstGeom prst="rect">
            <a:avLst/>
          </a:prstGeom>
          <a:noFill/>
        </p:spPr>
        <p:txBody>
          <a:bodyPr wrap="square" rtlCol="0">
            <a:spAutoFit/>
          </a:bodyPr>
          <a:lstStyle/>
          <a:p>
            <a:pPr marL="285750" indent="-285750">
              <a:buFont typeface="Wingdings" panose="05000000000000000000" pitchFamily="2" charset="2"/>
              <a:buChar char="§"/>
            </a:pPr>
            <a:r>
              <a:rPr lang="en-IN" sz="1600" b="1" dirty="0">
                <a:solidFill>
                  <a:schemeClr val="bg1"/>
                </a:solidFill>
              </a:rPr>
              <a:t>Total availability of water is </a:t>
            </a:r>
            <a:r>
              <a:rPr lang="en-IN" sz="1600" b="1" dirty="0">
                <a:solidFill>
                  <a:schemeClr val="bg1"/>
                </a:solidFill>
                <a:sym typeface="Symbol" panose="05050102010706020507" pitchFamily="18" charset="2"/>
              </a:rPr>
              <a:t> 55.6 BCM (Billion Cubic Meter)</a:t>
            </a:r>
          </a:p>
          <a:p>
            <a:pPr marL="285750" indent="-285750">
              <a:buFont typeface="Wingdings" panose="05000000000000000000" pitchFamily="2" charset="2"/>
              <a:buChar char="§"/>
            </a:pPr>
            <a:r>
              <a:rPr lang="en-IN" sz="1600" b="1" dirty="0">
                <a:solidFill>
                  <a:schemeClr val="bg1"/>
                </a:solidFill>
                <a:sym typeface="Symbol" panose="05050102010706020507" pitchFamily="18" charset="2"/>
              </a:rPr>
              <a:t>The availability of surface water is more (  38 BCM) but the spatial and seasonal distribution is heterogeneous</a:t>
            </a:r>
          </a:p>
          <a:p>
            <a:pPr marL="285750" indent="-285750">
              <a:buFont typeface="Wingdings" panose="05000000000000000000" pitchFamily="2" charset="2"/>
              <a:buChar char="§"/>
            </a:pPr>
            <a:endParaRPr lang="en-IN" sz="1600" b="1" dirty="0">
              <a:solidFill>
                <a:schemeClr val="bg1"/>
              </a:solidFill>
              <a:sym typeface="Symbol" panose="05050102010706020507" pitchFamily="18" charset="2"/>
            </a:endParaRPr>
          </a:p>
          <a:p>
            <a:pPr marL="285750" indent="-285750">
              <a:buFont typeface="Wingdings" panose="05000000000000000000" pitchFamily="2" charset="2"/>
              <a:buChar char="§"/>
            </a:pPr>
            <a:endParaRPr lang="en-IN" sz="1600" b="1" dirty="0">
              <a:solidFill>
                <a:schemeClr val="bg1"/>
              </a:solidFill>
            </a:endParaRPr>
          </a:p>
        </p:txBody>
      </p:sp>
      <p:sp>
        <p:nvSpPr>
          <p:cNvPr id="4" name="TextBox 3">
            <a:extLst>
              <a:ext uri="{FF2B5EF4-FFF2-40B4-BE49-F238E27FC236}">
                <a16:creationId xmlns:a16="http://schemas.microsoft.com/office/drawing/2014/main" id="{B27EE006-18FB-4FDF-B13C-ABE527FA2150}"/>
              </a:ext>
            </a:extLst>
          </p:cNvPr>
          <p:cNvSpPr txBox="1"/>
          <p:nvPr/>
        </p:nvSpPr>
        <p:spPr>
          <a:xfrm>
            <a:off x="4362800" y="6107823"/>
            <a:ext cx="4637053" cy="307777"/>
          </a:xfrm>
          <a:prstGeom prst="rect">
            <a:avLst/>
          </a:prstGeom>
          <a:noFill/>
        </p:spPr>
        <p:txBody>
          <a:bodyPr wrap="square" rtlCol="0">
            <a:spAutoFit/>
          </a:bodyPr>
          <a:lstStyle/>
          <a:p>
            <a:pPr algn="ctr"/>
            <a:r>
              <a:rPr lang="en-IN" sz="1400" dirty="0">
                <a:solidFill>
                  <a:schemeClr val="bg1"/>
                </a:solidFill>
              </a:rPr>
              <a:t>Source:  http://www.gujenvis.nic.in/PDF/water.pdf</a:t>
            </a:r>
          </a:p>
        </p:txBody>
      </p:sp>
      <p:sp>
        <p:nvSpPr>
          <p:cNvPr id="7" name="TextBox 6">
            <a:extLst>
              <a:ext uri="{FF2B5EF4-FFF2-40B4-BE49-F238E27FC236}">
                <a16:creationId xmlns:a16="http://schemas.microsoft.com/office/drawing/2014/main" id="{C78AD200-AEE2-4215-8B83-F83D88A8ECCC}"/>
              </a:ext>
            </a:extLst>
          </p:cNvPr>
          <p:cNvSpPr txBox="1"/>
          <p:nvPr/>
        </p:nvSpPr>
        <p:spPr>
          <a:xfrm>
            <a:off x="197753" y="1187218"/>
            <a:ext cx="8623882" cy="646331"/>
          </a:xfrm>
          <a:prstGeom prst="rect">
            <a:avLst/>
          </a:prstGeom>
          <a:noFill/>
        </p:spPr>
        <p:txBody>
          <a:bodyPr wrap="square" rtlCol="0">
            <a:spAutoFit/>
          </a:bodyPr>
          <a:lstStyle/>
          <a:p>
            <a:r>
              <a:rPr lang="en-IN" dirty="0">
                <a:solidFill>
                  <a:schemeClr val="bg1"/>
                </a:solidFill>
              </a:rPr>
              <a:t>Although adequate amount of water is available in Gujarat but the availability is vary spatially and temporally and skewed towards south Gujarat </a:t>
            </a:r>
          </a:p>
        </p:txBody>
      </p:sp>
    </p:spTree>
    <p:extLst>
      <p:ext uri="{BB962C8B-B14F-4D97-AF65-F5344CB8AC3E}">
        <p14:creationId xmlns:p14="http://schemas.microsoft.com/office/powerpoint/2010/main" val="2843555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CAA8C8-2FF3-446A-9FCA-F5AECE9DCEFD}"/>
              </a:ext>
            </a:extLst>
          </p:cNvPr>
          <p:cNvSpPr txBox="1"/>
          <p:nvPr/>
        </p:nvSpPr>
        <p:spPr>
          <a:xfrm>
            <a:off x="202923" y="66496"/>
            <a:ext cx="87748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bg1"/>
                </a:solidFill>
                <a:effectLst/>
                <a:uLnTx/>
                <a:uFillTx/>
                <a:latin typeface="Calibri" panose="020F0502020204030204"/>
                <a:ea typeface="+mn-ea"/>
                <a:cs typeface="+mn-cs"/>
              </a:rPr>
              <a:t>Hydrogeology of Gujarat</a:t>
            </a:r>
          </a:p>
        </p:txBody>
      </p:sp>
      <p:sp>
        <p:nvSpPr>
          <p:cNvPr id="105" name="TextBox 104">
            <a:extLst>
              <a:ext uri="{FF2B5EF4-FFF2-40B4-BE49-F238E27FC236}">
                <a16:creationId xmlns:a16="http://schemas.microsoft.com/office/drawing/2014/main" id="{DD067BBE-A1B2-4BC7-82B3-41C41A1B9EBC}"/>
              </a:ext>
            </a:extLst>
          </p:cNvPr>
          <p:cNvSpPr txBox="1"/>
          <p:nvPr/>
        </p:nvSpPr>
        <p:spPr>
          <a:xfrm>
            <a:off x="4190061" y="5327009"/>
            <a:ext cx="488638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Modified from S. S. </a:t>
            </a:r>
            <a:r>
              <a:rPr kumimoji="0" lang="en-IN" sz="1200" b="1" i="0" u="none" strike="noStrike" kern="120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Merh</a:t>
            </a:r>
            <a:r>
              <a:rPr kumimoji="0" lang="en-IN" sz="12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(Geology of Gujarat)</a:t>
            </a:r>
          </a:p>
        </p:txBody>
      </p:sp>
      <p:pic>
        <p:nvPicPr>
          <p:cNvPr id="58" name="Picture 57">
            <a:extLst>
              <a:ext uri="{FF2B5EF4-FFF2-40B4-BE49-F238E27FC236}">
                <a16:creationId xmlns:a16="http://schemas.microsoft.com/office/drawing/2014/main" id="{04C66D08-E47D-4751-9AC4-D832CFB8C2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6983" y="970736"/>
            <a:ext cx="5134868" cy="4356273"/>
          </a:xfrm>
          <a:prstGeom prst="rect">
            <a:avLst/>
          </a:prstGeom>
        </p:spPr>
      </p:pic>
      <p:sp>
        <p:nvSpPr>
          <p:cNvPr id="2" name="TextBox 1">
            <a:extLst>
              <a:ext uri="{FF2B5EF4-FFF2-40B4-BE49-F238E27FC236}">
                <a16:creationId xmlns:a16="http://schemas.microsoft.com/office/drawing/2014/main" id="{554A699C-6A50-4263-AACA-F29AD49DCB39}"/>
              </a:ext>
            </a:extLst>
          </p:cNvPr>
          <p:cNvSpPr txBox="1"/>
          <p:nvPr/>
        </p:nvSpPr>
        <p:spPr>
          <a:xfrm>
            <a:off x="202923" y="970736"/>
            <a:ext cx="3337231" cy="3693319"/>
          </a:xfrm>
          <a:prstGeom prst="rect">
            <a:avLst/>
          </a:prstGeom>
          <a:noFill/>
        </p:spPr>
        <p:txBody>
          <a:bodyPr wrap="square" rtlCol="0">
            <a:spAutoFit/>
          </a:bodyPr>
          <a:lstStyle/>
          <a:p>
            <a:pPr marL="285750" indent="-285750" algn="just">
              <a:buFont typeface="Arial" panose="020B0604020202020204" pitchFamily="34" charset="0"/>
              <a:buChar char="•"/>
            </a:pPr>
            <a:r>
              <a:rPr lang="en-IN" dirty="0">
                <a:solidFill>
                  <a:schemeClr val="bg1"/>
                </a:solidFill>
              </a:rPr>
              <a:t>The study area have unconsolidated, semi-consolidated and fissured geological formation which act as a potential aquifer for groundwater and has a distinct hydrogeological characteristic.</a:t>
            </a:r>
          </a:p>
          <a:p>
            <a:pPr marL="285750" indent="-285750" algn="just">
              <a:buFont typeface="Arial" panose="020B0604020202020204" pitchFamily="34" charset="0"/>
              <a:buChar char="•"/>
            </a:pPr>
            <a:r>
              <a:rPr lang="en-IN" dirty="0">
                <a:solidFill>
                  <a:schemeClr val="bg1"/>
                </a:solidFill>
              </a:rPr>
              <a:t>These aquifer have different specific yield and rainfall infiltration factor which control the recharge </a:t>
            </a:r>
            <a:r>
              <a:rPr lang="en-IN" dirty="0" err="1">
                <a:solidFill>
                  <a:schemeClr val="bg1"/>
                </a:solidFill>
              </a:rPr>
              <a:t>proces</a:t>
            </a:r>
            <a:endParaRPr lang="en-IN" dirty="0">
              <a:solidFill>
                <a:schemeClr val="bg1"/>
              </a:solidFill>
            </a:endParaRPr>
          </a:p>
          <a:p>
            <a:pPr algn="just"/>
            <a:r>
              <a:rPr lang="en-IN" dirty="0">
                <a:solidFill>
                  <a:schemeClr val="bg1"/>
                </a:solidFill>
              </a:rPr>
              <a:t> </a:t>
            </a:r>
            <a:endParaRPr lang="en-IN" b="1" dirty="0">
              <a:solidFill>
                <a:schemeClr val="bg1"/>
              </a:solidFill>
            </a:endParaRPr>
          </a:p>
        </p:txBody>
      </p:sp>
    </p:spTree>
    <p:extLst>
      <p:ext uri="{BB962C8B-B14F-4D97-AF65-F5344CB8AC3E}">
        <p14:creationId xmlns:p14="http://schemas.microsoft.com/office/powerpoint/2010/main" val="2340872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7F9FCC-F8FF-4983-A992-19D9728633F0}"/>
              </a:ext>
            </a:extLst>
          </p:cNvPr>
          <p:cNvSpPr txBox="1"/>
          <p:nvPr/>
        </p:nvSpPr>
        <p:spPr>
          <a:xfrm>
            <a:off x="0" y="568171"/>
            <a:ext cx="9144000" cy="707886"/>
          </a:xfrm>
          <a:prstGeom prst="rect">
            <a:avLst/>
          </a:prstGeom>
          <a:noFill/>
        </p:spPr>
        <p:txBody>
          <a:bodyPr wrap="square" rtlCol="0">
            <a:spAutoFit/>
          </a:bodyPr>
          <a:lstStyle/>
          <a:p>
            <a:pPr algn="ctr"/>
            <a:r>
              <a:rPr lang="en-IN" sz="4000" b="1" dirty="0">
                <a:solidFill>
                  <a:schemeClr val="bg1"/>
                </a:solidFill>
                <a:latin typeface="Times New Roman" panose="02020603050405020304" pitchFamily="18" charset="0"/>
                <a:cs typeface="Times New Roman" panose="02020603050405020304" pitchFamily="18" charset="0"/>
              </a:rPr>
              <a:t>Objectives</a:t>
            </a:r>
          </a:p>
        </p:txBody>
      </p:sp>
      <p:sp>
        <p:nvSpPr>
          <p:cNvPr id="3" name="TextBox 2">
            <a:extLst>
              <a:ext uri="{FF2B5EF4-FFF2-40B4-BE49-F238E27FC236}">
                <a16:creationId xmlns:a16="http://schemas.microsoft.com/office/drawing/2014/main" id="{C48FA33D-8651-41B2-B53E-ED115AD2B8AB}"/>
              </a:ext>
            </a:extLst>
          </p:cNvPr>
          <p:cNvSpPr txBox="1"/>
          <p:nvPr/>
        </p:nvSpPr>
        <p:spPr>
          <a:xfrm>
            <a:off x="724617" y="1521768"/>
            <a:ext cx="7694766" cy="3903954"/>
          </a:xfrm>
          <a:prstGeom prst="rect">
            <a:avLst/>
          </a:prstGeom>
          <a:noFill/>
        </p:spPr>
        <p:txBody>
          <a:bodyPr wrap="square" rtlCol="0">
            <a:spAutoFit/>
          </a:bodyPr>
          <a:lstStyle/>
          <a:p>
            <a:pPr marL="285750" indent="-285750" algn="just" defTabSz="914400">
              <a:lnSpc>
                <a:spcPct val="150000"/>
              </a:lnSpc>
              <a:buFont typeface="Wingdings" panose="05000000000000000000" pitchFamily="2" charset="2"/>
              <a:buChar char="Ø"/>
              <a:defRPr/>
            </a:pPr>
            <a:r>
              <a:rPr kumimoji="0" lang="en-IN" sz="24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Understanding the </a:t>
            </a:r>
            <a:r>
              <a:rPr lang="en-IN" sz="2400" dirty="0">
                <a:solidFill>
                  <a:schemeClr val="bg1"/>
                </a:solidFill>
                <a:latin typeface="Times New Roman" panose="02020603050405020304" pitchFamily="18" charset="0"/>
                <a:cs typeface="Times New Roman" panose="02020603050405020304" pitchFamily="18" charset="0"/>
              </a:rPr>
              <a:t>interaction between </a:t>
            </a:r>
            <a:r>
              <a:rPr kumimoji="0" lang="en-IN" sz="24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surface water and groundwater</a:t>
            </a:r>
          </a:p>
          <a:p>
            <a:pPr marL="285750" indent="-285750" algn="just" defTabSz="914400">
              <a:lnSpc>
                <a:spcPct val="150000"/>
              </a:lnSpc>
              <a:buFont typeface="Wingdings" panose="05000000000000000000" pitchFamily="2" charset="2"/>
              <a:buChar char="Ø"/>
              <a:defRPr/>
            </a:pPr>
            <a:r>
              <a:rPr kumimoji="0" lang="en-IN" sz="2400" b="0"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Identify the areas which do receive </a:t>
            </a:r>
            <a:r>
              <a:rPr kumimoji="0" lang="en-IN" sz="2400" b="0" i="0" u="none" strike="noStrike" kern="1200" cap="none" spc="0" normalizeH="0" noProof="0" dirty="0">
                <a:ln>
                  <a:noFill/>
                </a:ln>
                <a:solidFill>
                  <a:schemeClr val="bg1"/>
                </a:solidFill>
                <a:effectLst/>
                <a:uLnTx/>
                <a:uFillTx/>
                <a:latin typeface="Times New Roman" panose="02020603050405020304" pitchFamily="18" charset="0"/>
                <a:cs typeface="Times New Roman" panose="02020603050405020304" pitchFamily="18" charset="0"/>
              </a:rPr>
              <a:t>influx of freshwater and which do not</a:t>
            </a:r>
          </a:p>
          <a:p>
            <a:pPr marL="285750" indent="-285750" algn="just" defTabSz="914400">
              <a:lnSpc>
                <a:spcPct val="150000"/>
              </a:lnSpc>
              <a:buFont typeface="Wingdings" panose="05000000000000000000" pitchFamily="2" charset="2"/>
              <a:buChar char="Ø"/>
              <a:defRPr/>
            </a:pPr>
            <a:r>
              <a:rPr lang="en-IN" sz="2400" dirty="0">
                <a:solidFill>
                  <a:schemeClr val="bg1"/>
                </a:solidFill>
                <a:latin typeface="Times New Roman" panose="02020603050405020304" pitchFamily="18" charset="0"/>
                <a:cs typeface="Times New Roman" panose="02020603050405020304" pitchFamily="18" charset="0"/>
              </a:rPr>
              <a:t>Detecting source of groundwater recharge (rainwater, canal water, river, reservoir, irrigation return flow)</a:t>
            </a:r>
          </a:p>
          <a:p>
            <a:pPr marL="285750" indent="-285750" algn="just" defTabSz="914400">
              <a:lnSpc>
                <a:spcPct val="150000"/>
              </a:lnSpc>
              <a:buFont typeface="Wingdings" panose="05000000000000000000" pitchFamily="2" charset="2"/>
              <a:buChar char="Ø"/>
              <a:defRPr/>
            </a:pPr>
            <a:r>
              <a:rPr lang="en-IN" sz="2400" dirty="0">
                <a:solidFill>
                  <a:schemeClr val="bg1"/>
                </a:solidFill>
                <a:latin typeface="Times New Roman" panose="02020603050405020304" pitchFamily="18" charset="0"/>
                <a:cs typeface="Times New Roman" panose="02020603050405020304" pitchFamily="18" charset="0"/>
              </a:rPr>
              <a:t>Explore the spatial heterogeneity in GW recharge rate</a:t>
            </a:r>
          </a:p>
        </p:txBody>
      </p:sp>
    </p:spTree>
    <p:extLst>
      <p:ext uri="{BB962C8B-B14F-4D97-AF65-F5344CB8AC3E}">
        <p14:creationId xmlns:p14="http://schemas.microsoft.com/office/powerpoint/2010/main" val="3011516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35C574-A669-4676-A55D-9C8B5955F835}"/>
              </a:ext>
            </a:extLst>
          </p:cNvPr>
          <p:cNvSpPr txBox="1"/>
          <p:nvPr/>
        </p:nvSpPr>
        <p:spPr>
          <a:xfrm>
            <a:off x="226502" y="209725"/>
            <a:ext cx="8581937" cy="646331"/>
          </a:xfrm>
          <a:prstGeom prst="rect">
            <a:avLst/>
          </a:prstGeom>
          <a:noFill/>
        </p:spPr>
        <p:txBody>
          <a:bodyPr wrap="square" rtlCol="0">
            <a:spAutoFit/>
          </a:bodyPr>
          <a:lstStyle/>
          <a:p>
            <a:pPr algn="ctr"/>
            <a:r>
              <a:rPr lang="en-IN" sz="3600" b="1" dirty="0">
                <a:solidFill>
                  <a:schemeClr val="bg1"/>
                </a:solidFill>
              </a:rPr>
              <a:t>Methodology</a:t>
            </a:r>
          </a:p>
        </p:txBody>
      </p:sp>
      <p:sp>
        <p:nvSpPr>
          <p:cNvPr id="3" name="TextBox 2">
            <a:extLst>
              <a:ext uri="{FF2B5EF4-FFF2-40B4-BE49-F238E27FC236}">
                <a16:creationId xmlns:a16="http://schemas.microsoft.com/office/drawing/2014/main" id="{A5FA4C3D-B66F-4145-A38D-0AF83A46E8E4}"/>
              </a:ext>
            </a:extLst>
          </p:cNvPr>
          <p:cNvSpPr txBox="1"/>
          <p:nvPr/>
        </p:nvSpPr>
        <p:spPr>
          <a:xfrm>
            <a:off x="285224" y="889843"/>
            <a:ext cx="8464492" cy="5632311"/>
          </a:xfrm>
          <a:prstGeom prst="rect">
            <a:avLst/>
          </a:prstGeom>
          <a:noFill/>
        </p:spPr>
        <p:txBody>
          <a:bodyPr wrap="square" rtlCol="0">
            <a:spAutoFit/>
          </a:bodyPr>
          <a:lstStyle/>
          <a:p>
            <a:pPr marL="285750" indent="-285750" algn="just">
              <a:buFont typeface="Arial" panose="020B0604020202020204" pitchFamily="34" charset="0"/>
              <a:buChar char="•"/>
            </a:pPr>
            <a:r>
              <a:rPr lang="en-IN" dirty="0">
                <a:solidFill>
                  <a:schemeClr val="accent4"/>
                </a:solidFill>
              </a:rPr>
              <a:t>The shallow groundwater samples (maximum water table depth 40 m) were collected during pre-monsoon (April) and post-monsoon (November) seasons from across the study area.</a:t>
            </a:r>
          </a:p>
          <a:p>
            <a:pPr marL="285750" indent="-285750" algn="just">
              <a:buFont typeface="Arial" panose="020B0604020202020204" pitchFamily="34" charset="0"/>
              <a:buChar char="•"/>
            </a:pPr>
            <a:r>
              <a:rPr lang="en-IN" dirty="0">
                <a:solidFill>
                  <a:schemeClr val="accent4"/>
                </a:solidFill>
              </a:rPr>
              <a:t>The groundwater samples were collected from the shallow unconfined aquifers, from the dug wells, to ensure that dynamic groundwater, seasonally replenished by freshwater, is authentically sampled to study surface water – groundwater interaction</a:t>
            </a:r>
          </a:p>
          <a:p>
            <a:pPr marL="285750" indent="-285750" algn="just">
              <a:buFont typeface="Arial" panose="020B0604020202020204" pitchFamily="34" charset="0"/>
              <a:buChar char="•"/>
            </a:pPr>
            <a:endParaRPr lang="en-IN" dirty="0">
              <a:solidFill>
                <a:schemeClr val="accent4"/>
              </a:solidFill>
            </a:endParaRPr>
          </a:p>
          <a:p>
            <a:pPr marL="285750" indent="-285750" algn="just">
              <a:buFont typeface="Arial" panose="020B0604020202020204" pitchFamily="34" charset="0"/>
              <a:buChar char="•"/>
            </a:pPr>
            <a:r>
              <a:rPr lang="en-IN" dirty="0">
                <a:solidFill>
                  <a:schemeClr val="accent4"/>
                </a:solidFill>
              </a:rPr>
              <a:t>The groundwater samples were collected in High Density Poly Ethylene Bottles (1 litre) after thoroughly rinsing it by the ground water from the same well to be sampled. Sample bottles were sealed with inner stub with pilferage proof caps</a:t>
            </a:r>
          </a:p>
          <a:p>
            <a:pPr algn="just"/>
            <a:endParaRPr lang="en-IN" dirty="0">
              <a:solidFill>
                <a:schemeClr val="accent4"/>
              </a:solidFill>
            </a:endParaRPr>
          </a:p>
          <a:p>
            <a:pPr marL="285750" indent="-285750" algn="just">
              <a:buFont typeface="Arial" panose="020B0604020202020204" pitchFamily="34" charset="0"/>
              <a:buChar char="•"/>
            </a:pPr>
            <a:r>
              <a:rPr lang="en-IN" dirty="0">
                <a:solidFill>
                  <a:schemeClr val="accent4"/>
                </a:solidFill>
              </a:rPr>
              <a:t>The samples were analysed for stable isotopes of oxygen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and hydrogen (</a:t>
            </a:r>
            <a:r>
              <a:rPr lang="en-IN" dirty="0">
                <a:solidFill>
                  <a:schemeClr val="accent4"/>
                </a:solidFill>
                <a:sym typeface="Symbol" panose="05050102010706020507" pitchFamily="18" charset="2"/>
              </a:rPr>
              <a:t></a:t>
            </a:r>
            <a:r>
              <a:rPr lang="en-IN" baseline="30000" dirty="0">
                <a:solidFill>
                  <a:schemeClr val="accent4"/>
                </a:solidFill>
              </a:rPr>
              <a:t>2</a:t>
            </a:r>
            <a:r>
              <a:rPr lang="en-IN" dirty="0">
                <a:solidFill>
                  <a:schemeClr val="accent4"/>
                </a:solidFill>
              </a:rPr>
              <a:t>H) using Delta V Plus Isotopic Ratio Mass Spectrometer (IRMS) in continuous flow mode with gas bench II at Physical Research Laboratory</a:t>
            </a:r>
          </a:p>
          <a:p>
            <a:pPr algn="just"/>
            <a:endParaRPr lang="en-IN" dirty="0">
              <a:solidFill>
                <a:schemeClr val="accent4"/>
              </a:solidFill>
            </a:endParaRPr>
          </a:p>
          <a:p>
            <a:pPr marL="285750" indent="-285750" algn="just">
              <a:buFont typeface="Arial" panose="020B0604020202020204" pitchFamily="34" charset="0"/>
              <a:buChar char="•"/>
            </a:pPr>
            <a:r>
              <a:rPr lang="en-IN" dirty="0">
                <a:solidFill>
                  <a:schemeClr val="accent4"/>
                </a:solidFill>
              </a:rPr>
              <a:t>The spatial and seasonal variation in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a:t>
            </a:r>
            <a:r>
              <a:rPr lang="en-IN" dirty="0">
                <a:solidFill>
                  <a:schemeClr val="accent4"/>
                </a:solidFill>
                <a:sym typeface="Symbol" panose="05050102010706020507" pitchFamily="18" charset="2"/>
              </a:rPr>
              <a:t></a:t>
            </a:r>
            <a:r>
              <a:rPr lang="en-IN" baseline="30000" dirty="0">
                <a:solidFill>
                  <a:schemeClr val="accent4"/>
                </a:solidFill>
              </a:rPr>
              <a:t>2</a:t>
            </a:r>
            <a:r>
              <a:rPr lang="en-IN" dirty="0">
                <a:solidFill>
                  <a:schemeClr val="accent4"/>
                </a:solidFill>
              </a:rPr>
              <a:t>H, and d-excess in conjunction with hydrological (Temporal variation of rainfall) and geohydrological (water table depth, types of the aquifer, and physiography of the region) parameters are used in this study to discern various processes like the interaction between seasonally present rain and groundwater, recharge dependency on aquifer type and physiography</a:t>
            </a:r>
          </a:p>
        </p:txBody>
      </p:sp>
    </p:spTree>
    <p:extLst>
      <p:ext uri="{BB962C8B-B14F-4D97-AF65-F5344CB8AC3E}">
        <p14:creationId xmlns:p14="http://schemas.microsoft.com/office/powerpoint/2010/main" val="1575902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FBCE67-AF9C-4B3C-A804-3F60D7B96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2934" y="688639"/>
            <a:ext cx="4746733" cy="2740362"/>
          </a:xfrm>
          <a:prstGeom prst="rect">
            <a:avLst/>
          </a:prstGeom>
        </p:spPr>
      </p:pic>
      <p:pic>
        <p:nvPicPr>
          <p:cNvPr id="3" name="Picture 2">
            <a:extLst>
              <a:ext uri="{FF2B5EF4-FFF2-40B4-BE49-F238E27FC236}">
                <a16:creationId xmlns:a16="http://schemas.microsoft.com/office/drawing/2014/main" id="{9818BC8A-CF4A-4A8C-8667-9A81FBF77B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2934" y="3580002"/>
            <a:ext cx="4746733" cy="2698384"/>
          </a:xfrm>
          <a:prstGeom prst="rect">
            <a:avLst/>
          </a:prstGeom>
        </p:spPr>
      </p:pic>
      <p:sp>
        <p:nvSpPr>
          <p:cNvPr id="7" name="TextBox 6">
            <a:extLst>
              <a:ext uri="{FF2B5EF4-FFF2-40B4-BE49-F238E27FC236}">
                <a16:creationId xmlns:a16="http://schemas.microsoft.com/office/drawing/2014/main" id="{7D4CFFCF-113F-43B7-96F3-C48DA9A298FA}"/>
              </a:ext>
            </a:extLst>
          </p:cNvPr>
          <p:cNvSpPr txBox="1"/>
          <p:nvPr/>
        </p:nvSpPr>
        <p:spPr>
          <a:xfrm>
            <a:off x="151002" y="688639"/>
            <a:ext cx="3931932" cy="4770537"/>
          </a:xfrm>
          <a:prstGeom prst="rect">
            <a:avLst/>
          </a:prstGeom>
          <a:noFill/>
        </p:spPr>
        <p:txBody>
          <a:bodyPr wrap="square" rtlCol="0">
            <a:spAutoFit/>
          </a:bodyPr>
          <a:lstStyle/>
          <a:p>
            <a:pPr marL="285750" indent="-285750" algn="just">
              <a:buFont typeface="Arial" panose="020B0604020202020204" pitchFamily="34" charset="0"/>
              <a:buChar char="•"/>
            </a:pPr>
            <a:r>
              <a:rPr lang="en-IN" sz="1600" dirty="0">
                <a:solidFill>
                  <a:schemeClr val="accent4"/>
                </a:solidFill>
              </a:rPr>
              <a:t>The δ</a:t>
            </a:r>
            <a:r>
              <a:rPr lang="en-IN" sz="1600" baseline="30000" dirty="0">
                <a:solidFill>
                  <a:schemeClr val="accent4"/>
                </a:solidFill>
              </a:rPr>
              <a:t>18</a:t>
            </a:r>
            <a:r>
              <a:rPr lang="en-IN" sz="1600" dirty="0">
                <a:solidFill>
                  <a:schemeClr val="accent4"/>
                </a:solidFill>
              </a:rPr>
              <a:t>O - </a:t>
            </a:r>
            <a:r>
              <a:rPr lang="en-IN" sz="1600" dirty="0" err="1">
                <a:solidFill>
                  <a:schemeClr val="accent4"/>
                </a:solidFill>
              </a:rPr>
              <a:t>δD</a:t>
            </a:r>
            <a:r>
              <a:rPr lang="en-IN" sz="1600" dirty="0">
                <a:solidFill>
                  <a:schemeClr val="accent4"/>
                </a:solidFill>
              </a:rPr>
              <a:t> regression lines for groundwater samples collected in pre-monsoon and post-monsoon have different values of slope and intercept which are statistically distinguishable </a:t>
            </a:r>
          </a:p>
          <a:p>
            <a:pPr marL="285750" indent="-285750" algn="just">
              <a:buFont typeface="Arial" panose="020B0604020202020204" pitchFamily="34" charset="0"/>
              <a:buChar char="•"/>
            </a:pPr>
            <a:r>
              <a:rPr lang="en-IN" sz="1600" dirty="0">
                <a:solidFill>
                  <a:schemeClr val="accent4"/>
                </a:solidFill>
              </a:rPr>
              <a:t>GW regression line slope for post-monsoon GW is lower than the LMWL  indicating that the united effect of local atmospheric and ground surface processes results in minor to significant evaporation of water before groundwater recharge</a:t>
            </a:r>
          </a:p>
          <a:p>
            <a:pPr marL="285750" indent="-285750" algn="just">
              <a:buFont typeface="Arial" panose="020B0604020202020204" pitchFamily="34" charset="0"/>
              <a:buChar char="•"/>
            </a:pPr>
            <a:r>
              <a:rPr lang="en-IN" sz="1600" dirty="0">
                <a:solidFill>
                  <a:schemeClr val="accent4"/>
                </a:solidFill>
              </a:rPr>
              <a:t>the slope of pre-monsoon GW is less than the Post-monsoon GW as well as LMWL which indicates extensive evaporation from the unsaturated zone or even evaporative losses from the water table as the study area lies in semi-arid to the arid region</a:t>
            </a:r>
          </a:p>
        </p:txBody>
      </p:sp>
      <p:sp>
        <p:nvSpPr>
          <p:cNvPr id="8" name="TextBox 7">
            <a:extLst>
              <a:ext uri="{FF2B5EF4-FFF2-40B4-BE49-F238E27FC236}">
                <a16:creationId xmlns:a16="http://schemas.microsoft.com/office/drawing/2014/main" id="{D9FBECE4-B65D-4557-8B18-B52E0A9F156E}"/>
              </a:ext>
            </a:extLst>
          </p:cNvPr>
          <p:cNvSpPr txBox="1"/>
          <p:nvPr/>
        </p:nvSpPr>
        <p:spPr>
          <a:xfrm>
            <a:off x="444617" y="37615"/>
            <a:ext cx="8385050" cy="461665"/>
          </a:xfrm>
          <a:prstGeom prst="rect">
            <a:avLst/>
          </a:prstGeom>
          <a:noFill/>
        </p:spPr>
        <p:txBody>
          <a:bodyPr wrap="square" rtlCol="0">
            <a:spAutoFit/>
          </a:bodyPr>
          <a:lstStyle/>
          <a:p>
            <a:pPr algn="ctr"/>
            <a:r>
              <a:rPr lang="en-IN" sz="2400" b="1" dirty="0">
                <a:solidFill>
                  <a:schemeClr val="bg1"/>
                </a:solidFill>
              </a:rPr>
              <a:t>Results and discussion</a:t>
            </a:r>
          </a:p>
        </p:txBody>
      </p:sp>
    </p:spTree>
    <p:extLst>
      <p:ext uri="{BB962C8B-B14F-4D97-AF65-F5344CB8AC3E}">
        <p14:creationId xmlns:p14="http://schemas.microsoft.com/office/powerpoint/2010/main" val="2822681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0CAE333-DBE3-48E4-9BC4-4FD3E0FA4D87}"/>
              </a:ext>
            </a:extLst>
          </p:cNvPr>
          <p:cNvGrpSpPr/>
          <p:nvPr/>
        </p:nvGrpSpPr>
        <p:grpSpPr>
          <a:xfrm>
            <a:off x="3271705" y="999207"/>
            <a:ext cx="5612923" cy="2400073"/>
            <a:chOff x="0" y="0"/>
            <a:chExt cx="5739130" cy="2201545"/>
          </a:xfrm>
        </p:grpSpPr>
        <p:grpSp>
          <p:nvGrpSpPr>
            <p:cNvPr id="5" name="Group 4">
              <a:extLst>
                <a:ext uri="{FF2B5EF4-FFF2-40B4-BE49-F238E27FC236}">
                  <a16:creationId xmlns:a16="http://schemas.microsoft.com/office/drawing/2014/main" id="{F985DE3D-28CE-447C-88D0-975132BD3B1C}"/>
                </a:ext>
              </a:extLst>
            </p:cNvPr>
            <p:cNvGrpSpPr/>
            <p:nvPr/>
          </p:nvGrpSpPr>
          <p:grpSpPr>
            <a:xfrm>
              <a:off x="0" y="0"/>
              <a:ext cx="5739130" cy="2201545"/>
              <a:chOff x="0" y="0"/>
              <a:chExt cx="5739130" cy="2201545"/>
            </a:xfrm>
          </p:grpSpPr>
          <p:pic>
            <p:nvPicPr>
              <p:cNvPr id="8" name="Picture 7">
                <a:extLst>
                  <a:ext uri="{FF2B5EF4-FFF2-40B4-BE49-F238E27FC236}">
                    <a16:creationId xmlns:a16="http://schemas.microsoft.com/office/drawing/2014/main" id="{B83C881D-76DC-4143-8A56-CC7C7842E7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739130" cy="2201545"/>
              </a:xfrm>
              <a:prstGeom prst="rect">
                <a:avLst/>
              </a:prstGeom>
            </p:spPr>
          </p:pic>
          <p:sp>
            <p:nvSpPr>
              <p:cNvPr id="9" name="Rectangle 8">
                <a:extLst>
                  <a:ext uri="{FF2B5EF4-FFF2-40B4-BE49-F238E27FC236}">
                    <a16:creationId xmlns:a16="http://schemas.microsoft.com/office/drawing/2014/main" id="{B963B661-DDDA-40D1-B8F5-10FF018E7A6F}"/>
                  </a:ext>
                </a:extLst>
              </p:cNvPr>
              <p:cNvSpPr/>
              <p:nvPr/>
            </p:nvSpPr>
            <p:spPr>
              <a:xfrm>
                <a:off x="2000250" y="1076325"/>
                <a:ext cx="790575" cy="7524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0" name="Rectangle 9">
                <a:extLst>
                  <a:ext uri="{FF2B5EF4-FFF2-40B4-BE49-F238E27FC236}">
                    <a16:creationId xmlns:a16="http://schemas.microsoft.com/office/drawing/2014/main" id="{4655E892-D65B-42B2-80BE-812A4F783643}"/>
                  </a:ext>
                </a:extLst>
              </p:cNvPr>
              <p:cNvSpPr/>
              <p:nvPr/>
            </p:nvSpPr>
            <p:spPr>
              <a:xfrm>
                <a:off x="4476750" y="1085850"/>
                <a:ext cx="762000" cy="7524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1" name="Text Box 2">
                <a:extLst>
                  <a:ext uri="{FF2B5EF4-FFF2-40B4-BE49-F238E27FC236}">
                    <a16:creationId xmlns:a16="http://schemas.microsoft.com/office/drawing/2014/main" id="{7BAD81B2-D1AD-450B-98C6-9E9A787885C8}"/>
                  </a:ext>
                </a:extLst>
              </p:cNvPr>
              <p:cNvSpPr txBox="1">
                <a:spLocks noChangeArrowheads="1"/>
              </p:cNvSpPr>
              <p:nvPr/>
            </p:nvSpPr>
            <p:spPr bwMode="auto">
              <a:xfrm>
                <a:off x="2491615" y="1631597"/>
                <a:ext cx="457200" cy="30480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IN"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SG</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a:extLst>
                  <a:ext uri="{FF2B5EF4-FFF2-40B4-BE49-F238E27FC236}">
                    <a16:creationId xmlns:a16="http://schemas.microsoft.com/office/drawing/2014/main" id="{1F9A323F-B335-4C1C-A5AA-A63444A48D76}"/>
                  </a:ext>
                </a:extLst>
              </p:cNvPr>
              <p:cNvSpPr txBox="1">
                <a:spLocks noChangeArrowheads="1"/>
              </p:cNvSpPr>
              <p:nvPr/>
            </p:nvSpPr>
            <p:spPr bwMode="auto">
              <a:xfrm>
                <a:off x="4925929" y="1631597"/>
                <a:ext cx="457200" cy="304800"/>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n-IN" sz="1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SG</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Flowchart: Terminator 12">
                <a:extLst>
                  <a:ext uri="{FF2B5EF4-FFF2-40B4-BE49-F238E27FC236}">
                    <a16:creationId xmlns:a16="http://schemas.microsoft.com/office/drawing/2014/main" id="{B5FD8D49-B331-4FD0-8A11-2050B6058639}"/>
                  </a:ext>
                </a:extLst>
              </p:cNvPr>
              <p:cNvSpPr/>
              <p:nvPr/>
            </p:nvSpPr>
            <p:spPr>
              <a:xfrm rot="2639695">
                <a:off x="552450" y="1200150"/>
                <a:ext cx="1001370" cy="203445"/>
              </a:xfrm>
              <a:prstGeom prst="flowChartTerminator">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4" name="Flowchart: Terminator 13">
                <a:extLst>
                  <a:ext uri="{FF2B5EF4-FFF2-40B4-BE49-F238E27FC236}">
                    <a16:creationId xmlns:a16="http://schemas.microsoft.com/office/drawing/2014/main" id="{62622A5E-B6FF-45EC-92D1-DED637A2C01C}"/>
                  </a:ext>
                </a:extLst>
              </p:cNvPr>
              <p:cNvSpPr/>
              <p:nvPr/>
            </p:nvSpPr>
            <p:spPr>
              <a:xfrm rot="2639695">
                <a:off x="3009900" y="1200150"/>
                <a:ext cx="1001370" cy="203445"/>
              </a:xfrm>
              <a:prstGeom prst="flowChartTerminator">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15" name="Text Box 22">
                <a:extLst>
                  <a:ext uri="{FF2B5EF4-FFF2-40B4-BE49-F238E27FC236}">
                    <a16:creationId xmlns:a16="http://schemas.microsoft.com/office/drawing/2014/main" id="{2C9F2E58-B8EF-4E8A-B974-4525A3A0C8F6}"/>
                  </a:ext>
                </a:extLst>
              </p:cNvPr>
              <p:cNvSpPr txBox="1"/>
              <p:nvPr/>
            </p:nvSpPr>
            <p:spPr>
              <a:xfrm rot="3728497">
                <a:off x="206890" y="1302653"/>
                <a:ext cx="1198435" cy="2762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IN" sz="1100" b="1">
                    <a:effectLst/>
                    <a:latin typeface="Calibri" panose="020F0502020204030204" pitchFamily="34" charset="0"/>
                    <a:ea typeface="Calibri" panose="020F0502020204030204" pitchFamily="34" charset="0"/>
                    <a:cs typeface="Times New Roman" panose="02020603050405020304" pitchFamily="18" charset="0"/>
                  </a:rPr>
                  <a:t>Coastal Saur.</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6" name="Flowchart: Terminator 5">
              <a:extLst>
                <a:ext uri="{FF2B5EF4-FFF2-40B4-BE49-F238E27FC236}">
                  <a16:creationId xmlns:a16="http://schemas.microsoft.com/office/drawing/2014/main" id="{89D179C1-DB35-4AAC-90CF-F2322E9E3EE4}"/>
                </a:ext>
              </a:extLst>
            </p:cNvPr>
            <p:cNvSpPr/>
            <p:nvPr/>
          </p:nvSpPr>
          <p:spPr>
            <a:xfrm rot="2147296">
              <a:off x="1419225" y="352425"/>
              <a:ext cx="1427230" cy="635351"/>
            </a:xfrm>
            <a:prstGeom prst="flowChartTerminator">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sp>
          <p:nvSpPr>
            <p:cNvPr id="7" name="Flowchart: Terminator 6">
              <a:extLst>
                <a:ext uri="{FF2B5EF4-FFF2-40B4-BE49-F238E27FC236}">
                  <a16:creationId xmlns:a16="http://schemas.microsoft.com/office/drawing/2014/main" id="{652C56AA-5E87-49FD-A2A6-DB84F23BA33A}"/>
                </a:ext>
              </a:extLst>
            </p:cNvPr>
            <p:cNvSpPr/>
            <p:nvPr/>
          </p:nvSpPr>
          <p:spPr>
            <a:xfrm rot="2147296">
              <a:off x="3886200" y="333375"/>
              <a:ext cx="1427230" cy="635351"/>
            </a:xfrm>
            <a:prstGeom prst="flowChartTerminator">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N"/>
            </a:p>
          </p:txBody>
        </p:sp>
      </p:grpSp>
      <p:pic>
        <p:nvPicPr>
          <p:cNvPr id="16" name="Picture 15">
            <a:extLst>
              <a:ext uri="{FF2B5EF4-FFF2-40B4-BE49-F238E27FC236}">
                <a16:creationId xmlns:a16="http://schemas.microsoft.com/office/drawing/2014/main" id="{3886827D-E292-4E55-826B-BCAC64854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1705" y="3583096"/>
            <a:ext cx="5612924" cy="2161062"/>
          </a:xfrm>
          <a:prstGeom prst="rect">
            <a:avLst/>
          </a:prstGeom>
        </p:spPr>
      </p:pic>
      <p:sp>
        <p:nvSpPr>
          <p:cNvPr id="2" name="TextBox 1">
            <a:extLst>
              <a:ext uri="{FF2B5EF4-FFF2-40B4-BE49-F238E27FC236}">
                <a16:creationId xmlns:a16="http://schemas.microsoft.com/office/drawing/2014/main" id="{20750B0C-4B02-4548-91DB-3389AED5B7D3}"/>
              </a:ext>
            </a:extLst>
          </p:cNvPr>
          <p:cNvSpPr txBox="1"/>
          <p:nvPr/>
        </p:nvSpPr>
        <p:spPr>
          <a:xfrm>
            <a:off x="171740" y="923765"/>
            <a:ext cx="3012585" cy="5262979"/>
          </a:xfrm>
          <a:prstGeom prst="rect">
            <a:avLst/>
          </a:prstGeom>
          <a:noFill/>
        </p:spPr>
        <p:txBody>
          <a:bodyPr wrap="square" rtlCol="0">
            <a:spAutoFit/>
          </a:bodyPr>
          <a:lstStyle/>
          <a:p>
            <a:pPr marL="285750" indent="-285750" algn="just">
              <a:buFont typeface="Arial" panose="020B0604020202020204" pitchFamily="34" charset="0"/>
              <a:buChar char="•"/>
            </a:pPr>
            <a:r>
              <a:rPr lang="en-IN" sz="1600" dirty="0">
                <a:solidFill>
                  <a:schemeClr val="accent4"/>
                </a:solidFill>
              </a:rPr>
              <a:t>spatial variation in isotopic composition of GW were observed across the study area which can be explained by the isotopic composition of rain, aquifer type, proximity to sea and latitude effect</a:t>
            </a:r>
          </a:p>
          <a:p>
            <a:pPr marL="285750" indent="-285750" algn="just">
              <a:buFont typeface="Arial" panose="020B0604020202020204" pitchFamily="34" charset="0"/>
              <a:buChar char="•"/>
            </a:pPr>
            <a:r>
              <a:rPr lang="en-IN" sz="1600" dirty="0">
                <a:solidFill>
                  <a:schemeClr val="accent4"/>
                </a:solidFill>
              </a:rPr>
              <a:t>The western coast of Saurashtra shows depleted </a:t>
            </a:r>
            <a:r>
              <a:rPr lang="en-IN" sz="1600" dirty="0">
                <a:solidFill>
                  <a:schemeClr val="accent4"/>
                </a:solidFill>
                <a:sym typeface="Symbol" panose="05050102010706020507" pitchFamily="18" charset="2"/>
              </a:rPr>
              <a:t></a:t>
            </a:r>
            <a:r>
              <a:rPr lang="en-IN" sz="1600" baseline="30000" dirty="0">
                <a:solidFill>
                  <a:schemeClr val="accent4"/>
                </a:solidFill>
              </a:rPr>
              <a:t>18</a:t>
            </a:r>
            <a:r>
              <a:rPr lang="en-IN" sz="1600" dirty="0">
                <a:solidFill>
                  <a:schemeClr val="accent4"/>
                </a:solidFill>
              </a:rPr>
              <a:t>O compare to pre-monsoon as well as compare to rest part of Saurashtra which infer recharge from southwest monsoon rain and recharge process was faster compare to rest part of Saurashtra </a:t>
            </a:r>
          </a:p>
          <a:p>
            <a:pPr marL="285750" indent="-285750" algn="just">
              <a:buFont typeface="Arial" panose="020B0604020202020204" pitchFamily="34" charset="0"/>
              <a:buChar char="•"/>
            </a:pPr>
            <a:r>
              <a:rPr lang="en-IN" sz="1600" dirty="0">
                <a:solidFill>
                  <a:schemeClr val="accent4"/>
                </a:solidFill>
              </a:rPr>
              <a:t>The depletion of </a:t>
            </a:r>
            <a:r>
              <a:rPr lang="en-IN" sz="1600" dirty="0">
                <a:solidFill>
                  <a:schemeClr val="accent4"/>
                </a:solidFill>
                <a:sym typeface="Symbol" panose="05050102010706020507" pitchFamily="18" charset="2"/>
              </a:rPr>
              <a:t></a:t>
            </a:r>
            <a:r>
              <a:rPr lang="en-IN" sz="1600" baseline="30000" dirty="0">
                <a:solidFill>
                  <a:schemeClr val="accent4"/>
                </a:solidFill>
              </a:rPr>
              <a:t>18</a:t>
            </a:r>
            <a:r>
              <a:rPr lang="en-IN" sz="1600" dirty="0">
                <a:solidFill>
                  <a:schemeClr val="accent4"/>
                </a:solidFill>
              </a:rPr>
              <a:t>O in the eastern part of south Gujarat is the combined effect of high altitude and recharge through secondary migratory pathways</a:t>
            </a:r>
            <a:endParaRPr lang="en-IN" sz="1400" dirty="0">
              <a:solidFill>
                <a:schemeClr val="accent4"/>
              </a:solidFill>
            </a:endParaRPr>
          </a:p>
        </p:txBody>
      </p:sp>
      <p:sp>
        <p:nvSpPr>
          <p:cNvPr id="4" name="TextBox 3">
            <a:extLst>
              <a:ext uri="{FF2B5EF4-FFF2-40B4-BE49-F238E27FC236}">
                <a16:creationId xmlns:a16="http://schemas.microsoft.com/office/drawing/2014/main" id="{5400B07F-DCAD-4C64-BBAA-F6BB60222525}"/>
              </a:ext>
            </a:extLst>
          </p:cNvPr>
          <p:cNvSpPr txBox="1"/>
          <p:nvPr/>
        </p:nvSpPr>
        <p:spPr>
          <a:xfrm>
            <a:off x="616181" y="193024"/>
            <a:ext cx="8229600" cy="584775"/>
          </a:xfrm>
          <a:prstGeom prst="rect">
            <a:avLst/>
          </a:prstGeom>
          <a:noFill/>
        </p:spPr>
        <p:txBody>
          <a:bodyPr wrap="square" rtlCol="0">
            <a:spAutoFit/>
          </a:bodyPr>
          <a:lstStyle/>
          <a:p>
            <a:pPr algn="ctr"/>
            <a:r>
              <a:rPr lang="en-IN" sz="3200" b="1" dirty="0">
                <a:solidFill>
                  <a:schemeClr val="bg1"/>
                </a:solidFill>
              </a:rPr>
              <a:t>Spatial variation in </a:t>
            </a:r>
            <a:r>
              <a:rPr lang="en-IN" sz="3200" b="1" dirty="0">
                <a:solidFill>
                  <a:schemeClr val="bg1"/>
                </a:solidFill>
                <a:sym typeface="Symbol" panose="05050102010706020507" pitchFamily="18" charset="2"/>
              </a:rPr>
              <a:t></a:t>
            </a:r>
            <a:r>
              <a:rPr lang="en-IN" sz="3200" b="1" baseline="30000" dirty="0">
                <a:solidFill>
                  <a:schemeClr val="bg1"/>
                </a:solidFill>
              </a:rPr>
              <a:t>18</a:t>
            </a:r>
            <a:r>
              <a:rPr lang="en-IN" sz="3200" b="1" dirty="0">
                <a:solidFill>
                  <a:schemeClr val="bg1"/>
                </a:solidFill>
              </a:rPr>
              <a:t>O  and d-excess </a:t>
            </a:r>
          </a:p>
        </p:txBody>
      </p:sp>
    </p:spTree>
    <p:extLst>
      <p:ext uri="{BB962C8B-B14F-4D97-AF65-F5344CB8AC3E}">
        <p14:creationId xmlns:p14="http://schemas.microsoft.com/office/powerpoint/2010/main" val="911995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99F78E-6B86-4EAE-A459-7B0D5CB8D4C3}"/>
              </a:ext>
            </a:extLst>
          </p:cNvPr>
          <p:cNvSpPr txBox="1"/>
          <p:nvPr/>
        </p:nvSpPr>
        <p:spPr>
          <a:xfrm>
            <a:off x="-1" y="177798"/>
            <a:ext cx="9144000" cy="1077218"/>
          </a:xfrm>
          <a:prstGeom prst="rect">
            <a:avLst/>
          </a:prstGeom>
          <a:noFill/>
        </p:spPr>
        <p:txBody>
          <a:bodyPr wrap="square" rtlCol="0">
            <a:spAutoFit/>
          </a:bodyPr>
          <a:lstStyle/>
          <a:p>
            <a:pPr algn="ctr"/>
            <a:r>
              <a:rPr lang="en-IN" sz="3200" b="1"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r>
              <a:rPr lang="en-IN" sz="3200" b="1" baseline="30000"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18</a:t>
            </a:r>
            <a:r>
              <a:rPr lang="en-IN" sz="3200" b="1"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O variation with latitude in shallow and deep Groundwater</a:t>
            </a:r>
            <a:endParaRPr lang="en-IN" sz="3200" b="1"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2131318-3B3E-4D9F-87EA-6BAD5F88C5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632" y="1624760"/>
            <a:ext cx="8470736" cy="4275778"/>
          </a:xfrm>
          <a:prstGeom prst="rect">
            <a:avLst/>
          </a:prstGeom>
        </p:spPr>
      </p:pic>
    </p:spTree>
    <p:extLst>
      <p:ext uri="{BB962C8B-B14F-4D97-AF65-F5344CB8AC3E}">
        <p14:creationId xmlns:p14="http://schemas.microsoft.com/office/powerpoint/2010/main" val="45420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3EE2F7-3112-46BA-A268-7F67C396F63C}"/>
              </a:ext>
            </a:extLst>
          </p:cNvPr>
          <p:cNvSpPr txBox="1"/>
          <p:nvPr/>
        </p:nvSpPr>
        <p:spPr>
          <a:xfrm>
            <a:off x="0" y="179753"/>
            <a:ext cx="9144000" cy="646331"/>
          </a:xfrm>
          <a:prstGeom prst="rect">
            <a:avLst/>
          </a:prstGeom>
          <a:noFill/>
        </p:spPr>
        <p:txBody>
          <a:bodyPr wrap="square" rtlCol="0">
            <a:spAutoFit/>
          </a:bodyPr>
          <a:lstStyle/>
          <a:p>
            <a:pPr algn="ctr"/>
            <a:r>
              <a:rPr lang="en-IN" sz="3600" b="1" dirty="0">
                <a:solidFill>
                  <a:schemeClr val="bg1"/>
                </a:solidFill>
                <a:latin typeface="Times New Roman" panose="02020603050405020304" pitchFamily="18" charset="0"/>
                <a:cs typeface="Times New Roman" panose="02020603050405020304" pitchFamily="18" charset="0"/>
              </a:rPr>
              <a:t>Temporal variation in </a:t>
            </a:r>
            <a:r>
              <a:rPr lang="en-IN" sz="3600" b="1"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a:t>
            </a:r>
            <a:r>
              <a:rPr lang="en-IN" sz="3600" b="1" baseline="30000"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18</a:t>
            </a:r>
            <a:r>
              <a:rPr lang="en-IN" sz="3600" b="1" dirty="0">
                <a:solidFill>
                  <a:schemeClr val="bg1"/>
                </a:solidFill>
                <a:latin typeface="Times New Roman" panose="02020603050405020304" pitchFamily="18" charset="0"/>
                <a:cs typeface="Times New Roman" panose="02020603050405020304" pitchFamily="18" charset="0"/>
                <a:sym typeface="Symbol" panose="05050102010706020507" pitchFamily="18" charset="2"/>
              </a:rPr>
              <a:t>O </a:t>
            </a:r>
            <a:endParaRPr lang="en-IN" sz="3600" b="1" dirty="0">
              <a:solidFill>
                <a:schemeClr val="bg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B15E7EC-B284-461A-95F1-23877AF3F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716" y="926592"/>
            <a:ext cx="8354568" cy="5004816"/>
          </a:xfrm>
          <a:prstGeom prst="rect">
            <a:avLst/>
          </a:prstGeom>
        </p:spPr>
      </p:pic>
    </p:spTree>
    <p:extLst>
      <p:ext uri="{BB962C8B-B14F-4D97-AF65-F5344CB8AC3E}">
        <p14:creationId xmlns:p14="http://schemas.microsoft.com/office/powerpoint/2010/main" val="2284581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6B20B2-D795-4360-8E16-DF8649890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56" y="1073097"/>
            <a:ext cx="8909732" cy="5085057"/>
          </a:xfrm>
          <a:prstGeom prst="rect">
            <a:avLst/>
          </a:prstGeom>
        </p:spPr>
      </p:pic>
      <p:sp>
        <p:nvSpPr>
          <p:cNvPr id="2" name="TextBox 1">
            <a:extLst>
              <a:ext uri="{FF2B5EF4-FFF2-40B4-BE49-F238E27FC236}">
                <a16:creationId xmlns:a16="http://schemas.microsoft.com/office/drawing/2014/main" id="{F85E4856-345E-401A-8B8B-078D63C59039}"/>
              </a:ext>
            </a:extLst>
          </p:cNvPr>
          <p:cNvSpPr txBox="1"/>
          <p:nvPr/>
        </p:nvSpPr>
        <p:spPr>
          <a:xfrm>
            <a:off x="310392" y="277910"/>
            <a:ext cx="7441035" cy="646331"/>
          </a:xfrm>
          <a:prstGeom prst="rect">
            <a:avLst/>
          </a:prstGeom>
          <a:noFill/>
        </p:spPr>
        <p:txBody>
          <a:bodyPr wrap="square" rtlCol="0">
            <a:spAutoFit/>
          </a:bodyPr>
          <a:lstStyle/>
          <a:p>
            <a:r>
              <a:rPr lang="en-IN" sz="3600" b="1" dirty="0">
                <a:solidFill>
                  <a:schemeClr val="bg1"/>
                </a:solidFill>
              </a:rPr>
              <a:t>Conceptual model:</a:t>
            </a:r>
          </a:p>
        </p:txBody>
      </p:sp>
    </p:spTree>
    <p:extLst>
      <p:ext uri="{BB962C8B-B14F-4D97-AF65-F5344CB8AC3E}">
        <p14:creationId xmlns:p14="http://schemas.microsoft.com/office/powerpoint/2010/main" val="3442946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228C62-55F2-46FB-AB0B-B35FD3A4DB1D}"/>
              </a:ext>
            </a:extLst>
          </p:cNvPr>
          <p:cNvSpPr txBox="1"/>
          <p:nvPr/>
        </p:nvSpPr>
        <p:spPr>
          <a:xfrm>
            <a:off x="695246" y="483650"/>
            <a:ext cx="7700609" cy="4616648"/>
          </a:xfrm>
          <a:prstGeom prst="rect">
            <a:avLst/>
          </a:prstGeom>
          <a:noFill/>
        </p:spPr>
        <p:txBody>
          <a:bodyPr wrap="square" rtlCol="0">
            <a:spAutoFit/>
          </a:bodyPr>
          <a:lstStyle/>
          <a:p>
            <a:r>
              <a:rPr lang="en-IN" sz="3200" b="1" dirty="0">
                <a:solidFill>
                  <a:schemeClr val="bg1"/>
                </a:solidFill>
              </a:rPr>
              <a:t>Summary:</a:t>
            </a:r>
          </a:p>
          <a:p>
            <a:endParaRPr lang="en-IN" sz="3200" b="1" dirty="0">
              <a:solidFill>
                <a:schemeClr val="bg1"/>
              </a:solidFill>
            </a:endParaRPr>
          </a:p>
          <a:p>
            <a:endParaRPr lang="en-IN" sz="3200" b="1" dirty="0">
              <a:solidFill>
                <a:schemeClr val="bg1"/>
              </a:solidFill>
            </a:endParaRPr>
          </a:p>
          <a:p>
            <a:pPr marL="285750" indent="-285750" algn="just">
              <a:buFont typeface="Arial" panose="020B0604020202020204" pitchFamily="34" charset="0"/>
              <a:buChar char="•"/>
            </a:pP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depletion in post-monsoon GW compare to pre-monsoon infer the seasonal recharge of GW</a:t>
            </a:r>
          </a:p>
          <a:p>
            <a:pPr marL="285750" indent="-285750" algn="just">
              <a:buFont typeface="Arial" panose="020B0604020202020204" pitchFamily="34" charset="0"/>
              <a:buChar char="•"/>
            </a:pP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of post-monsoon GW ( -2.3‰) lie in between the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of pre-monsoon GW ( -1.9‰) and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of southwest monsoon rainfall (-4.1‰) indicates post-monsoon GW is the mixture of these two components</a:t>
            </a:r>
          </a:p>
          <a:p>
            <a:pPr marL="285750" indent="-285750" algn="just">
              <a:buFont typeface="Arial" panose="020B0604020202020204" pitchFamily="34" charset="0"/>
              <a:buChar char="•"/>
            </a:pPr>
            <a:r>
              <a:rPr lang="en-IN" dirty="0">
                <a:solidFill>
                  <a:schemeClr val="accent4"/>
                </a:solidFill>
              </a:rPr>
              <a:t> Seasonal variation in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deduce that 46.6% ( </a:t>
            </a:r>
            <a:r>
              <a:rPr lang="en-IN" dirty="0">
                <a:solidFill>
                  <a:schemeClr val="accent4"/>
                </a:solidFill>
                <a:sym typeface="Symbol" panose="05050102010706020507" pitchFamily="18" charset="2"/>
              </a:rPr>
              <a:t>91696</a:t>
            </a:r>
            <a:r>
              <a:rPr lang="en-IN" dirty="0">
                <a:solidFill>
                  <a:schemeClr val="accent4"/>
                </a:solidFill>
              </a:rPr>
              <a:t> km2) of the total land area (</a:t>
            </a:r>
            <a:r>
              <a:rPr lang="en-IN" dirty="0">
                <a:solidFill>
                  <a:schemeClr val="accent4"/>
                </a:solidFill>
                <a:sym typeface="Symbol" panose="05050102010706020507" pitchFamily="18" charset="2"/>
              </a:rPr>
              <a:t></a:t>
            </a:r>
            <a:r>
              <a:rPr lang="en-IN" dirty="0">
                <a:solidFill>
                  <a:schemeClr val="accent4"/>
                </a:solidFill>
              </a:rPr>
              <a:t> 196773 km2) shows seasonal GW recharge</a:t>
            </a:r>
          </a:p>
          <a:p>
            <a:pPr marL="285750" indent="-285750" algn="just">
              <a:buFont typeface="Arial" panose="020B0604020202020204" pitchFamily="34" charset="0"/>
              <a:buChar char="•"/>
            </a:pPr>
            <a:r>
              <a:rPr lang="en-IN" dirty="0">
                <a:solidFill>
                  <a:schemeClr val="accent4"/>
                </a:solidFill>
              </a:rPr>
              <a:t>Latitude effect in </a:t>
            </a:r>
            <a:r>
              <a:rPr lang="en-IN" dirty="0">
                <a:solidFill>
                  <a:schemeClr val="accent4"/>
                </a:solidFill>
                <a:sym typeface="Symbol" panose="05050102010706020507" pitchFamily="18" charset="2"/>
              </a:rPr>
              <a:t></a:t>
            </a:r>
            <a:r>
              <a:rPr lang="en-IN" baseline="30000" dirty="0">
                <a:solidFill>
                  <a:schemeClr val="accent4"/>
                </a:solidFill>
              </a:rPr>
              <a:t>18</a:t>
            </a:r>
            <a:r>
              <a:rPr lang="en-IN" dirty="0">
                <a:solidFill>
                  <a:schemeClr val="accent4"/>
                </a:solidFill>
              </a:rPr>
              <a:t>O  of groundwater was observed in  north Gujarat</a:t>
            </a:r>
          </a:p>
          <a:p>
            <a:pPr marL="285750" indent="-285750" algn="just">
              <a:buFont typeface="Arial" panose="020B0604020202020204" pitchFamily="34" charset="0"/>
              <a:buChar char="•"/>
            </a:pPr>
            <a:r>
              <a:rPr lang="en-IN" dirty="0">
                <a:solidFill>
                  <a:schemeClr val="accent4"/>
                </a:solidFill>
              </a:rPr>
              <a:t>Norther Gujarat receives irrigation return</a:t>
            </a:r>
          </a:p>
          <a:p>
            <a:pPr marL="285750" indent="-285750" algn="just">
              <a:buFont typeface="Arial" panose="020B0604020202020204" pitchFamily="34" charset="0"/>
              <a:buChar char="•"/>
            </a:pPr>
            <a:r>
              <a:rPr lang="en-IN" dirty="0">
                <a:solidFill>
                  <a:schemeClr val="accent4"/>
                </a:solidFill>
              </a:rPr>
              <a:t>Faster recharge in  coastal area of Saurashtra compared to rest part</a:t>
            </a:r>
          </a:p>
          <a:p>
            <a:endParaRPr lang="en-IN" dirty="0"/>
          </a:p>
        </p:txBody>
      </p:sp>
      <p:sp>
        <p:nvSpPr>
          <p:cNvPr id="3" name="TextBox 2">
            <a:extLst>
              <a:ext uri="{FF2B5EF4-FFF2-40B4-BE49-F238E27FC236}">
                <a16:creationId xmlns:a16="http://schemas.microsoft.com/office/drawing/2014/main" id="{BDBAF988-8A88-4897-A60B-C98D4E34F58E}"/>
              </a:ext>
            </a:extLst>
          </p:cNvPr>
          <p:cNvSpPr txBox="1"/>
          <p:nvPr/>
        </p:nvSpPr>
        <p:spPr>
          <a:xfrm>
            <a:off x="4957894" y="5805182"/>
            <a:ext cx="3825379" cy="584775"/>
          </a:xfrm>
          <a:prstGeom prst="rect">
            <a:avLst/>
          </a:prstGeom>
          <a:noFill/>
        </p:spPr>
        <p:txBody>
          <a:bodyPr wrap="square" rtlCol="0">
            <a:spAutoFit/>
          </a:bodyPr>
          <a:lstStyle/>
          <a:p>
            <a:r>
              <a:rPr lang="en-IN" sz="3200" b="1" i="1" dirty="0">
                <a:solidFill>
                  <a:schemeClr val="bg1"/>
                </a:solidFill>
              </a:rPr>
              <a:t>Thank you…</a:t>
            </a:r>
          </a:p>
        </p:txBody>
      </p:sp>
    </p:spTree>
    <p:extLst>
      <p:ext uri="{BB962C8B-B14F-4D97-AF65-F5344CB8AC3E}">
        <p14:creationId xmlns:p14="http://schemas.microsoft.com/office/powerpoint/2010/main" val="38017038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11066</TotalTime>
  <Words>1022</Words>
  <Application>Microsoft Office PowerPoint</Application>
  <PresentationFormat>On-screen Show (4:3)</PresentationFormat>
  <Paragraphs>116</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Calibri</vt:lpstr>
      <vt:lpstr>Calibri Light</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 pandey</dc:creator>
  <cp:lastModifiedBy>amit pandey</cp:lastModifiedBy>
  <cp:revision>89</cp:revision>
  <dcterms:created xsi:type="dcterms:W3CDTF">2020-02-13T04:37:22Z</dcterms:created>
  <dcterms:modified xsi:type="dcterms:W3CDTF">2021-04-20T12:54:12Z</dcterms:modified>
</cp:coreProperties>
</file>