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84" r:id="rId4"/>
    <p:sldId id="295" r:id="rId5"/>
    <p:sldId id="298" r:id="rId6"/>
    <p:sldId id="285" r:id="rId7"/>
    <p:sldId id="288" r:id="rId8"/>
    <p:sldId id="301" r:id="rId9"/>
    <p:sldId id="302" r:id="rId10"/>
    <p:sldId id="303" r:id="rId11"/>
    <p:sldId id="306" r:id="rId12"/>
    <p:sldId id="304" r:id="rId13"/>
    <p:sldId id="305" r:id="rId14"/>
    <p:sldId id="312" r:id="rId15"/>
    <p:sldId id="307" r:id="rId16"/>
    <p:sldId id="308" r:id="rId17"/>
    <p:sldId id="310" r:id="rId18"/>
    <p:sldId id="261" r:id="rId19"/>
    <p:sldId id="3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athoklis Dimitrakos" initials="AD" lastIdx="22" clrIdx="0">
    <p:extLst>
      <p:ext uri="{19B8F6BF-5375-455C-9EA6-DF929625EA0E}">
        <p15:presenceInfo xmlns:p15="http://schemas.microsoft.com/office/powerpoint/2012/main" userId="S-1-5-21-551915777-3185513249-272370564-13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750"/>
    <a:srgbClr val="86AB40"/>
    <a:srgbClr val="9DC15B"/>
    <a:srgbClr val="58267E"/>
    <a:srgbClr val="5D8495"/>
    <a:srgbClr val="8FB14E"/>
    <a:srgbClr val="34164A"/>
    <a:srgbClr val="96C0E6"/>
    <a:srgbClr val="6FA8DC"/>
    <a:srgbClr val="240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5" autoAdjust="0"/>
    <p:restoredTop sz="96172" autoAdjust="0"/>
  </p:normalViewPr>
  <p:slideViewPr>
    <p:cSldViewPr snapToGrid="0">
      <p:cViewPr varScale="1">
        <p:scale>
          <a:sx n="107" d="100"/>
          <a:sy n="107" d="100"/>
        </p:scale>
        <p:origin x="100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lekakis\Documents\AGROAPPS\BEACON\D3.4_CROP_LOSS_ASSESSMENT_METHODOLOGY\DROUGHT\NDVIA%20RESULTS\Results_NDVI_Anomaly_NE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ekakis\Documents\AGROAPPS\BEACON\paper_BEACON_Inderscience\2015_2017_2018_2019_NEW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lekakis\Documents\AGROAPPS\BEACON\paper_BEACON_Inderscience\2015_2017_2018_2019_NE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ekakis\Documents\AGROAPPS\BEACON\paper_BEACON_Inderscience\2015_2017_2018_2019_NEW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ekakis\Documents\AGROAPPS\BEACON\paper_BEACON_Inderscience\2015_2017_2018_2019_NEW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ekakis\Documents\AGROAPPS\BEACON\paper_BEACON_Inderscience\2015_2017_2018_2019_NEW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lekakis\Documents\AGROAPPS\BEACON\paper_BEACON_Inderscience\2015_2017_2018_2019_NEW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ekakis\Documents\AGROAPPS\BEACON\paper_BEACON_Inderscience\2015_2017_2018_2019_NE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416998722117346E-2"/>
          <c:y val="0.10622382822298378"/>
          <c:w val="0.89891559446465341"/>
          <c:h val="0.62457837811036909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324750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'area under curve'!$CK$6:$CK$36</c:f>
              <c:numCache>
                <c:formatCode>m/d/yyyy</c:formatCode>
                <c:ptCount val="31"/>
                <c:pt idx="0">
                  <c:v>42658</c:v>
                </c:pt>
                <c:pt idx="1">
                  <c:v>42666</c:v>
                </c:pt>
                <c:pt idx="2">
                  <c:v>42674</c:v>
                </c:pt>
                <c:pt idx="3">
                  <c:v>42682</c:v>
                </c:pt>
                <c:pt idx="4">
                  <c:v>42690</c:v>
                </c:pt>
                <c:pt idx="5">
                  <c:v>42698</c:v>
                </c:pt>
                <c:pt idx="6">
                  <c:v>42706</c:v>
                </c:pt>
                <c:pt idx="7">
                  <c:v>42714</c:v>
                </c:pt>
                <c:pt idx="8">
                  <c:v>42722</c:v>
                </c:pt>
                <c:pt idx="9">
                  <c:v>42730</c:v>
                </c:pt>
                <c:pt idx="10">
                  <c:v>42736</c:v>
                </c:pt>
                <c:pt idx="11">
                  <c:v>42744</c:v>
                </c:pt>
                <c:pt idx="12">
                  <c:v>42752</c:v>
                </c:pt>
                <c:pt idx="13">
                  <c:v>42760</c:v>
                </c:pt>
                <c:pt idx="14">
                  <c:v>42768</c:v>
                </c:pt>
                <c:pt idx="15">
                  <c:v>42776</c:v>
                </c:pt>
                <c:pt idx="16">
                  <c:v>42784</c:v>
                </c:pt>
                <c:pt idx="17">
                  <c:v>42792</c:v>
                </c:pt>
                <c:pt idx="18">
                  <c:v>42800</c:v>
                </c:pt>
                <c:pt idx="19">
                  <c:v>42808</c:v>
                </c:pt>
                <c:pt idx="20">
                  <c:v>42816</c:v>
                </c:pt>
                <c:pt idx="21">
                  <c:v>42824</c:v>
                </c:pt>
                <c:pt idx="22">
                  <c:v>42832</c:v>
                </c:pt>
                <c:pt idx="23">
                  <c:v>42840</c:v>
                </c:pt>
                <c:pt idx="24">
                  <c:v>42848</c:v>
                </c:pt>
                <c:pt idx="25">
                  <c:v>42856</c:v>
                </c:pt>
                <c:pt idx="26">
                  <c:v>42864</c:v>
                </c:pt>
                <c:pt idx="27">
                  <c:v>42872</c:v>
                </c:pt>
                <c:pt idx="28">
                  <c:v>42880</c:v>
                </c:pt>
                <c:pt idx="29">
                  <c:v>42888</c:v>
                </c:pt>
                <c:pt idx="30">
                  <c:v>42896</c:v>
                </c:pt>
              </c:numCache>
            </c:numRef>
          </c:cat>
          <c:val>
            <c:numRef>
              <c:f>'area under curve'!$AI$6:$AI$36</c:f>
              <c:numCache>
                <c:formatCode>General</c:formatCode>
                <c:ptCount val="31"/>
                <c:pt idx="0">
                  <c:v>-15.017151999999999</c:v>
                </c:pt>
                <c:pt idx="1">
                  <c:v>-10.834231000000001</c:v>
                </c:pt>
                <c:pt idx="2">
                  <c:v>-12.194497999999999</c:v>
                </c:pt>
                <c:pt idx="3">
                  <c:v>-8.9124300000000005</c:v>
                </c:pt>
                <c:pt idx="4">
                  <c:v>4.8657510000000004</c:v>
                </c:pt>
                <c:pt idx="5">
                  <c:v>-15.779548</c:v>
                </c:pt>
                <c:pt idx="6">
                  <c:v>-14.840870000000001</c:v>
                </c:pt>
                <c:pt idx="7">
                  <c:v>41.710019000000003</c:v>
                </c:pt>
                <c:pt idx="8">
                  <c:v>-21.027100999999998</c:v>
                </c:pt>
                <c:pt idx="9">
                  <c:v>-14.334231000000001</c:v>
                </c:pt>
                <c:pt idx="10">
                  <c:v>19.842423</c:v>
                </c:pt>
                <c:pt idx="11">
                  <c:v>28.681871999999998</c:v>
                </c:pt>
                <c:pt idx="12">
                  <c:v>17.540744666666701</c:v>
                </c:pt>
                <c:pt idx="13">
                  <c:v>6.3996173333333397</c:v>
                </c:pt>
                <c:pt idx="14">
                  <c:v>-4.7415099999999999</c:v>
                </c:pt>
                <c:pt idx="15">
                  <c:v>-2.766858</c:v>
                </c:pt>
                <c:pt idx="16">
                  <c:v>-0.79220599999999997</c:v>
                </c:pt>
                <c:pt idx="17">
                  <c:v>10.846978999999999</c:v>
                </c:pt>
                <c:pt idx="18">
                  <c:v>16.968933499999999</c:v>
                </c:pt>
                <c:pt idx="19">
                  <c:v>23.090888</c:v>
                </c:pt>
                <c:pt idx="20">
                  <c:v>30.207280999999998</c:v>
                </c:pt>
                <c:pt idx="21">
                  <c:v>16.483830000000001</c:v>
                </c:pt>
                <c:pt idx="22">
                  <c:v>15.438582</c:v>
                </c:pt>
                <c:pt idx="23">
                  <c:v>-0.826034500000002</c:v>
                </c:pt>
                <c:pt idx="24">
                  <c:v>-17.090651000000001</c:v>
                </c:pt>
                <c:pt idx="25">
                  <c:v>-33.438927</c:v>
                </c:pt>
                <c:pt idx="26">
                  <c:v>-33.886136</c:v>
                </c:pt>
                <c:pt idx="27">
                  <c:v>-29.471896999999998</c:v>
                </c:pt>
                <c:pt idx="28">
                  <c:v>-26.048770000000001</c:v>
                </c:pt>
                <c:pt idx="29">
                  <c:v>-33.772176999999999</c:v>
                </c:pt>
                <c:pt idx="30">
                  <c:v>-19.545171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17-4DCD-BD6B-5FA3C8C39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282048"/>
        <c:axId val="464282832"/>
      </c:lineChart>
      <c:dateAx>
        <c:axId val="464282048"/>
        <c:scaling>
          <c:orientation val="minMax"/>
          <c:max val="42901"/>
        </c:scaling>
        <c:delete val="0"/>
        <c:axPos val="b"/>
        <c:numFmt formatCode="d/m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rgbClr val="324750"/>
                </a:solidFill>
                <a:latin typeface="Open Sans" panose="020B0606030504020204"/>
                <a:ea typeface="+mn-ea"/>
                <a:cs typeface="+mn-cs"/>
              </a:defRPr>
            </a:pPr>
            <a:endParaRPr lang="en-US"/>
          </a:p>
        </c:txPr>
        <c:crossAx val="464282832"/>
        <c:crosses val="autoZero"/>
        <c:auto val="1"/>
        <c:lblOffset val="100"/>
        <c:baseTimeUnit val="days"/>
        <c:majorUnit val="30"/>
        <c:majorTimeUnit val="days"/>
      </c:dateAx>
      <c:valAx>
        <c:axId val="464282832"/>
        <c:scaling>
          <c:orientation val="minMax"/>
          <c:max val="100"/>
          <c:min val="-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24750"/>
                </a:solidFill>
                <a:latin typeface="Open Sans" panose="020B0606030504020204"/>
                <a:ea typeface="+mn-ea"/>
                <a:cs typeface="+mn-cs"/>
              </a:defRPr>
            </a:pPr>
            <a:endParaRPr lang="en-US"/>
          </a:p>
        </c:txPr>
        <c:crossAx val="464282048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20109256013764"/>
          <c:y val="6.1967871485943772E-2"/>
          <c:w val="0.81320140789582107"/>
          <c:h val="0.74338464143594951"/>
        </c:manualLayout>
      </c:layout>
      <c:barChart>
        <c:barDir val="col"/>
        <c:grouping val="clustered"/>
        <c:varyColors val="0"/>
        <c:ser>
          <c:idx val="54"/>
          <c:order val="0"/>
          <c:spPr>
            <a:solidFill>
              <a:schemeClr val="accent2">
                <a:lumMod val="75000"/>
              </a:schemeClr>
            </a:solidFill>
            <a:ln w="47625">
              <a:solidFill>
                <a:schemeClr val="accent2">
                  <a:lumMod val="75000"/>
                </a:schemeClr>
              </a:solidFill>
              <a:miter lim="800000"/>
            </a:ln>
          </c:spPr>
          <c:invertIfNegative val="0"/>
          <c:cat>
            <c:numRef>
              <c:f>MEDIAN_REL_2017!$A$5:$A$33</c:f>
              <c:numCache>
                <c:formatCode>General</c:formatCode>
                <c:ptCount val="29"/>
                <c:pt idx="18" formatCode="m/d/yy;@">
                  <c:v>42832</c:v>
                </c:pt>
                <c:pt idx="19" formatCode="m/d/yy;@">
                  <c:v>42840</c:v>
                </c:pt>
                <c:pt idx="20" formatCode="m/d/yy;@">
                  <c:v>42848</c:v>
                </c:pt>
                <c:pt idx="21" formatCode="m/d/yy;@">
                  <c:v>42856</c:v>
                </c:pt>
                <c:pt idx="22" formatCode="m/d/yy;@">
                  <c:v>42864</c:v>
                </c:pt>
                <c:pt idx="23" formatCode="m/d/yy;@">
                  <c:v>42872</c:v>
                </c:pt>
                <c:pt idx="24" formatCode="m/d/yy;@">
                  <c:v>42880</c:v>
                </c:pt>
                <c:pt idx="25" formatCode="m/d/yy;@">
                  <c:v>42888</c:v>
                </c:pt>
                <c:pt idx="26" formatCode="m/d/yy;@">
                  <c:v>42896</c:v>
                </c:pt>
                <c:pt idx="27" formatCode="m/d/yy;@">
                  <c:v>42904</c:v>
                </c:pt>
                <c:pt idx="28" formatCode="m/d/yy;@">
                  <c:v>42912</c:v>
                </c:pt>
              </c:numCache>
            </c:numRef>
          </c:cat>
          <c:val>
            <c:numRef>
              <c:f>MEDIAN_REL_2017!$BX$5:$BX$33</c:f>
              <c:numCache>
                <c:formatCode>0.00</c:formatCode>
                <c:ptCount val="29"/>
                <c:pt idx="1">
                  <c:v>-14.979756</c:v>
                </c:pt>
                <c:pt idx="3">
                  <c:v>-1.016945</c:v>
                </c:pt>
                <c:pt idx="6">
                  <c:v>-25.890276</c:v>
                </c:pt>
                <c:pt idx="7">
                  <c:v>-13.657624</c:v>
                </c:pt>
                <c:pt idx="8">
                  <c:v>-27.741935999999999</c:v>
                </c:pt>
                <c:pt idx="9">
                  <c:v>-18.299246</c:v>
                </c:pt>
                <c:pt idx="10">
                  <c:v>-3.1418330000000001</c:v>
                </c:pt>
                <c:pt idx="11">
                  <c:v>-13.770727000000001</c:v>
                </c:pt>
                <c:pt idx="12">
                  <c:v>-12.974684999999999</c:v>
                </c:pt>
                <c:pt idx="13">
                  <c:v>-5.2631610000000002</c:v>
                </c:pt>
                <c:pt idx="17">
                  <c:v>-7.8740189999999997</c:v>
                </c:pt>
                <c:pt idx="18">
                  <c:v>-12.970715999999999</c:v>
                </c:pt>
                <c:pt idx="19">
                  <c:v>-24.849701</c:v>
                </c:pt>
                <c:pt idx="20">
                  <c:v>-31.67539</c:v>
                </c:pt>
                <c:pt idx="21">
                  <c:v>-41.908214999999998</c:v>
                </c:pt>
                <c:pt idx="22">
                  <c:v>-41.9252915</c:v>
                </c:pt>
                <c:pt idx="23">
                  <c:v>-41.942368000000002</c:v>
                </c:pt>
                <c:pt idx="24">
                  <c:v>-39.088397999999998</c:v>
                </c:pt>
                <c:pt idx="25">
                  <c:v>-40.189444999999999</c:v>
                </c:pt>
                <c:pt idx="26">
                  <c:v>-16.795501999999999</c:v>
                </c:pt>
                <c:pt idx="27">
                  <c:v>-9.3750049999999998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02-40FD-A424-97B9BE203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50"/>
        <c:axId val="476631952"/>
        <c:axId val="476640480"/>
      </c:barChart>
      <c:lineChart>
        <c:grouping val="standard"/>
        <c:varyColors val="0"/>
        <c:ser>
          <c:idx val="0"/>
          <c:order val="1"/>
          <c:marker>
            <c:symbol val="none"/>
          </c:marker>
          <c:cat>
            <c:numRef>
              <c:f>MEDIAN_REL_2017!$B$5:$B$33</c:f>
              <c:numCache>
                <c:formatCode>m/d/yy;@</c:formatCode>
                <c:ptCount val="29"/>
                <c:pt idx="0">
                  <c:v>42690</c:v>
                </c:pt>
                <c:pt idx="1">
                  <c:v>42698</c:v>
                </c:pt>
                <c:pt idx="2">
                  <c:v>42706</c:v>
                </c:pt>
                <c:pt idx="3">
                  <c:v>42714</c:v>
                </c:pt>
                <c:pt idx="4">
                  <c:v>42722</c:v>
                </c:pt>
                <c:pt idx="5">
                  <c:v>42730</c:v>
                </c:pt>
                <c:pt idx="6">
                  <c:v>42736</c:v>
                </c:pt>
                <c:pt idx="7">
                  <c:v>42744</c:v>
                </c:pt>
                <c:pt idx="8">
                  <c:v>42752</c:v>
                </c:pt>
                <c:pt idx="9">
                  <c:v>42760</c:v>
                </c:pt>
                <c:pt idx="10">
                  <c:v>42768</c:v>
                </c:pt>
                <c:pt idx="11">
                  <c:v>42776</c:v>
                </c:pt>
                <c:pt idx="12">
                  <c:v>42784</c:v>
                </c:pt>
                <c:pt idx="13">
                  <c:v>42792</c:v>
                </c:pt>
                <c:pt idx="14">
                  <c:v>42800</c:v>
                </c:pt>
                <c:pt idx="15">
                  <c:v>42808</c:v>
                </c:pt>
                <c:pt idx="16">
                  <c:v>42816</c:v>
                </c:pt>
                <c:pt idx="17">
                  <c:v>42824</c:v>
                </c:pt>
                <c:pt idx="18">
                  <c:v>42832</c:v>
                </c:pt>
                <c:pt idx="19">
                  <c:v>42840</c:v>
                </c:pt>
                <c:pt idx="20">
                  <c:v>42848</c:v>
                </c:pt>
                <c:pt idx="21">
                  <c:v>42856</c:v>
                </c:pt>
                <c:pt idx="22">
                  <c:v>42864</c:v>
                </c:pt>
                <c:pt idx="23">
                  <c:v>42872</c:v>
                </c:pt>
                <c:pt idx="24">
                  <c:v>42880</c:v>
                </c:pt>
                <c:pt idx="25">
                  <c:v>42888</c:v>
                </c:pt>
                <c:pt idx="26">
                  <c:v>42896</c:v>
                </c:pt>
                <c:pt idx="27">
                  <c:v>42904</c:v>
                </c:pt>
                <c:pt idx="28">
                  <c:v>42912</c:v>
                </c:pt>
              </c:numCache>
            </c:numRef>
          </c:cat>
          <c:val>
            <c:numRef>
              <c:f>MEDIAN_REL_2017!$BU$5:$BU$33</c:f>
              <c:numCache>
                <c:formatCode>0.00</c:formatCode>
                <c:ptCount val="29"/>
                <c:pt idx="0">
                  <c:v>17.666951999999998</c:v>
                </c:pt>
                <c:pt idx="1">
                  <c:v>-14.979756</c:v>
                </c:pt>
                <c:pt idx="2">
                  <c:v>9.016394</c:v>
                </c:pt>
                <c:pt idx="3">
                  <c:v>-1.016945</c:v>
                </c:pt>
                <c:pt idx="4">
                  <c:v>20.291027</c:v>
                </c:pt>
                <c:pt idx="5">
                  <c:v>26.315791999999998</c:v>
                </c:pt>
                <c:pt idx="6">
                  <c:v>-25.890276</c:v>
                </c:pt>
                <c:pt idx="7">
                  <c:v>-13.657624</c:v>
                </c:pt>
                <c:pt idx="8">
                  <c:v>-27.741935999999999</c:v>
                </c:pt>
                <c:pt idx="9">
                  <c:v>-18.299246</c:v>
                </c:pt>
                <c:pt idx="10">
                  <c:v>-3.1418330000000001</c:v>
                </c:pt>
                <c:pt idx="11">
                  <c:v>-13.770727000000001</c:v>
                </c:pt>
                <c:pt idx="12">
                  <c:v>-12.974684999999999</c:v>
                </c:pt>
                <c:pt idx="13">
                  <c:v>-5.2631610000000002</c:v>
                </c:pt>
                <c:pt idx="14">
                  <c:v>27.777773</c:v>
                </c:pt>
                <c:pt idx="15">
                  <c:v>14.167242</c:v>
                </c:pt>
                <c:pt idx="16">
                  <c:v>-1.9999999999999999E-6</c:v>
                </c:pt>
                <c:pt idx="17">
                  <c:v>-7.8740189999999997</c:v>
                </c:pt>
                <c:pt idx="18">
                  <c:v>-12.970715999999999</c:v>
                </c:pt>
                <c:pt idx="19">
                  <c:v>-24.849701</c:v>
                </c:pt>
                <c:pt idx="20">
                  <c:v>-31.67539</c:v>
                </c:pt>
                <c:pt idx="21">
                  <c:v>-41.908214999999998</c:v>
                </c:pt>
                <c:pt idx="22">
                  <c:v>-41.9252915</c:v>
                </c:pt>
                <c:pt idx="23">
                  <c:v>-41.942368000000002</c:v>
                </c:pt>
                <c:pt idx="24">
                  <c:v>-39.088397999999998</c:v>
                </c:pt>
                <c:pt idx="25">
                  <c:v>-40.189444999999999</c:v>
                </c:pt>
                <c:pt idx="26">
                  <c:v>-16.795501999999999</c:v>
                </c:pt>
                <c:pt idx="27">
                  <c:v>-9.3750049999999998</c:v>
                </c:pt>
                <c:pt idx="28">
                  <c:v>5.5670070000000003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02-40FD-A424-97B9BE203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688600"/>
        <c:axId val="397688272"/>
      </c:lineChart>
      <c:valAx>
        <c:axId val="397688272"/>
        <c:scaling>
          <c:orientation val="minMax"/>
          <c:max val="100"/>
          <c:min val="-100"/>
        </c:scaling>
        <c:delete val="1"/>
        <c:axPos val="r"/>
        <c:numFmt formatCode="0" sourceLinked="0"/>
        <c:majorTickMark val="none"/>
        <c:minorTickMark val="none"/>
        <c:tickLblPos val="nextTo"/>
        <c:crossAx val="397688600"/>
        <c:crosses val="max"/>
        <c:crossBetween val="between"/>
        <c:majorUnit val="100"/>
      </c:valAx>
      <c:dateAx>
        <c:axId val="397688600"/>
        <c:scaling>
          <c:orientation val="minMax"/>
        </c:scaling>
        <c:delete val="0"/>
        <c:axPos val="b"/>
        <c:numFmt formatCode="m/d;@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397688272"/>
        <c:crosses val="autoZero"/>
        <c:auto val="1"/>
        <c:lblOffset val="100"/>
        <c:baseTimeUnit val="days"/>
        <c:majorUnit val="20"/>
        <c:majorTimeUnit val="days"/>
      </c:dateAx>
      <c:valAx>
        <c:axId val="476640480"/>
        <c:scaling>
          <c:orientation val="minMax"/>
          <c:max val="100"/>
          <c:min val="-100"/>
        </c:scaling>
        <c:delete val="1"/>
        <c:axPos val="l"/>
        <c:numFmt formatCode="0" sourceLinked="0"/>
        <c:majorTickMark val="none"/>
        <c:minorTickMark val="none"/>
        <c:tickLblPos val="nextTo"/>
        <c:crossAx val="476631952"/>
        <c:crosses val="autoZero"/>
        <c:crossBetween val="between"/>
        <c:majorUnit val="100"/>
      </c:valAx>
      <c:dateAx>
        <c:axId val="476631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6640480"/>
        <c:crossesAt val="0"/>
        <c:auto val="1"/>
        <c:lblOffset val="100"/>
        <c:baseTimeUnit val="days"/>
        <c:majorUnit val="1"/>
        <c:minorUnit val="1"/>
      </c:dateAx>
    </c:plotArea>
    <c:plotVisOnly val="1"/>
    <c:dispBlanksAs val="gap"/>
    <c:showDLblsOverMax val="0"/>
  </c:chart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06769686501952E-2"/>
          <c:y val="6.1967871485943772E-2"/>
          <c:w val="0.85060710302642895"/>
          <c:h val="0.74338464143594951"/>
        </c:manualLayout>
      </c:layout>
      <c:barChart>
        <c:barDir val="col"/>
        <c:grouping val="clustered"/>
        <c:varyColors val="0"/>
        <c:ser>
          <c:idx val="54"/>
          <c:order val="0"/>
          <c:spPr>
            <a:solidFill>
              <a:schemeClr val="accent2">
                <a:lumMod val="75000"/>
              </a:schemeClr>
            </a:solidFill>
            <a:ln w="47625">
              <a:solidFill>
                <a:schemeClr val="accent2">
                  <a:lumMod val="75000"/>
                </a:schemeClr>
              </a:solidFill>
              <a:miter lim="800000"/>
            </a:ln>
            <a:effectLst/>
          </c:spPr>
          <c:invertIfNegative val="0"/>
          <c:cat>
            <c:numRef>
              <c:f>MEDIAN_REL_2017!$B$5:$B$33</c:f>
              <c:numCache>
                <c:formatCode>m/d/yy;@</c:formatCode>
                <c:ptCount val="29"/>
                <c:pt idx="0">
                  <c:v>42690</c:v>
                </c:pt>
                <c:pt idx="1">
                  <c:v>42698</c:v>
                </c:pt>
                <c:pt idx="2">
                  <c:v>42706</c:v>
                </c:pt>
                <c:pt idx="3">
                  <c:v>42714</c:v>
                </c:pt>
                <c:pt idx="4">
                  <c:v>42722</c:v>
                </c:pt>
                <c:pt idx="5">
                  <c:v>42730</c:v>
                </c:pt>
                <c:pt idx="6">
                  <c:v>42736</c:v>
                </c:pt>
                <c:pt idx="7">
                  <c:v>42744</c:v>
                </c:pt>
                <c:pt idx="8">
                  <c:v>42752</c:v>
                </c:pt>
                <c:pt idx="9">
                  <c:v>42760</c:v>
                </c:pt>
                <c:pt idx="10">
                  <c:v>42768</c:v>
                </c:pt>
                <c:pt idx="11">
                  <c:v>42776</c:v>
                </c:pt>
                <c:pt idx="12">
                  <c:v>42784</c:v>
                </c:pt>
                <c:pt idx="13">
                  <c:v>42792</c:v>
                </c:pt>
                <c:pt idx="14">
                  <c:v>42800</c:v>
                </c:pt>
                <c:pt idx="15">
                  <c:v>42808</c:v>
                </c:pt>
                <c:pt idx="16">
                  <c:v>42816</c:v>
                </c:pt>
                <c:pt idx="17">
                  <c:v>42824</c:v>
                </c:pt>
                <c:pt idx="18">
                  <c:v>42832</c:v>
                </c:pt>
                <c:pt idx="19">
                  <c:v>42840</c:v>
                </c:pt>
                <c:pt idx="20">
                  <c:v>42848</c:v>
                </c:pt>
                <c:pt idx="21">
                  <c:v>42856</c:v>
                </c:pt>
                <c:pt idx="22">
                  <c:v>42864</c:v>
                </c:pt>
                <c:pt idx="23">
                  <c:v>42872</c:v>
                </c:pt>
                <c:pt idx="24">
                  <c:v>42880</c:v>
                </c:pt>
                <c:pt idx="25">
                  <c:v>42888</c:v>
                </c:pt>
                <c:pt idx="26">
                  <c:v>42896</c:v>
                </c:pt>
                <c:pt idx="27">
                  <c:v>42904</c:v>
                </c:pt>
                <c:pt idx="28">
                  <c:v>42912</c:v>
                </c:pt>
              </c:numCache>
            </c:numRef>
          </c:cat>
          <c:val>
            <c:numRef>
              <c:f>MEDIAN_REL_2017!$BU$5:$BU$33</c:f>
              <c:numCache>
                <c:formatCode>0.00</c:formatCode>
                <c:ptCount val="29"/>
                <c:pt idx="0">
                  <c:v>17.666951999999998</c:v>
                </c:pt>
                <c:pt idx="1">
                  <c:v>-14.979756</c:v>
                </c:pt>
                <c:pt idx="2">
                  <c:v>9.016394</c:v>
                </c:pt>
                <c:pt idx="3">
                  <c:v>-1.016945</c:v>
                </c:pt>
                <c:pt idx="4">
                  <c:v>20.291027</c:v>
                </c:pt>
                <c:pt idx="5">
                  <c:v>26.315791999999998</c:v>
                </c:pt>
                <c:pt idx="6">
                  <c:v>-25.890276</c:v>
                </c:pt>
                <c:pt idx="7">
                  <c:v>-13.657624</c:v>
                </c:pt>
                <c:pt idx="8">
                  <c:v>-27.741935999999999</c:v>
                </c:pt>
                <c:pt idx="9">
                  <c:v>-18.299246</c:v>
                </c:pt>
                <c:pt idx="10">
                  <c:v>-3.1418330000000001</c:v>
                </c:pt>
                <c:pt idx="11">
                  <c:v>-13.770727000000001</c:v>
                </c:pt>
                <c:pt idx="12">
                  <c:v>-12.974684999999999</c:v>
                </c:pt>
                <c:pt idx="13">
                  <c:v>-5.2631610000000002</c:v>
                </c:pt>
                <c:pt idx="14">
                  <c:v>27.777773</c:v>
                </c:pt>
                <c:pt idx="15">
                  <c:v>14.167242</c:v>
                </c:pt>
                <c:pt idx="16">
                  <c:v>-1.9999999999999999E-6</c:v>
                </c:pt>
                <c:pt idx="17">
                  <c:v>-7.8740189999999997</c:v>
                </c:pt>
                <c:pt idx="18">
                  <c:v>-12.970715999999999</c:v>
                </c:pt>
                <c:pt idx="19">
                  <c:v>-24.849701</c:v>
                </c:pt>
                <c:pt idx="20">
                  <c:v>-31.67539</c:v>
                </c:pt>
                <c:pt idx="21">
                  <c:v>-41.908214999999998</c:v>
                </c:pt>
                <c:pt idx="22">
                  <c:v>-41.9252915</c:v>
                </c:pt>
                <c:pt idx="23">
                  <c:v>-41.942368000000002</c:v>
                </c:pt>
                <c:pt idx="24">
                  <c:v>-39.088397999999998</c:v>
                </c:pt>
                <c:pt idx="25">
                  <c:v>-40.189444999999999</c:v>
                </c:pt>
                <c:pt idx="26">
                  <c:v>-16.795501999999999</c:v>
                </c:pt>
                <c:pt idx="27">
                  <c:v>-9.3750049999999998</c:v>
                </c:pt>
                <c:pt idx="28">
                  <c:v>5.5670070000000003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4-442E-BC9E-49F6D976B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50"/>
        <c:axId val="324547784"/>
        <c:axId val="324548960"/>
      </c:barChart>
      <c:lineChart>
        <c:grouping val="standard"/>
        <c:varyColors val="0"/>
        <c:ser>
          <c:idx val="0"/>
          <c:order val="1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MEDIAN_REL_2017!$B$5:$B$33</c:f>
              <c:numCache>
                <c:formatCode>m/d/yy;@</c:formatCode>
                <c:ptCount val="29"/>
                <c:pt idx="0">
                  <c:v>42690</c:v>
                </c:pt>
                <c:pt idx="1">
                  <c:v>42698</c:v>
                </c:pt>
                <c:pt idx="2">
                  <c:v>42706</c:v>
                </c:pt>
                <c:pt idx="3">
                  <c:v>42714</c:v>
                </c:pt>
                <c:pt idx="4">
                  <c:v>42722</c:v>
                </c:pt>
                <c:pt idx="5">
                  <c:v>42730</c:v>
                </c:pt>
                <c:pt idx="6">
                  <c:v>42736</c:v>
                </c:pt>
                <c:pt idx="7">
                  <c:v>42744</c:v>
                </c:pt>
                <c:pt idx="8">
                  <c:v>42752</c:v>
                </c:pt>
                <c:pt idx="9">
                  <c:v>42760</c:v>
                </c:pt>
                <c:pt idx="10">
                  <c:v>42768</c:v>
                </c:pt>
                <c:pt idx="11">
                  <c:v>42776</c:v>
                </c:pt>
                <c:pt idx="12">
                  <c:v>42784</c:v>
                </c:pt>
                <c:pt idx="13">
                  <c:v>42792</c:v>
                </c:pt>
                <c:pt idx="14">
                  <c:v>42800</c:v>
                </c:pt>
                <c:pt idx="15">
                  <c:v>42808</c:v>
                </c:pt>
                <c:pt idx="16">
                  <c:v>42816</c:v>
                </c:pt>
                <c:pt idx="17">
                  <c:v>42824</c:v>
                </c:pt>
                <c:pt idx="18">
                  <c:v>42832</c:v>
                </c:pt>
                <c:pt idx="19">
                  <c:v>42840</c:v>
                </c:pt>
                <c:pt idx="20">
                  <c:v>42848</c:v>
                </c:pt>
                <c:pt idx="21">
                  <c:v>42856</c:v>
                </c:pt>
                <c:pt idx="22">
                  <c:v>42864</c:v>
                </c:pt>
                <c:pt idx="23">
                  <c:v>42872</c:v>
                </c:pt>
                <c:pt idx="24">
                  <c:v>42880</c:v>
                </c:pt>
                <c:pt idx="25">
                  <c:v>42888</c:v>
                </c:pt>
                <c:pt idx="26">
                  <c:v>42896</c:v>
                </c:pt>
                <c:pt idx="27">
                  <c:v>42904</c:v>
                </c:pt>
                <c:pt idx="28">
                  <c:v>42912</c:v>
                </c:pt>
              </c:numCache>
            </c:numRef>
          </c:cat>
          <c:val>
            <c:numRef>
              <c:f>MEDIAN_REL_2017!$BU$5:$BU$33</c:f>
              <c:numCache>
                <c:formatCode>0.00</c:formatCode>
                <c:ptCount val="29"/>
                <c:pt idx="0">
                  <c:v>17.666951999999998</c:v>
                </c:pt>
                <c:pt idx="1">
                  <c:v>-14.979756</c:v>
                </c:pt>
                <c:pt idx="2">
                  <c:v>9.016394</c:v>
                </c:pt>
                <c:pt idx="3">
                  <c:v>-1.016945</c:v>
                </c:pt>
                <c:pt idx="4">
                  <c:v>20.291027</c:v>
                </c:pt>
                <c:pt idx="5">
                  <c:v>26.315791999999998</c:v>
                </c:pt>
                <c:pt idx="6">
                  <c:v>-25.890276</c:v>
                </c:pt>
                <c:pt idx="7">
                  <c:v>-13.657624</c:v>
                </c:pt>
                <c:pt idx="8">
                  <c:v>-27.741935999999999</c:v>
                </c:pt>
                <c:pt idx="9">
                  <c:v>-18.299246</c:v>
                </c:pt>
                <c:pt idx="10">
                  <c:v>-3.1418330000000001</c:v>
                </c:pt>
                <c:pt idx="11">
                  <c:v>-13.770727000000001</c:v>
                </c:pt>
                <c:pt idx="12">
                  <c:v>-12.974684999999999</c:v>
                </c:pt>
                <c:pt idx="13">
                  <c:v>-5.2631610000000002</c:v>
                </c:pt>
                <c:pt idx="14">
                  <c:v>27.777773</c:v>
                </c:pt>
                <c:pt idx="15">
                  <c:v>14.167242</c:v>
                </c:pt>
                <c:pt idx="16">
                  <c:v>-1.9999999999999999E-6</c:v>
                </c:pt>
                <c:pt idx="17">
                  <c:v>-7.8740189999999997</c:v>
                </c:pt>
                <c:pt idx="18">
                  <c:v>-12.970715999999999</c:v>
                </c:pt>
                <c:pt idx="19">
                  <c:v>-24.849701</c:v>
                </c:pt>
                <c:pt idx="20">
                  <c:v>-31.67539</c:v>
                </c:pt>
                <c:pt idx="21">
                  <c:v>-41.908214999999998</c:v>
                </c:pt>
                <c:pt idx="22">
                  <c:v>-41.9252915</c:v>
                </c:pt>
                <c:pt idx="23">
                  <c:v>-41.942368000000002</c:v>
                </c:pt>
                <c:pt idx="24">
                  <c:v>-39.088397999999998</c:v>
                </c:pt>
                <c:pt idx="25">
                  <c:v>-40.189444999999999</c:v>
                </c:pt>
                <c:pt idx="26">
                  <c:v>-16.795501999999999</c:v>
                </c:pt>
                <c:pt idx="27">
                  <c:v>-9.3750049999999998</c:v>
                </c:pt>
                <c:pt idx="28">
                  <c:v>5.5670070000000003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B4-442E-BC9E-49F6D976B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688600"/>
        <c:axId val="397688272"/>
      </c:lineChart>
      <c:dateAx>
        <c:axId val="324547784"/>
        <c:scaling>
          <c:orientation val="minMax"/>
        </c:scaling>
        <c:delete val="0"/>
        <c:axPos val="b"/>
        <c:numFmt formatCode="m/d;@" sourceLinked="0"/>
        <c:majorTickMark val="none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548960"/>
        <c:crossesAt val="0"/>
        <c:auto val="1"/>
        <c:lblOffset val="100"/>
        <c:baseTimeUnit val="days"/>
        <c:majorUnit val="20"/>
        <c:majorTimeUnit val="days"/>
      </c:dateAx>
      <c:valAx>
        <c:axId val="324548960"/>
        <c:scaling>
          <c:orientation val="minMax"/>
          <c:max val="100"/>
          <c:min val="-100"/>
        </c:scaling>
        <c:delete val="1"/>
        <c:axPos val="l"/>
        <c:numFmt formatCode="0" sourceLinked="0"/>
        <c:majorTickMark val="none"/>
        <c:minorTickMark val="none"/>
        <c:tickLblPos val="nextTo"/>
        <c:crossAx val="324547784"/>
        <c:crosses val="autoZero"/>
        <c:crossBetween val="between"/>
        <c:majorUnit val="100"/>
      </c:valAx>
      <c:valAx>
        <c:axId val="397688272"/>
        <c:scaling>
          <c:orientation val="minMax"/>
          <c:max val="100"/>
          <c:min val="-100"/>
        </c:scaling>
        <c:delete val="1"/>
        <c:axPos val="r"/>
        <c:numFmt formatCode="0" sourceLinked="0"/>
        <c:majorTickMark val="none"/>
        <c:minorTickMark val="none"/>
        <c:tickLblPos val="nextTo"/>
        <c:crossAx val="397688600"/>
        <c:crosses val="max"/>
        <c:crossBetween val="between"/>
        <c:majorUnit val="100"/>
      </c:valAx>
      <c:dateAx>
        <c:axId val="397688600"/>
        <c:scaling>
          <c:orientation val="minMax"/>
        </c:scaling>
        <c:delete val="1"/>
        <c:axPos val="b"/>
        <c:numFmt formatCode="m/d/yy;@" sourceLinked="1"/>
        <c:majorTickMark val="out"/>
        <c:minorTickMark val="none"/>
        <c:tickLblPos val="nextTo"/>
        <c:crossAx val="397688272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89389736700164E-2"/>
          <c:y val="6.1967871485943772E-2"/>
          <c:w val="0.8379141805566489"/>
          <c:h val="0.76400249687282096"/>
        </c:manualLayout>
      </c:layout>
      <c:barChart>
        <c:barDir val="col"/>
        <c:grouping val="clustered"/>
        <c:varyColors val="0"/>
        <c:ser>
          <c:idx val="54"/>
          <c:order val="0"/>
          <c:spPr>
            <a:solidFill>
              <a:schemeClr val="accent2">
                <a:lumMod val="75000"/>
              </a:schemeClr>
            </a:solidFill>
            <a:ln w="47625">
              <a:solidFill>
                <a:schemeClr val="accent2">
                  <a:lumMod val="75000"/>
                </a:schemeClr>
              </a:solidFill>
              <a:miter lim="800000"/>
            </a:ln>
          </c:spPr>
          <c:invertIfNegative val="0"/>
          <c:cat>
            <c:numRef>
              <c:f>MEDIAN_REL_2017!$A$5:$A$33</c:f>
              <c:numCache>
                <c:formatCode>General</c:formatCode>
                <c:ptCount val="29"/>
                <c:pt idx="18" formatCode="m/d/yy;@">
                  <c:v>42832</c:v>
                </c:pt>
                <c:pt idx="19" formatCode="m/d/yy;@">
                  <c:v>42840</c:v>
                </c:pt>
                <c:pt idx="20" formatCode="m/d/yy;@">
                  <c:v>42848</c:v>
                </c:pt>
                <c:pt idx="21" formatCode="m/d/yy;@">
                  <c:v>42856</c:v>
                </c:pt>
                <c:pt idx="22" formatCode="m/d/yy;@">
                  <c:v>42864</c:v>
                </c:pt>
                <c:pt idx="23" formatCode="m/d/yy;@">
                  <c:v>42872</c:v>
                </c:pt>
                <c:pt idx="24" formatCode="m/d/yy;@">
                  <c:v>42880</c:v>
                </c:pt>
                <c:pt idx="25" formatCode="m/d/yy;@">
                  <c:v>42888</c:v>
                </c:pt>
                <c:pt idx="26" formatCode="m/d/yy;@">
                  <c:v>42896</c:v>
                </c:pt>
                <c:pt idx="27" formatCode="m/d/yy;@">
                  <c:v>42904</c:v>
                </c:pt>
                <c:pt idx="28" formatCode="m/d/yy;@">
                  <c:v>42912</c:v>
                </c:pt>
              </c:numCache>
            </c:numRef>
          </c:cat>
          <c:val>
            <c:numRef>
              <c:f>MEDIAN_REL_2017!$BY$5:$BY$33</c:f>
              <c:numCache>
                <c:formatCode>General</c:formatCode>
                <c:ptCount val="29"/>
                <c:pt idx="6" formatCode="0.00">
                  <c:v>-25.890276</c:v>
                </c:pt>
                <c:pt idx="8" formatCode="0.00">
                  <c:v>-27.741935999999999</c:v>
                </c:pt>
                <c:pt idx="20" formatCode="0.00">
                  <c:v>-31.67539</c:v>
                </c:pt>
                <c:pt idx="21" formatCode="0.00">
                  <c:v>-41.908214999999998</c:v>
                </c:pt>
                <c:pt idx="22" formatCode="0.00">
                  <c:v>-41.9252915</c:v>
                </c:pt>
                <c:pt idx="23" formatCode="0.00">
                  <c:v>-41.942368000000002</c:v>
                </c:pt>
                <c:pt idx="24" formatCode="0.00">
                  <c:v>-39.088397999999998</c:v>
                </c:pt>
                <c:pt idx="25" formatCode="0.00">
                  <c:v>-40.189444999999999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6B-450B-AC41-906A54D4F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50"/>
        <c:axId val="476631952"/>
        <c:axId val="476640480"/>
      </c:barChart>
      <c:lineChart>
        <c:grouping val="standard"/>
        <c:varyColors val="0"/>
        <c:ser>
          <c:idx val="0"/>
          <c:order val="1"/>
          <c:marker>
            <c:symbol val="none"/>
          </c:marker>
          <c:cat>
            <c:numRef>
              <c:f>MEDIAN_REL_2017!$B$5:$B$33</c:f>
              <c:numCache>
                <c:formatCode>m/d/yy;@</c:formatCode>
                <c:ptCount val="29"/>
                <c:pt idx="0">
                  <c:v>42690</c:v>
                </c:pt>
                <c:pt idx="1">
                  <c:v>42698</c:v>
                </c:pt>
                <c:pt idx="2">
                  <c:v>42706</c:v>
                </c:pt>
                <c:pt idx="3">
                  <c:v>42714</c:v>
                </c:pt>
                <c:pt idx="4">
                  <c:v>42722</c:v>
                </c:pt>
                <c:pt idx="5">
                  <c:v>42730</c:v>
                </c:pt>
                <c:pt idx="6">
                  <c:v>42736</c:v>
                </c:pt>
                <c:pt idx="7">
                  <c:v>42744</c:v>
                </c:pt>
                <c:pt idx="8">
                  <c:v>42752</c:v>
                </c:pt>
                <c:pt idx="9">
                  <c:v>42760</c:v>
                </c:pt>
                <c:pt idx="10">
                  <c:v>42768</c:v>
                </c:pt>
                <c:pt idx="11">
                  <c:v>42776</c:v>
                </c:pt>
                <c:pt idx="12">
                  <c:v>42784</c:v>
                </c:pt>
                <c:pt idx="13">
                  <c:v>42792</c:v>
                </c:pt>
                <c:pt idx="14">
                  <c:v>42800</c:v>
                </c:pt>
                <c:pt idx="15">
                  <c:v>42808</c:v>
                </c:pt>
                <c:pt idx="16">
                  <c:v>42816</c:v>
                </c:pt>
                <c:pt idx="17">
                  <c:v>42824</c:v>
                </c:pt>
                <c:pt idx="18">
                  <c:v>42832</c:v>
                </c:pt>
                <c:pt idx="19">
                  <c:v>42840</c:v>
                </c:pt>
                <c:pt idx="20">
                  <c:v>42848</c:v>
                </c:pt>
                <c:pt idx="21">
                  <c:v>42856</c:v>
                </c:pt>
                <c:pt idx="22">
                  <c:v>42864</c:v>
                </c:pt>
                <c:pt idx="23">
                  <c:v>42872</c:v>
                </c:pt>
                <c:pt idx="24">
                  <c:v>42880</c:v>
                </c:pt>
                <c:pt idx="25">
                  <c:v>42888</c:v>
                </c:pt>
                <c:pt idx="26">
                  <c:v>42896</c:v>
                </c:pt>
                <c:pt idx="27">
                  <c:v>42904</c:v>
                </c:pt>
                <c:pt idx="28">
                  <c:v>42912</c:v>
                </c:pt>
              </c:numCache>
            </c:numRef>
          </c:cat>
          <c:val>
            <c:numRef>
              <c:f>MEDIAN_REL_2017!$BU$5:$BU$33</c:f>
              <c:numCache>
                <c:formatCode>0.00</c:formatCode>
                <c:ptCount val="29"/>
                <c:pt idx="0">
                  <c:v>17.666951999999998</c:v>
                </c:pt>
                <c:pt idx="1">
                  <c:v>-14.979756</c:v>
                </c:pt>
                <c:pt idx="2">
                  <c:v>9.016394</c:v>
                </c:pt>
                <c:pt idx="3">
                  <c:v>-1.016945</c:v>
                </c:pt>
                <c:pt idx="4">
                  <c:v>20.291027</c:v>
                </c:pt>
                <c:pt idx="5">
                  <c:v>26.315791999999998</c:v>
                </c:pt>
                <c:pt idx="6">
                  <c:v>-25.890276</c:v>
                </c:pt>
                <c:pt idx="7">
                  <c:v>-13.657624</c:v>
                </c:pt>
                <c:pt idx="8">
                  <c:v>-27.741935999999999</c:v>
                </c:pt>
                <c:pt idx="9">
                  <c:v>-18.299246</c:v>
                </c:pt>
                <c:pt idx="10">
                  <c:v>-3.1418330000000001</c:v>
                </c:pt>
                <c:pt idx="11">
                  <c:v>-13.770727000000001</c:v>
                </c:pt>
                <c:pt idx="12">
                  <c:v>-12.974684999999999</c:v>
                </c:pt>
                <c:pt idx="13">
                  <c:v>-5.2631610000000002</c:v>
                </c:pt>
                <c:pt idx="14">
                  <c:v>27.777773</c:v>
                </c:pt>
                <c:pt idx="15">
                  <c:v>14.167242</c:v>
                </c:pt>
                <c:pt idx="16">
                  <c:v>-1.9999999999999999E-6</c:v>
                </c:pt>
                <c:pt idx="17">
                  <c:v>-7.8740189999999997</c:v>
                </c:pt>
                <c:pt idx="18">
                  <c:v>-12.970715999999999</c:v>
                </c:pt>
                <c:pt idx="19">
                  <c:v>-24.849701</c:v>
                </c:pt>
                <c:pt idx="20">
                  <c:v>-31.67539</c:v>
                </c:pt>
                <c:pt idx="21">
                  <c:v>-41.908214999999998</c:v>
                </c:pt>
                <c:pt idx="22">
                  <c:v>-41.9252915</c:v>
                </c:pt>
                <c:pt idx="23">
                  <c:v>-41.942368000000002</c:v>
                </c:pt>
                <c:pt idx="24">
                  <c:v>-39.088397999999998</c:v>
                </c:pt>
                <c:pt idx="25">
                  <c:v>-40.189444999999999</c:v>
                </c:pt>
                <c:pt idx="26">
                  <c:v>-16.795501999999999</c:v>
                </c:pt>
                <c:pt idx="27">
                  <c:v>-9.3750049999999998</c:v>
                </c:pt>
                <c:pt idx="28">
                  <c:v>5.5670070000000003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6B-450B-AC41-906A54D4F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688600"/>
        <c:axId val="397688272"/>
      </c:lineChart>
      <c:valAx>
        <c:axId val="397688272"/>
        <c:scaling>
          <c:orientation val="minMax"/>
          <c:max val="100"/>
          <c:min val="-100"/>
        </c:scaling>
        <c:delete val="1"/>
        <c:axPos val="r"/>
        <c:numFmt formatCode="0" sourceLinked="0"/>
        <c:majorTickMark val="none"/>
        <c:minorTickMark val="none"/>
        <c:tickLblPos val="nextTo"/>
        <c:crossAx val="397688600"/>
        <c:crosses val="max"/>
        <c:crossBetween val="between"/>
        <c:majorUnit val="100"/>
      </c:valAx>
      <c:dateAx>
        <c:axId val="397688600"/>
        <c:scaling>
          <c:orientation val="minMax"/>
        </c:scaling>
        <c:delete val="0"/>
        <c:axPos val="b"/>
        <c:numFmt formatCode="m/d;@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397688272"/>
        <c:crosses val="autoZero"/>
        <c:auto val="1"/>
        <c:lblOffset val="100"/>
        <c:baseTimeUnit val="days"/>
        <c:majorUnit val="20"/>
        <c:majorTimeUnit val="days"/>
      </c:dateAx>
      <c:valAx>
        <c:axId val="476640480"/>
        <c:scaling>
          <c:orientation val="minMax"/>
          <c:max val="100"/>
          <c:min val="-100"/>
        </c:scaling>
        <c:delete val="1"/>
        <c:axPos val="l"/>
        <c:numFmt formatCode="0" sourceLinked="0"/>
        <c:majorTickMark val="none"/>
        <c:minorTickMark val="none"/>
        <c:tickLblPos val="nextTo"/>
        <c:crossAx val="476631952"/>
        <c:crosses val="autoZero"/>
        <c:crossBetween val="between"/>
        <c:majorUnit val="100"/>
      </c:valAx>
      <c:dateAx>
        <c:axId val="476631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6640480"/>
        <c:crossesAt val="0"/>
        <c:auto val="1"/>
        <c:lblOffset val="100"/>
        <c:baseTimeUnit val="days"/>
        <c:majorUnit val="1"/>
        <c:minorUnit val="1"/>
      </c:dateAx>
    </c:plotArea>
    <c:plotVisOnly val="1"/>
    <c:dispBlanksAs val="gap"/>
    <c:showDLblsOverMax val="0"/>
  </c:chart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99469654493775"/>
          <c:y val="6.1967871485943772E-2"/>
          <c:w val="0.82361427251177288"/>
          <c:h val="0.74338464143594951"/>
        </c:manualLayout>
      </c:layout>
      <c:barChart>
        <c:barDir val="col"/>
        <c:grouping val="clustered"/>
        <c:varyColors val="0"/>
        <c:ser>
          <c:idx val="54"/>
          <c:order val="0"/>
          <c:spPr>
            <a:solidFill>
              <a:schemeClr val="accent2">
                <a:lumMod val="75000"/>
              </a:schemeClr>
            </a:solidFill>
            <a:ln w="47625">
              <a:solidFill>
                <a:schemeClr val="accent2">
                  <a:lumMod val="75000"/>
                </a:schemeClr>
              </a:solidFill>
              <a:miter lim="800000"/>
            </a:ln>
          </c:spPr>
          <c:invertIfNegative val="0"/>
          <c:cat>
            <c:numRef>
              <c:f>MEDIAN_REL_2017!$A$5:$A$33</c:f>
              <c:numCache>
                <c:formatCode>General</c:formatCode>
                <c:ptCount val="29"/>
                <c:pt idx="18" formatCode="m/d/yy;@">
                  <c:v>42832</c:v>
                </c:pt>
                <c:pt idx="19" formatCode="m/d/yy;@">
                  <c:v>42840</c:v>
                </c:pt>
                <c:pt idx="20" formatCode="m/d/yy;@">
                  <c:v>42848</c:v>
                </c:pt>
                <c:pt idx="21" formatCode="m/d/yy;@">
                  <c:v>42856</c:v>
                </c:pt>
                <c:pt idx="22" formatCode="m/d/yy;@">
                  <c:v>42864</c:v>
                </c:pt>
                <c:pt idx="23" formatCode="m/d/yy;@">
                  <c:v>42872</c:v>
                </c:pt>
                <c:pt idx="24" formatCode="m/d/yy;@">
                  <c:v>42880</c:v>
                </c:pt>
                <c:pt idx="25" formatCode="m/d/yy;@">
                  <c:v>42888</c:v>
                </c:pt>
                <c:pt idx="26" formatCode="m/d/yy;@">
                  <c:v>42896</c:v>
                </c:pt>
                <c:pt idx="27" formatCode="m/d/yy;@">
                  <c:v>42904</c:v>
                </c:pt>
                <c:pt idx="28" formatCode="m/d/yy;@">
                  <c:v>42912</c:v>
                </c:pt>
              </c:numCache>
            </c:numRef>
          </c:cat>
          <c:val>
            <c:numRef>
              <c:f>MEDIAN_REL_2017!$BZ$5:$BZ$33</c:f>
              <c:numCache>
                <c:formatCode>General</c:formatCode>
                <c:ptCount val="29"/>
                <c:pt idx="20" formatCode="0.00">
                  <c:v>-31.67539</c:v>
                </c:pt>
                <c:pt idx="21" formatCode="0.00">
                  <c:v>-41.908214999999998</c:v>
                </c:pt>
                <c:pt idx="22" formatCode="0.00">
                  <c:v>-41.9252915</c:v>
                </c:pt>
                <c:pt idx="23" formatCode="0.00">
                  <c:v>-41.942368000000002</c:v>
                </c:pt>
                <c:pt idx="24" formatCode="0.00">
                  <c:v>-39.088397999999998</c:v>
                </c:pt>
                <c:pt idx="25" formatCode="0.00">
                  <c:v>-40.189444999999999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90-4E91-8D90-FABC48E7A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50"/>
        <c:axId val="476631952"/>
        <c:axId val="476640480"/>
      </c:barChart>
      <c:lineChart>
        <c:grouping val="standard"/>
        <c:varyColors val="0"/>
        <c:ser>
          <c:idx val="0"/>
          <c:order val="1"/>
          <c:marker>
            <c:symbol val="none"/>
          </c:marker>
          <c:cat>
            <c:numRef>
              <c:f>MEDIAN_REL_2017!$B$5:$B$33</c:f>
              <c:numCache>
                <c:formatCode>m/d/yy;@</c:formatCode>
                <c:ptCount val="29"/>
                <c:pt idx="0">
                  <c:v>42690</c:v>
                </c:pt>
                <c:pt idx="1">
                  <c:v>42698</c:v>
                </c:pt>
                <c:pt idx="2">
                  <c:v>42706</c:v>
                </c:pt>
                <c:pt idx="3">
                  <c:v>42714</c:v>
                </c:pt>
                <c:pt idx="4">
                  <c:v>42722</c:v>
                </c:pt>
                <c:pt idx="5">
                  <c:v>42730</c:v>
                </c:pt>
                <c:pt idx="6">
                  <c:v>42736</c:v>
                </c:pt>
                <c:pt idx="7">
                  <c:v>42744</c:v>
                </c:pt>
                <c:pt idx="8">
                  <c:v>42752</c:v>
                </c:pt>
                <c:pt idx="9">
                  <c:v>42760</c:v>
                </c:pt>
                <c:pt idx="10">
                  <c:v>42768</c:v>
                </c:pt>
                <c:pt idx="11">
                  <c:v>42776</c:v>
                </c:pt>
                <c:pt idx="12">
                  <c:v>42784</c:v>
                </c:pt>
                <c:pt idx="13">
                  <c:v>42792</c:v>
                </c:pt>
                <c:pt idx="14">
                  <c:v>42800</c:v>
                </c:pt>
                <c:pt idx="15">
                  <c:v>42808</c:v>
                </c:pt>
                <c:pt idx="16">
                  <c:v>42816</c:v>
                </c:pt>
                <c:pt idx="17">
                  <c:v>42824</c:v>
                </c:pt>
                <c:pt idx="18">
                  <c:v>42832</c:v>
                </c:pt>
                <c:pt idx="19">
                  <c:v>42840</c:v>
                </c:pt>
                <c:pt idx="20">
                  <c:v>42848</c:v>
                </c:pt>
                <c:pt idx="21">
                  <c:v>42856</c:v>
                </c:pt>
                <c:pt idx="22">
                  <c:v>42864</c:v>
                </c:pt>
                <c:pt idx="23">
                  <c:v>42872</c:v>
                </c:pt>
                <c:pt idx="24">
                  <c:v>42880</c:v>
                </c:pt>
                <c:pt idx="25">
                  <c:v>42888</c:v>
                </c:pt>
                <c:pt idx="26">
                  <c:v>42896</c:v>
                </c:pt>
                <c:pt idx="27">
                  <c:v>42904</c:v>
                </c:pt>
                <c:pt idx="28">
                  <c:v>42912</c:v>
                </c:pt>
              </c:numCache>
            </c:numRef>
          </c:cat>
          <c:val>
            <c:numRef>
              <c:f>MEDIAN_REL_2017!$BU$5:$BU$33</c:f>
              <c:numCache>
                <c:formatCode>0.00</c:formatCode>
                <c:ptCount val="29"/>
                <c:pt idx="0">
                  <c:v>17.666951999999998</c:v>
                </c:pt>
                <c:pt idx="1">
                  <c:v>-14.979756</c:v>
                </c:pt>
                <c:pt idx="2">
                  <c:v>9.016394</c:v>
                </c:pt>
                <c:pt idx="3">
                  <c:v>-1.016945</c:v>
                </c:pt>
                <c:pt idx="4">
                  <c:v>20.291027</c:v>
                </c:pt>
                <c:pt idx="5">
                  <c:v>26.315791999999998</c:v>
                </c:pt>
                <c:pt idx="6">
                  <c:v>-25.890276</c:v>
                </c:pt>
                <c:pt idx="7">
                  <c:v>-13.657624</c:v>
                </c:pt>
                <c:pt idx="8">
                  <c:v>-27.741935999999999</c:v>
                </c:pt>
                <c:pt idx="9">
                  <c:v>-18.299246</c:v>
                </c:pt>
                <c:pt idx="10">
                  <c:v>-3.1418330000000001</c:v>
                </c:pt>
                <c:pt idx="11">
                  <c:v>-13.770727000000001</c:v>
                </c:pt>
                <c:pt idx="12">
                  <c:v>-12.974684999999999</c:v>
                </c:pt>
                <c:pt idx="13">
                  <c:v>-5.2631610000000002</c:v>
                </c:pt>
                <c:pt idx="14">
                  <c:v>27.777773</c:v>
                </c:pt>
                <c:pt idx="15">
                  <c:v>14.167242</c:v>
                </c:pt>
                <c:pt idx="16">
                  <c:v>-1.9999999999999999E-6</c:v>
                </c:pt>
                <c:pt idx="17">
                  <c:v>-7.8740189999999997</c:v>
                </c:pt>
                <c:pt idx="18">
                  <c:v>-12.970715999999999</c:v>
                </c:pt>
                <c:pt idx="19">
                  <c:v>-24.849701</c:v>
                </c:pt>
                <c:pt idx="20">
                  <c:v>-31.67539</c:v>
                </c:pt>
                <c:pt idx="21">
                  <c:v>-41.908214999999998</c:v>
                </c:pt>
                <c:pt idx="22">
                  <c:v>-41.9252915</c:v>
                </c:pt>
                <c:pt idx="23">
                  <c:v>-41.942368000000002</c:v>
                </c:pt>
                <c:pt idx="24">
                  <c:v>-39.088397999999998</c:v>
                </c:pt>
                <c:pt idx="25">
                  <c:v>-40.189444999999999</c:v>
                </c:pt>
                <c:pt idx="26">
                  <c:v>-16.795501999999999</c:v>
                </c:pt>
                <c:pt idx="27">
                  <c:v>-9.3750049999999998</c:v>
                </c:pt>
                <c:pt idx="28">
                  <c:v>5.5670070000000003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90-4E91-8D90-FABC48E7A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688600"/>
        <c:axId val="397688272"/>
      </c:lineChart>
      <c:valAx>
        <c:axId val="397688272"/>
        <c:scaling>
          <c:orientation val="minMax"/>
          <c:max val="100"/>
          <c:min val="-100"/>
        </c:scaling>
        <c:delete val="1"/>
        <c:axPos val="r"/>
        <c:numFmt formatCode="0" sourceLinked="0"/>
        <c:majorTickMark val="none"/>
        <c:minorTickMark val="none"/>
        <c:tickLblPos val="nextTo"/>
        <c:crossAx val="397688600"/>
        <c:crosses val="max"/>
        <c:crossBetween val="between"/>
        <c:majorUnit val="100"/>
      </c:valAx>
      <c:dateAx>
        <c:axId val="397688600"/>
        <c:scaling>
          <c:orientation val="minMax"/>
        </c:scaling>
        <c:delete val="0"/>
        <c:axPos val="b"/>
        <c:numFmt formatCode="m/d;@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397688272"/>
        <c:crosses val="autoZero"/>
        <c:auto val="1"/>
        <c:lblOffset val="100"/>
        <c:baseTimeUnit val="days"/>
        <c:majorUnit val="20"/>
        <c:majorTimeUnit val="days"/>
      </c:dateAx>
      <c:valAx>
        <c:axId val="476640480"/>
        <c:scaling>
          <c:orientation val="minMax"/>
          <c:max val="100"/>
          <c:min val="-100"/>
        </c:scaling>
        <c:delete val="1"/>
        <c:axPos val="l"/>
        <c:numFmt formatCode="0" sourceLinked="0"/>
        <c:majorTickMark val="none"/>
        <c:minorTickMark val="none"/>
        <c:tickLblPos val="nextTo"/>
        <c:crossAx val="476631952"/>
        <c:crosses val="autoZero"/>
        <c:crossBetween val="between"/>
        <c:majorUnit val="100"/>
      </c:valAx>
      <c:dateAx>
        <c:axId val="476631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6640480"/>
        <c:crossesAt val="0"/>
        <c:auto val="1"/>
        <c:lblOffset val="100"/>
        <c:baseTimeUnit val="days"/>
        <c:majorUnit val="1"/>
        <c:minorUnit val="1"/>
      </c:dateAx>
    </c:plotArea>
    <c:plotVisOnly val="1"/>
    <c:dispBlanksAs val="gap"/>
    <c:showDLblsOverMax val="0"/>
  </c:chart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96773049206734E-2"/>
          <c:y val="6.1967871485943772E-2"/>
          <c:w val="0.86653335613944316"/>
          <c:h val="0.74338464143594951"/>
        </c:manualLayout>
      </c:layout>
      <c:barChart>
        <c:barDir val="col"/>
        <c:grouping val="clustered"/>
        <c:varyColors val="0"/>
        <c:ser>
          <c:idx val="54"/>
          <c:order val="0"/>
          <c:spPr>
            <a:solidFill>
              <a:schemeClr val="accent2">
                <a:lumMod val="75000"/>
              </a:schemeClr>
            </a:solidFill>
            <a:ln w="47625">
              <a:solidFill>
                <a:schemeClr val="accent2">
                  <a:lumMod val="75000"/>
                </a:schemeClr>
              </a:solidFill>
              <a:miter lim="800000"/>
            </a:ln>
          </c:spPr>
          <c:invertIfNegative val="0"/>
          <c:cat>
            <c:numRef>
              <c:f>MEDIAN_REL_2017!$B$5:$B$25</c:f>
              <c:numCache>
                <c:formatCode>m/d/yy;@</c:formatCode>
                <c:ptCount val="21"/>
                <c:pt idx="0">
                  <c:v>42690</c:v>
                </c:pt>
                <c:pt idx="1">
                  <c:v>42698</c:v>
                </c:pt>
                <c:pt idx="2">
                  <c:v>42706</c:v>
                </c:pt>
                <c:pt idx="3">
                  <c:v>42714</c:v>
                </c:pt>
                <c:pt idx="4">
                  <c:v>42722</c:v>
                </c:pt>
                <c:pt idx="5">
                  <c:v>42730</c:v>
                </c:pt>
                <c:pt idx="6">
                  <c:v>42736</c:v>
                </c:pt>
                <c:pt idx="7">
                  <c:v>42744</c:v>
                </c:pt>
                <c:pt idx="8">
                  <c:v>42752</c:v>
                </c:pt>
                <c:pt idx="9">
                  <c:v>42760</c:v>
                </c:pt>
                <c:pt idx="10">
                  <c:v>42768</c:v>
                </c:pt>
                <c:pt idx="11">
                  <c:v>42776</c:v>
                </c:pt>
                <c:pt idx="12">
                  <c:v>42784</c:v>
                </c:pt>
                <c:pt idx="13">
                  <c:v>42792</c:v>
                </c:pt>
                <c:pt idx="14">
                  <c:v>42800</c:v>
                </c:pt>
                <c:pt idx="15">
                  <c:v>42808</c:v>
                </c:pt>
                <c:pt idx="16">
                  <c:v>42816</c:v>
                </c:pt>
                <c:pt idx="17">
                  <c:v>42824</c:v>
                </c:pt>
                <c:pt idx="18">
                  <c:v>42832</c:v>
                </c:pt>
                <c:pt idx="19">
                  <c:v>42840</c:v>
                </c:pt>
                <c:pt idx="20">
                  <c:v>42848</c:v>
                </c:pt>
              </c:numCache>
            </c:numRef>
          </c:cat>
          <c:val>
            <c:numRef>
              <c:f>MEDIAN_REL_2017!$BU$5:$BU$25</c:f>
              <c:numCache>
                <c:formatCode>0.00</c:formatCode>
                <c:ptCount val="21"/>
                <c:pt idx="0">
                  <c:v>17.666951999999998</c:v>
                </c:pt>
                <c:pt idx="1">
                  <c:v>-14.979756</c:v>
                </c:pt>
                <c:pt idx="2">
                  <c:v>9.016394</c:v>
                </c:pt>
                <c:pt idx="3">
                  <c:v>-1.016945</c:v>
                </c:pt>
                <c:pt idx="4">
                  <c:v>20.291027</c:v>
                </c:pt>
                <c:pt idx="5">
                  <c:v>26.315791999999998</c:v>
                </c:pt>
                <c:pt idx="6">
                  <c:v>-25.890276</c:v>
                </c:pt>
                <c:pt idx="7">
                  <c:v>-13.657624</c:v>
                </c:pt>
                <c:pt idx="8">
                  <c:v>-27.741935999999999</c:v>
                </c:pt>
                <c:pt idx="9">
                  <c:v>-18.299246</c:v>
                </c:pt>
                <c:pt idx="10">
                  <c:v>-3.1418330000000001</c:v>
                </c:pt>
                <c:pt idx="11">
                  <c:v>-13.770727000000001</c:v>
                </c:pt>
                <c:pt idx="12">
                  <c:v>-12.974684999999999</c:v>
                </c:pt>
                <c:pt idx="13">
                  <c:v>-5.2631610000000002</c:v>
                </c:pt>
                <c:pt idx="14">
                  <c:v>27.777773</c:v>
                </c:pt>
                <c:pt idx="15">
                  <c:v>14.167242</c:v>
                </c:pt>
                <c:pt idx="16">
                  <c:v>-1.9999999999999999E-6</c:v>
                </c:pt>
                <c:pt idx="17">
                  <c:v>-7.8740189999999997</c:v>
                </c:pt>
                <c:pt idx="18">
                  <c:v>-12.970715999999999</c:v>
                </c:pt>
                <c:pt idx="19">
                  <c:v>-24.849701</c:v>
                </c:pt>
                <c:pt idx="20">
                  <c:v>-31.67539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D-46A6-9CFB-FBD855DE4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50"/>
        <c:axId val="324547784"/>
        <c:axId val="324548960"/>
      </c:barChart>
      <c:lineChart>
        <c:grouping val="standard"/>
        <c:varyColors val="0"/>
        <c:ser>
          <c:idx val="0"/>
          <c:order val="1"/>
          <c:marker>
            <c:symbol val="none"/>
          </c:marker>
          <c:cat>
            <c:numRef>
              <c:f>MEDIAN_REL_2017!$B$5:$B$33</c:f>
              <c:numCache>
                <c:formatCode>m/d/yy;@</c:formatCode>
                <c:ptCount val="29"/>
                <c:pt idx="0">
                  <c:v>42690</c:v>
                </c:pt>
                <c:pt idx="1">
                  <c:v>42698</c:v>
                </c:pt>
                <c:pt idx="2">
                  <c:v>42706</c:v>
                </c:pt>
                <c:pt idx="3">
                  <c:v>42714</c:v>
                </c:pt>
                <c:pt idx="4">
                  <c:v>42722</c:v>
                </c:pt>
                <c:pt idx="5">
                  <c:v>42730</c:v>
                </c:pt>
                <c:pt idx="6">
                  <c:v>42736</c:v>
                </c:pt>
                <c:pt idx="7">
                  <c:v>42744</c:v>
                </c:pt>
                <c:pt idx="8">
                  <c:v>42752</c:v>
                </c:pt>
                <c:pt idx="9">
                  <c:v>42760</c:v>
                </c:pt>
                <c:pt idx="10">
                  <c:v>42768</c:v>
                </c:pt>
                <c:pt idx="11">
                  <c:v>42776</c:v>
                </c:pt>
                <c:pt idx="12">
                  <c:v>42784</c:v>
                </c:pt>
                <c:pt idx="13">
                  <c:v>42792</c:v>
                </c:pt>
                <c:pt idx="14">
                  <c:v>42800</c:v>
                </c:pt>
                <c:pt idx="15">
                  <c:v>42808</c:v>
                </c:pt>
                <c:pt idx="16">
                  <c:v>42816</c:v>
                </c:pt>
                <c:pt idx="17">
                  <c:v>42824</c:v>
                </c:pt>
                <c:pt idx="18">
                  <c:v>42832</c:v>
                </c:pt>
                <c:pt idx="19">
                  <c:v>42840</c:v>
                </c:pt>
                <c:pt idx="20">
                  <c:v>42848</c:v>
                </c:pt>
                <c:pt idx="21">
                  <c:v>42856</c:v>
                </c:pt>
                <c:pt idx="22">
                  <c:v>42864</c:v>
                </c:pt>
                <c:pt idx="23">
                  <c:v>42872</c:v>
                </c:pt>
                <c:pt idx="24">
                  <c:v>42880</c:v>
                </c:pt>
                <c:pt idx="25">
                  <c:v>42888</c:v>
                </c:pt>
                <c:pt idx="26">
                  <c:v>42896</c:v>
                </c:pt>
                <c:pt idx="27">
                  <c:v>42904</c:v>
                </c:pt>
                <c:pt idx="28">
                  <c:v>42912</c:v>
                </c:pt>
              </c:numCache>
            </c:numRef>
          </c:cat>
          <c:val>
            <c:numRef>
              <c:f>MEDIAN_REL_2017!$BU$5:$BU$33</c:f>
              <c:numCache>
                <c:formatCode>0.00</c:formatCode>
                <c:ptCount val="29"/>
                <c:pt idx="0">
                  <c:v>17.666951999999998</c:v>
                </c:pt>
                <c:pt idx="1">
                  <c:v>-14.979756</c:v>
                </c:pt>
                <c:pt idx="2">
                  <c:v>9.016394</c:v>
                </c:pt>
                <c:pt idx="3">
                  <c:v>-1.016945</c:v>
                </c:pt>
                <c:pt idx="4">
                  <c:v>20.291027</c:v>
                </c:pt>
                <c:pt idx="5">
                  <c:v>26.315791999999998</c:v>
                </c:pt>
                <c:pt idx="6">
                  <c:v>-25.890276</c:v>
                </c:pt>
                <c:pt idx="7">
                  <c:v>-13.657624</c:v>
                </c:pt>
                <c:pt idx="8">
                  <c:v>-27.741935999999999</c:v>
                </c:pt>
                <c:pt idx="9">
                  <c:v>-18.299246</c:v>
                </c:pt>
                <c:pt idx="10">
                  <c:v>-3.1418330000000001</c:v>
                </c:pt>
                <c:pt idx="11">
                  <c:v>-13.770727000000001</c:v>
                </c:pt>
                <c:pt idx="12">
                  <c:v>-12.974684999999999</c:v>
                </c:pt>
                <c:pt idx="13">
                  <c:v>-5.2631610000000002</c:v>
                </c:pt>
                <c:pt idx="14">
                  <c:v>27.777773</c:v>
                </c:pt>
                <c:pt idx="15">
                  <c:v>14.167242</c:v>
                </c:pt>
                <c:pt idx="16">
                  <c:v>-1.9999999999999999E-6</c:v>
                </c:pt>
                <c:pt idx="17">
                  <c:v>-7.8740189999999997</c:v>
                </c:pt>
                <c:pt idx="18">
                  <c:v>-12.970715999999999</c:v>
                </c:pt>
                <c:pt idx="19">
                  <c:v>-24.849701</c:v>
                </c:pt>
                <c:pt idx="20">
                  <c:v>-31.67539</c:v>
                </c:pt>
                <c:pt idx="21">
                  <c:v>-41.908214999999998</c:v>
                </c:pt>
                <c:pt idx="22">
                  <c:v>-41.9252915</c:v>
                </c:pt>
                <c:pt idx="23">
                  <c:v>-41.942368000000002</c:v>
                </c:pt>
                <c:pt idx="24">
                  <c:v>-39.088397999999998</c:v>
                </c:pt>
                <c:pt idx="25">
                  <c:v>-40.189444999999999</c:v>
                </c:pt>
                <c:pt idx="26">
                  <c:v>-16.795501999999999</c:v>
                </c:pt>
                <c:pt idx="27">
                  <c:v>-9.3750049999999998</c:v>
                </c:pt>
                <c:pt idx="28">
                  <c:v>5.5670070000000003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CD-46A6-9CFB-FBD855DE4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688600"/>
        <c:axId val="397688272"/>
      </c:lineChart>
      <c:dateAx>
        <c:axId val="324547784"/>
        <c:scaling>
          <c:orientation val="minMax"/>
        </c:scaling>
        <c:delete val="0"/>
        <c:axPos val="b"/>
        <c:numFmt formatCode="m/d;@" sourceLinked="0"/>
        <c:majorTickMark val="none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548960"/>
        <c:crossesAt val="0"/>
        <c:auto val="1"/>
        <c:lblOffset val="100"/>
        <c:baseTimeUnit val="days"/>
        <c:majorUnit val="20"/>
        <c:majorTimeUnit val="days"/>
      </c:dateAx>
      <c:valAx>
        <c:axId val="324548960"/>
        <c:scaling>
          <c:orientation val="minMax"/>
          <c:max val="100"/>
          <c:min val="-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547784"/>
        <c:crosses val="autoZero"/>
        <c:crossBetween val="between"/>
        <c:majorUnit val="100"/>
      </c:valAx>
      <c:valAx>
        <c:axId val="397688272"/>
        <c:scaling>
          <c:orientation val="minMax"/>
          <c:max val="100"/>
          <c:min val="-100"/>
        </c:scaling>
        <c:delete val="0"/>
        <c:axPos val="r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688600"/>
        <c:crosses val="max"/>
        <c:crossBetween val="between"/>
        <c:majorUnit val="100"/>
      </c:valAx>
      <c:dateAx>
        <c:axId val="397688600"/>
        <c:scaling>
          <c:orientation val="minMax"/>
        </c:scaling>
        <c:delete val="1"/>
        <c:axPos val="b"/>
        <c:numFmt formatCode="m/d/yy;@" sourceLinked="1"/>
        <c:majorTickMark val="out"/>
        <c:minorTickMark val="none"/>
        <c:tickLblPos val="nextTo"/>
        <c:crossAx val="397688272"/>
        <c:crosses val="autoZero"/>
        <c:auto val="1"/>
        <c:lblOffset val="100"/>
        <c:baseTimeUnit val="days"/>
      </c:dateAx>
    </c:plotArea>
    <c:plotVisOnly val="1"/>
    <c:dispBlanksAs val="gap"/>
    <c:showDLblsOverMax val="0"/>
  </c:chart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93409190862693"/>
          <c:y val="6.1967871485943772E-2"/>
          <c:w val="0.8455253300875426"/>
          <c:h val="0.74338464143594951"/>
        </c:manualLayout>
      </c:layout>
      <c:barChart>
        <c:barDir val="col"/>
        <c:grouping val="clustered"/>
        <c:varyColors val="0"/>
        <c:ser>
          <c:idx val="54"/>
          <c:order val="0"/>
          <c:spPr>
            <a:solidFill>
              <a:schemeClr val="accent2">
                <a:lumMod val="75000"/>
              </a:schemeClr>
            </a:solidFill>
            <a:ln w="47625">
              <a:solidFill>
                <a:schemeClr val="accent2">
                  <a:lumMod val="75000"/>
                </a:schemeClr>
              </a:solidFill>
              <a:miter lim="800000"/>
            </a:ln>
            <a:effectLst/>
          </c:spPr>
          <c:invertIfNegative val="0"/>
          <c:cat>
            <c:numRef>
              <c:f>MEDIAN_REL_2017!$B$5:$B$33</c:f>
              <c:numCache>
                <c:formatCode>m/d/yy;@</c:formatCode>
                <c:ptCount val="29"/>
                <c:pt idx="0">
                  <c:v>42690</c:v>
                </c:pt>
                <c:pt idx="1">
                  <c:v>42698</c:v>
                </c:pt>
                <c:pt idx="2">
                  <c:v>42706</c:v>
                </c:pt>
                <c:pt idx="3">
                  <c:v>42714</c:v>
                </c:pt>
                <c:pt idx="4">
                  <c:v>42722</c:v>
                </c:pt>
                <c:pt idx="5">
                  <c:v>42730</c:v>
                </c:pt>
                <c:pt idx="6">
                  <c:v>42736</c:v>
                </c:pt>
                <c:pt idx="7">
                  <c:v>42744</c:v>
                </c:pt>
                <c:pt idx="8">
                  <c:v>42752</c:v>
                </c:pt>
                <c:pt idx="9">
                  <c:v>42760</c:v>
                </c:pt>
                <c:pt idx="10">
                  <c:v>42768</c:v>
                </c:pt>
                <c:pt idx="11">
                  <c:v>42776</c:v>
                </c:pt>
                <c:pt idx="12">
                  <c:v>42784</c:v>
                </c:pt>
                <c:pt idx="13">
                  <c:v>42792</c:v>
                </c:pt>
                <c:pt idx="14">
                  <c:v>42800</c:v>
                </c:pt>
                <c:pt idx="15">
                  <c:v>42808</c:v>
                </c:pt>
                <c:pt idx="16">
                  <c:v>42816</c:v>
                </c:pt>
                <c:pt idx="17">
                  <c:v>42824</c:v>
                </c:pt>
                <c:pt idx="18">
                  <c:v>42832</c:v>
                </c:pt>
                <c:pt idx="19">
                  <c:v>42840</c:v>
                </c:pt>
                <c:pt idx="20">
                  <c:v>42848</c:v>
                </c:pt>
                <c:pt idx="21">
                  <c:v>42856</c:v>
                </c:pt>
                <c:pt idx="22">
                  <c:v>42864</c:v>
                </c:pt>
                <c:pt idx="23">
                  <c:v>42872</c:v>
                </c:pt>
                <c:pt idx="24">
                  <c:v>42880</c:v>
                </c:pt>
                <c:pt idx="25">
                  <c:v>42888</c:v>
                </c:pt>
                <c:pt idx="26">
                  <c:v>42896</c:v>
                </c:pt>
                <c:pt idx="27">
                  <c:v>42904</c:v>
                </c:pt>
                <c:pt idx="28">
                  <c:v>42912</c:v>
                </c:pt>
              </c:numCache>
            </c:numRef>
          </c:cat>
          <c:val>
            <c:numRef>
              <c:f>MEDIAN_REL_2017!$BU$5:$BU$33</c:f>
              <c:numCache>
                <c:formatCode>0.00</c:formatCode>
                <c:ptCount val="29"/>
                <c:pt idx="0">
                  <c:v>17.666951999999998</c:v>
                </c:pt>
                <c:pt idx="1">
                  <c:v>-14.979756</c:v>
                </c:pt>
                <c:pt idx="2">
                  <c:v>9.016394</c:v>
                </c:pt>
                <c:pt idx="3">
                  <c:v>-1.016945</c:v>
                </c:pt>
                <c:pt idx="4">
                  <c:v>20.291027</c:v>
                </c:pt>
                <c:pt idx="5">
                  <c:v>26.315791999999998</c:v>
                </c:pt>
                <c:pt idx="6">
                  <c:v>-25.890276</c:v>
                </c:pt>
                <c:pt idx="7">
                  <c:v>-13.657624</c:v>
                </c:pt>
                <c:pt idx="8">
                  <c:v>-27.741935999999999</c:v>
                </c:pt>
                <c:pt idx="9">
                  <c:v>-18.299246</c:v>
                </c:pt>
                <c:pt idx="10">
                  <c:v>-3.1418330000000001</c:v>
                </c:pt>
                <c:pt idx="11">
                  <c:v>-13.770727000000001</c:v>
                </c:pt>
                <c:pt idx="12">
                  <c:v>-12.974684999999999</c:v>
                </c:pt>
                <c:pt idx="13">
                  <c:v>-5.2631610000000002</c:v>
                </c:pt>
                <c:pt idx="14">
                  <c:v>27.777773</c:v>
                </c:pt>
                <c:pt idx="15">
                  <c:v>14.167242</c:v>
                </c:pt>
                <c:pt idx="16">
                  <c:v>-1.9999999999999999E-6</c:v>
                </c:pt>
                <c:pt idx="17">
                  <c:v>-7.8740189999999997</c:v>
                </c:pt>
                <c:pt idx="18">
                  <c:v>-12.970715999999999</c:v>
                </c:pt>
                <c:pt idx="19">
                  <c:v>-24.849701</c:v>
                </c:pt>
                <c:pt idx="20">
                  <c:v>-31.67539</c:v>
                </c:pt>
                <c:pt idx="21">
                  <c:v>-41.908214999999998</c:v>
                </c:pt>
                <c:pt idx="22">
                  <c:v>-41.9252915</c:v>
                </c:pt>
                <c:pt idx="23">
                  <c:v>-41.942368000000002</c:v>
                </c:pt>
                <c:pt idx="24">
                  <c:v>-39.088397999999998</c:v>
                </c:pt>
                <c:pt idx="25">
                  <c:v>-40.189444999999999</c:v>
                </c:pt>
                <c:pt idx="26">
                  <c:v>-16.795501999999999</c:v>
                </c:pt>
                <c:pt idx="27">
                  <c:v>-9.3750049999999998</c:v>
                </c:pt>
                <c:pt idx="28">
                  <c:v>5.5670070000000003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2E-457D-A1C3-DC701A3CE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50"/>
        <c:axId val="324547784"/>
        <c:axId val="324548960"/>
      </c:barChart>
      <c:lineChart>
        <c:grouping val="standard"/>
        <c:varyColors val="0"/>
        <c:ser>
          <c:idx val="0"/>
          <c:order val="1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MEDIAN_REL_2017!$B$5:$B$33</c:f>
              <c:numCache>
                <c:formatCode>m/d/yy;@</c:formatCode>
                <c:ptCount val="29"/>
                <c:pt idx="0">
                  <c:v>42690</c:v>
                </c:pt>
                <c:pt idx="1">
                  <c:v>42698</c:v>
                </c:pt>
                <c:pt idx="2">
                  <c:v>42706</c:v>
                </c:pt>
                <c:pt idx="3">
                  <c:v>42714</c:v>
                </c:pt>
                <c:pt idx="4">
                  <c:v>42722</c:v>
                </c:pt>
                <c:pt idx="5">
                  <c:v>42730</c:v>
                </c:pt>
                <c:pt idx="6">
                  <c:v>42736</c:v>
                </c:pt>
                <c:pt idx="7">
                  <c:v>42744</c:v>
                </c:pt>
                <c:pt idx="8">
                  <c:v>42752</c:v>
                </c:pt>
                <c:pt idx="9">
                  <c:v>42760</c:v>
                </c:pt>
                <c:pt idx="10">
                  <c:v>42768</c:v>
                </c:pt>
                <c:pt idx="11">
                  <c:v>42776</c:v>
                </c:pt>
                <c:pt idx="12">
                  <c:v>42784</c:v>
                </c:pt>
                <c:pt idx="13">
                  <c:v>42792</c:v>
                </c:pt>
                <c:pt idx="14">
                  <c:v>42800</c:v>
                </c:pt>
                <c:pt idx="15">
                  <c:v>42808</c:v>
                </c:pt>
                <c:pt idx="16">
                  <c:v>42816</c:v>
                </c:pt>
                <c:pt idx="17">
                  <c:v>42824</c:v>
                </c:pt>
                <c:pt idx="18">
                  <c:v>42832</c:v>
                </c:pt>
                <c:pt idx="19">
                  <c:v>42840</c:v>
                </c:pt>
                <c:pt idx="20">
                  <c:v>42848</c:v>
                </c:pt>
                <c:pt idx="21">
                  <c:v>42856</c:v>
                </c:pt>
                <c:pt idx="22">
                  <c:v>42864</c:v>
                </c:pt>
                <c:pt idx="23">
                  <c:v>42872</c:v>
                </c:pt>
                <c:pt idx="24">
                  <c:v>42880</c:v>
                </c:pt>
                <c:pt idx="25">
                  <c:v>42888</c:v>
                </c:pt>
                <c:pt idx="26">
                  <c:v>42896</c:v>
                </c:pt>
                <c:pt idx="27">
                  <c:v>42904</c:v>
                </c:pt>
                <c:pt idx="28">
                  <c:v>42912</c:v>
                </c:pt>
              </c:numCache>
            </c:numRef>
          </c:cat>
          <c:val>
            <c:numRef>
              <c:f>MEDIAN_REL_2017!$BU$5:$BU$33</c:f>
              <c:numCache>
                <c:formatCode>0.00</c:formatCode>
                <c:ptCount val="29"/>
                <c:pt idx="0">
                  <c:v>17.666951999999998</c:v>
                </c:pt>
                <c:pt idx="1">
                  <c:v>-14.979756</c:v>
                </c:pt>
                <c:pt idx="2">
                  <c:v>9.016394</c:v>
                </c:pt>
                <c:pt idx="3">
                  <c:v>-1.016945</c:v>
                </c:pt>
                <c:pt idx="4">
                  <c:v>20.291027</c:v>
                </c:pt>
                <c:pt idx="5">
                  <c:v>26.315791999999998</c:v>
                </c:pt>
                <c:pt idx="6">
                  <c:v>-25.890276</c:v>
                </c:pt>
                <c:pt idx="7">
                  <c:v>-13.657624</c:v>
                </c:pt>
                <c:pt idx="8">
                  <c:v>-27.741935999999999</c:v>
                </c:pt>
                <c:pt idx="9">
                  <c:v>-18.299246</c:v>
                </c:pt>
                <c:pt idx="10">
                  <c:v>-3.1418330000000001</c:v>
                </c:pt>
                <c:pt idx="11">
                  <c:v>-13.770727000000001</c:v>
                </c:pt>
                <c:pt idx="12">
                  <c:v>-12.974684999999999</c:v>
                </c:pt>
                <c:pt idx="13">
                  <c:v>-5.2631610000000002</c:v>
                </c:pt>
                <c:pt idx="14">
                  <c:v>27.777773</c:v>
                </c:pt>
                <c:pt idx="15">
                  <c:v>14.167242</c:v>
                </c:pt>
                <c:pt idx="16">
                  <c:v>-1.9999999999999999E-6</c:v>
                </c:pt>
                <c:pt idx="17">
                  <c:v>-7.8740189999999997</c:v>
                </c:pt>
                <c:pt idx="18">
                  <c:v>-12.970715999999999</c:v>
                </c:pt>
                <c:pt idx="19">
                  <c:v>-24.849701</c:v>
                </c:pt>
                <c:pt idx="20">
                  <c:v>-31.67539</c:v>
                </c:pt>
                <c:pt idx="21">
                  <c:v>-41.908214999999998</c:v>
                </c:pt>
                <c:pt idx="22">
                  <c:v>-41.9252915</c:v>
                </c:pt>
                <c:pt idx="23">
                  <c:v>-41.942368000000002</c:v>
                </c:pt>
                <c:pt idx="24">
                  <c:v>-39.088397999999998</c:v>
                </c:pt>
                <c:pt idx="25">
                  <c:v>-40.189444999999999</c:v>
                </c:pt>
                <c:pt idx="26">
                  <c:v>-16.795501999999999</c:v>
                </c:pt>
                <c:pt idx="27">
                  <c:v>-9.3750049999999998</c:v>
                </c:pt>
                <c:pt idx="28">
                  <c:v>5.5670070000000003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2E-457D-A1C3-DC701A3CE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688600"/>
        <c:axId val="397688272"/>
      </c:lineChart>
      <c:dateAx>
        <c:axId val="324547784"/>
        <c:scaling>
          <c:orientation val="minMax"/>
        </c:scaling>
        <c:delete val="0"/>
        <c:axPos val="b"/>
        <c:numFmt formatCode="m/d;@" sourceLinked="0"/>
        <c:majorTickMark val="none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548960"/>
        <c:crossesAt val="0"/>
        <c:auto val="1"/>
        <c:lblOffset val="100"/>
        <c:baseTimeUnit val="days"/>
        <c:majorUnit val="20"/>
        <c:majorTimeUnit val="days"/>
      </c:dateAx>
      <c:valAx>
        <c:axId val="324548960"/>
        <c:scaling>
          <c:orientation val="minMax"/>
          <c:max val="100"/>
          <c:min val="-100"/>
        </c:scaling>
        <c:delete val="1"/>
        <c:axPos val="l"/>
        <c:numFmt formatCode="0" sourceLinked="0"/>
        <c:majorTickMark val="none"/>
        <c:minorTickMark val="none"/>
        <c:tickLblPos val="nextTo"/>
        <c:crossAx val="324547784"/>
        <c:crosses val="autoZero"/>
        <c:crossBetween val="between"/>
        <c:majorUnit val="40"/>
      </c:valAx>
      <c:valAx>
        <c:axId val="397688272"/>
        <c:scaling>
          <c:orientation val="minMax"/>
          <c:max val="100"/>
          <c:min val="-100"/>
        </c:scaling>
        <c:delete val="1"/>
        <c:axPos val="r"/>
        <c:numFmt formatCode="0" sourceLinked="0"/>
        <c:majorTickMark val="none"/>
        <c:minorTickMark val="none"/>
        <c:tickLblPos val="nextTo"/>
        <c:crossAx val="397688600"/>
        <c:crosses val="max"/>
        <c:crossBetween val="between"/>
        <c:majorUnit val="40"/>
      </c:valAx>
      <c:dateAx>
        <c:axId val="397688600"/>
        <c:scaling>
          <c:orientation val="minMax"/>
        </c:scaling>
        <c:delete val="1"/>
        <c:axPos val="b"/>
        <c:numFmt formatCode="m/d/yy;@" sourceLinked="1"/>
        <c:majorTickMark val="out"/>
        <c:minorTickMark val="none"/>
        <c:tickLblPos val="nextTo"/>
        <c:crossAx val="397688272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313231383239907E-2"/>
          <c:y val="6.1967871485943772E-2"/>
          <c:w val="0.95472253102302307"/>
          <c:h val="0.74338464143594951"/>
        </c:manualLayout>
      </c:layout>
      <c:barChart>
        <c:barDir val="col"/>
        <c:grouping val="clustered"/>
        <c:varyColors val="0"/>
        <c:ser>
          <c:idx val="54"/>
          <c:order val="0"/>
          <c:spPr>
            <a:solidFill>
              <a:schemeClr val="accent2">
                <a:lumMod val="75000"/>
              </a:schemeClr>
            </a:solidFill>
            <a:ln w="47625">
              <a:solidFill>
                <a:schemeClr val="accent2">
                  <a:lumMod val="75000"/>
                </a:schemeClr>
              </a:solidFill>
            </a:ln>
          </c:spPr>
          <c:invertIfNegative val="0"/>
          <c:cat>
            <c:numRef>
              <c:f>MEDIAN_REL_2017!$A$5:$A$33</c:f>
              <c:numCache>
                <c:formatCode>General</c:formatCode>
                <c:ptCount val="29"/>
                <c:pt idx="18" formatCode="m/d/yy;@">
                  <c:v>42832</c:v>
                </c:pt>
                <c:pt idx="19" formatCode="m/d/yy;@">
                  <c:v>42840</c:v>
                </c:pt>
                <c:pt idx="20" formatCode="m/d/yy;@">
                  <c:v>42848</c:v>
                </c:pt>
                <c:pt idx="21" formatCode="m/d/yy;@">
                  <c:v>42856</c:v>
                </c:pt>
                <c:pt idx="22" formatCode="m/d/yy;@">
                  <c:v>42864</c:v>
                </c:pt>
                <c:pt idx="23" formatCode="m/d/yy;@">
                  <c:v>42872</c:v>
                </c:pt>
                <c:pt idx="24" formatCode="m/d/yy;@">
                  <c:v>42880</c:v>
                </c:pt>
                <c:pt idx="25" formatCode="m/d/yy;@">
                  <c:v>42888</c:v>
                </c:pt>
                <c:pt idx="26" formatCode="m/d/yy;@">
                  <c:v>42896</c:v>
                </c:pt>
                <c:pt idx="27" formatCode="m/d/yy;@">
                  <c:v>42904</c:v>
                </c:pt>
                <c:pt idx="28" formatCode="m/d/yy;@">
                  <c:v>42912</c:v>
                </c:pt>
              </c:numCache>
            </c:numRef>
          </c:cat>
          <c:val>
            <c:numRef>
              <c:f>MEDIAN_REL_2017!$BW$5:$BW$33</c:f>
              <c:numCache>
                <c:formatCode>General</c:formatCode>
                <c:ptCount val="29"/>
                <c:pt idx="18" formatCode="0.00">
                  <c:v>-12.970715999999999</c:v>
                </c:pt>
                <c:pt idx="19" formatCode="0.00">
                  <c:v>-24.849701</c:v>
                </c:pt>
                <c:pt idx="20" formatCode="0.00">
                  <c:v>-31.67539</c:v>
                </c:pt>
                <c:pt idx="21" formatCode="0.00">
                  <c:v>-41.908214999999998</c:v>
                </c:pt>
                <c:pt idx="22" formatCode="0.00">
                  <c:v>-41.9252915</c:v>
                </c:pt>
                <c:pt idx="23" formatCode="0.00">
                  <c:v>-41.942368000000002</c:v>
                </c:pt>
                <c:pt idx="24" formatCode="0.00">
                  <c:v>-39.088397999999998</c:v>
                </c:pt>
                <c:pt idx="25" formatCode="0.00">
                  <c:v>-40.189444999999999</c:v>
                </c:pt>
                <c:pt idx="26" formatCode="0.00">
                  <c:v>-16.795501999999999</c:v>
                </c:pt>
                <c:pt idx="27" formatCode="0.00">
                  <c:v>-9.3750049999999998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FA-4998-BA29-F6203310E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50"/>
        <c:axId val="476631952"/>
        <c:axId val="476640480"/>
      </c:barChart>
      <c:lineChart>
        <c:grouping val="standard"/>
        <c:varyColors val="0"/>
        <c:ser>
          <c:idx val="0"/>
          <c:order val="1"/>
          <c:marker>
            <c:symbol val="none"/>
          </c:marker>
          <c:cat>
            <c:numRef>
              <c:f>MEDIAN_REL_2017!$B$5:$B$33</c:f>
              <c:numCache>
                <c:formatCode>m/d/yy;@</c:formatCode>
                <c:ptCount val="29"/>
                <c:pt idx="0">
                  <c:v>42690</c:v>
                </c:pt>
                <c:pt idx="1">
                  <c:v>42698</c:v>
                </c:pt>
                <c:pt idx="2">
                  <c:v>42706</c:v>
                </c:pt>
                <c:pt idx="3">
                  <c:v>42714</c:v>
                </c:pt>
                <c:pt idx="4">
                  <c:v>42722</c:v>
                </c:pt>
                <c:pt idx="5">
                  <c:v>42730</c:v>
                </c:pt>
                <c:pt idx="6">
                  <c:v>42736</c:v>
                </c:pt>
                <c:pt idx="7">
                  <c:v>42744</c:v>
                </c:pt>
                <c:pt idx="8">
                  <c:v>42752</c:v>
                </c:pt>
                <c:pt idx="9">
                  <c:v>42760</c:v>
                </c:pt>
                <c:pt idx="10">
                  <c:v>42768</c:v>
                </c:pt>
                <c:pt idx="11">
                  <c:v>42776</c:v>
                </c:pt>
                <c:pt idx="12">
                  <c:v>42784</c:v>
                </c:pt>
                <c:pt idx="13">
                  <c:v>42792</c:v>
                </c:pt>
                <c:pt idx="14">
                  <c:v>42800</c:v>
                </c:pt>
                <c:pt idx="15">
                  <c:v>42808</c:v>
                </c:pt>
                <c:pt idx="16">
                  <c:v>42816</c:v>
                </c:pt>
                <c:pt idx="17">
                  <c:v>42824</c:v>
                </c:pt>
                <c:pt idx="18">
                  <c:v>42832</c:v>
                </c:pt>
                <c:pt idx="19">
                  <c:v>42840</c:v>
                </c:pt>
                <c:pt idx="20">
                  <c:v>42848</c:v>
                </c:pt>
                <c:pt idx="21">
                  <c:v>42856</c:v>
                </c:pt>
                <c:pt idx="22">
                  <c:v>42864</c:v>
                </c:pt>
                <c:pt idx="23">
                  <c:v>42872</c:v>
                </c:pt>
                <c:pt idx="24">
                  <c:v>42880</c:v>
                </c:pt>
                <c:pt idx="25">
                  <c:v>42888</c:v>
                </c:pt>
                <c:pt idx="26">
                  <c:v>42896</c:v>
                </c:pt>
                <c:pt idx="27">
                  <c:v>42904</c:v>
                </c:pt>
                <c:pt idx="28">
                  <c:v>42912</c:v>
                </c:pt>
              </c:numCache>
            </c:numRef>
          </c:cat>
          <c:val>
            <c:numRef>
              <c:f>MEDIAN_REL_2017!$BU$5:$BU$33</c:f>
              <c:numCache>
                <c:formatCode>0.00</c:formatCode>
                <c:ptCount val="29"/>
                <c:pt idx="0">
                  <c:v>17.666951999999998</c:v>
                </c:pt>
                <c:pt idx="1">
                  <c:v>-14.979756</c:v>
                </c:pt>
                <c:pt idx="2">
                  <c:v>9.016394</c:v>
                </c:pt>
                <c:pt idx="3">
                  <c:v>-1.016945</c:v>
                </c:pt>
                <c:pt idx="4">
                  <c:v>20.291027</c:v>
                </c:pt>
                <c:pt idx="5">
                  <c:v>26.315791999999998</c:v>
                </c:pt>
                <c:pt idx="6">
                  <c:v>-25.890276</c:v>
                </c:pt>
                <c:pt idx="7">
                  <c:v>-13.657624</c:v>
                </c:pt>
                <c:pt idx="8">
                  <c:v>-27.741935999999999</c:v>
                </c:pt>
                <c:pt idx="9">
                  <c:v>-18.299246</c:v>
                </c:pt>
                <c:pt idx="10">
                  <c:v>-3.1418330000000001</c:v>
                </c:pt>
                <c:pt idx="11">
                  <c:v>-13.770727000000001</c:v>
                </c:pt>
                <c:pt idx="12">
                  <c:v>-12.974684999999999</c:v>
                </c:pt>
                <c:pt idx="13">
                  <c:v>-5.2631610000000002</c:v>
                </c:pt>
                <c:pt idx="14">
                  <c:v>27.777773</c:v>
                </c:pt>
                <c:pt idx="15">
                  <c:v>14.167242</c:v>
                </c:pt>
                <c:pt idx="16">
                  <c:v>-1.9999999999999999E-6</c:v>
                </c:pt>
                <c:pt idx="17">
                  <c:v>-7.8740189999999997</c:v>
                </c:pt>
                <c:pt idx="18">
                  <c:v>-12.970715999999999</c:v>
                </c:pt>
                <c:pt idx="19">
                  <c:v>-24.849701</c:v>
                </c:pt>
                <c:pt idx="20">
                  <c:v>-31.67539</c:v>
                </c:pt>
                <c:pt idx="21">
                  <c:v>-41.908214999999998</c:v>
                </c:pt>
                <c:pt idx="22">
                  <c:v>-41.9252915</c:v>
                </c:pt>
                <c:pt idx="23">
                  <c:v>-41.942368000000002</c:v>
                </c:pt>
                <c:pt idx="24">
                  <c:v>-39.088397999999998</c:v>
                </c:pt>
                <c:pt idx="25">
                  <c:v>-40.189444999999999</c:v>
                </c:pt>
                <c:pt idx="26">
                  <c:v>-16.795501999999999</c:v>
                </c:pt>
                <c:pt idx="27">
                  <c:v>-9.3750049999999998</c:v>
                </c:pt>
                <c:pt idx="28">
                  <c:v>5.5670070000000003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FA-4998-BA29-F6203310E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688600"/>
        <c:axId val="397688272"/>
      </c:lineChart>
      <c:valAx>
        <c:axId val="397688272"/>
        <c:scaling>
          <c:orientation val="minMax"/>
          <c:max val="100"/>
          <c:min val="-100"/>
        </c:scaling>
        <c:delete val="1"/>
        <c:axPos val="r"/>
        <c:numFmt formatCode="0" sourceLinked="0"/>
        <c:majorTickMark val="none"/>
        <c:minorTickMark val="none"/>
        <c:tickLblPos val="nextTo"/>
        <c:crossAx val="397688600"/>
        <c:crosses val="max"/>
        <c:crossBetween val="between"/>
        <c:majorUnit val="40"/>
      </c:valAx>
      <c:dateAx>
        <c:axId val="397688600"/>
        <c:scaling>
          <c:orientation val="minMax"/>
        </c:scaling>
        <c:delete val="0"/>
        <c:axPos val="b"/>
        <c:numFmt formatCode="m/d;@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397688272"/>
        <c:crosses val="autoZero"/>
        <c:auto val="1"/>
        <c:lblOffset val="100"/>
        <c:baseTimeUnit val="days"/>
        <c:majorUnit val="20"/>
        <c:majorTimeUnit val="days"/>
      </c:dateAx>
      <c:valAx>
        <c:axId val="476640480"/>
        <c:scaling>
          <c:orientation val="minMax"/>
          <c:max val="100"/>
          <c:min val="-100"/>
        </c:scaling>
        <c:delete val="1"/>
        <c:axPos val="l"/>
        <c:numFmt formatCode="0" sourceLinked="0"/>
        <c:majorTickMark val="none"/>
        <c:minorTickMark val="none"/>
        <c:tickLblPos val="nextTo"/>
        <c:crossAx val="476631952"/>
        <c:crosses val="autoZero"/>
        <c:crossBetween val="between"/>
        <c:majorUnit val="40"/>
      </c:valAx>
      <c:dateAx>
        <c:axId val="476631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6640480"/>
        <c:crossesAt val="0"/>
        <c:auto val="1"/>
        <c:lblOffset val="100"/>
        <c:baseTimeUnit val="days"/>
        <c:majorUnit val="1"/>
        <c:minorUnit val="1"/>
      </c:dateAx>
    </c:plotArea>
    <c:plotVisOnly val="1"/>
    <c:dispBlanksAs val="gap"/>
    <c:showDLblsOverMax val="0"/>
  </c:chart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9FA88-A66F-400A-BE5C-D076A95285FB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5541D-09AE-4F25-B4C3-2027D44F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4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5541D-09AE-4F25-B4C3-2027D44F6F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81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5541D-09AE-4F25-B4C3-2027D44F6F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377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5541D-09AE-4F25-B4C3-2027D44F6F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294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5541D-09AE-4F25-B4C3-2027D44F6F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56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07B3A-B91C-4E40-8B29-07E4432A4AE2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7664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5541D-09AE-4F25-B4C3-2027D44F6F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307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5541D-09AE-4F25-B4C3-2027D44F6F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019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5541D-09AE-4F25-B4C3-2027D44F6F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587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5541D-09AE-4F25-B4C3-2027D44F6F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114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5541D-09AE-4F25-B4C3-2027D44F6F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69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5541D-09AE-4F25-B4C3-2027D44F6F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1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5541D-09AE-4F25-B4C3-2027D44F6F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4c6f126ef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4c6f126ef7_0_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2278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5541D-09AE-4F25-B4C3-2027D44F6F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887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5541D-09AE-4F25-B4C3-2027D44F6F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674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07B3A-B91C-4E40-8B29-07E4432A4AE2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9243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07B3A-B91C-4E40-8B29-07E4432A4AE2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1131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5541D-09AE-4F25-B4C3-2027D44F6F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970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5541D-09AE-4F25-B4C3-2027D44F6F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25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3585-0C3D-43D9-A80B-4AD9A6F65F03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6689-995F-49AB-AC4E-15FFC636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2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3585-0C3D-43D9-A80B-4AD9A6F65F03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6689-995F-49AB-AC4E-15FFC636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3585-0C3D-43D9-A80B-4AD9A6F65F03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6689-995F-49AB-AC4E-15FFC636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44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BLANK SLIDE">
  <p:cSld name="TITTLE &amp; BLANK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544849" y="522369"/>
            <a:ext cx="11394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84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3585-0C3D-43D9-A80B-4AD9A6F65F03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6689-995F-49AB-AC4E-15FFC636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3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3585-0C3D-43D9-A80B-4AD9A6F65F03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6689-995F-49AB-AC4E-15FFC636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2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3585-0C3D-43D9-A80B-4AD9A6F65F03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6689-995F-49AB-AC4E-15FFC636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1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3585-0C3D-43D9-A80B-4AD9A6F65F03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6689-995F-49AB-AC4E-15FFC636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3585-0C3D-43D9-A80B-4AD9A6F65F03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6689-995F-49AB-AC4E-15FFC636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9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3585-0C3D-43D9-A80B-4AD9A6F65F03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6689-995F-49AB-AC4E-15FFC636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6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3585-0C3D-43D9-A80B-4AD9A6F65F03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6689-995F-49AB-AC4E-15FFC636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0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3585-0C3D-43D9-A80B-4AD9A6F65F03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6689-995F-49AB-AC4E-15FFC636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1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73585-0C3D-43D9-A80B-4AD9A6F65F03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56689-995F-49AB-AC4E-15FFC636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1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0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wmf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2.jpeg"/><Relationship Id="rId5" Type="http://schemas.openxmlformats.org/officeDocument/2006/relationships/image" Target="../media/image17.png"/><Relationship Id="rId10" Type="http://schemas.openxmlformats.org/officeDocument/2006/relationships/image" Target="../media/image21.jpeg"/><Relationship Id="rId4" Type="http://schemas.openxmlformats.org/officeDocument/2006/relationships/image" Target="../media/image3.png"/><Relationship Id="rId9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3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2.jpeg"/><Relationship Id="rId10" Type="http://schemas.openxmlformats.org/officeDocument/2006/relationships/image" Target="../media/image36.png"/><Relationship Id="rId4" Type="http://schemas.openxmlformats.org/officeDocument/2006/relationships/image" Target="../media/image31.jp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11" Type="http://schemas.openxmlformats.org/officeDocument/2006/relationships/chart" Target="../charts/chart8.xml"/><Relationship Id="rId5" Type="http://schemas.openxmlformats.org/officeDocument/2006/relationships/chart" Target="../charts/chart2.xml"/><Relationship Id="rId10" Type="http://schemas.openxmlformats.org/officeDocument/2006/relationships/chart" Target="../charts/chart7.xml"/><Relationship Id="rId4" Type="http://schemas.openxmlformats.org/officeDocument/2006/relationships/image" Target="../media/image17.png"/><Relationship Id="rId9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4DBA595-7CE0-4A11-B7D2-67CBE5A7C2DC}"/>
              </a:ext>
            </a:extLst>
          </p:cNvPr>
          <p:cNvSpPr txBox="1"/>
          <p:nvPr/>
        </p:nvSpPr>
        <p:spPr>
          <a:xfrm>
            <a:off x="465784" y="3311804"/>
            <a:ext cx="11260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2475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Using a Satellite Drought Indicator for </a:t>
            </a:r>
            <a:endParaRPr lang="el-GR" sz="3200" b="1" dirty="0">
              <a:solidFill>
                <a:srgbClr val="32475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32475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Drought Damage Classification and </a:t>
            </a:r>
            <a:endParaRPr lang="el-GR" sz="3200" b="1" dirty="0">
              <a:solidFill>
                <a:srgbClr val="32475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32475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Parcel Based Crop Loss Assessment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/>
          <a:stretch/>
        </p:blipFill>
        <p:spPr>
          <a:xfrm>
            <a:off x="-6210" y="0"/>
            <a:ext cx="12188685" cy="488769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1" y="2943225"/>
            <a:ext cx="12188685" cy="3914775"/>
          </a:xfrm>
          <a:prstGeom prst="rect">
            <a:avLst/>
          </a:prstGeom>
          <a:solidFill>
            <a:srgbClr val="341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DBA595-7CE0-4A11-B7D2-67CBE5A7C2DC}"/>
              </a:ext>
            </a:extLst>
          </p:cNvPr>
          <p:cNvSpPr txBox="1"/>
          <p:nvPr/>
        </p:nvSpPr>
        <p:spPr>
          <a:xfrm>
            <a:off x="-12419" y="3040334"/>
            <a:ext cx="12194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Evaluation of Earth Observation Products and Their Potential for Crop Damage and Crop Loss Assessment.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Case of Beacon Project.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3CD8427-0D41-4A03-9A15-D9FDC1F9E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26" y="6519446"/>
            <a:ext cx="38099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project has received funding from the European Union's Horizon 2020 research and innovation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programme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under grant agreement No 821964.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7" descr="aecdcbaa">
            <a:extLst>
              <a:ext uri="{FF2B5EF4-FFF2-40B4-BE49-F238E27FC236}">
                <a16:creationId xmlns:a16="http://schemas.microsoft.com/office/drawing/2014/main" id="{356CBA18-2935-4276-89FE-F51EF117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42" y="6524122"/>
            <a:ext cx="495284" cy="3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19059" y="4123724"/>
            <a:ext cx="4563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Lekakis,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E., </a:t>
            </a:r>
            <a:r>
              <a:rPr lang="en-US" sz="1100" dirty="0" err="1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Tarquis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A.M., </a:t>
            </a:r>
            <a:r>
              <a:rPr lang="en-US" sz="1100" dirty="0" err="1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Kotsopoulos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S., </a:t>
            </a:r>
            <a:r>
              <a:rPr lang="en-US" sz="1100" dirty="0" err="1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Mygdakos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G., </a:t>
            </a:r>
            <a:r>
              <a:rPr lang="en-US" sz="1100" dirty="0" err="1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Dimitrakos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A., </a:t>
            </a:r>
            <a:r>
              <a:rPr lang="en-US" sz="1100" dirty="0" err="1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Tsioutsia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I.-M,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Rivas-</a:t>
            </a:r>
            <a:r>
              <a:rPr lang="en-US" sz="1100" dirty="0" err="1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Tabares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D. and </a:t>
            </a:r>
            <a:r>
              <a:rPr lang="en-US" sz="1100" dirty="0" err="1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Simeonidou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055" y="913857"/>
            <a:ext cx="4462656" cy="8552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166" y="5119135"/>
            <a:ext cx="733059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EGU General Assembly 2021 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ession NH1.5 Hazard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Risk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Management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 Agriculture and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Agroecosystems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46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34"/>
    </mc:Choice>
    <mc:Fallback xmlns="">
      <p:transition spd="slow" advTm="1303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41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118"/>
            <a:ext cx="5346441" cy="6853882"/>
          </a:xfrm>
          <a:prstGeom prst="rect">
            <a:avLst/>
          </a:prstGeom>
          <a:solidFill>
            <a:srgbClr val="32475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42" y="1148894"/>
            <a:ext cx="5112807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0" b="1" dirty="0">
              <a:solidFill>
                <a:srgbClr val="324750"/>
              </a:solidFill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Limitations of NDVI-Anomaly for claim-based insurance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8" y="968640"/>
            <a:ext cx="4088135" cy="783502"/>
          </a:xfrm>
          <a:prstGeom prst="rect">
            <a:avLst/>
          </a:prstGeom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67D9F29F-55EF-45EB-9F82-63BC37A26ADD}"/>
              </a:ext>
            </a:extLst>
          </p:cNvPr>
          <p:cNvSpPr txBox="1"/>
          <p:nvPr/>
        </p:nvSpPr>
        <p:spPr>
          <a:xfrm>
            <a:off x="5404113" y="493435"/>
            <a:ext cx="668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NDVI-Anomaly of damaged and non-damaged parcels is similar:</a:t>
            </a:r>
            <a:endParaRPr lang="en-US" sz="1700" dirty="0">
              <a:solidFill>
                <a:srgbClr val="3857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789" y="968640"/>
            <a:ext cx="3878694" cy="17736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73831" y="968640"/>
            <a:ext cx="24958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Open Sans" panose="020B0606030504020204"/>
              </a:rPr>
              <a:t>T</a:t>
            </a:r>
            <a:r>
              <a:rPr lang="en-US" sz="1200" dirty="0" smtClean="0">
                <a:latin typeface="Open Sans" panose="020B0606030504020204"/>
              </a:rPr>
              <a:t>he </a:t>
            </a:r>
            <a:r>
              <a:rPr lang="en-US" sz="1200" dirty="0">
                <a:latin typeface="Open Sans" panose="020B0606030504020204"/>
              </a:rPr>
              <a:t>historical </a:t>
            </a:r>
            <a:r>
              <a:rPr lang="en-US" sz="1200" dirty="0" smtClean="0">
                <a:latin typeface="Open Sans" panose="020B0606030504020204"/>
              </a:rPr>
              <a:t>NDVI timeseries </a:t>
            </a:r>
            <a:r>
              <a:rPr lang="en-US" sz="1200" dirty="0">
                <a:solidFill>
                  <a:srgbClr val="006600"/>
                </a:solidFill>
                <a:latin typeface="Open Sans" panose="020B0606030504020204"/>
              </a:rPr>
              <a:t>may not necessarily reflect previous wheat and barley crops at the same parcel</a:t>
            </a:r>
            <a:r>
              <a:rPr lang="en-US" sz="1200" dirty="0">
                <a:latin typeface="Open Sans" panose="020B0606030504020204"/>
              </a:rPr>
              <a:t>, but </a:t>
            </a:r>
            <a:r>
              <a:rPr lang="en-US" sz="1200" dirty="0" smtClean="0">
                <a:latin typeface="Open Sans" panose="020B0606030504020204"/>
              </a:rPr>
              <a:t>also incorporation </a:t>
            </a:r>
            <a:r>
              <a:rPr lang="en-US" sz="1200" dirty="0">
                <a:latin typeface="Open Sans" panose="020B0606030504020204"/>
              </a:rPr>
              <a:t>of other crops through a rotation program or even fallow land</a:t>
            </a:r>
            <a:r>
              <a:rPr lang="en-US" sz="1200" dirty="0" smtClean="0">
                <a:latin typeface="Open Sans" panose="020B0606030504020204"/>
              </a:rPr>
              <a:t>.</a:t>
            </a:r>
          </a:p>
          <a:p>
            <a:endParaRPr lang="en-US" sz="1200" dirty="0">
              <a:latin typeface="Open Sans" panose="020B0606030504020204"/>
            </a:endParaRPr>
          </a:p>
          <a:p>
            <a:r>
              <a:rPr lang="en-US" sz="1200" dirty="0" smtClean="0">
                <a:latin typeface="Open Sans" panose="020B0606030504020204"/>
              </a:rPr>
              <a:t>Results should take into account only wheat and barley cropping seasons. Seasons not affected by drought.</a:t>
            </a:r>
            <a:endParaRPr lang="en-US" sz="1200" dirty="0">
              <a:latin typeface="Open Sans" panose="020B0606030504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0789" y="3848485"/>
            <a:ext cx="3878694" cy="17848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349483" y="3937397"/>
            <a:ext cx="26201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>
                <a:latin typeface="Open Sans" panose="020B0606030504020204"/>
              </a:rPr>
              <a:t>There is probably </a:t>
            </a:r>
            <a:r>
              <a:rPr lang="en-US" sz="1200" dirty="0">
                <a:solidFill>
                  <a:srgbClr val="006600"/>
                </a:solidFill>
                <a:latin typeface="Open Sans" panose="020B0606030504020204"/>
              </a:rPr>
              <a:t>a lag between drought effects and NDVI </a:t>
            </a:r>
            <a:r>
              <a:rPr lang="en-US" sz="1200" dirty="0" smtClean="0">
                <a:latin typeface="Open Sans" panose="020B0606030504020204"/>
              </a:rPr>
              <a:t>(impact on vegetation reflected on NDVI)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rgbClr val="006600"/>
                </a:solidFill>
                <a:latin typeface="Open Sans" panose="020B0606030504020204"/>
              </a:rPr>
              <a:t>The dynamics of a parcel are not apparent on EO data </a:t>
            </a:r>
            <a:r>
              <a:rPr lang="en-US" sz="1200" dirty="0" smtClean="0">
                <a:latin typeface="Open Sans" panose="020B0606030504020204"/>
              </a:rPr>
              <a:t>- NDVI. This is the reason yield prediction fails.</a:t>
            </a:r>
          </a:p>
          <a:p>
            <a:pPr marL="228600" indent="-228600">
              <a:buAutoNum type="arabicPeriod"/>
            </a:pPr>
            <a:r>
              <a:rPr lang="en-US" sz="1200" dirty="0" smtClean="0">
                <a:latin typeface="Open Sans" panose="020B0606030504020204"/>
              </a:rPr>
              <a:t>Damaged and non-damaged parcels should be examined separately.</a:t>
            </a:r>
            <a:endParaRPr lang="en-US" sz="1200" dirty="0">
              <a:latin typeface="Open Sans" panose="020B0606030504020204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67D9F29F-55EF-45EB-9F82-63BC37A26ADD}"/>
              </a:ext>
            </a:extLst>
          </p:cNvPr>
          <p:cNvSpPr txBox="1"/>
          <p:nvPr/>
        </p:nvSpPr>
        <p:spPr>
          <a:xfrm>
            <a:off x="5367729" y="3431059"/>
            <a:ext cx="668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NDVI of damaged and non-damaged parcels is similar:</a:t>
            </a:r>
            <a:endParaRPr lang="en-US" sz="1700" dirty="0">
              <a:solidFill>
                <a:srgbClr val="3857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67D9F29F-55EF-45EB-9F82-63BC37A26ADD}"/>
              </a:ext>
            </a:extLst>
          </p:cNvPr>
          <p:cNvSpPr txBox="1"/>
          <p:nvPr/>
        </p:nvSpPr>
        <p:spPr>
          <a:xfrm>
            <a:off x="75642" y="3514267"/>
            <a:ext cx="46995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spcAft>
                <a:spcPts val="600"/>
              </a:spcAft>
              <a:buBlip>
                <a:blip r:embed="rId6"/>
              </a:buBlip>
              <a:defRPr/>
            </a:pP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Results are crop and region specific. Are they PARCEL-SPECIFIC too?</a:t>
            </a:r>
          </a:p>
          <a:p>
            <a:pPr marL="271463" indent="-271463">
              <a:spcAft>
                <a:spcPts val="600"/>
              </a:spcAft>
              <a:buBlip>
                <a:blip r:embed="rId6"/>
              </a:buBlip>
              <a:defRPr/>
            </a:pP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Does NDVIA reflect historically the same crop? Should all previous seasons (2001-2020) be used?</a:t>
            </a:r>
          </a:p>
          <a:p>
            <a:pPr marL="271463" indent="-271463">
              <a:spcAft>
                <a:spcPts val="600"/>
              </a:spcAft>
              <a:buBlip>
                <a:blip r:embed="rId6"/>
              </a:buBlip>
              <a:defRPr/>
            </a:pP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How can we take into account the dynamics of the parcels?</a:t>
            </a:r>
            <a:endParaRPr lang="en-US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306" y="6527134"/>
            <a:ext cx="1518662" cy="2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1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118"/>
            <a:ext cx="5346441" cy="6853882"/>
          </a:xfrm>
          <a:prstGeom prst="rect">
            <a:avLst/>
          </a:prstGeom>
          <a:solidFill>
            <a:srgbClr val="32475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882" y="1104504"/>
            <a:ext cx="47980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500" b="1" dirty="0">
              <a:solidFill>
                <a:srgbClr val="324750"/>
              </a:solidFill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l-GR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Η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ail </a:t>
            </a: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damage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2379" y="252444"/>
            <a:ext cx="6628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Change detection – VI differencing</a:t>
            </a:r>
            <a:endParaRPr lang="en-US" sz="3000" b="1" dirty="0">
              <a:solidFill>
                <a:srgbClr val="486674"/>
              </a:solidFill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8" y="968640"/>
            <a:ext cx="4088135" cy="783502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3" t="11388" r="20104" b="5278"/>
          <a:stretch/>
        </p:blipFill>
        <p:spPr>
          <a:xfrm>
            <a:off x="7818699" y="2431421"/>
            <a:ext cx="1716778" cy="1467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6" t="9841" r="21701" b="4725"/>
          <a:stretch/>
        </p:blipFill>
        <p:spPr>
          <a:xfrm>
            <a:off x="5635062" y="2441975"/>
            <a:ext cx="1608789" cy="1436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5" t="10717" r="20654" b="8597"/>
          <a:stretch/>
        </p:blipFill>
        <p:spPr>
          <a:xfrm>
            <a:off x="10043195" y="2441974"/>
            <a:ext cx="1756971" cy="1458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Minus 1"/>
          <p:cNvSpPr/>
          <p:nvPr/>
        </p:nvSpPr>
        <p:spPr>
          <a:xfrm>
            <a:off x="7339440" y="3057916"/>
            <a:ext cx="376660" cy="410547"/>
          </a:xfrm>
          <a:prstGeom prst="mathMinus">
            <a:avLst/>
          </a:prstGeom>
          <a:solidFill>
            <a:srgbClr val="324750"/>
          </a:solidFill>
          <a:ln>
            <a:solidFill>
              <a:srgbClr val="324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 4"/>
          <p:cNvSpPr/>
          <p:nvPr/>
        </p:nvSpPr>
        <p:spPr>
          <a:xfrm>
            <a:off x="9581069" y="3090572"/>
            <a:ext cx="435196" cy="345233"/>
          </a:xfrm>
          <a:prstGeom prst="mathEqual">
            <a:avLst/>
          </a:prstGeom>
          <a:solidFill>
            <a:srgbClr val="324750"/>
          </a:solidFill>
          <a:ln>
            <a:solidFill>
              <a:srgbClr val="324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CFC4E2-F86C-41FF-B537-4E0F3789B152}"/>
              </a:ext>
            </a:extLst>
          </p:cNvPr>
          <p:cNvSpPr/>
          <p:nvPr/>
        </p:nvSpPr>
        <p:spPr>
          <a:xfrm>
            <a:off x="5542379" y="4394106"/>
            <a:ext cx="6200942" cy="1673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Slab" pitchFamily="2" charset="0"/>
                <a:cs typeface="Arial" panose="020B0604020202020204" pitchFamily="34" charset="0"/>
              </a:rPr>
              <a:t>Sentinel-2 Optical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Slab" pitchFamily="2" charset="0"/>
                <a:cs typeface="Arial" panose="020B0604020202020204" pitchFamily="34" charset="0"/>
              </a:rPr>
              <a:t>VIs</a:t>
            </a:r>
          </a:p>
          <a:p>
            <a:pPr>
              <a:lnSpc>
                <a:spcPct val="107000"/>
              </a:lnSpc>
            </a:pPr>
            <a:endParaRPr lang="en-US" sz="1200" b="1" dirty="0"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Slab" pitchFamily="2" charset="0"/>
                <a:cs typeface="Arial" panose="020B0604020202020204" pitchFamily="34" charset="0"/>
              </a:rPr>
              <a:t>Sentinel-2 Biophysical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Slab" pitchFamily="2" charset="0"/>
                <a:cs typeface="Arial" panose="020B0604020202020204" pitchFamily="34" charset="0"/>
              </a:rPr>
              <a:t>Parameters</a:t>
            </a:r>
          </a:p>
          <a:p>
            <a:pPr>
              <a:lnSpc>
                <a:spcPct val="107000"/>
              </a:lnSpc>
            </a:pPr>
            <a:endParaRPr lang="en-US" sz="1200" b="1" dirty="0"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Slab" pitchFamily="2" charset="0"/>
                <a:cs typeface="Arial" panose="020B0604020202020204" pitchFamily="34" charset="0"/>
              </a:rPr>
              <a:t>Sentinel 1 Radar VIs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42379" y="2059219"/>
            <a:ext cx="6412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Pre-damage Image             Post –damage Image                     Result (DPI)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306" y="6527134"/>
            <a:ext cx="1518662" cy="291056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818543"/>
              </p:ext>
            </p:extLst>
          </p:nvPr>
        </p:nvGraphicFramePr>
        <p:xfrm>
          <a:off x="6297895" y="914854"/>
          <a:ext cx="4109679" cy="828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9" imgW="2222280" imgH="444240" progId="Equation.DSMT4">
                  <p:embed/>
                </p:oleObj>
              </mc:Choice>
              <mc:Fallback>
                <p:oleObj name="Equation" r:id="rId9" imgW="2222280" imgH="44424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895" y="914854"/>
                        <a:ext cx="4109679" cy="8286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91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5346441" cy="6853882"/>
          </a:xfrm>
          <a:prstGeom prst="rect">
            <a:avLst/>
          </a:prstGeom>
          <a:solidFill>
            <a:srgbClr val="32475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769" y="1393016"/>
            <a:ext cx="442280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500" b="1" dirty="0">
              <a:solidFill>
                <a:srgbClr val="324750"/>
              </a:solidFill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Hail </a:t>
            </a: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Damage Assessment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0321" y="236020"/>
            <a:ext cx="6628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The </a:t>
            </a:r>
            <a:r>
              <a:rPr lang="en-US" sz="3000" b="1" dirty="0" smtClean="0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Serbian </a:t>
            </a:r>
            <a:r>
              <a:rPr lang="en-US" sz="3000" b="1" dirty="0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use case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287012" y="1953473"/>
            <a:ext cx="4571488" cy="3504351"/>
            <a:chOff x="2514144" y="656819"/>
            <a:chExt cx="3906614" cy="3062702"/>
          </a:xfrm>
        </p:grpSpPr>
        <p:grpSp>
          <p:nvGrpSpPr>
            <p:cNvPr id="64" name="Google Shape;1110;p56"/>
            <p:cNvGrpSpPr/>
            <p:nvPr/>
          </p:nvGrpSpPr>
          <p:grpSpPr>
            <a:xfrm>
              <a:off x="5500230" y="2902869"/>
              <a:ext cx="687917" cy="762968"/>
              <a:chOff x="3960625" y="2587825"/>
              <a:chExt cx="94050" cy="104125"/>
            </a:xfrm>
          </p:grpSpPr>
          <p:sp>
            <p:nvSpPr>
              <p:cNvPr id="111" name="Google Shape;1111;p56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12" name="Google Shape;1112;p56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1113;p56"/>
            <p:cNvGrpSpPr/>
            <p:nvPr/>
          </p:nvGrpSpPr>
          <p:grpSpPr>
            <a:xfrm>
              <a:off x="4071923" y="2265933"/>
              <a:ext cx="1269782" cy="1377011"/>
              <a:chOff x="3765350" y="2500900"/>
              <a:chExt cx="173600" cy="187925"/>
            </a:xfrm>
          </p:grpSpPr>
          <p:sp>
            <p:nvSpPr>
              <p:cNvPr id="105" name="Google Shape;1114;p56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06" name="Google Shape;1115;p56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116;p56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117;p56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118;p56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19;p56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1120;p56"/>
            <p:cNvGrpSpPr/>
            <p:nvPr/>
          </p:nvGrpSpPr>
          <p:grpSpPr>
            <a:xfrm>
              <a:off x="3963121" y="2126338"/>
              <a:ext cx="622637" cy="379568"/>
              <a:chOff x="3750475" y="2481850"/>
              <a:chExt cx="85125" cy="51800"/>
            </a:xfrm>
          </p:grpSpPr>
          <p:sp>
            <p:nvSpPr>
              <p:cNvPr id="103" name="Google Shape;1121;p56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122;p56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67" name="Google Shape;1123;p56"/>
            <p:cNvGrpSpPr/>
            <p:nvPr/>
          </p:nvGrpSpPr>
          <p:grpSpPr>
            <a:xfrm>
              <a:off x="3061252" y="1764362"/>
              <a:ext cx="1258801" cy="1238886"/>
              <a:chOff x="3627175" y="2432450"/>
              <a:chExt cx="172100" cy="169075"/>
            </a:xfrm>
          </p:grpSpPr>
          <p:sp>
            <p:nvSpPr>
              <p:cNvPr id="100" name="Google Shape;1124;p56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125;p56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02" name="Google Shape;1126;p56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68" name="Google Shape;1127;p56"/>
            <p:cNvGrpSpPr/>
            <p:nvPr/>
          </p:nvGrpSpPr>
          <p:grpSpPr>
            <a:xfrm>
              <a:off x="2581144" y="2885474"/>
              <a:ext cx="450119" cy="725738"/>
              <a:chOff x="3561536" y="2585450"/>
              <a:chExt cx="61539" cy="99045"/>
            </a:xfrm>
          </p:grpSpPr>
          <p:sp>
            <p:nvSpPr>
              <p:cNvPr id="98" name="Google Shape;1128;p56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129;p56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sp>
          <p:nvSpPr>
            <p:cNvPr id="69" name="Google Shape;1225;p56"/>
            <p:cNvSpPr/>
            <p:nvPr/>
          </p:nvSpPr>
          <p:spPr>
            <a:xfrm>
              <a:off x="5081302" y="2101791"/>
              <a:ext cx="608555" cy="394950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26;p56"/>
            <p:cNvSpPr/>
            <p:nvPr/>
          </p:nvSpPr>
          <p:spPr>
            <a:xfrm>
              <a:off x="5131041" y="1986945"/>
              <a:ext cx="524445" cy="230083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27;p56"/>
            <p:cNvSpPr/>
            <p:nvPr/>
          </p:nvSpPr>
          <p:spPr>
            <a:xfrm>
              <a:off x="5406619" y="2887662"/>
              <a:ext cx="199129" cy="383416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28;p56"/>
            <p:cNvSpPr/>
            <p:nvPr/>
          </p:nvSpPr>
          <p:spPr>
            <a:xfrm>
              <a:off x="5310974" y="2745879"/>
              <a:ext cx="191452" cy="241617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29;p56"/>
            <p:cNvSpPr/>
            <p:nvPr/>
          </p:nvSpPr>
          <p:spPr>
            <a:xfrm>
              <a:off x="5024065" y="2542727"/>
              <a:ext cx="398090" cy="348979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30;p56"/>
            <p:cNvSpPr/>
            <p:nvPr/>
          </p:nvSpPr>
          <p:spPr>
            <a:xfrm>
              <a:off x="4805913" y="2339576"/>
              <a:ext cx="310126" cy="195646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31;p56"/>
            <p:cNvSpPr/>
            <p:nvPr/>
          </p:nvSpPr>
          <p:spPr>
            <a:xfrm>
              <a:off x="4408017" y="2044270"/>
              <a:ext cx="730884" cy="352810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33;p56"/>
            <p:cNvSpPr/>
            <p:nvPr/>
          </p:nvSpPr>
          <p:spPr>
            <a:xfrm>
              <a:off x="4629829" y="1764558"/>
              <a:ext cx="773130" cy="337429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34;p56"/>
            <p:cNvSpPr/>
            <p:nvPr/>
          </p:nvSpPr>
          <p:spPr>
            <a:xfrm>
              <a:off x="4029123" y="1204922"/>
              <a:ext cx="880289" cy="1054246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35;p56"/>
            <p:cNvSpPr/>
            <p:nvPr/>
          </p:nvSpPr>
          <p:spPr>
            <a:xfrm>
              <a:off x="3795796" y="1435005"/>
              <a:ext cx="378878" cy="345125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36;p56"/>
            <p:cNvSpPr/>
            <p:nvPr/>
          </p:nvSpPr>
          <p:spPr>
            <a:xfrm>
              <a:off x="3761425" y="1718570"/>
              <a:ext cx="298612" cy="257015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37;p56"/>
            <p:cNvSpPr/>
            <p:nvPr/>
          </p:nvSpPr>
          <p:spPr>
            <a:xfrm>
              <a:off x="4021629" y="1891133"/>
              <a:ext cx="72773" cy="103492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38;p56"/>
            <p:cNvSpPr/>
            <p:nvPr/>
          </p:nvSpPr>
          <p:spPr>
            <a:xfrm>
              <a:off x="2514144" y="1136047"/>
              <a:ext cx="424779" cy="563484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" name="Google Shape;1239;p56"/>
            <p:cNvGrpSpPr/>
            <p:nvPr/>
          </p:nvGrpSpPr>
          <p:grpSpPr>
            <a:xfrm>
              <a:off x="2762828" y="656819"/>
              <a:ext cx="914477" cy="1284329"/>
              <a:chOff x="3586375" y="2281300"/>
              <a:chExt cx="125025" cy="175275"/>
            </a:xfrm>
          </p:grpSpPr>
          <p:sp>
            <p:nvSpPr>
              <p:cNvPr id="96" name="Google Shape;1240;p56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241;p56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" name="Google Shape;1267;p56"/>
            <p:cNvSpPr/>
            <p:nvPr/>
          </p:nvSpPr>
          <p:spPr>
            <a:xfrm>
              <a:off x="6057049" y="2071201"/>
              <a:ext cx="363709" cy="406499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68;p56"/>
            <p:cNvSpPr/>
            <p:nvPr/>
          </p:nvSpPr>
          <p:spPr>
            <a:xfrm>
              <a:off x="5475554" y="2140272"/>
              <a:ext cx="933683" cy="598101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69;p56"/>
            <p:cNvSpPr/>
            <p:nvPr/>
          </p:nvSpPr>
          <p:spPr>
            <a:xfrm>
              <a:off x="5708881" y="2665275"/>
              <a:ext cx="612393" cy="387248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" name="Google Shape;1270;p56"/>
            <p:cNvGrpSpPr/>
            <p:nvPr/>
          </p:nvGrpSpPr>
          <p:grpSpPr>
            <a:xfrm>
              <a:off x="4813605" y="2408456"/>
              <a:ext cx="574001" cy="444769"/>
              <a:chOff x="3866750" y="2520350"/>
              <a:chExt cx="78475" cy="60700"/>
            </a:xfrm>
          </p:grpSpPr>
          <p:sp>
            <p:nvSpPr>
              <p:cNvPr id="92" name="Google Shape;1271;p56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272;p56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273;p56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274;p56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" name="Google Shape;1275;p56"/>
            <p:cNvSpPr/>
            <p:nvPr/>
          </p:nvSpPr>
          <p:spPr>
            <a:xfrm>
              <a:off x="4323713" y="2830157"/>
              <a:ext cx="107343" cy="214881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76;p56"/>
            <p:cNvSpPr/>
            <p:nvPr/>
          </p:nvSpPr>
          <p:spPr>
            <a:xfrm>
              <a:off x="2624953" y="2734346"/>
              <a:ext cx="1174880" cy="985175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1281;p56"/>
            <p:cNvSpPr/>
            <p:nvPr/>
          </p:nvSpPr>
          <p:spPr>
            <a:xfrm>
              <a:off x="6091419" y="2937497"/>
              <a:ext cx="290930" cy="257015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53;p56"/>
            <p:cNvSpPr/>
            <p:nvPr/>
          </p:nvSpPr>
          <p:spPr>
            <a:xfrm>
              <a:off x="5548144" y="2918267"/>
              <a:ext cx="256549" cy="218729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54;p56"/>
            <p:cNvSpPr/>
            <p:nvPr/>
          </p:nvSpPr>
          <p:spPr>
            <a:xfrm>
              <a:off x="5337668" y="2427686"/>
              <a:ext cx="428805" cy="563664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8" y="968640"/>
            <a:ext cx="4088135" cy="78350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9591077" y="1803601"/>
            <a:ext cx="546509" cy="225511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10025467" y="3286125"/>
            <a:ext cx="1937933" cy="1263906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8" name="Picture 117" descr="Agronomy 09 00324 g001"/>
          <p:cNvPicPr/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4" t="1649" r="3504" b="52908"/>
          <a:stretch/>
        </p:blipFill>
        <p:spPr bwMode="auto">
          <a:xfrm>
            <a:off x="10151137" y="1800500"/>
            <a:ext cx="1817403" cy="148581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306" y="6527134"/>
            <a:ext cx="1518662" cy="2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3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66;p49"/>
          <p:cNvSpPr/>
          <p:nvPr/>
        </p:nvSpPr>
        <p:spPr>
          <a:xfrm>
            <a:off x="514861" y="1746740"/>
            <a:ext cx="5171563" cy="4278792"/>
          </a:xfrm>
          <a:prstGeom prst="rect">
            <a:avLst/>
          </a:prstGeom>
          <a:solidFill>
            <a:srgbClr val="486674">
              <a:alpha val="61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304;p35"/>
          <p:cNvSpPr txBox="1">
            <a:spLocks noGrp="1"/>
          </p:cNvSpPr>
          <p:nvPr>
            <p:ph type="title"/>
          </p:nvPr>
        </p:nvSpPr>
        <p:spPr>
          <a:xfrm>
            <a:off x="1712898" y="1299140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Open Sans" panose="020B0606030504020204"/>
              </a:rPr>
              <a:t>DATA</a:t>
            </a:r>
            <a:endParaRPr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25" name="Google Shape;766;p49"/>
          <p:cNvSpPr/>
          <p:nvPr/>
        </p:nvSpPr>
        <p:spPr>
          <a:xfrm>
            <a:off x="6351103" y="1754748"/>
            <a:ext cx="5173200" cy="4278792"/>
          </a:xfrm>
          <a:prstGeom prst="rect">
            <a:avLst/>
          </a:prstGeom>
          <a:solidFill>
            <a:srgbClr val="486674">
              <a:alpha val="6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>
              <a:lnSpc>
                <a:spcPct val="115000"/>
              </a:lnSpc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381971" y="1354056"/>
            <a:ext cx="3170507" cy="700801"/>
          </a:xfrm>
          <a:prstGeom prst="rect">
            <a:avLst/>
          </a:prstGeom>
          <a:solidFill>
            <a:srgbClr val="32475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Open Sans" panose="020B0606030504020204"/>
              </a:rPr>
              <a:t>Satellite Data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1515389" y="1325781"/>
            <a:ext cx="3170507" cy="697832"/>
          </a:xfrm>
          <a:prstGeom prst="rect">
            <a:avLst/>
          </a:prstGeom>
          <a:solidFill>
            <a:srgbClr val="32475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Open Sans" panose="020B0606030504020204"/>
              </a:rPr>
              <a:t>Geospatial Data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18945" y="4492862"/>
          <a:ext cx="3759554" cy="1341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58870">
                  <a:extLst>
                    <a:ext uri="{9D8B030D-6E8A-4147-A177-3AD203B41FA5}">
                      <a16:colId xmlns:a16="http://schemas.microsoft.com/office/drawing/2014/main" val="1735341867"/>
                    </a:ext>
                  </a:extLst>
                </a:gridCol>
                <a:gridCol w="2100684">
                  <a:extLst>
                    <a:ext uri="{9D8B030D-6E8A-4147-A177-3AD203B41FA5}">
                      <a16:colId xmlns:a16="http://schemas.microsoft.com/office/drawing/2014/main" val="3721065512"/>
                    </a:ext>
                  </a:extLst>
                </a:gridCol>
              </a:tblGrid>
              <a:tr h="2043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Crops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47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Wheat,</a:t>
                      </a: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 maize, soybean</a:t>
                      </a:r>
                      <a:endParaRPr lang="en-US" sz="16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4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482023"/>
                  </a:ext>
                </a:extLst>
              </a:tr>
              <a:tr h="2493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Region</a:t>
                      </a:r>
                      <a:endParaRPr lang="en-US" sz="16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47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Vojvodina</a:t>
                      </a:r>
                      <a:endParaRPr lang="en-US" sz="16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24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105618"/>
                  </a:ext>
                </a:extLst>
              </a:tr>
              <a:tr h="2493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Damage</a:t>
                      </a:r>
                      <a:endParaRPr lang="en-US" sz="16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47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  <a:endParaRPr lang="en-US" sz="16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24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79014"/>
                  </a:ext>
                </a:extLst>
              </a:tr>
              <a:tr h="2676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Parcel size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47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0.1 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55 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ha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24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454539"/>
                  </a:ext>
                </a:extLst>
              </a:tr>
            </a:tbl>
          </a:graphicData>
        </a:graphic>
      </p:graphicFrame>
      <p:sp>
        <p:nvSpPr>
          <p:cNvPr id="128" name="Rectangle 127">
            <a:extLst>
              <a:ext uri="{FF2B5EF4-FFF2-40B4-BE49-F238E27FC236}">
                <a16:creationId xmlns:a16="http://schemas.microsoft.com/office/drawing/2014/main" id="{53CFC4E2-F86C-41FF-B537-4E0F3789B152}"/>
              </a:ext>
            </a:extLst>
          </p:cNvPr>
          <p:cNvSpPr/>
          <p:nvPr/>
        </p:nvSpPr>
        <p:spPr>
          <a:xfrm>
            <a:off x="6351103" y="2418498"/>
            <a:ext cx="555004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Sentinel-1, Sentinel-2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Damage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Percentage Index (DPI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):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oogle Shape;6623;p64"/>
          <p:cNvGrpSpPr/>
          <p:nvPr/>
        </p:nvGrpSpPr>
        <p:grpSpPr>
          <a:xfrm>
            <a:off x="634017" y="999851"/>
            <a:ext cx="731876" cy="685878"/>
            <a:chOff x="-33645475" y="3944800"/>
            <a:chExt cx="292225" cy="293025"/>
          </a:xfrm>
          <a:solidFill>
            <a:schemeClr val="accent6">
              <a:lumMod val="75000"/>
            </a:schemeClr>
          </a:solidFill>
        </p:grpSpPr>
        <p:sp>
          <p:nvSpPr>
            <p:cNvPr id="69" name="Google Shape;6624;p64"/>
            <p:cNvSpPr/>
            <p:nvPr/>
          </p:nvSpPr>
          <p:spPr>
            <a:xfrm>
              <a:off x="-33549375" y="3944800"/>
              <a:ext cx="98475" cy="70900"/>
            </a:xfrm>
            <a:custGeom>
              <a:avLst/>
              <a:gdLst/>
              <a:ahLst/>
              <a:cxnLst/>
              <a:rect l="l" t="t" r="r" b="b"/>
              <a:pathLst>
                <a:path w="3939" h="2836" extrusionOk="0">
                  <a:moveTo>
                    <a:pt x="1985" y="0"/>
                  </a:moveTo>
                  <a:cubicBezTo>
                    <a:pt x="1260" y="0"/>
                    <a:pt x="473" y="946"/>
                    <a:pt x="0" y="2521"/>
                  </a:cubicBezTo>
                  <a:cubicBezTo>
                    <a:pt x="158" y="2615"/>
                    <a:pt x="284" y="2710"/>
                    <a:pt x="410" y="2836"/>
                  </a:cubicBezTo>
                  <a:cubicBezTo>
                    <a:pt x="914" y="2773"/>
                    <a:pt x="1481" y="2773"/>
                    <a:pt x="1985" y="2773"/>
                  </a:cubicBezTo>
                  <a:cubicBezTo>
                    <a:pt x="2489" y="2773"/>
                    <a:pt x="3056" y="2804"/>
                    <a:pt x="3560" y="2836"/>
                  </a:cubicBezTo>
                  <a:cubicBezTo>
                    <a:pt x="3623" y="2678"/>
                    <a:pt x="3781" y="2584"/>
                    <a:pt x="3938" y="2521"/>
                  </a:cubicBezTo>
                  <a:cubicBezTo>
                    <a:pt x="3529" y="946"/>
                    <a:pt x="2741" y="0"/>
                    <a:pt x="19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625;p64"/>
            <p:cNvSpPr/>
            <p:nvPr/>
          </p:nvSpPr>
          <p:spPr>
            <a:xfrm>
              <a:off x="-33645475" y="4041675"/>
              <a:ext cx="70900" cy="98475"/>
            </a:xfrm>
            <a:custGeom>
              <a:avLst/>
              <a:gdLst/>
              <a:ahLst/>
              <a:cxnLst/>
              <a:rect l="l" t="t" r="r" b="b"/>
              <a:pathLst>
                <a:path w="2836" h="3939" extrusionOk="0">
                  <a:moveTo>
                    <a:pt x="2521" y="0"/>
                  </a:moveTo>
                  <a:cubicBezTo>
                    <a:pt x="946" y="473"/>
                    <a:pt x="32" y="1229"/>
                    <a:pt x="32" y="1954"/>
                  </a:cubicBezTo>
                  <a:cubicBezTo>
                    <a:pt x="1" y="2710"/>
                    <a:pt x="946" y="3466"/>
                    <a:pt x="2521" y="3939"/>
                  </a:cubicBezTo>
                  <a:cubicBezTo>
                    <a:pt x="2584" y="3781"/>
                    <a:pt x="2710" y="3655"/>
                    <a:pt x="2836" y="3529"/>
                  </a:cubicBezTo>
                  <a:cubicBezTo>
                    <a:pt x="2773" y="3025"/>
                    <a:pt x="2773" y="2521"/>
                    <a:pt x="2773" y="1954"/>
                  </a:cubicBezTo>
                  <a:cubicBezTo>
                    <a:pt x="2773" y="1418"/>
                    <a:pt x="2805" y="914"/>
                    <a:pt x="2836" y="379"/>
                  </a:cubicBezTo>
                  <a:cubicBezTo>
                    <a:pt x="2679" y="316"/>
                    <a:pt x="2553" y="158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626;p64"/>
            <p:cNvSpPr/>
            <p:nvPr/>
          </p:nvSpPr>
          <p:spPr>
            <a:xfrm>
              <a:off x="-33424150" y="4042450"/>
              <a:ext cx="70900" cy="52025"/>
            </a:xfrm>
            <a:custGeom>
              <a:avLst/>
              <a:gdLst/>
              <a:ahLst/>
              <a:cxnLst/>
              <a:rect l="l" t="t" r="r" b="b"/>
              <a:pathLst>
                <a:path w="2836" h="2081" extrusionOk="0">
                  <a:moveTo>
                    <a:pt x="316" y="1"/>
                  </a:moveTo>
                  <a:cubicBezTo>
                    <a:pt x="253" y="159"/>
                    <a:pt x="127" y="285"/>
                    <a:pt x="1" y="379"/>
                  </a:cubicBezTo>
                  <a:cubicBezTo>
                    <a:pt x="32" y="600"/>
                    <a:pt x="32" y="789"/>
                    <a:pt x="32" y="978"/>
                  </a:cubicBezTo>
                  <a:cubicBezTo>
                    <a:pt x="158" y="978"/>
                    <a:pt x="284" y="946"/>
                    <a:pt x="442" y="946"/>
                  </a:cubicBezTo>
                  <a:cubicBezTo>
                    <a:pt x="1387" y="946"/>
                    <a:pt x="2237" y="1387"/>
                    <a:pt x="2804" y="2080"/>
                  </a:cubicBezTo>
                  <a:lnTo>
                    <a:pt x="2804" y="1954"/>
                  </a:lnTo>
                  <a:cubicBezTo>
                    <a:pt x="2836" y="1230"/>
                    <a:pt x="1891" y="474"/>
                    <a:pt x="3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627;p64"/>
            <p:cNvSpPr/>
            <p:nvPr/>
          </p:nvSpPr>
          <p:spPr>
            <a:xfrm>
              <a:off x="-33549375" y="4165325"/>
              <a:ext cx="86650" cy="70925"/>
            </a:xfrm>
            <a:custGeom>
              <a:avLst/>
              <a:gdLst/>
              <a:ahLst/>
              <a:cxnLst/>
              <a:rect l="l" t="t" r="r" b="b"/>
              <a:pathLst>
                <a:path w="3466" h="2837" extrusionOk="0">
                  <a:moveTo>
                    <a:pt x="410" y="1"/>
                  </a:moveTo>
                  <a:cubicBezTo>
                    <a:pt x="315" y="158"/>
                    <a:pt x="158" y="284"/>
                    <a:pt x="0" y="316"/>
                  </a:cubicBezTo>
                  <a:cubicBezTo>
                    <a:pt x="473" y="1891"/>
                    <a:pt x="1260" y="2836"/>
                    <a:pt x="1985" y="2836"/>
                  </a:cubicBezTo>
                  <a:cubicBezTo>
                    <a:pt x="2489" y="2836"/>
                    <a:pt x="3056" y="2364"/>
                    <a:pt x="3466" y="1544"/>
                  </a:cubicBezTo>
                  <a:lnTo>
                    <a:pt x="3119" y="1072"/>
                  </a:lnTo>
                  <a:cubicBezTo>
                    <a:pt x="2836" y="851"/>
                    <a:pt x="2678" y="473"/>
                    <a:pt x="2521" y="95"/>
                  </a:cubicBezTo>
                  <a:lnTo>
                    <a:pt x="1985" y="95"/>
                  </a:lnTo>
                  <a:cubicBezTo>
                    <a:pt x="1418" y="95"/>
                    <a:pt x="882" y="64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628;p64"/>
            <p:cNvSpPr/>
            <p:nvPr/>
          </p:nvSpPr>
          <p:spPr>
            <a:xfrm>
              <a:off x="-33558825" y="4030650"/>
              <a:ext cx="118950" cy="120525"/>
            </a:xfrm>
            <a:custGeom>
              <a:avLst/>
              <a:gdLst/>
              <a:ahLst/>
              <a:cxnLst/>
              <a:rect l="l" t="t" r="r" b="b"/>
              <a:pathLst>
                <a:path w="4758" h="4821" extrusionOk="0">
                  <a:moveTo>
                    <a:pt x="2395" y="0"/>
                  </a:moveTo>
                  <a:cubicBezTo>
                    <a:pt x="1922" y="0"/>
                    <a:pt x="1418" y="32"/>
                    <a:pt x="1008" y="95"/>
                  </a:cubicBezTo>
                  <a:cubicBezTo>
                    <a:pt x="977" y="599"/>
                    <a:pt x="599" y="977"/>
                    <a:pt x="63" y="1040"/>
                  </a:cubicBezTo>
                  <a:cubicBezTo>
                    <a:pt x="32" y="1450"/>
                    <a:pt x="0" y="1922"/>
                    <a:pt x="0" y="2395"/>
                  </a:cubicBezTo>
                  <a:cubicBezTo>
                    <a:pt x="0" y="2867"/>
                    <a:pt x="32" y="3340"/>
                    <a:pt x="63" y="3781"/>
                  </a:cubicBezTo>
                  <a:cubicBezTo>
                    <a:pt x="599" y="3812"/>
                    <a:pt x="977" y="4222"/>
                    <a:pt x="1008" y="4726"/>
                  </a:cubicBezTo>
                  <a:cubicBezTo>
                    <a:pt x="1449" y="4758"/>
                    <a:pt x="1922" y="4821"/>
                    <a:pt x="2395" y="4821"/>
                  </a:cubicBezTo>
                  <a:lnTo>
                    <a:pt x="2804" y="4821"/>
                  </a:lnTo>
                  <a:cubicBezTo>
                    <a:pt x="2804" y="4695"/>
                    <a:pt x="2741" y="4569"/>
                    <a:pt x="2741" y="4506"/>
                  </a:cubicBezTo>
                  <a:cubicBezTo>
                    <a:pt x="2741" y="3151"/>
                    <a:pt x="3592" y="2017"/>
                    <a:pt x="4757" y="1576"/>
                  </a:cubicBezTo>
                  <a:cubicBezTo>
                    <a:pt x="4757" y="1387"/>
                    <a:pt x="4726" y="1229"/>
                    <a:pt x="4726" y="1040"/>
                  </a:cubicBezTo>
                  <a:cubicBezTo>
                    <a:pt x="4222" y="977"/>
                    <a:pt x="3812" y="599"/>
                    <a:pt x="3781" y="95"/>
                  </a:cubicBezTo>
                  <a:cubicBezTo>
                    <a:pt x="3340" y="32"/>
                    <a:pt x="2867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629;p64"/>
            <p:cNvSpPr/>
            <p:nvPr/>
          </p:nvSpPr>
          <p:spPr>
            <a:xfrm>
              <a:off x="-33639950" y="4129900"/>
              <a:ext cx="100825" cy="100825"/>
            </a:xfrm>
            <a:custGeom>
              <a:avLst/>
              <a:gdLst/>
              <a:ahLst/>
              <a:cxnLst/>
              <a:rect l="l" t="t" r="r" b="b"/>
              <a:pathLst>
                <a:path w="4033" h="4033" extrusionOk="0">
                  <a:moveTo>
                    <a:pt x="0" y="0"/>
                  </a:moveTo>
                  <a:lnTo>
                    <a:pt x="0" y="0"/>
                  </a:lnTo>
                  <a:cubicBezTo>
                    <a:pt x="567" y="1953"/>
                    <a:pt x="2111" y="3466"/>
                    <a:pt x="4033" y="4033"/>
                  </a:cubicBezTo>
                  <a:cubicBezTo>
                    <a:pt x="3592" y="3466"/>
                    <a:pt x="3245" y="2741"/>
                    <a:pt x="2962" y="1827"/>
                  </a:cubicBezTo>
                  <a:cubicBezTo>
                    <a:pt x="2584" y="1733"/>
                    <a:pt x="2300" y="1481"/>
                    <a:pt x="2206" y="1071"/>
                  </a:cubicBezTo>
                  <a:cubicBezTo>
                    <a:pt x="1323" y="851"/>
                    <a:pt x="567" y="44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630;p64"/>
            <p:cNvSpPr/>
            <p:nvPr/>
          </p:nvSpPr>
          <p:spPr>
            <a:xfrm>
              <a:off x="-33459600" y="3951875"/>
              <a:ext cx="100850" cy="100075"/>
            </a:xfrm>
            <a:custGeom>
              <a:avLst/>
              <a:gdLst/>
              <a:ahLst/>
              <a:cxnLst/>
              <a:rect l="l" t="t" r="r" b="b"/>
              <a:pathLst>
                <a:path w="4034" h="400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537"/>
                    <a:pt x="788" y="1293"/>
                    <a:pt x="1072" y="2206"/>
                  </a:cubicBezTo>
                  <a:cubicBezTo>
                    <a:pt x="1419" y="2238"/>
                    <a:pt x="1734" y="2553"/>
                    <a:pt x="1828" y="2962"/>
                  </a:cubicBezTo>
                  <a:cubicBezTo>
                    <a:pt x="2710" y="3183"/>
                    <a:pt x="3466" y="3592"/>
                    <a:pt x="4033" y="4002"/>
                  </a:cubicBezTo>
                  <a:cubicBezTo>
                    <a:pt x="3466" y="2080"/>
                    <a:pt x="1923" y="5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631;p64"/>
            <p:cNvSpPr/>
            <p:nvPr/>
          </p:nvSpPr>
          <p:spPr>
            <a:xfrm>
              <a:off x="-33639950" y="3951100"/>
              <a:ext cx="100825" cy="100050"/>
            </a:xfrm>
            <a:custGeom>
              <a:avLst/>
              <a:gdLst/>
              <a:ahLst/>
              <a:cxnLst/>
              <a:rect l="l" t="t" r="r" b="b"/>
              <a:pathLst>
                <a:path w="4033" h="4002" extrusionOk="0">
                  <a:moveTo>
                    <a:pt x="4033" y="0"/>
                  </a:moveTo>
                  <a:lnTo>
                    <a:pt x="4033" y="0"/>
                  </a:lnTo>
                  <a:cubicBezTo>
                    <a:pt x="2111" y="536"/>
                    <a:pt x="567" y="2080"/>
                    <a:pt x="0" y="4002"/>
                  </a:cubicBezTo>
                  <a:cubicBezTo>
                    <a:pt x="567" y="3592"/>
                    <a:pt x="1323" y="3214"/>
                    <a:pt x="2206" y="2962"/>
                  </a:cubicBezTo>
                  <a:cubicBezTo>
                    <a:pt x="2300" y="2552"/>
                    <a:pt x="2615" y="2269"/>
                    <a:pt x="2962" y="2206"/>
                  </a:cubicBezTo>
                  <a:cubicBezTo>
                    <a:pt x="3214" y="1292"/>
                    <a:pt x="3592" y="505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632;p64"/>
            <p:cNvSpPr/>
            <p:nvPr/>
          </p:nvSpPr>
          <p:spPr>
            <a:xfrm>
              <a:off x="-33472975" y="4082625"/>
              <a:ext cx="119725" cy="155200"/>
            </a:xfrm>
            <a:custGeom>
              <a:avLst/>
              <a:gdLst/>
              <a:ahLst/>
              <a:cxnLst/>
              <a:rect l="l" t="t" r="r" b="b"/>
              <a:pathLst>
                <a:path w="4789" h="6208" extrusionOk="0">
                  <a:moveTo>
                    <a:pt x="2395" y="1355"/>
                  </a:moveTo>
                  <a:cubicBezTo>
                    <a:pt x="2930" y="1355"/>
                    <a:pt x="3403" y="1828"/>
                    <a:pt x="3403" y="2364"/>
                  </a:cubicBezTo>
                  <a:cubicBezTo>
                    <a:pt x="3403" y="2962"/>
                    <a:pt x="2930" y="3403"/>
                    <a:pt x="2395" y="3403"/>
                  </a:cubicBezTo>
                  <a:cubicBezTo>
                    <a:pt x="1827" y="3403"/>
                    <a:pt x="1355" y="2931"/>
                    <a:pt x="1355" y="2364"/>
                  </a:cubicBezTo>
                  <a:cubicBezTo>
                    <a:pt x="1355" y="1828"/>
                    <a:pt x="1827" y="1355"/>
                    <a:pt x="2395" y="1355"/>
                  </a:cubicBezTo>
                  <a:close/>
                  <a:moveTo>
                    <a:pt x="2395" y="1"/>
                  </a:moveTo>
                  <a:cubicBezTo>
                    <a:pt x="1040" y="1"/>
                    <a:pt x="0" y="1072"/>
                    <a:pt x="0" y="2427"/>
                  </a:cubicBezTo>
                  <a:cubicBezTo>
                    <a:pt x="0" y="2994"/>
                    <a:pt x="221" y="3592"/>
                    <a:pt x="630" y="4002"/>
                  </a:cubicBezTo>
                  <a:lnTo>
                    <a:pt x="2111" y="6050"/>
                  </a:lnTo>
                  <a:cubicBezTo>
                    <a:pt x="2206" y="6113"/>
                    <a:pt x="2269" y="6207"/>
                    <a:pt x="2395" y="6207"/>
                  </a:cubicBezTo>
                  <a:cubicBezTo>
                    <a:pt x="2521" y="6207"/>
                    <a:pt x="2584" y="6144"/>
                    <a:pt x="2678" y="6050"/>
                  </a:cubicBezTo>
                  <a:lnTo>
                    <a:pt x="4442" y="3592"/>
                  </a:lnTo>
                  <a:cubicBezTo>
                    <a:pt x="4663" y="3246"/>
                    <a:pt x="4757" y="2805"/>
                    <a:pt x="4757" y="2364"/>
                  </a:cubicBezTo>
                  <a:cubicBezTo>
                    <a:pt x="4789" y="1072"/>
                    <a:pt x="3686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633;p64"/>
            <p:cNvSpPr/>
            <p:nvPr/>
          </p:nvSpPr>
          <p:spPr>
            <a:xfrm>
              <a:off x="-33421775" y="41338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83" name="Picture 35" descr="Satellite Svg Png Icon Free Download (#529378) - OnlineWebFonts.COM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447" y="855174"/>
            <a:ext cx="809886" cy="80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14336"/>
              </p:ext>
            </p:extLst>
          </p:nvPr>
        </p:nvGraphicFramePr>
        <p:xfrm>
          <a:off x="6423024" y="3447092"/>
          <a:ext cx="4109679" cy="828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5" imgW="2222280" imgH="444240" progId="Equation.DSMT4">
                  <p:embed/>
                </p:oleObj>
              </mc:Choice>
              <mc:Fallback>
                <p:oleObj name="Equation" r:id="rId5" imgW="2222280" imgH="44424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4" y="3447092"/>
                        <a:ext cx="4109679" cy="8286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Google Shape;363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13812" y="6108085"/>
            <a:ext cx="1172612" cy="3693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98132"/>
              </p:ext>
            </p:extLst>
          </p:nvPr>
        </p:nvGraphicFramePr>
        <p:xfrm>
          <a:off x="618945" y="2207942"/>
          <a:ext cx="4963394" cy="204437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25918">
                  <a:extLst>
                    <a:ext uri="{9D8B030D-6E8A-4147-A177-3AD203B41FA5}">
                      <a16:colId xmlns:a16="http://schemas.microsoft.com/office/drawing/2014/main" val="1735341867"/>
                    </a:ext>
                  </a:extLst>
                </a:gridCol>
                <a:gridCol w="606246">
                  <a:extLst>
                    <a:ext uri="{9D8B030D-6E8A-4147-A177-3AD203B41FA5}">
                      <a16:colId xmlns:a16="http://schemas.microsoft.com/office/drawing/2014/main" val="2510920144"/>
                    </a:ext>
                  </a:extLst>
                </a:gridCol>
                <a:gridCol w="606246">
                  <a:extLst>
                    <a:ext uri="{9D8B030D-6E8A-4147-A177-3AD203B41FA5}">
                      <a16:colId xmlns:a16="http://schemas.microsoft.com/office/drawing/2014/main" val="2303656253"/>
                    </a:ext>
                  </a:extLst>
                </a:gridCol>
                <a:gridCol w="606246">
                  <a:extLst>
                    <a:ext uri="{9D8B030D-6E8A-4147-A177-3AD203B41FA5}">
                      <a16:colId xmlns:a16="http://schemas.microsoft.com/office/drawing/2014/main" val="175494999"/>
                    </a:ext>
                  </a:extLst>
                </a:gridCol>
                <a:gridCol w="606246">
                  <a:extLst>
                    <a:ext uri="{9D8B030D-6E8A-4147-A177-3AD203B41FA5}">
                      <a16:colId xmlns:a16="http://schemas.microsoft.com/office/drawing/2014/main" val="3488381021"/>
                    </a:ext>
                  </a:extLst>
                </a:gridCol>
                <a:gridCol w="606246">
                  <a:extLst>
                    <a:ext uri="{9D8B030D-6E8A-4147-A177-3AD203B41FA5}">
                      <a16:colId xmlns:a16="http://schemas.microsoft.com/office/drawing/2014/main" val="1333982949"/>
                    </a:ext>
                  </a:extLst>
                </a:gridCol>
                <a:gridCol w="606246">
                  <a:extLst>
                    <a:ext uri="{9D8B030D-6E8A-4147-A177-3AD203B41FA5}">
                      <a16:colId xmlns:a16="http://schemas.microsoft.com/office/drawing/2014/main" val="3721065512"/>
                    </a:ext>
                  </a:extLst>
                </a:gridCol>
              </a:tblGrid>
              <a:tr h="204374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22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Hail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3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3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34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Non-Damaged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3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3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482023"/>
                  </a:ext>
                </a:extLst>
              </a:tr>
              <a:tr h="249393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wheat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maize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soybean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wheat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maize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soybean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186468"/>
                  </a:ext>
                </a:extLst>
              </a:tr>
              <a:tr h="2493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2015-2016</a:t>
                      </a:r>
                      <a:endParaRPr lang="en-US" sz="11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86674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79014"/>
                  </a:ext>
                </a:extLst>
              </a:tr>
              <a:tr h="2493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2016-2017</a:t>
                      </a:r>
                      <a:endParaRPr lang="en-US" sz="11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86674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937464"/>
                  </a:ext>
                </a:extLst>
              </a:tr>
              <a:tr h="2493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2017-2018</a:t>
                      </a:r>
                      <a:endParaRPr lang="en-US" sz="11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86674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926481"/>
                  </a:ext>
                </a:extLst>
              </a:tr>
              <a:tr h="2493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2018-2019</a:t>
                      </a:r>
                      <a:endParaRPr lang="en-US" sz="11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66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86674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393700"/>
                  </a:ext>
                </a:extLst>
              </a:tr>
              <a:tr h="2493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2019-2020</a:t>
                      </a:r>
                      <a:endParaRPr lang="en-US" sz="11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39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86674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00798"/>
                  </a:ext>
                </a:extLst>
              </a:tr>
              <a:tr h="2676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91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69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86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73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86674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454539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430321" y="236020"/>
            <a:ext cx="6628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The </a:t>
            </a:r>
            <a:r>
              <a:rPr lang="en-US" sz="3000" b="1" dirty="0" smtClean="0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Serbian </a:t>
            </a:r>
            <a:r>
              <a:rPr lang="en-US" sz="3000" b="1" dirty="0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use case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306" y="6527134"/>
            <a:ext cx="1518662" cy="29105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3CFC4E2-F86C-41FF-B537-4E0F3789B152}"/>
              </a:ext>
            </a:extLst>
          </p:cNvPr>
          <p:cNvSpPr/>
          <p:nvPr/>
        </p:nvSpPr>
        <p:spPr>
          <a:xfrm>
            <a:off x="6423024" y="4441545"/>
            <a:ext cx="4245433" cy="1426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Slab" pitchFamily="2" charset="0"/>
                <a:cs typeface="Arial" panose="020B0604020202020204" pitchFamily="34" charset="0"/>
              </a:rPr>
              <a:t>Sentinel-2 Optical </a:t>
            </a: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Slab" pitchFamily="2" charset="0"/>
                <a:cs typeface="Arial" panose="020B0604020202020204" pitchFamily="34" charset="0"/>
              </a:rPr>
              <a:t>VIs</a:t>
            </a:r>
          </a:p>
          <a:p>
            <a:pPr>
              <a:lnSpc>
                <a:spcPct val="107000"/>
              </a:lnSpc>
            </a:pPr>
            <a:r>
              <a:rPr lang="en-US" sz="1600" b="1" dirty="0">
                <a:solidFill>
                  <a:schemeClr val="bg1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NDVI, GNDVI, MCARI, </a:t>
            </a:r>
            <a:r>
              <a:rPr lang="en-US" sz="1600" b="1" dirty="0" smtClean="0">
                <a:solidFill>
                  <a:schemeClr val="bg1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REIP</a:t>
            </a:r>
            <a:endParaRPr lang="en-US" sz="1600" b="1" dirty="0">
              <a:solidFill>
                <a:schemeClr val="bg1"/>
              </a:solidFill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Slab" pitchFamily="2" charset="0"/>
                <a:cs typeface="Arial" panose="020B0604020202020204" pitchFamily="34" charset="0"/>
              </a:rPr>
              <a:t>Sentinel-2 Biophysical </a:t>
            </a: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Slab" pitchFamily="2" charset="0"/>
                <a:cs typeface="Arial" panose="020B0604020202020204" pitchFamily="34" charset="0"/>
              </a:rPr>
              <a:t>Parameters</a:t>
            </a:r>
          </a:p>
          <a:p>
            <a:pPr>
              <a:lnSpc>
                <a:spcPct val="107000"/>
              </a:lnSpc>
            </a:pPr>
            <a:r>
              <a:rPr lang="en-US" sz="1600" b="1" dirty="0">
                <a:solidFill>
                  <a:schemeClr val="bg1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LAI, </a:t>
            </a:r>
            <a:r>
              <a:rPr lang="en-US" sz="1600" b="1" dirty="0" err="1" smtClean="0">
                <a:solidFill>
                  <a:schemeClr val="bg1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fAPAR</a:t>
            </a:r>
            <a:r>
              <a:rPr lang="en-US" sz="1600" b="1" dirty="0">
                <a:solidFill>
                  <a:schemeClr val="bg1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b="1" dirty="0" err="1" smtClean="0">
                <a:solidFill>
                  <a:schemeClr val="bg1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fCOVER</a:t>
            </a:r>
            <a:endParaRPr lang="en-US" sz="1600" b="1" dirty="0">
              <a:solidFill>
                <a:schemeClr val="bg1"/>
              </a:solidFill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Slab" pitchFamily="2" charset="0"/>
                <a:cs typeface="Arial" panose="020B0604020202020204" pitchFamily="34" charset="0"/>
              </a:rPr>
              <a:t>Sentinel 1 Radar </a:t>
            </a: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Slab" pitchFamily="2" charset="0"/>
                <a:cs typeface="Arial" panose="020B0604020202020204" pitchFamily="34" charset="0"/>
              </a:rPr>
              <a:t>VIs</a:t>
            </a:r>
          </a:p>
          <a:p>
            <a:pPr>
              <a:lnSpc>
                <a:spcPct val="107000"/>
              </a:lnSpc>
            </a:pPr>
            <a:r>
              <a:rPr lang="en-US" sz="1600" b="1" dirty="0">
                <a:solidFill>
                  <a:schemeClr val="bg1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MPDI, </a:t>
            </a:r>
            <a:r>
              <a:rPr lang="en-US" sz="1600" b="1" dirty="0" smtClean="0">
                <a:solidFill>
                  <a:schemeClr val="bg1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VH/VV, </a:t>
            </a:r>
            <a:r>
              <a:rPr lang="en-US" sz="1600" b="1" dirty="0">
                <a:solidFill>
                  <a:schemeClr val="bg1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VV and VH backscatter signals </a:t>
            </a:r>
          </a:p>
        </p:txBody>
      </p:sp>
    </p:spTree>
    <p:extLst>
      <p:ext uri="{BB962C8B-B14F-4D97-AF65-F5344CB8AC3E}">
        <p14:creationId xmlns:p14="http://schemas.microsoft.com/office/powerpoint/2010/main" val="7722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118"/>
            <a:ext cx="5346441" cy="6853882"/>
          </a:xfrm>
          <a:prstGeom prst="rect">
            <a:avLst/>
          </a:prstGeom>
          <a:solidFill>
            <a:srgbClr val="32475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882" y="1104504"/>
            <a:ext cx="4798073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0" b="1" dirty="0">
              <a:solidFill>
                <a:srgbClr val="324750"/>
              </a:solidFill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l-G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Η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ail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damage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0321" y="236020"/>
            <a:ext cx="6628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Simple VI differencing</a:t>
            </a:r>
            <a:endParaRPr lang="en-US" sz="3000" b="1" dirty="0">
              <a:solidFill>
                <a:srgbClr val="486674"/>
              </a:solidFill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8" y="968640"/>
            <a:ext cx="4088135" cy="783502"/>
          </a:xfrm>
          <a:prstGeom prst="rect">
            <a:avLst/>
          </a:prstGeom>
        </p:spPr>
      </p:pic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40575"/>
              </p:ext>
            </p:extLst>
          </p:nvPr>
        </p:nvGraphicFramePr>
        <p:xfrm>
          <a:off x="8580955" y="3260102"/>
          <a:ext cx="3366591" cy="121619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51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Metric</a:t>
                      </a:r>
                      <a:endParaRPr lang="en-US" sz="1000" kern="12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Roboto Slab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Value</a:t>
                      </a:r>
                      <a:endParaRPr lang="en-US" sz="1000" b="1" kern="12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Roboto Slab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96061616"/>
                  </a:ext>
                </a:extLst>
              </a:tr>
              <a:tr h="2472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Mean Error (ME)</a:t>
                      </a:r>
                      <a:endParaRPr lang="en-US" sz="1000" kern="12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Roboto Slab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-1.7%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239">
                <a:tc>
                  <a:txBody>
                    <a:bodyPr/>
                    <a:lstStyle/>
                    <a:p>
                      <a:pPr algn="l"/>
                      <a:r>
                        <a:rPr lang="en-US" sz="1000" kern="12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Root Mean Square Error (RMSE)</a:t>
                      </a:r>
                      <a:endParaRPr lang="en-US" sz="1000" kern="12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Roboto Slab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14414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20.4%</a:t>
                      </a:r>
                      <a:endParaRPr lang="en-US" sz="1000" kern="12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Roboto Slab" pitchFamily="2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65227760"/>
                  </a:ext>
                </a:extLst>
              </a:tr>
              <a:tr h="247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Coefficient of Residual Mass (CRM) </a:t>
                      </a:r>
                      <a:endParaRPr lang="en-US" sz="1000" kern="12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Roboto Slab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14414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1000" kern="12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Roboto Slab" pitchFamily="2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67306356"/>
                  </a:ext>
                </a:extLst>
              </a:tr>
              <a:tr h="247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Correlation Coefficient (R</a:t>
                      </a:r>
                      <a:r>
                        <a:rPr lang="en-US" sz="1000" strike="noStrike" kern="1200" baseline="300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kern="12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14414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lang="el-GR" sz="1000" kern="12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000" kern="12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Roboto Slab" pitchFamily="2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10797340"/>
                  </a:ext>
                </a:extLst>
              </a:tr>
            </a:tbl>
          </a:graphicData>
        </a:graphic>
      </p:graphicFrame>
      <p:sp>
        <p:nvSpPr>
          <p:cNvPr id="66" name="TextBox 4">
            <a:extLst>
              <a:ext uri="{FF2B5EF4-FFF2-40B4-BE49-F238E27FC236}">
                <a16:creationId xmlns:a16="http://schemas.microsoft.com/office/drawing/2014/main" id="{67D9F29F-55EF-45EB-9F82-63BC37A26ADD}"/>
              </a:ext>
            </a:extLst>
          </p:cNvPr>
          <p:cNvSpPr txBox="1"/>
          <p:nvPr/>
        </p:nvSpPr>
        <p:spPr>
          <a:xfrm>
            <a:off x="142454" y="3240901"/>
            <a:ext cx="46995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spcAft>
                <a:spcPts val="600"/>
              </a:spcAft>
              <a:buBlip>
                <a:blip r:embed="rId5"/>
              </a:buBlip>
              <a:defRPr/>
            </a:pPr>
            <a:r>
              <a:rPr lang="en-US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O</a:t>
            </a: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bject-</a:t>
            </a:r>
            <a:r>
              <a:rPr lang="en-US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(parcel)-based </a:t>
            </a: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methodology.</a:t>
            </a:r>
          </a:p>
          <a:p>
            <a:pPr marL="271463" indent="-271463">
              <a:spcAft>
                <a:spcPts val="600"/>
              </a:spcAft>
              <a:buBlip>
                <a:blip r:embed="rId5"/>
              </a:buBlip>
              <a:defRPr/>
            </a:pP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The </a:t>
            </a:r>
            <a:r>
              <a:rPr lang="en-US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approach was applied </a:t>
            </a: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separately for </a:t>
            </a:r>
            <a:r>
              <a:rPr lang="en-US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wheat, maize and soybean. </a:t>
            </a:r>
            <a:endParaRPr lang="en-US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271463" indent="-271463">
              <a:spcAft>
                <a:spcPts val="600"/>
              </a:spcAft>
              <a:buBlip>
                <a:blip r:embed="rId5"/>
              </a:buBlip>
              <a:defRPr/>
            </a:pPr>
            <a:r>
              <a:rPr lang="en-US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SAR and Optical VIs </a:t>
            </a: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were tested against ground truth data</a:t>
            </a:r>
            <a:r>
              <a:rPr lang="en-US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marL="271463" indent="-271463">
              <a:spcAft>
                <a:spcPts val="600"/>
              </a:spcAft>
              <a:buBlip>
                <a:blip r:embed="rId5"/>
              </a:buBlip>
              <a:defRPr/>
            </a:pPr>
            <a:r>
              <a:rPr lang="en-US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VI differencing in the in the 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first available pre- and post-damage </a:t>
            </a:r>
            <a:r>
              <a:rPr lang="en-US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image.</a:t>
            </a:r>
            <a:endParaRPr lang="en-US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271463" indent="-271463">
              <a:spcAft>
                <a:spcPts val="600"/>
              </a:spcAft>
              <a:buBlip>
                <a:blip r:embed="rId5"/>
              </a:buBlip>
              <a:defRPr/>
            </a:pP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Only damaged parcels data were used</a:t>
            </a:r>
            <a:r>
              <a:rPr lang="en-US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968750"/>
              </p:ext>
            </p:extLst>
          </p:nvPr>
        </p:nvGraphicFramePr>
        <p:xfrm>
          <a:off x="8580955" y="4684266"/>
          <a:ext cx="3366591" cy="129406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51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Metric</a:t>
                      </a:r>
                      <a:endParaRPr lang="en-US" sz="1000" kern="12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Roboto Slab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Value</a:t>
                      </a:r>
                      <a:endParaRPr lang="en-US" sz="1000" b="1" kern="12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Roboto Slab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96061616"/>
                  </a:ext>
                </a:extLst>
              </a:tr>
              <a:tr h="2630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Mean Error (ME)</a:t>
                      </a:r>
                      <a:endParaRPr lang="en-US" sz="1000" kern="12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Roboto Slab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kern="12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3.1%</a:t>
                      </a:r>
                      <a:endParaRPr lang="en-US" sz="1000" kern="12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Roboto Slab" pitchFamily="2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070">
                <a:tc>
                  <a:txBody>
                    <a:bodyPr/>
                    <a:lstStyle/>
                    <a:p>
                      <a:pPr algn="l"/>
                      <a:r>
                        <a:rPr lang="en-US" sz="1000" kern="12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Root Mean Square Error (RMSE)</a:t>
                      </a:r>
                      <a:endParaRPr lang="en-US" sz="1000" kern="12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Roboto Slab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14414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8.5%</a:t>
                      </a:r>
                      <a:endParaRPr lang="en-US" sz="1000" kern="12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Roboto Slab" pitchFamily="2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65227760"/>
                  </a:ext>
                </a:extLst>
              </a:tr>
              <a:tr h="263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Coefficient of Residual Mass (CRM) </a:t>
                      </a:r>
                      <a:endParaRPr lang="en-US" sz="1000" kern="12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Roboto Slab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14414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0.17</a:t>
                      </a:r>
                      <a:endParaRPr lang="en-US" sz="1000" kern="12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Roboto Slab" pitchFamily="2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67306356"/>
                  </a:ext>
                </a:extLst>
              </a:tr>
              <a:tr h="263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Correlation Coefficient (R</a:t>
                      </a:r>
                      <a:r>
                        <a:rPr lang="en-US" sz="1000" kern="1200" baseline="300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kern="12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14414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lang="el-GR" sz="1000" kern="1200" dirty="0" smtClean="0">
                          <a:solidFill>
                            <a:srgbClr val="324750"/>
                          </a:solidFill>
                          <a:effectLst/>
                          <a:latin typeface="Open Sans" panose="020B0606030504020204"/>
                          <a:ea typeface="Roboto Slab" pitchFamily="2" charset="0"/>
                          <a:cs typeface="Arial" panose="020B0604020202020204" pitchFamily="34" charset="0"/>
                        </a:rPr>
                        <a:t>54</a:t>
                      </a:r>
                      <a:endParaRPr lang="en-US" sz="1000" kern="12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Roboto Slab" pitchFamily="2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1079734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63859"/>
              </p:ext>
            </p:extLst>
          </p:nvPr>
        </p:nvGraphicFramePr>
        <p:xfrm>
          <a:off x="5488895" y="3456047"/>
          <a:ext cx="2927515" cy="10202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46173">
                  <a:extLst>
                    <a:ext uri="{9D8B030D-6E8A-4147-A177-3AD203B41FA5}">
                      <a16:colId xmlns:a16="http://schemas.microsoft.com/office/drawing/2014/main" val="3597033186"/>
                    </a:ext>
                  </a:extLst>
                </a:gridCol>
                <a:gridCol w="1981342">
                  <a:extLst>
                    <a:ext uri="{9D8B030D-6E8A-4147-A177-3AD203B41FA5}">
                      <a16:colId xmlns:a16="http://schemas.microsoft.com/office/drawing/2014/main" val="3758380765"/>
                    </a:ext>
                  </a:extLst>
                </a:gridCol>
              </a:tblGrid>
              <a:tr h="10202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Wheat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47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24750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32262889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23686"/>
              </p:ext>
            </p:extLst>
          </p:nvPr>
        </p:nvGraphicFramePr>
        <p:xfrm>
          <a:off x="5488895" y="4948202"/>
          <a:ext cx="2927515" cy="10202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46173">
                  <a:extLst>
                    <a:ext uri="{9D8B030D-6E8A-4147-A177-3AD203B41FA5}">
                      <a16:colId xmlns:a16="http://schemas.microsoft.com/office/drawing/2014/main" val="3597033186"/>
                    </a:ext>
                  </a:extLst>
                </a:gridCol>
                <a:gridCol w="1981342">
                  <a:extLst>
                    <a:ext uri="{9D8B030D-6E8A-4147-A177-3AD203B41FA5}">
                      <a16:colId xmlns:a16="http://schemas.microsoft.com/office/drawing/2014/main" val="3758380765"/>
                    </a:ext>
                  </a:extLst>
                </a:gridCol>
              </a:tblGrid>
              <a:tr h="10202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Maize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47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24750"/>
                        </a:solidFill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32262889"/>
                  </a:ext>
                </a:extLst>
              </a:tr>
            </a:tbl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159946"/>
              </p:ext>
            </p:extLst>
          </p:nvPr>
        </p:nvGraphicFramePr>
        <p:xfrm>
          <a:off x="6430447" y="3720108"/>
          <a:ext cx="19859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6" imgW="1803240" imgH="444240" progId="Equation.DSMT4">
                  <p:embed/>
                </p:oleObj>
              </mc:Choice>
              <mc:Fallback>
                <p:oleObj name="Equation" r:id="rId6" imgW="1803240" imgH="4442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447" y="3720108"/>
                        <a:ext cx="1985963" cy="49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398298"/>
              </p:ext>
            </p:extLst>
          </p:nvPr>
        </p:nvGraphicFramePr>
        <p:xfrm>
          <a:off x="6457370" y="5228505"/>
          <a:ext cx="1899589" cy="52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8" imgW="1625400" imgH="444240" progId="Equation.DSMT4">
                  <p:embed/>
                </p:oleObj>
              </mc:Choice>
              <mc:Fallback>
                <p:oleObj name="Equation" r:id="rId8" imgW="1625400" imgH="44424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370" y="5228505"/>
                        <a:ext cx="1899589" cy="522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3" t="11388" r="20104" b="5278"/>
          <a:stretch/>
        </p:blipFill>
        <p:spPr>
          <a:xfrm>
            <a:off x="7793964" y="1159791"/>
            <a:ext cx="1716778" cy="1467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6" t="9841" r="21701" b="4725"/>
          <a:stretch/>
        </p:blipFill>
        <p:spPr>
          <a:xfrm>
            <a:off x="5610327" y="1170345"/>
            <a:ext cx="1608789" cy="1436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5" t="10717" r="20654" b="8597"/>
          <a:stretch/>
        </p:blipFill>
        <p:spPr>
          <a:xfrm>
            <a:off x="10018460" y="1170344"/>
            <a:ext cx="1756971" cy="1458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Minus 1"/>
          <p:cNvSpPr/>
          <p:nvPr/>
        </p:nvSpPr>
        <p:spPr>
          <a:xfrm>
            <a:off x="7314705" y="1786286"/>
            <a:ext cx="376660" cy="410547"/>
          </a:xfrm>
          <a:prstGeom prst="mathMinus">
            <a:avLst/>
          </a:prstGeom>
          <a:solidFill>
            <a:srgbClr val="324750"/>
          </a:solidFill>
          <a:ln>
            <a:solidFill>
              <a:srgbClr val="324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 4"/>
          <p:cNvSpPr/>
          <p:nvPr/>
        </p:nvSpPr>
        <p:spPr>
          <a:xfrm>
            <a:off x="9556334" y="1818942"/>
            <a:ext cx="435196" cy="345233"/>
          </a:xfrm>
          <a:prstGeom prst="mathEqual">
            <a:avLst/>
          </a:prstGeom>
          <a:solidFill>
            <a:srgbClr val="324750"/>
          </a:solidFill>
          <a:ln>
            <a:solidFill>
              <a:srgbClr val="324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45121" y="801012"/>
            <a:ext cx="6402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Pre-damage Image             Post –damage Image             Result Damage (%)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306" y="6527134"/>
            <a:ext cx="1518662" cy="2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45559" y="2473370"/>
            <a:ext cx="5346441" cy="4384630"/>
          </a:xfrm>
          <a:prstGeom prst="rect">
            <a:avLst/>
          </a:prstGeom>
          <a:solidFill>
            <a:srgbClr val="32475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4">
            <a:extLst>
              <a:ext uri="{FF2B5EF4-FFF2-40B4-BE49-F238E27FC236}">
                <a16:creationId xmlns:a16="http://schemas.microsoft.com/office/drawing/2014/main" id="{67D9F29F-55EF-45EB-9F82-63BC37A26ADD}"/>
              </a:ext>
            </a:extLst>
          </p:cNvPr>
          <p:cNvSpPr txBox="1"/>
          <p:nvPr/>
        </p:nvSpPr>
        <p:spPr>
          <a:xfrm>
            <a:off x="5622951" y="219646"/>
            <a:ext cx="5944745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1463">
              <a:spcAft>
                <a:spcPts val="600"/>
              </a:spcAft>
              <a:buBlip>
                <a:blip r:embed="rId3"/>
              </a:buBlip>
              <a:defRPr/>
            </a:pPr>
            <a:r>
              <a:rPr lang="en-US" sz="1400" b="1" dirty="0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Object-(parcel)-based methodology.</a:t>
            </a:r>
          </a:p>
          <a:p>
            <a:pPr indent="-271463">
              <a:spcAft>
                <a:spcPts val="600"/>
              </a:spcAft>
              <a:buBlip>
                <a:blip r:embed="rId3"/>
              </a:buBlip>
              <a:defRPr/>
            </a:pPr>
            <a:r>
              <a:rPr lang="en-US" sz="1400" b="1" dirty="0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A general model and three crop-specific models for wheat, maize and soybean. </a:t>
            </a:r>
          </a:p>
          <a:p>
            <a:pPr indent="-271463">
              <a:spcAft>
                <a:spcPts val="600"/>
              </a:spcAft>
              <a:buBlip>
                <a:blip r:embed="rId3"/>
              </a:buBlip>
              <a:defRPr/>
            </a:pPr>
            <a:r>
              <a:rPr lang="en-US" sz="1400" b="1" dirty="0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Two ML algorithms: </a:t>
            </a:r>
            <a:r>
              <a:rPr lang="en-US" sz="1400" b="1" dirty="0" err="1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i</a:t>
            </a:r>
            <a:r>
              <a:rPr lang="en-US" sz="1400" b="1" dirty="0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. Support Vector Machines (SVM) and ii. Random Forest (RF)</a:t>
            </a:r>
          </a:p>
          <a:p>
            <a:pPr indent="-271463">
              <a:spcAft>
                <a:spcPts val="600"/>
              </a:spcAft>
              <a:buBlip>
                <a:blip r:embed="rId3"/>
              </a:buBlip>
              <a:defRPr/>
            </a:pPr>
            <a:r>
              <a:rPr lang="en-US" sz="1400" b="1" dirty="0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Only optical VIs were used as training data.</a:t>
            </a:r>
          </a:p>
          <a:p>
            <a:pPr indent="-271463">
              <a:spcAft>
                <a:spcPts val="600"/>
              </a:spcAft>
              <a:buBlip>
                <a:blip r:embed="rId3"/>
              </a:buBlip>
              <a:defRPr/>
            </a:pPr>
            <a:r>
              <a:rPr lang="en-US" sz="1400" b="1" dirty="0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DPI obtained by the 6 days-pre and 20 days-post damage image.</a:t>
            </a:r>
          </a:p>
          <a:p>
            <a:pPr indent="-271463">
              <a:spcAft>
                <a:spcPts val="600"/>
              </a:spcAft>
              <a:buBlip>
                <a:blip r:embed="rId3"/>
              </a:buBlip>
              <a:defRPr/>
            </a:pPr>
            <a:r>
              <a:rPr lang="en-US" sz="1400" b="1" dirty="0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Damaged and non-damaged parcels were used.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5759"/>
          <a:stretch/>
        </p:blipFill>
        <p:spPr>
          <a:xfrm>
            <a:off x="989600" y="2403832"/>
            <a:ext cx="8396010" cy="44330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6910"/>
            <a:ext cx="5346441" cy="2480281"/>
          </a:xfrm>
          <a:prstGeom prst="rect">
            <a:avLst/>
          </a:prstGeom>
          <a:solidFill>
            <a:srgbClr val="32475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0" y="185138"/>
            <a:ext cx="4088135" cy="7835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469" y="248345"/>
            <a:ext cx="509950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0" b="1" dirty="0">
              <a:solidFill>
                <a:srgbClr val="324750"/>
              </a:solidFill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Machine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learning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for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hail damage assessment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67232" y="5551946"/>
            <a:ext cx="512476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1463">
              <a:spcAft>
                <a:spcPts val="600"/>
              </a:spcAft>
              <a:buBlip>
                <a:blip r:embed="rId3"/>
              </a:buBlip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Damage classification 0-10, 10-30, 30-70 and 70-100%.</a:t>
            </a:r>
            <a:endParaRPr lang="en-US" sz="1600" b="1" dirty="0">
              <a:solidFill>
                <a:schemeClr val="bg1"/>
              </a:solidFill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indent="-271463">
              <a:spcAft>
                <a:spcPts val="600"/>
              </a:spcAft>
              <a:buBlip>
                <a:blip r:embed="rId3"/>
              </a:buBlip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Damage percentage.</a:t>
            </a:r>
            <a:endParaRPr lang="en-US" sz="1600" b="1" dirty="0">
              <a:solidFill>
                <a:schemeClr val="bg1"/>
              </a:solidFill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306" y="6527134"/>
            <a:ext cx="1518662" cy="2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0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118"/>
            <a:ext cx="5346441" cy="6853882"/>
          </a:xfrm>
          <a:prstGeom prst="rect">
            <a:avLst/>
          </a:prstGeom>
          <a:solidFill>
            <a:srgbClr val="32475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8" y="968640"/>
            <a:ext cx="4088135" cy="783502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518305"/>
              </p:ext>
            </p:extLst>
          </p:nvPr>
        </p:nvGraphicFramePr>
        <p:xfrm>
          <a:off x="5732795" y="397162"/>
          <a:ext cx="6116557" cy="6088873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552698">
                  <a:extLst>
                    <a:ext uri="{9D8B030D-6E8A-4147-A177-3AD203B41FA5}">
                      <a16:colId xmlns:a16="http://schemas.microsoft.com/office/drawing/2014/main" val="554823280"/>
                    </a:ext>
                  </a:extLst>
                </a:gridCol>
                <a:gridCol w="909517">
                  <a:extLst>
                    <a:ext uri="{9D8B030D-6E8A-4147-A177-3AD203B41FA5}">
                      <a16:colId xmlns:a16="http://schemas.microsoft.com/office/drawing/2014/main" val="3934410119"/>
                    </a:ext>
                  </a:extLst>
                </a:gridCol>
                <a:gridCol w="160331">
                  <a:extLst>
                    <a:ext uri="{9D8B030D-6E8A-4147-A177-3AD203B41FA5}">
                      <a16:colId xmlns:a16="http://schemas.microsoft.com/office/drawing/2014/main" val="14332647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734795758"/>
                    </a:ext>
                  </a:extLst>
                </a:gridCol>
                <a:gridCol w="118872">
                  <a:extLst>
                    <a:ext uri="{9D8B030D-6E8A-4147-A177-3AD203B41FA5}">
                      <a16:colId xmlns:a16="http://schemas.microsoft.com/office/drawing/2014/main" val="784454833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2992594173"/>
                    </a:ext>
                  </a:extLst>
                </a:gridCol>
                <a:gridCol w="632682">
                  <a:extLst>
                    <a:ext uri="{9D8B030D-6E8A-4147-A177-3AD203B41FA5}">
                      <a16:colId xmlns:a16="http://schemas.microsoft.com/office/drawing/2014/main" val="1131153542"/>
                    </a:ext>
                  </a:extLst>
                </a:gridCol>
                <a:gridCol w="620046">
                  <a:extLst>
                    <a:ext uri="{9D8B030D-6E8A-4147-A177-3AD203B41FA5}">
                      <a16:colId xmlns:a16="http://schemas.microsoft.com/office/drawing/2014/main" val="1392887266"/>
                    </a:ext>
                  </a:extLst>
                </a:gridCol>
                <a:gridCol w="106901">
                  <a:extLst>
                    <a:ext uri="{9D8B030D-6E8A-4147-A177-3AD203B41FA5}">
                      <a16:colId xmlns:a16="http://schemas.microsoft.com/office/drawing/2014/main" val="1586683761"/>
                    </a:ext>
                  </a:extLst>
                </a:gridCol>
                <a:gridCol w="460027">
                  <a:extLst>
                    <a:ext uri="{9D8B030D-6E8A-4147-A177-3AD203B41FA5}">
                      <a16:colId xmlns:a16="http://schemas.microsoft.com/office/drawing/2014/main" val="3556148141"/>
                    </a:ext>
                  </a:extLst>
                </a:gridCol>
                <a:gridCol w="114256">
                  <a:extLst>
                    <a:ext uri="{9D8B030D-6E8A-4147-A177-3AD203B41FA5}">
                      <a16:colId xmlns:a16="http://schemas.microsoft.com/office/drawing/2014/main" val="4195333640"/>
                    </a:ext>
                  </a:extLst>
                </a:gridCol>
                <a:gridCol w="434111">
                  <a:extLst>
                    <a:ext uri="{9D8B030D-6E8A-4147-A177-3AD203B41FA5}">
                      <a16:colId xmlns:a16="http://schemas.microsoft.com/office/drawing/2014/main" val="3423079579"/>
                    </a:ext>
                  </a:extLst>
                </a:gridCol>
                <a:gridCol w="80793">
                  <a:extLst>
                    <a:ext uri="{9D8B030D-6E8A-4147-A177-3AD203B41FA5}">
                      <a16:colId xmlns:a16="http://schemas.microsoft.com/office/drawing/2014/main" val="4047096892"/>
                    </a:ext>
                  </a:extLst>
                </a:gridCol>
                <a:gridCol w="490715">
                  <a:extLst>
                    <a:ext uri="{9D8B030D-6E8A-4147-A177-3AD203B41FA5}">
                      <a16:colId xmlns:a16="http://schemas.microsoft.com/office/drawing/2014/main" val="3000835836"/>
                    </a:ext>
                  </a:extLst>
                </a:gridCol>
              </a:tblGrid>
              <a:tr h="230460">
                <a:tc gridSpan="1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385723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SVM Regression</a:t>
                      </a: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67824"/>
                  </a:ext>
                </a:extLst>
              </a:tr>
              <a:tr h="475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Crop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Open Sans" panose="020B0606030504020204"/>
                        </a:rPr>
                        <a:t>Outlier Detection</a:t>
                      </a:r>
                      <a:endParaRPr lang="en-US" sz="105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Feature Selection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RMSEC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R^2 Cali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RMSEV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R^2 Vali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Open Sans" panose="020B0606030504020204"/>
                        </a:rPr>
                        <a:t>RPD</a:t>
                      </a:r>
                      <a:endParaRPr lang="en-US" sz="105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RPIQ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476952"/>
                  </a:ext>
                </a:extLst>
              </a:tr>
              <a:tr h="230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385723"/>
                          </a:solidFill>
                          <a:effectLst/>
                          <a:latin typeface="Open Sans" panose="020B0606030504020204"/>
                        </a:rPr>
                        <a:t>All</a:t>
                      </a:r>
                      <a:endParaRPr lang="en-US" sz="1200" b="1" dirty="0">
                        <a:solidFill>
                          <a:srgbClr val="385723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PCA Res &amp; Inf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All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1.89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Open Sans" panose="020B0606030504020204"/>
                        </a:rPr>
                        <a:t>0.99</a:t>
                      </a:r>
                      <a:endParaRPr lang="en-US" sz="105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Open Sans" panose="020B0606030504020204"/>
                        </a:rPr>
                        <a:t>17.53</a:t>
                      </a:r>
                      <a:endParaRPr lang="en-US" sz="105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Open Sans" panose="020B0606030504020204"/>
                        </a:rPr>
                        <a:t>0.21</a:t>
                      </a:r>
                      <a:endParaRPr lang="en-US" sz="105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1.13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1.14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952727"/>
                  </a:ext>
                </a:extLst>
              </a:tr>
              <a:tr h="230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385723"/>
                          </a:solidFill>
                          <a:effectLst/>
                          <a:latin typeface="Open Sans" panose="020B0606030504020204"/>
                        </a:rPr>
                        <a:t>Maize</a:t>
                      </a:r>
                      <a:endParaRPr lang="en-US" sz="1200" b="1" dirty="0">
                        <a:solidFill>
                          <a:srgbClr val="385723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PCA Maha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SBF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7.20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0.61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8.98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0.41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1.30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1.67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337519"/>
                  </a:ext>
                </a:extLst>
              </a:tr>
              <a:tr h="230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385723"/>
                          </a:solidFill>
                          <a:effectLst/>
                          <a:latin typeface="Open Sans" panose="020B0606030504020204"/>
                        </a:rPr>
                        <a:t>Soybean</a:t>
                      </a:r>
                      <a:endParaRPr lang="en-US" sz="1200" b="1" dirty="0">
                        <a:solidFill>
                          <a:srgbClr val="385723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Open Sans" panose="020B0606030504020204"/>
                        </a:rPr>
                        <a:t>PCA Maha</a:t>
                      </a:r>
                      <a:endParaRPr lang="en-US" sz="105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HS p-value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Open Sans" panose="020B0606030504020204"/>
                        </a:rPr>
                        <a:t>18.02</a:t>
                      </a:r>
                      <a:endParaRPr lang="en-US" sz="105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Open Sans" panose="020B0606030504020204"/>
                        </a:rPr>
                        <a:t>0.54</a:t>
                      </a:r>
                      <a:endParaRPr lang="en-US" sz="105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20.38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Open Sans" panose="020B0606030504020204"/>
                        </a:rPr>
                        <a:t>0.41</a:t>
                      </a:r>
                      <a:endParaRPr lang="en-US" sz="105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Open Sans" panose="020B0606030504020204"/>
                        </a:rPr>
                        <a:t>1.25</a:t>
                      </a:r>
                      <a:endParaRPr lang="en-US" sz="105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1.47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247530"/>
                  </a:ext>
                </a:extLst>
              </a:tr>
              <a:tr h="230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385723"/>
                          </a:solidFill>
                          <a:effectLst/>
                          <a:latin typeface="Open Sans" panose="020B0606030504020204"/>
                        </a:rPr>
                        <a:t>Wheat</a:t>
                      </a:r>
                      <a:endParaRPr lang="en-US" sz="1200" b="1" dirty="0">
                        <a:solidFill>
                          <a:srgbClr val="385723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PCA Maha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SBF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8.62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0.58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10.57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0.38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Open Sans" panose="020B0606030504020204"/>
                        </a:rPr>
                        <a:t>1.24</a:t>
                      </a:r>
                      <a:endParaRPr lang="en-US" sz="105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Open Sans" panose="020B0606030504020204"/>
                        </a:rPr>
                        <a:t>1.28</a:t>
                      </a:r>
                      <a:endParaRPr lang="en-US" sz="105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234404"/>
                  </a:ext>
                </a:extLst>
              </a:tr>
              <a:tr h="230460">
                <a:tc gridSpan="1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385723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SVM Classification</a:t>
                      </a: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621245"/>
                  </a:ext>
                </a:extLst>
              </a:tr>
              <a:tr h="23046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Open Sans" panose="020B0606030504020204"/>
                        </a:rPr>
                        <a:t>Crop</a:t>
                      </a:r>
                      <a:endParaRPr lang="en-US" sz="12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Open Sans" panose="020B0606030504020204"/>
                        </a:rPr>
                        <a:t>Outlier Detection</a:t>
                      </a:r>
                      <a:endParaRPr lang="en-US" sz="105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Open Sans" panose="020B0606030504020204"/>
                        </a:rPr>
                        <a:t>Feature Selection</a:t>
                      </a:r>
                      <a:endParaRPr lang="en-US" sz="105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pen Sans" panose="020B0606030504020204"/>
                        </a:rPr>
                        <a:t>Overall Metrics</a:t>
                      </a:r>
                      <a:endParaRPr lang="en-US" sz="10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pen Sans" panose="020B0606030504020204"/>
                        </a:rPr>
                        <a:t>By Class Metrics</a:t>
                      </a:r>
                      <a:endParaRPr lang="en-US" sz="10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647627"/>
                  </a:ext>
                </a:extLst>
              </a:tr>
              <a:tr h="283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Open Sans" panose="020B0606030504020204"/>
                        </a:rPr>
                        <a:t>Accuracy</a:t>
                      </a:r>
                      <a:endParaRPr lang="en-US" sz="11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Open Sans" panose="020B0606030504020204"/>
                        </a:rPr>
                        <a:t>Kappa</a:t>
                      </a:r>
                      <a:endParaRPr lang="en-US" sz="11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Open Sans" panose="020B0606030504020204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/>
                        </a:rPr>
                        <a:t>Precision</a:t>
                      </a:r>
                      <a:endParaRPr lang="en-US" sz="10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pen Sans" panose="020B0606030504020204"/>
                        </a:rPr>
                        <a:t>Recall</a:t>
                      </a:r>
                      <a:endParaRPr lang="en-US" sz="10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pen Sans" panose="020B0606030504020204"/>
                        </a:rPr>
                        <a:t>F1</a:t>
                      </a:r>
                      <a:endParaRPr lang="en-US" sz="10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extLst>
                  <a:ext uri="{0D108BD9-81ED-4DB2-BD59-A6C34878D82A}">
                    <a16:rowId xmlns:a16="http://schemas.microsoft.com/office/drawing/2014/main" val="1141485675"/>
                  </a:ext>
                </a:extLst>
              </a:tr>
              <a:tr h="230460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85723"/>
                          </a:solidFill>
                          <a:effectLst/>
                          <a:latin typeface="Open Sans" panose="020B0606030504020204"/>
                        </a:rPr>
                        <a:t>All</a:t>
                      </a:r>
                      <a:endParaRPr lang="en-US" sz="1200" dirty="0">
                        <a:solidFill>
                          <a:srgbClr val="385723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PCA Maha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rowSpan="4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Open Sans" panose="020B0606030504020204"/>
                        </a:rPr>
                        <a:t>All</a:t>
                      </a:r>
                      <a:endParaRPr lang="en-US" sz="105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rowSpan="4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rowSpan="4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Open Sans" panose="020B0606030504020204"/>
                        </a:rPr>
                        <a:t>0.577</a:t>
                      </a:r>
                      <a:endParaRPr lang="en-US" sz="105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0.190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Open Sans" panose="020B0606030504020204"/>
                        </a:rPr>
                        <a:t>0-10%</a:t>
                      </a:r>
                      <a:endParaRPr lang="en-US" sz="10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pen Sans" panose="020B0606030504020204"/>
                        </a:rPr>
                        <a:t>0.53</a:t>
                      </a:r>
                      <a:endParaRPr lang="en-US" sz="10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/>
                        </a:rPr>
                        <a:t>0.98</a:t>
                      </a:r>
                      <a:endParaRPr lang="en-US" sz="10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/>
                        </a:rPr>
                        <a:t>0.69</a:t>
                      </a:r>
                      <a:endParaRPr lang="en-US" sz="10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extLst>
                  <a:ext uri="{0D108BD9-81ED-4DB2-BD59-A6C34878D82A}">
                    <a16:rowId xmlns:a16="http://schemas.microsoft.com/office/drawing/2014/main" val="2510955771"/>
                  </a:ext>
                </a:extLst>
              </a:tr>
              <a:tr h="230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10-30%</a:t>
                      </a:r>
                      <a:endParaRPr lang="en-US" sz="10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pen Sans" panose="020B0606030504020204"/>
                        </a:rPr>
                        <a:t>0.92</a:t>
                      </a:r>
                      <a:endParaRPr lang="en-US" sz="10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pen Sans" panose="020B0606030504020204"/>
                        </a:rPr>
                        <a:t>0.27</a:t>
                      </a:r>
                      <a:endParaRPr lang="en-US" sz="10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pen Sans" panose="020B0606030504020204"/>
                        </a:rPr>
                        <a:t>0.42</a:t>
                      </a:r>
                      <a:endParaRPr lang="en-US" sz="10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extLst>
                  <a:ext uri="{0D108BD9-81ED-4DB2-BD59-A6C34878D82A}">
                    <a16:rowId xmlns:a16="http://schemas.microsoft.com/office/drawing/2014/main" val="3494357919"/>
                  </a:ext>
                </a:extLst>
              </a:tr>
              <a:tr h="230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30-70%</a:t>
                      </a:r>
                      <a:endParaRPr lang="en-US" sz="9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NA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0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NA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extLst>
                  <a:ext uri="{0D108BD9-81ED-4DB2-BD59-A6C34878D82A}">
                    <a16:rowId xmlns:a16="http://schemas.microsoft.com/office/drawing/2014/main" val="4225049369"/>
                  </a:ext>
                </a:extLst>
              </a:tr>
              <a:tr h="230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70-100%</a:t>
                      </a:r>
                      <a:endParaRPr lang="en-US" sz="9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NA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0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NA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extLst>
                  <a:ext uri="{0D108BD9-81ED-4DB2-BD59-A6C34878D82A}">
                    <a16:rowId xmlns:a16="http://schemas.microsoft.com/office/drawing/2014/main" val="1738313946"/>
                  </a:ext>
                </a:extLst>
              </a:tr>
              <a:tr h="230460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85723"/>
                          </a:solidFill>
                          <a:effectLst/>
                          <a:latin typeface="Open Sans" panose="020B0606030504020204"/>
                        </a:rPr>
                        <a:t>Maize</a:t>
                      </a:r>
                      <a:endParaRPr lang="en-US" sz="1200" dirty="0">
                        <a:solidFill>
                          <a:srgbClr val="385723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PCA Res &amp; Inf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rowSpan="4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All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rowSpan="4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rowSpan="4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0.620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Open Sans" panose="020B0606030504020204"/>
                        </a:rPr>
                        <a:t>0.280</a:t>
                      </a:r>
                      <a:endParaRPr lang="en-US" sz="105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Open Sans" panose="020B0606030504020204"/>
                        </a:rPr>
                        <a:t>0-10%</a:t>
                      </a:r>
                      <a:endParaRPr lang="en-US" sz="10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/>
                        </a:rPr>
                        <a:t>0.6</a:t>
                      </a:r>
                      <a:endParaRPr lang="en-US" sz="10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/>
                        </a:rPr>
                        <a:t>0.68</a:t>
                      </a:r>
                      <a:endParaRPr lang="en-US" sz="10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/>
                        </a:rPr>
                        <a:t>0.63</a:t>
                      </a:r>
                      <a:endParaRPr lang="en-US" sz="10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extLst>
                  <a:ext uri="{0D108BD9-81ED-4DB2-BD59-A6C34878D82A}">
                    <a16:rowId xmlns:a16="http://schemas.microsoft.com/office/drawing/2014/main" val="402932144"/>
                  </a:ext>
                </a:extLst>
              </a:tr>
              <a:tr h="230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10-30%</a:t>
                      </a:r>
                      <a:endParaRPr lang="en-US" sz="10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pen Sans" panose="020B0606030504020204"/>
                        </a:rPr>
                        <a:t>0.65</a:t>
                      </a:r>
                      <a:endParaRPr lang="en-US" sz="10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/>
                        </a:rPr>
                        <a:t>0.65</a:t>
                      </a:r>
                      <a:endParaRPr lang="en-US" sz="10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pen Sans" panose="020B0606030504020204"/>
                        </a:rPr>
                        <a:t>0.65</a:t>
                      </a:r>
                      <a:endParaRPr lang="en-US" sz="10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extLst>
                  <a:ext uri="{0D108BD9-81ED-4DB2-BD59-A6C34878D82A}">
                    <a16:rowId xmlns:a16="http://schemas.microsoft.com/office/drawing/2014/main" val="9433275"/>
                  </a:ext>
                </a:extLst>
              </a:tr>
              <a:tr h="230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30-70%</a:t>
                      </a:r>
                      <a:endParaRPr lang="en-US" sz="9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NA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0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NA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extLst>
                  <a:ext uri="{0D108BD9-81ED-4DB2-BD59-A6C34878D82A}">
                    <a16:rowId xmlns:a16="http://schemas.microsoft.com/office/drawing/2014/main" val="1578483331"/>
                  </a:ext>
                </a:extLst>
              </a:tr>
              <a:tr h="230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70-100%</a:t>
                      </a:r>
                      <a:endParaRPr lang="en-US" sz="9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NA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NA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NA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extLst>
                  <a:ext uri="{0D108BD9-81ED-4DB2-BD59-A6C34878D82A}">
                    <a16:rowId xmlns:a16="http://schemas.microsoft.com/office/drawing/2014/main" val="2775987972"/>
                  </a:ext>
                </a:extLst>
              </a:tr>
              <a:tr h="230460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85723"/>
                          </a:solidFill>
                          <a:effectLst/>
                          <a:latin typeface="Open Sans" panose="020B0606030504020204"/>
                        </a:rPr>
                        <a:t>Soybean</a:t>
                      </a:r>
                      <a:endParaRPr lang="en-US" sz="1200" dirty="0">
                        <a:solidFill>
                          <a:srgbClr val="385723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PCA Res &amp; Inf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rowSpan="4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All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rowSpan="4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rowSpan="4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0.514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Open Sans" panose="020B0606030504020204"/>
                        </a:rPr>
                        <a:t>0</a:t>
                      </a:r>
                      <a:endParaRPr lang="en-US" sz="105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Open Sans" panose="020B0606030504020204"/>
                        </a:rPr>
                        <a:t>0-10%</a:t>
                      </a:r>
                      <a:endParaRPr lang="en-US" sz="10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pen Sans" panose="020B0606030504020204"/>
                        </a:rPr>
                        <a:t>0.51</a:t>
                      </a:r>
                      <a:endParaRPr lang="en-US" sz="10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pen Sans" panose="020B0606030504020204"/>
                        </a:rPr>
                        <a:t>1</a:t>
                      </a:r>
                      <a:endParaRPr lang="en-US" sz="10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pen Sans" panose="020B0606030504020204"/>
                        </a:rPr>
                        <a:t>0.67</a:t>
                      </a:r>
                      <a:endParaRPr lang="en-US" sz="10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extLst>
                  <a:ext uri="{0D108BD9-81ED-4DB2-BD59-A6C34878D82A}">
                    <a16:rowId xmlns:a16="http://schemas.microsoft.com/office/drawing/2014/main" val="2972140310"/>
                  </a:ext>
                </a:extLst>
              </a:tr>
              <a:tr h="230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10-30%</a:t>
                      </a:r>
                      <a:endParaRPr lang="en-US" sz="9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NA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0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NA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extLst>
                  <a:ext uri="{0D108BD9-81ED-4DB2-BD59-A6C34878D82A}">
                    <a16:rowId xmlns:a16="http://schemas.microsoft.com/office/drawing/2014/main" val="3450653910"/>
                  </a:ext>
                </a:extLst>
              </a:tr>
              <a:tr h="230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30-70%</a:t>
                      </a:r>
                      <a:endParaRPr lang="en-US" sz="9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NA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0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NA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extLst>
                  <a:ext uri="{0D108BD9-81ED-4DB2-BD59-A6C34878D82A}">
                    <a16:rowId xmlns:a16="http://schemas.microsoft.com/office/drawing/2014/main" val="1982201545"/>
                  </a:ext>
                </a:extLst>
              </a:tr>
              <a:tr h="230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70-100%</a:t>
                      </a:r>
                      <a:endParaRPr lang="en-US" sz="9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NA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0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NA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extLst>
                  <a:ext uri="{0D108BD9-81ED-4DB2-BD59-A6C34878D82A}">
                    <a16:rowId xmlns:a16="http://schemas.microsoft.com/office/drawing/2014/main" val="4054364465"/>
                  </a:ext>
                </a:extLst>
              </a:tr>
              <a:tr h="230460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85723"/>
                          </a:solidFill>
                          <a:effectLst/>
                          <a:latin typeface="Open Sans" panose="020B0606030504020204"/>
                        </a:rPr>
                        <a:t>Wheat</a:t>
                      </a:r>
                      <a:endParaRPr lang="en-US" sz="1200" dirty="0">
                        <a:solidFill>
                          <a:srgbClr val="385723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All Data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rowSpan="4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SBF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rowSpan="4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rowSpan="4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Open Sans" panose="020B0606030504020204"/>
                        </a:rPr>
                        <a:t>0.428</a:t>
                      </a:r>
                      <a:endParaRPr lang="en-US" sz="105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Open Sans" panose="020B0606030504020204"/>
                        </a:rPr>
                        <a:t>-0.060</a:t>
                      </a:r>
                      <a:endParaRPr lang="en-US" sz="105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Open Sans" panose="020B0606030504020204"/>
                        </a:rPr>
                        <a:t>0-10%</a:t>
                      </a:r>
                      <a:endParaRPr lang="en-US" sz="10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pen Sans" panose="020B0606030504020204"/>
                        </a:rPr>
                        <a:t>0.44</a:t>
                      </a:r>
                      <a:endParaRPr lang="en-US" sz="10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pen Sans" panose="020B0606030504020204"/>
                        </a:rPr>
                        <a:t>0.92</a:t>
                      </a:r>
                      <a:endParaRPr lang="en-US" sz="10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pen Sans" panose="020B0606030504020204"/>
                        </a:rPr>
                        <a:t>0.6</a:t>
                      </a:r>
                      <a:endParaRPr lang="en-US" sz="10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extLst>
                  <a:ext uri="{0D108BD9-81ED-4DB2-BD59-A6C34878D82A}">
                    <a16:rowId xmlns:a16="http://schemas.microsoft.com/office/drawing/2014/main" val="4203492276"/>
                  </a:ext>
                </a:extLst>
              </a:tr>
              <a:tr h="230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10-30%</a:t>
                      </a:r>
                      <a:endParaRPr lang="en-US" sz="9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0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0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NA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extLst>
                  <a:ext uri="{0D108BD9-81ED-4DB2-BD59-A6C34878D82A}">
                    <a16:rowId xmlns:a16="http://schemas.microsoft.com/office/drawing/2014/main" val="612107299"/>
                  </a:ext>
                </a:extLst>
              </a:tr>
              <a:tr h="230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30-70%</a:t>
                      </a:r>
                      <a:endParaRPr lang="en-US" sz="9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NA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0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NA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extLst>
                  <a:ext uri="{0D108BD9-81ED-4DB2-BD59-A6C34878D82A}">
                    <a16:rowId xmlns:a16="http://schemas.microsoft.com/office/drawing/2014/main" val="1636384545"/>
                  </a:ext>
                </a:extLst>
              </a:tr>
              <a:tr h="230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70-100%</a:t>
                      </a:r>
                      <a:endParaRPr lang="en-US" sz="9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NA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3247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Open Sans" panose="020B0606030504020204"/>
                        </a:rPr>
                        <a:t>NA</a:t>
                      </a:r>
                      <a:endParaRPr lang="en-US" sz="90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Open Sans" panose="020B0606030504020204"/>
                        </a:rPr>
                        <a:t>NA</a:t>
                      </a:r>
                      <a:endParaRPr lang="en-US" sz="900" dirty="0">
                        <a:solidFill>
                          <a:srgbClr val="32475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15" marR="27015" marT="0" marB="0" anchor="ctr"/>
                </a:tc>
                <a:extLst>
                  <a:ext uri="{0D108BD9-81ED-4DB2-BD59-A6C34878D82A}">
                    <a16:rowId xmlns:a16="http://schemas.microsoft.com/office/drawing/2014/main" val="369801522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640433" y="2827314"/>
            <a:ext cx="2228416" cy="39061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640433" y="3759082"/>
            <a:ext cx="2228416" cy="39061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640433" y="4667543"/>
            <a:ext cx="2228416" cy="20335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640433" y="5585605"/>
            <a:ext cx="2228416" cy="19649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2851" y="1042672"/>
            <a:ext cx="472562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0" b="1" dirty="0">
              <a:solidFill>
                <a:srgbClr val="324750"/>
              </a:solidFill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Machine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learning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for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hail damage assessment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118"/>
            <a:ext cx="5346441" cy="6853882"/>
          </a:xfrm>
          <a:prstGeom prst="rect">
            <a:avLst/>
          </a:prstGeom>
          <a:solidFill>
            <a:srgbClr val="32475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8" y="968640"/>
            <a:ext cx="4088135" cy="783502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 descr="C:\Users\mlekakis\Desktop\images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50" y="2063129"/>
            <a:ext cx="4860288" cy="2735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794815" y="379514"/>
            <a:ext cx="5484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ML regression </a:t>
            </a:r>
            <a:r>
              <a:rPr lang="en-US" sz="2800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model for damage </a:t>
            </a:r>
            <a:r>
              <a:rPr lang="en-US" sz="2800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percentage with change detection could </a:t>
            </a:r>
            <a:r>
              <a:rPr lang="en-US" sz="2800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work for certain crop stages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4348" y="1148894"/>
            <a:ext cx="393274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0" b="1" dirty="0">
              <a:solidFill>
                <a:srgbClr val="324750"/>
              </a:solidFill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Limitations of DPI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06827" y="2063129"/>
            <a:ext cx="1109709" cy="2082743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016536" y="2063129"/>
            <a:ext cx="1441229" cy="2082743"/>
          </a:xfrm>
          <a:prstGeom prst="rect">
            <a:avLst/>
          </a:prstGeom>
          <a:noFill/>
          <a:ln w="635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457765" y="2063129"/>
            <a:ext cx="1441229" cy="208274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306" y="6527134"/>
            <a:ext cx="1518662" cy="29105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0034" y="2944701"/>
            <a:ext cx="43609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spcAft>
                <a:spcPts val="600"/>
              </a:spcAft>
              <a:buBlip>
                <a:blip r:embed="rId6"/>
              </a:buBlip>
              <a:defRPr/>
            </a:pPr>
            <a:r>
              <a:rPr lang="en-US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DPI </a:t>
            </a:r>
            <a:r>
              <a:rPr lang="en-US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is almost unable to discriminate damage </a:t>
            </a:r>
            <a:r>
              <a:rPr lang="en-US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during senescence and physiological maturity.</a:t>
            </a:r>
          </a:p>
          <a:p>
            <a:pPr marL="271463" indent="-271463">
              <a:spcAft>
                <a:spcPts val="600"/>
              </a:spcAft>
              <a:buBlip>
                <a:blip r:embed="rId6"/>
              </a:buBlip>
              <a:defRPr/>
            </a:pPr>
            <a:endParaRPr lang="en-US" sz="1700" dirty="0">
              <a:solidFill>
                <a:srgbClr val="3857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22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7" descr="aecdcbaa">
            <a:extLst>
              <a:ext uri="{FF2B5EF4-FFF2-40B4-BE49-F238E27FC236}">
                <a16:creationId xmlns:a16="http://schemas.microsoft.com/office/drawing/2014/main" id="{356CBA18-2935-4276-89FE-F51EF117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04" y="6362555"/>
            <a:ext cx="5302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6">
            <a:extLst>
              <a:ext uri="{FF2B5EF4-FFF2-40B4-BE49-F238E27FC236}">
                <a16:creationId xmlns:a16="http://schemas.microsoft.com/office/drawing/2014/main" id="{F3CD8427-0D41-4A03-9A15-D9FDC1F9E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741" y="6392335"/>
            <a:ext cx="970453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/>
                <a:ea typeface="Times New Roman" panose="02020603050405020304" pitchFamily="18" charset="0"/>
                <a:cs typeface="Arial" panose="020B0604020202020204" pitchFamily="34" charset="0"/>
              </a:rPr>
              <a:t>This project has received funding from the European Union's Horizon 2020 research and innovation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/>
                <a:ea typeface="Times New Roman" panose="02020603050405020304" pitchFamily="18" charset="0"/>
                <a:cs typeface="Arial" panose="020B0604020202020204" pitchFamily="34" charset="0"/>
              </a:rPr>
              <a:t>programme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/>
                <a:ea typeface="Times New Roman" panose="02020603050405020304" pitchFamily="18" charset="0"/>
                <a:cs typeface="Arial" panose="020B0604020202020204" pitchFamily="34" charset="0"/>
              </a:rPr>
              <a:t> under grant agreement No 821964.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Open Sans" panose="020B0606030504020204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3419475" cy="5286375"/>
          </a:xfrm>
          <a:prstGeom prst="rect">
            <a:avLst/>
          </a:prstGeom>
          <a:solidFill>
            <a:srgbClr val="341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flipV="1">
            <a:off x="-1209676" y="5286375"/>
            <a:ext cx="4629150" cy="1238250"/>
          </a:xfrm>
          <a:prstGeom prst="triangle">
            <a:avLst/>
          </a:prstGeom>
          <a:solidFill>
            <a:srgbClr val="341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585659" y="2231438"/>
            <a:ext cx="73604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Redefining Agricultural Insurance tools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3823" y="1428605"/>
            <a:ext cx="2277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Partners</a:t>
            </a:r>
          </a:p>
        </p:txBody>
      </p:sp>
      <p:pic>
        <p:nvPicPr>
          <p:cNvPr id="3076" name="Picture 4" descr="https://beacon-h2020.com/wp-content/uploads/2019/06/l7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85" y="4020852"/>
            <a:ext cx="1117550" cy="44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5" y="2546909"/>
            <a:ext cx="1143280" cy="471604"/>
          </a:xfrm>
          <a:prstGeom prst="rect">
            <a:avLst/>
          </a:prstGeom>
        </p:spPr>
      </p:pic>
      <p:pic>
        <p:nvPicPr>
          <p:cNvPr id="3078" name="Picture 6" descr="https://beacon-h2020.com/wp-content/uploads/2019/06/l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6" y="4502582"/>
            <a:ext cx="1189905" cy="4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beacon-h2020.com/wp-content/uploads/2019/06/l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50" y="2030345"/>
            <a:ext cx="14605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oogle Shape;984;p50"/>
          <p:cNvGrpSpPr/>
          <p:nvPr/>
        </p:nvGrpSpPr>
        <p:grpSpPr>
          <a:xfrm flipH="1">
            <a:off x="353153" y="1863351"/>
            <a:ext cx="446222" cy="77476"/>
            <a:chOff x="6146875" y="1767300"/>
            <a:chExt cx="331025" cy="57475"/>
          </a:xfrm>
          <a:solidFill>
            <a:srgbClr val="86AB40"/>
          </a:solidFill>
        </p:grpSpPr>
        <p:sp>
          <p:nvSpPr>
            <p:cNvPr id="35" name="Google Shape;985;p50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6;p50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87;p50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082" name="Picture 10" descr="https://beacon-h2020.com/wp-content/uploads/2019/06/l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1" y="2999863"/>
            <a:ext cx="1250950" cy="50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BEAC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92" y="286578"/>
            <a:ext cx="3127074" cy="5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beacon-h2020.com/wp-content/uploads/2020/04/logo-ETAM-en-whit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3" y="5007265"/>
            <a:ext cx="772529" cy="34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beacon-h2020.com/wp-content/uploads/2019/06/l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316" y="3475702"/>
            <a:ext cx="1298938" cy="5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85659" y="3535077"/>
            <a:ext cx="657571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Open Sans" panose="020B0606030504020204"/>
              </a:rPr>
              <a:t>For more information visit: http://beacon-h2020.com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12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02"/>
    </mc:Choice>
    <mc:Fallback xmlns="">
      <p:transition spd="slow" advTm="1710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88" y="429932"/>
            <a:ext cx="10171753" cy="5818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2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02"/>
    </mc:Choice>
    <mc:Fallback xmlns="">
      <p:transition spd="slow" advTm="1710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843;p35"/>
          <p:cNvSpPr/>
          <p:nvPr/>
        </p:nvSpPr>
        <p:spPr>
          <a:xfrm>
            <a:off x="1097652" y="5251610"/>
            <a:ext cx="622642" cy="734602"/>
          </a:xfrm>
          <a:custGeom>
            <a:avLst/>
            <a:gdLst/>
            <a:ahLst/>
            <a:cxnLst/>
            <a:rect l="l" t="t" r="r" b="b"/>
            <a:pathLst>
              <a:path w="26620" h="25052" extrusionOk="0">
                <a:moveTo>
                  <a:pt x="1" y="25052"/>
                </a:moveTo>
                <a:lnTo>
                  <a:pt x="26620" y="25052"/>
                </a:lnTo>
                <a:lnTo>
                  <a:pt x="26620" y="1"/>
                </a:lnTo>
                <a:lnTo>
                  <a:pt x="1" y="1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849;p35"/>
          <p:cNvSpPr/>
          <p:nvPr/>
        </p:nvSpPr>
        <p:spPr>
          <a:xfrm>
            <a:off x="1097652" y="4678438"/>
            <a:ext cx="622642" cy="661987"/>
          </a:xfrm>
          <a:custGeom>
            <a:avLst/>
            <a:gdLst/>
            <a:ahLst/>
            <a:cxnLst/>
            <a:rect l="l" t="t" r="r" b="b"/>
            <a:pathLst>
              <a:path w="26620" h="25052" extrusionOk="0">
                <a:moveTo>
                  <a:pt x="1" y="25052"/>
                </a:moveTo>
                <a:lnTo>
                  <a:pt x="26620" y="25052"/>
                </a:lnTo>
                <a:lnTo>
                  <a:pt x="26620" y="1"/>
                </a:lnTo>
                <a:lnTo>
                  <a:pt x="1" y="1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853;p35"/>
          <p:cNvSpPr/>
          <p:nvPr/>
        </p:nvSpPr>
        <p:spPr>
          <a:xfrm>
            <a:off x="1097652" y="3992923"/>
            <a:ext cx="622642" cy="698335"/>
          </a:xfrm>
          <a:custGeom>
            <a:avLst/>
            <a:gdLst/>
            <a:ahLst/>
            <a:cxnLst/>
            <a:rect l="l" t="t" r="r" b="b"/>
            <a:pathLst>
              <a:path w="26620" h="25086" extrusionOk="0">
                <a:moveTo>
                  <a:pt x="1" y="25085"/>
                </a:moveTo>
                <a:lnTo>
                  <a:pt x="26620" y="25085"/>
                </a:lnTo>
                <a:lnTo>
                  <a:pt x="26620" y="1"/>
                </a:lnTo>
                <a:lnTo>
                  <a:pt x="1" y="1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879;p35"/>
          <p:cNvSpPr/>
          <p:nvPr/>
        </p:nvSpPr>
        <p:spPr>
          <a:xfrm>
            <a:off x="4252266" y="5268362"/>
            <a:ext cx="6778672" cy="713170"/>
          </a:xfrm>
          <a:custGeom>
            <a:avLst/>
            <a:gdLst/>
            <a:ahLst/>
            <a:cxnLst/>
            <a:rect l="l" t="t" r="r" b="b"/>
            <a:pathLst>
              <a:path w="141336" h="25086" extrusionOk="0">
                <a:moveTo>
                  <a:pt x="133196" y="25085"/>
                </a:moveTo>
                <a:lnTo>
                  <a:pt x="1" y="25085"/>
                </a:lnTo>
                <a:lnTo>
                  <a:pt x="1" y="1"/>
                </a:lnTo>
                <a:lnTo>
                  <a:pt x="133196" y="1"/>
                </a:lnTo>
                <a:lnTo>
                  <a:pt x="141335" y="1254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320025" bIns="91425" anchor="ctr" anchorCtr="0">
            <a:noAutofit/>
          </a:bodyPr>
          <a:lstStyle/>
          <a:p>
            <a:pPr lvl="0" algn="r">
              <a:defRPr/>
            </a:pPr>
            <a:r>
              <a:rPr lang="en-US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kern="0" dirty="0">
                <a:solidFill>
                  <a:srgbClr val="324750"/>
                </a:solidFill>
                <a:latin typeface="Open Sans" panose="020B0606030504020204"/>
                <a:cs typeface="Arial" panose="020B0604020202020204" pitchFamily="34" charset="0"/>
              </a:rPr>
              <a:t>High market uptake &amp; Affordable Premiums</a:t>
            </a:r>
          </a:p>
        </p:txBody>
      </p:sp>
      <p:sp>
        <p:nvSpPr>
          <p:cNvPr id="138" name="Google Shape;880;p35"/>
          <p:cNvSpPr/>
          <p:nvPr/>
        </p:nvSpPr>
        <p:spPr>
          <a:xfrm>
            <a:off x="1720260" y="5271155"/>
            <a:ext cx="1413463" cy="712202"/>
          </a:xfrm>
          <a:custGeom>
            <a:avLst/>
            <a:gdLst/>
            <a:ahLst/>
            <a:cxnLst/>
            <a:rect l="l" t="t" r="r" b="b"/>
            <a:pathLst>
              <a:path w="42698" h="25052" extrusionOk="0">
                <a:moveTo>
                  <a:pt x="1" y="1"/>
                </a:moveTo>
                <a:lnTo>
                  <a:pt x="1" y="25052"/>
                </a:lnTo>
                <a:lnTo>
                  <a:pt x="42698" y="25052"/>
                </a:lnTo>
                <a:lnTo>
                  <a:pt x="42698" y="1"/>
                </a:lnTo>
                <a:close/>
              </a:path>
            </a:pathLst>
          </a:custGeom>
          <a:solidFill>
            <a:srgbClr val="86AB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/>
                <a:ea typeface="Roboto"/>
                <a:cs typeface="Roboto"/>
                <a:sym typeface="Roboto"/>
              </a:rPr>
              <a:t>Market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881;p35"/>
          <p:cNvSpPr/>
          <p:nvPr/>
        </p:nvSpPr>
        <p:spPr>
          <a:xfrm>
            <a:off x="4367089" y="5271155"/>
            <a:ext cx="1253374" cy="1230947"/>
          </a:xfrm>
          <a:custGeom>
            <a:avLst/>
            <a:gdLst/>
            <a:ahLst/>
            <a:cxnLst/>
            <a:rect l="l" t="t" r="r" b="b"/>
            <a:pathLst>
              <a:path w="37862" h="43299" extrusionOk="0">
                <a:moveTo>
                  <a:pt x="37861" y="1"/>
                </a:moveTo>
                <a:lnTo>
                  <a:pt x="1" y="10708"/>
                </a:lnTo>
                <a:lnTo>
                  <a:pt x="1" y="43298"/>
                </a:lnTo>
                <a:lnTo>
                  <a:pt x="37861" y="25052"/>
                </a:lnTo>
                <a:close/>
              </a:path>
            </a:pathLst>
          </a:custGeom>
          <a:solidFill>
            <a:srgbClr val="86AB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Google Shape;882;p35"/>
          <p:cNvSpPr/>
          <p:nvPr/>
        </p:nvSpPr>
        <p:spPr>
          <a:xfrm>
            <a:off x="3133665" y="5271155"/>
            <a:ext cx="1233479" cy="1230947"/>
          </a:xfrm>
          <a:custGeom>
            <a:avLst/>
            <a:gdLst/>
            <a:ahLst/>
            <a:cxnLst/>
            <a:rect l="l" t="t" r="r" b="b"/>
            <a:pathLst>
              <a:path w="37261" h="43299" extrusionOk="0">
                <a:moveTo>
                  <a:pt x="1" y="1"/>
                </a:moveTo>
                <a:lnTo>
                  <a:pt x="1" y="25052"/>
                </a:lnTo>
                <a:lnTo>
                  <a:pt x="37261" y="43298"/>
                </a:lnTo>
                <a:lnTo>
                  <a:pt x="37261" y="10708"/>
                </a:lnTo>
                <a:lnTo>
                  <a:pt x="1" y="1"/>
                </a:lnTo>
                <a:close/>
              </a:path>
            </a:pathLst>
          </a:custGeom>
          <a:solidFill>
            <a:srgbClr val="9DC1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" name="Google Shape;883;p35"/>
          <p:cNvSpPr/>
          <p:nvPr/>
        </p:nvSpPr>
        <p:spPr>
          <a:xfrm>
            <a:off x="3143189" y="5327740"/>
            <a:ext cx="2486820" cy="304447"/>
          </a:xfrm>
          <a:custGeom>
            <a:avLst/>
            <a:gdLst/>
            <a:ahLst/>
            <a:cxnLst/>
            <a:rect l="l" t="t" r="r" b="b"/>
            <a:pathLst>
              <a:path w="75122" h="10709" extrusionOk="0">
                <a:moveTo>
                  <a:pt x="1" y="1"/>
                </a:moveTo>
                <a:lnTo>
                  <a:pt x="37261" y="10708"/>
                </a:lnTo>
                <a:lnTo>
                  <a:pt x="7512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Google Shape;886;p35"/>
          <p:cNvSpPr/>
          <p:nvPr/>
        </p:nvSpPr>
        <p:spPr>
          <a:xfrm>
            <a:off x="3549832" y="4678046"/>
            <a:ext cx="7481107" cy="653283"/>
          </a:xfrm>
          <a:custGeom>
            <a:avLst/>
            <a:gdLst/>
            <a:ahLst/>
            <a:cxnLst/>
            <a:rect l="l" t="t" r="r" b="b"/>
            <a:pathLst>
              <a:path w="141336" h="25086" extrusionOk="0">
                <a:moveTo>
                  <a:pt x="133196" y="25085"/>
                </a:moveTo>
                <a:lnTo>
                  <a:pt x="1" y="25085"/>
                </a:lnTo>
                <a:lnTo>
                  <a:pt x="1" y="1"/>
                </a:lnTo>
                <a:lnTo>
                  <a:pt x="133196" y="1"/>
                </a:lnTo>
                <a:lnTo>
                  <a:pt x="141335" y="1254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320025" bIns="91425" anchor="ctr" anchorCtr="0">
            <a:noAutofit/>
          </a:bodyPr>
          <a:lstStyle/>
          <a:p>
            <a:pPr lvl="0" algn="r">
              <a:tabLst>
                <a:tab pos="6543675" algn="l"/>
              </a:tabLst>
              <a:defRPr/>
            </a:pPr>
            <a:r>
              <a:rPr lang="en-US" sz="1700" kern="0" dirty="0">
                <a:solidFill>
                  <a:srgbClr val="324750"/>
                </a:solidFill>
                <a:latin typeface="Open Sans" panose="020B0606030504020204"/>
                <a:cs typeface="Arial" panose="020B0604020202020204" pitchFamily="34" charset="0"/>
              </a:rPr>
              <a:t>Remote Damage Estimation reduces Operational costs</a:t>
            </a:r>
          </a:p>
        </p:txBody>
      </p:sp>
      <p:sp>
        <p:nvSpPr>
          <p:cNvPr id="145" name="Google Shape;887;p35"/>
          <p:cNvSpPr/>
          <p:nvPr/>
        </p:nvSpPr>
        <p:spPr>
          <a:xfrm>
            <a:off x="1720260" y="4678484"/>
            <a:ext cx="1021339" cy="652397"/>
          </a:xfrm>
          <a:custGeom>
            <a:avLst/>
            <a:gdLst/>
            <a:ahLst/>
            <a:cxnLst/>
            <a:rect l="l" t="t" r="r" b="b"/>
            <a:pathLst>
              <a:path w="42698" h="25052" extrusionOk="0">
                <a:moveTo>
                  <a:pt x="1" y="1"/>
                </a:moveTo>
                <a:lnTo>
                  <a:pt x="1" y="25052"/>
                </a:lnTo>
                <a:lnTo>
                  <a:pt x="42698" y="25052"/>
                </a:lnTo>
                <a:lnTo>
                  <a:pt x="42698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"/>
                <a:cs typeface="Roboto"/>
                <a:sym typeface="Roboto"/>
              </a:rPr>
              <a:t>Costs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888;p35"/>
          <p:cNvSpPr/>
          <p:nvPr/>
        </p:nvSpPr>
        <p:spPr>
          <a:xfrm>
            <a:off x="4043719" y="4678484"/>
            <a:ext cx="730112" cy="946903"/>
          </a:xfrm>
          <a:custGeom>
            <a:avLst/>
            <a:gdLst/>
            <a:ahLst/>
            <a:cxnLst/>
            <a:rect l="l" t="t" r="r" b="b"/>
            <a:pathLst>
              <a:path w="30523" h="36361" extrusionOk="0">
                <a:moveTo>
                  <a:pt x="30522" y="1"/>
                </a:moveTo>
                <a:lnTo>
                  <a:pt x="1" y="3403"/>
                </a:lnTo>
                <a:lnTo>
                  <a:pt x="1" y="36360"/>
                </a:lnTo>
                <a:lnTo>
                  <a:pt x="30522" y="25052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Google Shape;889;p35"/>
          <p:cNvSpPr/>
          <p:nvPr/>
        </p:nvSpPr>
        <p:spPr>
          <a:xfrm>
            <a:off x="2741557" y="4678484"/>
            <a:ext cx="1302209" cy="946903"/>
          </a:xfrm>
          <a:custGeom>
            <a:avLst/>
            <a:gdLst/>
            <a:ahLst/>
            <a:cxnLst/>
            <a:rect l="l" t="t" r="r" b="b"/>
            <a:pathLst>
              <a:path w="54440" h="36361" extrusionOk="0">
                <a:moveTo>
                  <a:pt x="1" y="1"/>
                </a:moveTo>
                <a:lnTo>
                  <a:pt x="1" y="25286"/>
                </a:lnTo>
                <a:lnTo>
                  <a:pt x="54440" y="36360"/>
                </a:lnTo>
                <a:lnTo>
                  <a:pt x="54440" y="3403"/>
                </a:lnTo>
                <a:lnTo>
                  <a:pt x="1" y="1"/>
                </a:lnTo>
                <a:close/>
              </a:path>
            </a:pathLst>
          </a:custGeom>
          <a:solidFill>
            <a:srgbClr val="96C0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Google Shape;890;p35"/>
          <p:cNvSpPr/>
          <p:nvPr/>
        </p:nvSpPr>
        <p:spPr>
          <a:xfrm>
            <a:off x="2741557" y="4678484"/>
            <a:ext cx="2032297" cy="88647"/>
          </a:xfrm>
          <a:custGeom>
            <a:avLst/>
            <a:gdLst/>
            <a:ahLst/>
            <a:cxnLst/>
            <a:rect l="l" t="t" r="r" b="b"/>
            <a:pathLst>
              <a:path w="84962" h="3404" extrusionOk="0">
                <a:moveTo>
                  <a:pt x="1" y="1"/>
                </a:moveTo>
                <a:lnTo>
                  <a:pt x="84961" y="1"/>
                </a:lnTo>
                <a:lnTo>
                  <a:pt x="54440" y="3403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" name="Google Shape;873;p35"/>
          <p:cNvSpPr/>
          <p:nvPr/>
        </p:nvSpPr>
        <p:spPr>
          <a:xfrm>
            <a:off x="3746597" y="3993513"/>
            <a:ext cx="7284341" cy="684946"/>
          </a:xfrm>
          <a:custGeom>
            <a:avLst/>
            <a:gdLst/>
            <a:ahLst/>
            <a:cxnLst/>
            <a:rect l="l" t="t" r="r" b="b"/>
            <a:pathLst>
              <a:path w="141336" h="25086" extrusionOk="0">
                <a:moveTo>
                  <a:pt x="133196" y="25085"/>
                </a:moveTo>
                <a:lnTo>
                  <a:pt x="1" y="25085"/>
                </a:lnTo>
                <a:lnTo>
                  <a:pt x="1" y="1"/>
                </a:lnTo>
                <a:lnTo>
                  <a:pt x="133196" y="1"/>
                </a:lnTo>
                <a:lnTo>
                  <a:pt x="141335" y="1254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320025" bIns="108000" anchor="ctr" anchorCtr="0">
            <a:noAutofit/>
          </a:bodyPr>
          <a:lstStyle/>
          <a:p>
            <a:pPr lvl="0" algn="r">
              <a:defRPr/>
            </a:pPr>
            <a:r>
              <a:rPr lang="en-US" kern="0" dirty="0">
                <a:solidFill>
                  <a:srgbClr val="324750"/>
                </a:solidFill>
                <a:latin typeface="Open Sans" panose="020B0606030504020204"/>
                <a:cs typeface="Arial" panose="020B0604020202020204" pitchFamily="34" charset="0"/>
              </a:rPr>
              <a:t>Accurate estimation of the potential losses and indemnities </a:t>
            </a:r>
          </a:p>
        </p:txBody>
      </p:sp>
      <p:sp>
        <p:nvSpPr>
          <p:cNvPr id="131" name="Google Shape;874;p35"/>
          <p:cNvSpPr/>
          <p:nvPr/>
        </p:nvSpPr>
        <p:spPr>
          <a:xfrm>
            <a:off x="1720260" y="3993518"/>
            <a:ext cx="1131181" cy="684946"/>
          </a:xfrm>
          <a:custGeom>
            <a:avLst/>
            <a:gdLst/>
            <a:ahLst/>
            <a:cxnLst/>
            <a:rect l="l" t="t" r="r" b="b"/>
            <a:pathLst>
              <a:path w="42698" h="25086" extrusionOk="0">
                <a:moveTo>
                  <a:pt x="1" y="1"/>
                </a:moveTo>
                <a:lnTo>
                  <a:pt x="1" y="25085"/>
                </a:lnTo>
                <a:lnTo>
                  <a:pt x="42698" y="25085"/>
                </a:lnTo>
                <a:lnTo>
                  <a:pt x="42698" y="1"/>
                </a:lnTo>
                <a:close/>
              </a:path>
            </a:pathLst>
          </a:custGeom>
          <a:solidFill>
            <a:srgbClr val="86AB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/>
                <a:ea typeface="Roboto"/>
                <a:cs typeface="Roboto"/>
                <a:sym typeface="Roboto"/>
              </a:rPr>
              <a:t>Weather Risk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875;p35"/>
          <p:cNvSpPr/>
          <p:nvPr/>
        </p:nvSpPr>
        <p:spPr>
          <a:xfrm>
            <a:off x="2851394" y="3907922"/>
            <a:ext cx="547046" cy="859800"/>
          </a:xfrm>
          <a:custGeom>
            <a:avLst/>
            <a:gdLst/>
            <a:ahLst/>
            <a:cxnLst/>
            <a:rect l="l" t="t" r="r" b="b"/>
            <a:pathLst>
              <a:path w="20649" h="31490" extrusionOk="0">
                <a:moveTo>
                  <a:pt x="20649" y="0"/>
                </a:moveTo>
                <a:lnTo>
                  <a:pt x="1" y="3136"/>
                </a:lnTo>
                <a:lnTo>
                  <a:pt x="1" y="28220"/>
                </a:lnTo>
                <a:lnTo>
                  <a:pt x="20649" y="31489"/>
                </a:lnTo>
                <a:lnTo>
                  <a:pt x="20649" y="0"/>
                </a:lnTo>
                <a:close/>
              </a:path>
            </a:pathLst>
          </a:custGeom>
          <a:solidFill>
            <a:srgbClr val="9DC1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" name="Google Shape;876;p35"/>
          <p:cNvSpPr/>
          <p:nvPr/>
        </p:nvSpPr>
        <p:spPr>
          <a:xfrm>
            <a:off x="3398404" y="3907922"/>
            <a:ext cx="888165" cy="859800"/>
          </a:xfrm>
          <a:custGeom>
            <a:avLst/>
            <a:gdLst/>
            <a:ahLst/>
            <a:cxnLst/>
            <a:rect l="l" t="t" r="r" b="b"/>
            <a:pathLst>
              <a:path w="33525" h="31490" extrusionOk="0">
                <a:moveTo>
                  <a:pt x="1" y="0"/>
                </a:moveTo>
                <a:lnTo>
                  <a:pt x="33525" y="3136"/>
                </a:lnTo>
                <a:lnTo>
                  <a:pt x="33525" y="28220"/>
                </a:lnTo>
                <a:lnTo>
                  <a:pt x="1" y="31489"/>
                </a:lnTo>
                <a:close/>
              </a:path>
            </a:pathLst>
          </a:custGeom>
          <a:solidFill>
            <a:srgbClr val="86AB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11096" y="108301"/>
            <a:ext cx="85657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6AB40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transforms the </a:t>
            </a:r>
            <a:r>
              <a:rPr lang="en-US" sz="3000" b="1" dirty="0" err="1">
                <a:solidFill>
                  <a:srgbClr val="86AB40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Agri</a:t>
            </a:r>
            <a:r>
              <a:rPr lang="en-US" sz="3000" b="1" dirty="0">
                <a:solidFill>
                  <a:srgbClr val="86AB40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-Insurance Sector…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987927" y="1004917"/>
            <a:ext cx="13067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34164A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From…</a:t>
            </a:r>
            <a:endParaRPr lang="en-US" sz="2500" dirty="0">
              <a:solidFill>
                <a:srgbClr val="34164A"/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1004928" y="3506369"/>
            <a:ext cx="87261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86AB40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To…</a:t>
            </a:r>
            <a:endParaRPr lang="en-US" sz="2500" dirty="0"/>
          </a:p>
        </p:txBody>
      </p:sp>
      <p:grpSp>
        <p:nvGrpSpPr>
          <p:cNvPr id="79" name="Google Shape;7899;p88"/>
          <p:cNvGrpSpPr/>
          <p:nvPr/>
        </p:nvGrpSpPr>
        <p:grpSpPr>
          <a:xfrm>
            <a:off x="1221794" y="5485808"/>
            <a:ext cx="359565" cy="358094"/>
            <a:chOff x="1342268" y="4161009"/>
            <a:chExt cx="359565" cy="358094"/>
          </a:xfrm>
        </p:grpSpPr>
        <p:sp>
          <p:nvSpPr>
            <p:cNvPr id="80" name="Google Shape;7900;p88"/>
            <p:cNvSpPr/>
            <p:nvPr/>
          </p:nvSpPr>
          <p:spPr>
            <a:xfrm>
              <a:off x="1342268" y="4371845"/>
              <a:ext cx="65077" cy="147257"/>
            </a:xfrm>
            <a:custGeom>
              <a:avLst/>
              <a:gdLst/>
              <a:ahLst/>
              <a:cxnLst/>
              <a:rect l="l" t="t" r="r" b="b"/>
              <a:pathLst>
                <a:path w="2477" h="5605" extrusionOk="0">
                  <a:moveTo>
                    <a:pt x="354" y="0"/>
                  </a:moveTo>
                  <a:cubicBezTo>
                    <a:pt x="160" y="0"/>
                    <a:pt x="1" y="160"/>
                    <a:pt x="1" y="354"/>
                  </a:cubicBezTo>
                  <a:lnTo>
                    <a:pt x="1" y="5605"/>
                  </a:lnTo>
                  <a:lnTo>
                    <a:pt x="2477" y="5605"/>
                  </a:lnTo>
                  <a:lnTo>
                    <a:pt x="2477" y="354"/>
                  </a:lnTo>
                  <a:cubicBezTo>
                    <a:pt x="2477" y="160"/>
                    <a:pt x="2310" y="0"/>
                    <a:pt x="2116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901;p88"/>
            <p:cNvSpPr/>
            <p:nvPr/>
          </p:nvSpPr>
          <p:spPr>
            <a:xfrm>
              <a:off x="1342268" y="4371845"/>
              <a:ext cx="31002" cy="147257"/>
            </a:xfrm>
            <a:custGeom>
              <a:avLst/>
              <a:gdLst/>
              <a:ahLst/>
              <a:cxnLst/>
              <a:rect l="l" t="t" r="r" b="b"/>
              <a:pathLst>
                <a:path w="1180" h="5605" extrusionOk="0">
                  <a:moveTo>
                    <a:pt x="354" y="0"/>
                  </a:moveTo>
                  <a:cubicBezTo>
                    <a:pt x="160" y="0"/>
                    <a:pt x="1" y="160"/>
                    <a:pt x="1" y="354"/>
                  </a:cubicBezTo>
                  <a:lnTo>
                    <a:pt x="1" y="5605"/>
                  </a:lnTo>
                  <a:lnTo>
                    <a:pt x="826" y="5605"/>
                  </a:lnTo>
                  <a:lnTo>
                    <a:pt x="826" y="354"/>
                  </a:lnTo>
                  <a:cubicBezTo>
                    <a:pt x="826" y="160"/>
                    <a:pt x="986" y="0"/>
                    <a:pt x="1180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902;p88"/>
            <p:cNvSpPr/>
            <p:nvPr/>
          </p:nvSpPr>
          <p:spPr>
            <a:xfrm>
              <a:off x="1440501" y="4335589"/>
              <a:ext cx="65077" cy="183513"/>
            </a:xfrm>
            <a:custGeom>
              <a:avLst/>
              <a:gdLst/>
              <a:ahLst/>
              <a:cxnLst/>
              <a:rect l="l" t="t" r="r" b="b"/>
              <a:pathLst>
                <a:path w="2477" h="6985" extrusionOk="0">
                  <a:moveTo>
                    <a:pt x="354" y="0"/>
                  </a:moveTo>
                  <a:cubicBezTo>
                    <a:pt x="160" y="0"/>
                    <a:pt x="0" y="153"/>
                    <a:pt x="0" y="354"/>
                  </a:cubicBezTo>
                  <a:lnTo>
                    <a:pt x="0" y="6985"/>
                  </a:lnTo>
                  <a:lnTo>
                    <a:pt x="2476" y="6985"/>
                  </a:lnTo>
                  <a:lnTo>
                    <a:pt x="2476" y="354"/>
                  </a:lnTo>
                  <a:cubicBezTo>
                    <a:pt x="2476" y="153"/>
                    <a:pt x="2317" y="0"/>
                    <a:pt x="2116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903;p88"/>
            <p:cNvSpPr/>
            <p:nvPr/>
          </p:nvSpPr>
          <p:spPr>
            <a:xfrm>
              <a:off x="1440501" y="4335589"/>
              <a:ext cx="31002" cy="183513"/>
            </a:xfrm>
            <a:custGeom>
              <a:avLst/>
              <a:gdLst/>
              <a:ahLst/>
              <a:cxnLst/>
              <a:rect l="l" t="t" r="r" b="b"/>
              <a:pathLst>
                <a:path w="1180" h="6985" extrusionOk="0">
                  <a:moveTo>
                    <a:pt x="354" y="0"/>
                  </a:moveTo>
                  <a:cubicBezTo>
                    <a:pt x="160" y="0"/>
                    <a:pt x="0" y="153"/>
                    <a:pt x="0" y="354"/>
                  </a:cubicBezTo>
                  <a:lnTo>
                    <a:pt x="0" y="6985"/>
                  </a:lnTo>
                  <a:lnTo>
                    <a:pt x="826" y="6985"/>
                  </a:lnTo>
                  <a:lnTo>
                    <a:pt x="826" y="354"/>
                  </a:lnTo>
                  <a:cubicBezTo>
                    <a:pt x="826" y="153"/>
                    <a:pt x="985" y="0"/>
                    <a:pt x="1179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904;p88"/>
            <p:cNvSpPr/>
            <p:nvPr/>
          </p:nvSpPr>
          <p:spPr>
            <a:xfrm>
              <a:off x="1538707" y="4299123"/>
              <a:ext cx="64919" cy="219980"/>
            </a:xfrm>
            <a:custGeom>
              <a:avLst/>
              <a:gdLst/>
              <a:ahLst/>
              <a:cxnLst/>
              <a:rect l="l" t="t" r="r" b="b"/>
              <a:pathLst>
                <a:path w="2471" h="8373" extrusionOk="0">
                  <a:moveTo>
                    <a:pt x="355" y="1"/>
                  </a:moveTo>
                  <a:cubicBezTo>
                    <a:pt x="153" y="1"/>
                    <a:pt x="1" y="160"/>
                    <a:pt x="1" y="355"/>
                  </a:cubicBezTo>
                  <a:lnTo>
                    <a:pt x="1" y="8373"/>
                  </a:lnTo>
                  <a:lnTo>
                    <a:pt x="2470" y="8373"/>
                  </a:lnTo>
                  <a:lnTo>
                    <a:pt x="2470" y="355"/>
                  </a:lnTo>
                  <a:cubicBezTo>
                    <a:pt x="2470" y="160"/>
                    <a:pt x="2311" y="1"/>
                    <a:pt x="2116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905;p88"/>
            <p:cNvSpPr/>
            <p:nvPr/>
          </p:nvSpPr>
          <p:spPr>
            <a:xfrm>
              <a:off x="1538707" y="4299123"/>
              <a:ext cx="31002" cy="219980"/>
            </a:xfrm>
            <a:custGeom>
              <a:avLst/>
              <a:gdLst/>
              <a:ahLst/>
              <a:cxnLst/>
              <a:rect l="l" t="t" r="r" b="b"/>
              <a:pathLst>
                <a:path w="1180" h="8373" extrusionOk="0">
                  <a:moveTo>
                    <a:pt x="355" y="1"/>
                  </a:moveTo>
                  <a:cubicBezTo>
                    <a:pt x="153" y="1"/>
                    <a:pt x="1" y="160"/>
                    <a:pt x="1" y="355"/>
                  </a:cubicBezTo>
                  <a:lnTo>
                    <a:pt x="1" y="8373"/>
                  </a:lnTo>
                  <a:lnTo>
                    <a:pt x="826" y="8373"/>
                  </a:lnTo>
                  <a:lnTo>
                    <a:pt x="826" y="355"/>
                  </a:lnTo>
                  <a:cubicBezTo>
                    <a:pt x="826" y="160"/>
                    <a:pt x="986" y="1"/>
                    <a:pt x="11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906;p88"/>
            <p:cNvSpPr/>
            <p:nvPr/>
          </p:nvSpPr>
          <p:spPr>
            <a:xfrm>
              <a:off x="1636940" y="4262683"/>
              <a:ext cx="64893" cy="256420"/>
            </a:xfrm>
            <a:custGeom>
              <a:avLst/>
              <a:gdLst/>
              <a:ahLst/>
              <a:cxnLst/>
              <a:rect l="l" t="t" r="r" b="b"/>
              <a:pathLst>
                <a:path w="2470" h="9760" extrusionOk="0">
                  <a:moveTo>
                    <a:pt x="354" y="1"/>
                  </a:moveTo>
                  <a:cubicBezTo>
                    <a:pt x="153" y="1"/>
                    <a:pt x="0" y="160"/>
                    <a:pt x="0" y="354"/>
                  </a:cubicBezTo>
                  <a:lnTo>
                    <a:pt x="0" y="9760"/>
                  </a:lnTo>
                  <a:lnTo>
                    <a:pt x="2470" y="9760"/>
                  </a:lnTo>
                  <a:lnTo>
                    <a:pt x="2470" y="354"/>
                  </a:lnTo>
                  <a:cubicBezTo>
                    <a:pt x="2470" y="160"/>
                    <a:pt x="2310" y="1"/>
                    <a:pt x="2116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907;p88"/>
            <p:cNvSpPr/>
            <p:nvPr/>
          </p:nvSpPr>
          <p:spPr>
            <a:xfrm>
              <a:off x="1636940" y="4262683"/>
              <a:ext cx="31002" cy="256420"/>
            </a:xfrm>
            <a:custGeom>
              <a:avLst/>
              <a:gdLst/>
              <a:ahLst/>
              <a:cxnLst/>
              <a:rect l="l" t="t" r="r" b="b"/>
              <a:pathLst>
                <a:path w="1180" h="9760" extrusionOk="0">
                  <a:moveTo>
                    <a:pt x="354" y="1"/>
                  </a:moveTo>
                  <a:cubicBezTo>
                    <a:pt x="153" y="1"/>
                    <a:pt x="0" y="160"/>
                    <a:pt x="0" y="354"/>
                  </a:cubicBezTo>
                  <a:lnTo>
                    <a:pt x="0" y="9760"/>
                  </a:lnTo>
                  <a:lnTo>
                    <a:pt x="826" y="9760"/>
                  </a:lnTo>
                  <a:lnTo>
                    <a:pt x="826" y="354"/>
                  </a:lnTo>
                  <a:cubicBezTo>
                    <a:pt x="826" y="160"/>
                    <a:pt x="978" y="1"/>
                    <a:pt x="11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908;p88"/>
            <p:cNvSpPr/>
            <p:nvPr/>
          </p:nvSpPr>
          <p:spPr>
            <a:xfrm>
              <a:off x="1357953" y="4161009"/>
              <a:ext cx="333687" cy="134699"/>
            </a:xfrm>
            <a:custGeom>
              <a:avLst/>
              <a:gdLst/>
              <a:ahLst/>
              <a:cxnLst/>
              <a:rect l="l" t="t" r="r" b="b"/>
              <a:pathLst>
                <a:path w="12701" h="5127" extrusionOk="0">
                  <a:moveTo>
                    <a:pt x="10208" y="0"/>
                  </a:moveTo>
                  <a:cubicBezTo>
                    <a:pt x="10033" y="0"/>
                    <a:pt x="9921" y="204"/>
                    <a:pt x="10030" y="354"/>
                  </a:cubicBezTo>
                  <a:lnTo>
                    <a:pt x="10391" y="874"/>
                  </a:lnTo>
                  <a:cubicBezTo>
                    <a:pt x="9177" y="1603"/>
                    <a:pt x="5292" y="3649"/>
                    <a:pt x="0" y="3649"/>
                  </a:cubicBezTo>
                  <a:lnTo>
                    <a:pt x="0" y="5126"/>
                  </a:lnTo>
                  <a:cubicBezTo>
                    <a:pt x="2879" y="5112"/>
                    <a:pt x="5729" y="4557"/>
                    <a:pt x="8400" y="3489"/>
                  </a:cubicBezTo>
                  <a:cubicBezTo>
                    <a:pt x="9378" y="3101"/>
                    <a:pt x="10328" y="2636"/>
                    <a:pt x="11237" y="2088"/>
                  </a:cubicBezTo>
                  <a:lnTo>
                    <a:pt x="11556" y="2553"/>
                  </a:lnTo>
                  <a:cubicBezTo>
                    <a:pt x="11601" y="2616"/>
                    <a:pt x="11670" y="2646"/>
                    <a:pt x="11739" y="2646"/>
                  </a:cubicBezTo>
                  <a:cubicBezTo>
                    <a:pt x="11830" y="2646"/>
                    <a:pt x="11920" y="2593"/>
                    <a:pt x="11951" y="2490"/>
                  </a:cubicBezTo>
                  <a:lnTo>
                    <a:pt x="12659" y="375"/>
                  </a:lnTo>
                  <a:cubicBezTo>
                    <a:pt x="12700" y="229"/>
                    <a:pt x="12603" y="84"/>
                    <a:pt x="12451" y="84"/>
                  </a:cubicBezTo>
                  <a:lnTo>
                    <a:pt x="10217" y="0"/>
                  </a:lnTo>
                  <a:cubicBezTo>
                    <a:pt x="10214" y="0"/>
                    <a:pt x="10211" y="0"/>
                    <a:pt x="1020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09790" y="4178287"/>
            <a:ext cx="388728" cy="330692"/>
            <a:chOff x="1209790" y="4178287"/>
            <a:chExt cx="388728" cy="330692"/>
          </a:xfrm>
        </p:grpSpPr>
        <p:sp>
          <p:nvSpPr>
            <p:cNvPr id="90" name="Google Shape;7720;p88"/>
            <p:cNvSpPr/>
            <p:nvPr/>
          </p:nvSpPr>
          <p:spPr>
            <a:xfrm>
              <a:off x="1209790" y="4178287"/>
              <a:ext cx="388728" cy="330692"/>
            </a:xfrm>
            <a:custGeom>
              <a:avLst/>
              <a:gdLst/>
              <a:ahLst/>
              <a:cxnLst/>
              <a:rect l="l" t="t" r="r" b="b"/>
              <a:pathLst>
                <a:path w="14796" h="12587" extrusionOk="0">
                  <a:moveTo>
                    <a:pt x="7402" y="0"/>
                  </a:moveTo>
                  <a:cubicBezTo>
                    <a:pt x="6946" y="0"/>
                    <a:pt x="6490" y="226"/>
                    <a:pt x="6230" y="677"/>
                  </a:cubicBezTo>
                  <a:lnTo>
                    <a:pt x="521" y="10555"/>
                  </a:lnTo>
                  <a:cubicBezTo>
                    <a:pt x="1" y="11456"/>
                    <a:pt x="653" y="12587"/>
                    <a:pt x="1693" y="12587"/>
                  </a:cubicBezTo>
                  <a:lnTo>
                    <a:pt x="13103" y="12587"/>
                  </a:lnTo>
                  <a:cubicBezTo>
                    <a:pt x="14144" y="12587"/>
                    <a:pt x="14796" y="11456"/>
                    <a:pt x="14275" y="10555"/>
                  </a:cubicBezTo>
                  <a:lnTo>
                    <a:pt x="8574" y="671"/>
                  </a:lnTo>
                  <a:cubicBezTo>
                    <a:pt x="8311" y="224"/>
                    <a:pt x="7856" y="0"/>
                    <a:pt x="7402" y="0"/>
                  </a:cubicBezTo>
                  <a:close/>
                </a:path>
              </a:pathLst>
            </a:custGeom>
            <a:solidFill>
              <a:srgbClr val="8FB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721;p88"/>
            <p:cNvSpPr/>
            <p:nvPr/>
          </p:nvSpPr>
          <p:spPr>
            <a:xfrm>
              <a:off x="1247701" y="4208475"/>
              <a:ext cx="313089" cy="270265"/>
            </a:xfrm>
            <a:custGeom>
              <a:avLst/>
              <a:gdLst/>
              <a:ahLst/>
              <a:cxnLst/>
              <a:rect l="l" t="t" r="r" b="b"/>
              <a:pathLst>
                <a:path w="11917" h="10287" extrusionOk="0">
                  <a:moveTo>
                    <a:pt x="5959" y="0"/>
                  </a:moveTo>
                  <a:cubicBezTo>
                    <a:pt x="5891" y="0"/>
                    <a:pt x="5823" y="35"/>
                    <a:pt x="5785" y="104"/>
                  </a:cubicBezTo>
                  <a:lnTo>
                    <a:pt x="77" y="9981"/>
                  </a:lnTo>
                  <a:cubicBezTo>
                    <a:pt x="1" y="10120"/>
                    <a:pt x="98" y="10286"/>
                    <a:pt x="250" y="10286"/>
                  </a:cubicBezTo>
                  <a:lnTo>
                    <a:pt x="11667" y="10286"/>
                  </a:lnTo>
                  <a:cubicBezTo>
                    <a:pt x="11820" y="10286"/>
                    <a:pt x="11917" y="10120"/>
                    <a:pt x="11841" y="9981"/>
                  </a:cubicBezTo>
                  <a:lnTo>
                    <a:pt x="6132" y="104"/>
                  </a:lnTo>
                  <a:cubicBezTo>
                    <a:pt x="6094" y="35"/>
                    <a:pt x="6026" y="0"/>
                    <a:pt x="5959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722;p88"/>
            <p:cNvSpPr/>
            <p:nvPr/>
          </p:nvSpPr>
          <p:spPr>
            <a:xfrm>
              <a:off x="1372154" y="4405466"/>
              <a:ext cx="55987" cy="47816"/>
            </a:xfrm>
            <a:custGeom>
              <a:avLst/>
              <a:gdLst/>
              <a:ahLst/>
              <a:cxnLst/>
              <a:rect l="l" t="t" r="r" b="b"/>
              <a:pathLst>
                <a:path w="2131" h="1820" extrusionOk="0">
                  <a:moveTo>
                    <a:pt x="1215" y="0"/>
                  </a:moveTo>
                  <a:cubicBezTo>
                    <a:pt x="410" y="0"/>
                    <a:pt x="1" y="978"/>
                    <a:pt x="577" y="1554"/>
                  </a:cubicBezTo>
                  <a:cubicBezTo>
                    <a:pt x="760" y="1738"/>
                    <a:pt x="988" y="1820"/>
                    <a:pt x="1211" y="1820"/>
                  </a:cubicBezTo>
                  <a:cubicBezTo>
                    <a:pt x="1679" y="1820"/>
                    <a:pt x="2130" y="1458"/>
                    <a:pt x="2130" y="909"/>
                  </a:cubicBezTo>
                  <a:cubicBezTo>
                    <a:pt x="2130" y="409"/>
                    <a:pt x="1721" y="0"/>
                    <a:pt x="121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723;p88"/>
            <p:cNvSpPr/>
            <p:nvPr/>
          </p:nvSpPr>
          <p:spPr>
            <a:xfrm>
              <a:off x="1383477" y="4273525"/>
              <a:ext cx="41379" cy="112446"/>
            </a:xfrm>
            <a:custGeom>
              <a:avLst/>
              <a:gdLst/>
              <a:ahLst/>
              <a:cxnLst/>
              <a:rect l="l" t="t" r="r" b="b"/>
              <a:pathLst>
                <a:path w="1575" h="4280" extrusionOk="0">
                  <a:moveTo>
                    <a:pt x="534" y="0"/>
                  </a:moveTo>
                  <a:cubicBezTo>
                    <a:pt x="236" y="0"/>
                    <a:pt x="0" y="236"/>
                    <a:pt x="0" y="534"/>
                  </a:cubicBezTo>
                  <a:lnTo>
                    <a:pt x="0" y="3746"/>
                  </a:lnTo>
                  <a:cubicBezTo>
                    <a:pt x="0" y="4037"/>
                    <a:pt x="236" y="4280"/>
                    <a:pt x="534" y="4280"/>
                  </a:cubicBezTo>
                  <a:lnTo>
                    <a:pt x="1040" y="4280"/>
                  </a:lnTo>
                  <a:cubicBezTo>
                    <a:pt x="1339" y="4280"/>
                    <a:pt x="1575" y="4037"/>
                    <a:pt x="1575" y="3746"/>
                  </a:cubicBezTo>
                  <a:lnTo>
                    <a:pt x="1575" y="534"/>
                  </a:lnTo>
                  <a:cubicBezTo>
                    <a:pt x="1575" y="236"/>
                    <a:pt x="1339" y="0"/>
                    <a:pt x="104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7307;p88"/>
          <p:cNvGrpSpPr/>
          <p:nvPr/>
        </p:nvGrpSpPr>
        <p:grpSpPr>
          <a:xfrm>
            <a:off x="1205505" y="4858025"/>
            <a:ext cx="364294" cy="351553"/>
            <a:chOff x="4718468" y="2306984"/>
            <a:chExt cx="364294" cy="351553"/>
          </a:xfrm>
        </p:grpSpPr>
        <p:sp>
          <p:nvSpPr>
            <p:cNvPr id="96" name="Google Shape;7308;p88"/>
            <p:cNvSpPr/>
            <p:nvPr/>
          </p:nvSpPr>
          <p:spPr>
            <a:xfrm>
              <a:off x="4718468" y="2472869"/>
              <a:ext cx="55593" cy="57195"/>
            </a:xfrm>
            <a:custGeom>
              <a:avLst/>
              <a:gdLst/>
              <a:ahLst/>
              <a:cxnLst/>
              <a:rect l="l" t="t" r="r" b="b"/>
              <a:pathLst>
                <a:path w="2116" h="2177" extrusionOk="0">
                  <a:moveTo>
                    <a:pt x="784" y="408"/>
                  </a:moveTo>
                  <a:cubicBezTo>
                    <a:pt x="930" y="449"/>
                    <a:pt x="1034" y="560"/>
                    <a:pt x="1082" y="699"/>
                  </a:cubicBezTo>
                  <a:cubicBezTo>
                    <a:pt x="1110" y="762"/>
                    <a:pt x="1124" y="824"/>
                    <a:pt x="1124" y="893"/>
                  </a:cubicBezTo>
                  <a:cubicBezTo>
                    <a:pt x="840" y="831"/>
                    <a:pt x="625" y="748"/>
                    <a:pt x="576" y="651"/>
                  </a:cubicBezTo>
                  <a:cubicBezTo>
                    <a:pt x="555" y="609"/>
                    <a:pt x="604" y="533"/>
                    <a:pt x="632" y="491"/>
                  </a:cubicBezTo>
                  <a:cubicBezTo>
                    <a:pt x="659" y="442"/>
                    <a:pt x="715" y="408"/>
                    <a:pt x="763" y="408"/>
                  </a:cubicBezTo>
                  <a:close/>
                  <a:moveTo>
                    <a:pt x="765" y="1"/>
                  </a:moveTo>
                  <a:cubicBezTo>
                    <a:pt x="584" y="1"/>
                    <a:pt x="415" y="89"/>
                    <a:pt x="306" y="241"/>
                  </a:cubicBezTo>
                  <a:cubicBezTo>
                    <a:pt x="111" y="498"/>
                    <a:pt x="146" y="706"/>
                    <a:pt x="208" y="831"/>
                  </a:cubicBezTo>
                  <a:cubicBezTo>
                    <a:pt x="312" y="1046"/>
                    <a:pt x="576" y="1192"/>
                    <a:pt x="1013" y="1289"/>
                  </a:cubicBezTo>
                  <a:cubicBezTo>
                    <a:pt x="999" y="1303"/>
                    <a:pt x="985" y="1323"/>
                    <a:pt x="971" y="1344"/>
                  </a:cubicBezTo>
                  <a:cubicBezTo>
                    <a:pt x="791" y="1587"/>
                    <a:pt x="514" y="1733"/>
                    <a:pt x="208" y="1746"/>
                  </a:cubicBezTo>
                  <a:cubicBezTo>
                    <a:pt x="91" y="1753"/>
                    <a:pt x="0" y="1844"/>
                    <a:pt x="0" y="1961"/>
                  </a:cubicBezTo>
                  <a:cubicBezTo>
                    <a:pt x="0" y="2079"/>
                    <a:pt x="91" y="2170"/>
                    <a:pt x="201" y="2177"/>
                  </a:cubicBezTo>
                  <a:lnTo>
                    <a:pt x="250" y="2177"/>
                  </a:lnTo>
                  <a:cubicBezTo>
                    <a:pt x="500" y="2177"/>
                    <a:pt x="909" y="2086"/>
                    <a:pt x="1297" y="1594"/>
                  </a:cubicBezTo>
                  <a:cubicBezTo>
                    <a:pt x="1353" y="1525"/>
                    <a:pt x="1401" y="1441"/>
                    <a:pt x="1443" y="1358"/>
                  </a:cubicBezTo>
                  <a:cubicBezTo>
                    <a:pt x="1700" y="1386"/>
                    <a:pt x="1901" y="1386"/>
                    <a:pt x="1908" y="1386"/>
                  </a:cubicBezTo>
                  <a:cubicBezTo>
                    <a:pt x="1912" y="1386"/>
                    <a:pt x="1916" y="1386"/>
                    <a:pt x="1920" y="1386"/>
                  </a:cubicBezTo>
                  <a:cubicBezTo>
                    <a:pt x="2032" y="1386"/>
                    <a:pt x="2116" y="1292"/>
                    <a:pt x="2116" y="1178"/>
                  </a:cubicBezTo>
                  <a:cubicBezTo>
                    <a:pt x="2116" y="1067"/>
                    <a:pt x="2019" y="977"/>
                    <a:pt x="1908" y="977"/>
                  </a:cubicBezTo>
                  <a:cubicBezTo>
                    <a:pt x="1790" y="977"/>
                    <a:pt x="1665" y="970"/>
                    <a:pt x="1540" y="956"/>
                  </a:cubicBezTo>
                  <a:cubicBezTo>
                    <a:pt x="1540" y="817"/>
                    <a:pt x="1519" y="678"/>
                    <a:pt x="1464" y="547"/>
                  </a:cubicBezTo>
                  <a:cubicBezTo>
                    <a:pt x="1346" y="255"/>
                    <a:pt x="1103" y="40"/>
                    <a:pt x="840" y="5"/>
                  </a:cubicBezTo>
                  <a:cubicBezTo>
                    <a:pt x="815" y="2"/>
                    <a:pt x="790" y="1"/>
                    <a:pt x="765" y="1"/>
                  </a:cubicBez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309;p88"/>
            <p:cNvSpPr/>
            <p:nvPr/>
          </p:nvSpPr>
          <p:spPr>
            <a:xfrm>
              <a:off x="4764392" y="2405927"/>
              <a:ext cx="318370" cy="252610"/>
            </a:xfrm>
            <a:custGeom>
              <a:avLst/>
              <a:gdLst/>
              <a:ahLst/>
              <a:cxnLst/>
              <a:rect l="l" t="t" r="r" b="b"/>
              <a:pathLst>
                <a:path w="12118" h="9615" extrusionOk="0">
                  <a:moveTo>
                    <a:pt x="5251" y="1"/>
                  </a:moveTo>
                  <a:cubicBezTo>
                    <a:pt x="2352" y="1"/>
                    <a:pt x="0" y="1326"/>
                    <a:pt x="0" y="4253"/>
                  </a:cubicBezTo>
                  <a:cubicBezTo>
                    <a:pt x="0" y="5938"/>
                    <a:pt x="826" y="7124"/>
                    <a:pt x="2109" y="7804"/>
                  </a:cubicBezTo>
                  <a:cubicBezTo>
                    <a:pt x="2137" y="7825"/>
                    <a:pt x="2157" y="7853"/>
                    <a:pt x="2164" y="7887"/>
                  </a:cubicBezTo>
                  <a:lnTo>
                    <a:pt x="2456" y="9379"/>
                  </a:lnTo>
                  <a:cubicBezTo>
                    <a:pt x="2476" y="9517"/>
                    <a:pt x="2601" y="9615"/>
                    <a:pt x="2747" y="9615"/>
                  </a:cubicBezTo>
                  <a:lnTo>
                    <a:pt x="3711" y="9615"/>
                  </a:lnTo>
                  <a:cubicBezTo>
                    <a:pt x="3857" y="9615"/>
                    <a:pt x="3975" y="9517"/>
                    <a:pt x="4002" y="9379"/>
                  </a:cubicBezTo>
                  <a:lnTo>
                    <a:pt x="4162" y="8546"/>
                  </a:lnTo>
                  <a:cubicBezTo>
                    <a:pt x="4168" y="8495"/>
                    <a:pt x="4222" y="8455"/>
                    <a:pt x="4280" y="8455"/>
                  </a:cubicBezTo>
                  <a:cubicBezTo>
                    <a:pt x="4285" y="8455"/>
                    <a:pt x="4289" y="8456"/>
                    <a:pt x="4294" y="8456"/>
                  </a:cubicBezTo>
                  <a:cubicBezTo>
                    <a:pt x="4613" y="8491"/>
                    <a:pt x="4932" y="8512"/>
                    <a:pt x="5251" y="8512"/>
                  </a:cubicBezTo>
                  <a:cubicBezTo>
                    <a:pt x="5688" y="8512"/>
                    <a:pt x="6125" y="8477"/>
                    <a:pt x="6562" y="8415"/>
                  </a:cubicBezTo>
                  <a:cubicBezTo>
                    <a:pt x="6570" y="8413"/>
                    <a:pt x="6578" y="8412"/>
                    <a:pt x="6586" y="8412"/>
                  </a:cubicBezTo>
                  <a:cubicBezTo>
                    <a:pt x="6638" y="8412"/>
                    <a:pt x="6682" y="8450"/>
                    <a:pt x="6694" y="8505"/>
                  </a:cubicBezTo>
                  <a:lnTo>
                    <a:pt x="6860" y="9372"/>
                  </a:lnTo>
                  <a:cubicBezTo>
                    <a:pt x="6888" y="9510"/>
                    <a:pt x="7006" y="9615"/>
                    <a:pt x="7151" y="9615"/>
                  </a:cubicBezTo>
                  <a:lnTo>
                    <a:pt x="8116" y="9615"/>
                  </a:lnTo>
                  <a:cubicBezTo>
                    <a:pt x="8261" y="9615"/>
                    <a:pt x="8379" y="9510"/>
                    <a:pt x="8407" y="9372"/>
                  </a:cubicBezTo>
                  <a:lnTo>
                    <a:pt x="8705" y="7797"/>
                  </a:lnTo>
                  <a:cubicBezTo>
                    <a:pt x="8712" y="7763"/>
                    <a:pt x="8733" y="7728"/>
                    <a:pt x="8768" y="7714"/>
                  </a:cubicBezTo>
                  <a:cubicBezTo>
                    <a:pt x="9524" y="7319"/>
                    <a:pt x="10155" y="6771"/>
                    <a:pt x="10557" y="6084"/>
                  </a:cubicBezTo>
                  <a:cubicBezTo>
                    <a:pt x="10606" y="5987"/>
                    <a:pt x="10696" y="5918"/>
                    <a:pt x="10793" y="5883"/>
                  </a:cubicBezTo>
                  <a:lnTo>
                    <a:pt x="11722" y="5592"/>
                  </a:lnTo>
                  <a:cubicBezTo>
                    <a:pt x="11958" y="5515"/>
                    <a:pt x="12118" y="5293"/>
                    <a:pt x="12118" y="5044"/>
                  </a:cubicBezTo>
                  <a:lnTo>
                    <a:pt x="12118" y="4093"/>
                  </a:lnTo>
                  <a:cubicBezTo>
                    <a:pt x="12118" y="3844"/>
                    <a:pt x="11958" y="3629"/>
                    <a:pt x="11722" y="3552"/>
                  </a:cubicBezTo>
                  <a:lnTo>
                    <a:pt x="11147" y="3372"/>
                  </a:lnTo>
                  <a:cubicBezTo>
                    <a:pt x="11008" y="3323"/>
                    <a:pt x="10904" y="3212"/>
                    <a:pt x="10862" y="3081"/>
                  </a:cubicBezTo>
                  <a:cubicBezTo>
                    <a:pt x="10196" y="965"/>
                    <a:pt x="7734" y="1"/>
                    <a:pt x="5251" y="1"/>
                  </a:cubicBez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310;p88"/>
            <p:cNvSpPr/>
            <p:nvPr/>
          </p:nvSpPr>
          <p:spPr>
            <a:xfrm>
              <a:off x="4764760" y="2495595"/>
              <a:ext cx="318002" cy="162574"/>
            </a:xfrm>
            <a:custGeom>
              <a:avLst/>
              <a:gdLst/>
              <a:ahLst/>
              <a:cxnLst/>
              <a:rect l="l" t="t" r="r" b="b"/>
              <a:pathLst>
                <a:path w="12104" h="6188" extrusionOk="0">
                  <a:moveTo>
                    <a:pt x="11285" y="1"/>
                  </a:moveTo>
                  <a:lnTo>
                    <a:pt x="11285" y="507"/>
                  </a:lnTo>
                  <a:cubicBezTo>
                    <a:pt x="11285" y="1131"/>
                    <a:pt x="10890" y="1686"/>
                    <a:pt x="10293" y="1887"/>
                  </a:cubicBezTo>
                  <a:cubicBezTo>
                    <a:pt x="10030" y="1970"/>
                    <a:pt x="9794" y="2144"/>
                    <a:pt x="9621" y="2366"/>
                  </a:cubicBezTo>
                  <a:cubicBezTo>
                    <a:pt x="9413" y="2643"/>
                    <a:pt x="9163" y="2893"/>
                    <a:pt x="8885" y="3108"/>
                  </a:cubicBezTo>
                  <a:cubicBezTo>
                    <a:pt x="8559" y="3365"/>
                    <a:pt x="8337" y="3739"/>
                    <a:pt x="8275" y="4155"/>
                  </a:cubicBezTo>
                  <a:cubicBezTo>
                    <a:pt x="8226" y="4454"/>
                    <a:pt x="8192" y="4766"/>
                    <a:pt x="8171" y="4988"/>
                  </a:cubicBezTo>
                  <a:cubicBezTo>
                    <a:pt x="8150" y="5161"/>
                    <a:pt x="8004" y="5293"/>
                    <a:pt x="7831" y="5293"/>
                  </a:cubicBezTo>
                  <a:lnTo>
                    <a:pt x="7137" y="5293"/>
                  </a:lnTo>
                  <a:cubicBezTo>
                    <a:pt x="6999" y="5293"/>
                    <a:pt x="6874" y="5189"/>
                    <a:pt x="6853" y="5050"/>
                  </a:cubicBezTo>
                  <a:lnTo>
                    <a:pt x="6687" y="4183"/>
                  </a:lnTo>
                  <a:cubicBezTo>
                    <a:pt x="6674" y="4125"/>
                    <a:pt x="6619" y="4085"/>
                    <a:pt x="6562" y="4085"/>
                  </a:cubicBezTo>
                  <a:cubicBezTo>
                    <a:pt x="6557" y="4085"/>
                    <a:pt x="6552" y="4085"/>
                    <a:pt x="6548" y="4086"/>
                  </a:cubicBezTo>
                  <a:cubicBezTo>
                    <a:pt x="6118" y="4155"/>
                    <a:pt x="5681" y="4183"/>
                    <a:pt x="5244" y="4183"/>
                  </a:cubicBezTo>
                  <a:cubicBezTo>
                    <a:pt x="4925" y="4183"/>
                    <a:pt x="4599" y="4169"/>
                    <a:pt x="4280" y="4135"/>
                  </a:cubicBezTo>
                  <a:cubicBezTo>
                    <a:pt x="4272" y="4133"/>
                    <a:pt x="4264" y="4132"/>
                    <a:pt x="4256" y="4132"/>
                  </a:cubicBezTo>
                  <a:cubicBezTo>
                    <a:pt x="4204" y="4132"/>
                    <a:pt x="4161" y="4170"/>
                    <a:pt x="4155" y="4225"/>
                  </a:cubicBezTo>
                  <a:lnTo>
                    <a:pt x="3995" y="5057"/>
                  </a:lnTo>
                  <a:cubicBezTo>
                    <a:pt x="3968" y="5196"/>
                    <a:pt x="3843" y="5293"/>
                    <a:pt x="3704" y="5293"/>
                  </a:cubicBezTo>
                  <a:lnTo>
                    <a:pt x="2733" y="5293"/>
                  </a:lnTo>
                  <a:cubicBezTo>
                    <a:pt x="2594" y="5293"/>
                    <a:pt x="2469" y="5196"/>
                    <a:pt x="2442" y="5057"/>
                  </a:cubicBezTo>
                  <a:lnTo>
                    <a:pt x="2157" y="3566"/>
                  </a:lnTo>
                  <a:cubicBezTo>
                    <a:pt x="2150" y="3531"/>
                    <a:pt x="2130" y="3503"/>
                    <a:pt x="2095" y="3483"/>
                  </a:cubicBezTo>
                  <a:cubicBezTo>
                    <a:pt x="937" y="2865"/>
                    <a:pt x="146" y="1832"/>
                    <a:pt x="14" y="382"/>
                  </a:cubicBezTo>
                  <a:cubicBezTo>
                    <a:pt x="7" y="417"/>
                    <a:pt x="7" y="451"/>
                    <a:pt x="7" y="493"/>
                  </a:cubicBezTo>
                  <a:lnTo>
                    <a:pt x="7" y="500"/>
                  </a:lnTo>
                  <a:cubicBezTo>
                    <a:pt x="7" y="535"/>
                    <a:pt x="0" y="569"/>
                    <a:pt x="0" y="604"/>
                  </a:cubicBezTo>
                  <a:lnTo>
                    <a:pt x="0" y="639"/>
                  </a:lnTo>
                  <a:lnTo>
                    <a:pt x="0" y="715"/>
                  </a:lnTo>
                  <a:lnTo>
                    <a:pt x="0" y="840"/>
                  </a:lnTo>
                  <a:cubicBezTo>
                    <a:pt x="0" y="1041"/>
                    <a:pt x="14" y="1249"/>
                    <a:pt x="35" y="1450"/>
                  </a:cubicBezTo>
                  <a:cubicBezTo>
                    <a:pt x="63" y="1679"/>
                    <a:pt x="111" y="1908"/>
                    <a:pt x="180" y="2130"/>
                  </a:cubicBezTo>
                  <a:lnTo>
                    <a:pt x="194" y="2165"/>
                  </a:lnTo>
                  <a:cubicBezTo>
                    <a:pt x="201" y="2192"/>
                    <a:pt x="215" y="2220"/>
                    <a:pt x="222" y="2255"/>
                  </a:cubicBezTo>
                  <a:lnTo>
                    <a:pt x="236" y="2290"/>
                  </a:lnTo>
                  <a:cubicBezTo>
                    <a:pt x="264" y="2366"/>
                    <a:pt x="291" y="2435"/>
                    <a:pt x="319" y="2511"/>
                  </a:cubicBezTo>
                  <a:lnTo>
                    <a:pt x="333" y="2532"/>
                  </a:lnTo>
                  <a:cubicBezTo>
                    <a:pt x="347" y="2574"/>
                    <a:pt x="361" y="2609"/>
                    <a:pt x="382" y="2643"/>
                  </a:cubicBezTo>
                  <a:lnTo>
                    <a:pt x="389" y="2657"/>
                  </a:lnTo>
                  <a:cubicBezTo>
                    <a:pt x="402" y="2692"/>
                    <a:pt x="423" y="2720"/>
                    <a:pt x="437" y="2754"/>
                  </a:cubicBezTo>
                  <a:lnTo>
                    <a:pt x="444" y="2768"/>
                  </a:lnTo>
                  <a:cubicBezTo>
                    <a:pt x="465" y="2803"/>
                    <a:pt x="479" y="2837"/>
                    <a:pt x="500" y="2872"/>
                  </a:cubicBezTo>
                  <a:lnTo>
                    <a:pt x="513" y="2893"/>
                  </a:lnTo>
                  <a:cubicBezTo>
                    <a:pt x="569" y="2997"/>
                    <a:pt x="638" y="3101"/>
                    <a:pt x="708" y="3198"/>
                  </a:cubicBezTo>
                  <a:lnTo>
                    <a:pt x="728" y="3226"/>
                  </a:lnTo>
                  <a:lnTo>
                    <a:pt x="784" y="3295"/>
                  </a:lnTo>
                  <a:lnTo>
                    <a:pt x="805" y="3323"/>
                  </a:lnTo>
                  <a:cubicBezTo>
                    <a:pt x="826" y="3351"/>
                    <a:pt x="853" y="3385"/>
                    <a:pt x="874" y="3406"/>
                  </a:cubicBezTo>
                  <a:cubicBezTo>
                    <a:pt x="902" y="3441"/>
                    <a:pt x="923" y="3469"/>
                    <a:pt x="950" y="3496"/>
                  </a:cubicBezTo>
                  <a:lnTo>
                    <a:pt x="978" y="3524"/>
                  </a:lnTo>
                  <a:lnTo>
                    <a:pt x="1034" y="3587"/>
                  </a:lnTo>
                  <a:lnTo>
                    <a:pt x="1054" y="3607"/>
                  </a:lnTo>
                  <a:cubicBezTo>
                    <a:pt x="1082" y="3635"/>
                    <a:pt x="1110" y="3663"/>
                    <a:pt x="1138" y="3698"/>
                  </a:cubicBezTo>
                  <a:cubicBezTo>
                    <a:pt x="1172" y="3725"/>
                    <a:pt x="1200" y="3753"/>
                    <a:pt x="1235" y="3781"/>
                  </a:cubicBezTo>
                  <a:cubicBezTo>
                    <a:pt x="1297" y="3843"/>
                    <a:pt x="1367" y="3899"/>
                    <a:pt x="1436" y="3954"/>
                  </a:cubicBezTo>
                  <a:cubicBezTo>
                    <a:pt x="1505" y="4010"/>
                    <a:pt x="1575" y="4058"/>
                    <a:pt x="1644" y="4107"/>
                  </a:cubicBezTo>
                  <a:lnTo>
                    <a:pt x="1755" y="4183"/>
                  </a:lnTo>
                  <a:lnTo>
                    <a:pt x="1859" y="4246"/>
                  </a:lnTo>
                  <a:lnTo>
                    <a:pt x="1887" y="4266"/>
                  </a:lnTo>
                  <a:lnTo>
                    <a:pt x="1963" y="4315"/>
                  </a:lnTo>
                  <a:lnTo>
                    <a:pt x="1998" y="4329"/>
                  </a:lnTo>
                  <a:lnTo>
                    <a:pt x="2102" y="4391"/>
                  </a:lnTo>
                  <a:cubicBezTo>
                    <a:pt x="2116" y="4398"/>
                    <a:pt x="2130" y="4405"/>
                    <a:pt x="2143" y="4419"/>
                  </a:cubicBezTo>
                  <a:lnTo>
                    <a:pt x="2143" y="4426"/>
                  </a:lnTo>
                  <a:cubicBezTo>
                    <a:pt x="2143" y="4433"/>
                    <a:pt x="2143" y="4440"/>
                    <a:pt x="2150" y="4440"/>
                  </a:cubicBezTo>
                  <a:lnTo>
                    <a:pt x="2150" y="4447"/>
                  </a:lnTo>
                  <a:cubicBezTo>
                    <a:pt x="2150" y="4454"/>
                    <a:pt x="2157" y="4461"/>
                    <a:pt x="2157" y="4467"/>
                  </a:cubicBezTo>
                  <a:lnTo>
                    <a:pt x="2442" y="5959"/>
                  </a:lnTo>
                  <a:cubicBezTo>
                    <a:pt x="2442" y="5973"/>
                    <a:pt x="2449" y="5993"/>
                    <a:pt x="2456" y="6007"/>
                  </a:cubicBezTo>
                  <a:cubicBezTo>
                    <a:pt x="2456" y="6014"/>
                    <a:pt x="2462" y="6021"/>
                    <a:pt x="2469" y="6035"/>
                  </a:cubicBezTo>
                  <a:lnTo>
                    <a:pt x="2476" y="6056"/>
                  </a:lnTo>
                  <a:lnTo>
                    <a:pt x="2490" y="6077"/>
                  </a:lnTo>
                  <a:lnTo>
                    <a:pt x="2511" y="6097"/>
                  </a:lnTo>
                  <a:lnTo>
                    <a:pt x="2525" y="6118"/>
                  </a:lnTo>
                  <a:lnTo>
                    <a:pt x="2532" y="6125"/>
                  </a:lnTo>
                  <a:lnTo>
                    <a:pt x="2553" y="6139"/>
                  </a:lnTo>
                  <a:lnTo>
                    <a:pt x="2560" y="6139"/>
                  </a:lnTo>
                  <a:lnTo>
                    <a:pt x="2573" y="6153"/>
                  </a:lnTo>
                  <a:lnTo>
                    <a:pt x="2580" y="6160"/>
                  </a:lnTo>
                  <a:lnTo>
                    <a:pt x="2608" y="6174"/>
                  </a:lnTo>
                  <a:lnTo>
                    <a:pt x="2636" y="6181"/>
                  </a:lnTo>
                  <a:lnTo>
                    <a:pt x="2643" y="6181"/>
                  </a:lnTo>
                  <a:lnTo>
                    <a:pt x="2664" y="6188"/>
                  </a:lnTo>
                  <a:lnTo>
                    <a:pt x="3704" y="6188"/>
                  </a:lnTo>
                  <a:cubicBezTo>
                    <a:pt x="3843" y="6188"/>
                    <a:pt x="3968" y="6084"/>
                    <a:pt x="3995" y="5945"/>
                  </a:cubicBezTo>
                  <a:lnTo>
                    <a:pt x="4148" y="5119"/>
                  </a:lnTo>
                  <a:cubicBezTo>
                    <a:pt x="4148" y="5113"/>
                    <a:pt x="4155" y="5106"/>
                    <a:pt x="4155" y="5099"/>
                  </a:cubicBezTo>
                  <a:lnTo>
                    <a:pt x="4155" y="5092"/>
                  </a:lnTo>
                  <a:lnTo>
                    <a:pt x="4162" y="5078"/>
                  </a:lnTo>
                  <a:cubicBezTo>
                    <a:pt x="4169" y="5071"/>
                    <a:pt x="4169" y="5064"/>
                    <a:pt x="4176" y="5057"/>
                  </a:cubicBezTo>
                  <a:cubicBezTo>
                    <a:pt x="4190" y="5050"/>
                    <a:pt x="4203" y="5036"/>
                    <a:pt x="4217" y="5029"/>
                  </a:cubicBezTo>
                  <a:lnTo>
                    <a:pt x="4273" y="5029"/>
                  </a:lnTo>
                  <a:lnTo>
                    <a:pt x="4432" y="5050"/>
                  </a:lnTo>
                  <a:lnTo>
                    <a:pt x="4474" y="5050"/>
                  </a:lnTo>
                  <a:lnTo>
                    <a:pt x="4627" y="5064"/>
                  </a:lnTo>
                  <a:lnTo>
                    <a:pt x="4786" y="5071"/>
                  </a:lnTo>
                  <a:lnTo>
                    <a:pt x="4828" y="5071"/>
                  </a:lnTo>
                  <a:lnTo>
                    <a:pt x="4994" y="5078"/>
                  </a:lnTo>
                  <a:lnTo>
                    <a:pt x="5237" y="5078"/>
                  </a:lnTo>
                  <a:cubicBezTo>
                    <a:pt x="5348" y="5078"/>
                    <a:pt x="5459" y="5071"/>
                    <a:pt x="5563" y="5071"/>
                  </a:cubicBezTo>
                  <a:lnTo>
                    <a:pt x="5736" y="5064"/>
                  </a:lnTo>
                  <a:lnTo>
                    <a:pt x="5750" y="5064"/>
                  </a:lnTo>
                  <a:lnTo>
                    <a:pt x="5903" y="5050"/>
                  </a:lnTo>
                  <a:cubicBezTo>
                    <a:pt x="6014" y="5043"/>
                    <a:pt x="6125" y="5029"/>
                    <a:pt x="6236" y="5022"/>
                  </a:cubicBezTo>
                  <a:lnTo>
                    <a:pt x="6388" y="5002"/>
                  </a:lnTo>
                  <a:lnTo>
                    <a:pt x="6458" y="4995"/>
                  </a:lnTo>
                  <a:lnTo>
                    <a:pt x="6541" y="4981"/>
                  </a:lnTo>
                  <a:cubicBezTo>
                    <a:pt x="6547" y="4980"/>
                    <a:pt x="6552" y="4980"/>
                    <a:pt x="6558" y="4980"/>
                  </a:cubicBezTo>
                  <a:cubicBezTo>
                    <a:pt x="6606" y="4980"/>
                    <a:pt x="6647" y="5007"/>
                    <a:pt x="6666" y="5050"/>
                  </a:cubicBezTo>
                  <a:cubicBezTo>
                    <a:pt x="6666" y="5057"/>
                    <a:pt x="6673" y="5064"/>
                    <a:pt x="6673" y="5071"/>
                  </a:cubicBezTo>
                  <a:lnTo>
                    <a:pt x="6756" y="5508"/>
                  </a:lnTo>
                  <a:lnTo>
                    <a:pt x="6846" y="5938"/>
                  </a:lnTo>
                  <a:cubicBezTo>
                    <a:pt x="6874" y="6077"/>
                    <a:pt x="6992" y="6181"/>
                    <a:pt x="7137" y="6181"/>
                  </a:cubicBezTo>
                  <a:lnTo>
                    <a:pt x="8178" y="6181"/>
                  </a:lnTo>
                  <a:lnTo>
                    <a:pt x="8199" y="6174"/>
                  </a:lnTo>
                  <a:lnTo>
                    <a:pt x="8206" y="6174"/>
                  </a:lnTo>
                  <a:lnTo>
                    <a:pt x="8233" y="6167"/>
                  </a:lnTo>
                  <a:lnTo>
                    <a:pt x="8254" y="6153"/>
                  </a:lnTo>
                  <a:lnTo>
                    <a:pt x="8261" y="6146"/>
                  </a:lnTo>
                  <a:lnTo>
                    <a:pt x="8282" y="6139"/>
                  </a:lnTo>
                  <a:lnTo>
                    <a:pt x="8289" y="6132"/>
                  </a:lnTo>
                  <a:lnTo>
                    <a:pt x="8303" y="6118"/>
                  </a:lnTo>
                  <a:lnTo>
                    <a:pt x="8310" y="6111"/>
                  </a:lnTo>
                  <a:lnTo>
                    <a:pt x="8330" y="6091"/>
                  </a:lnTo>
                  <a:lnTo>
                    <a:pt x="8337" y="6084"/>
                  </a:lnTo>
                  <a:cubicBezTo>
                    <a:pt x="8358" y="6056"/>
                    <a:pt x="8372" y="6028"/>
                    <a:pt x="8386" y="6000"/>
                  </a:cubicBezTo>
                  <a:cubicBezTo>
                    <a:pt x="8393" y="5986"/>
                    <a:pt x="8393" y="5966"/>
                    <a:pt x="8400" y="5952"/>
                  </a:cubicBezTo>
                  <a:lnTo>
                    <a:pt x="8462" y="5605"/>
                  </a:lnTo>
                  <a:lnTo>
                    <a:pt x="8532" y="5244"/>
                  </a:lnTo>
                  <a:lnTo>
                    <a:pt x="8573" y="5022"/>
                  </a:lnTo>
                  <a:lnTo>
                    <a:pt x="8691" y="4377"/>
                  </a:lnTo>
                  <a:lnTo>
                    <a:pt x="8705" y="4315"/>
                  </a:lnTo>
                  <a:lnTo>
                    <a:pt x="8754" y="4294"/>
                  </a:lnTo>
                  <a:lnTo>
                    <a:pt x="8823" y="4259"/>
                  </a:lnTo>
                  <a:lnTo>
                    <a:pt x="8892" y="4218"/>
                  </a:lnTo>
                  <a:lnTo>
                    <a:pt x="8955" y="4183"/>
                  </a:lnTo>
                  <a:lnTo>
                    <a:pt x="9031" y="4135"/>
                  </a:lnTo>
                  <a:lnTo>
                    <a:pt x="9093" y="4100"/>
                  </a:lnTo>
                  <a:lnTo>
                    <a:pt x="9163" y="4051"/>
                  </a:lnTo>
                  <a:lnTo>
                    <a:pt x="9232" y="4010"/>
                  </a:lnTo>
                  <a:lnTo>
                    <a:pt x="9295" y="3968"/>
                  </a:lnTo>
                  <a:lnTo>
                    <a:pt x="9357" y="3926"/>
                  </a:lnTo>
                  <a:lnTo>
                    <a:pt x="9426" y="3878"/>
                  </a:lnTo>
                  <a:lnTo>
                    <a:pt x="9482" y="3836"/>
                  </a:lnTo>
                  <a:lnTo>
                    <a:pt x="9544" y="3788"/>
                  </a:lnTo>
                  <a:lnTo>
                    <a:pt x="9600" y="3739"/>
                  </a:lnTo>
                  <a:lnTo>
                    <a:pt x="9669" y="3691"/>
                  </a:lnTo>
                  <a:lnTo>
                    <a:pt x="9725" y="3642"/>
                  </a:lnTo>
                  <a:lnTo>
                    <a:pt x="9780" y="3587"/>
                  </a:lnTo>
                  <a:lnTo>
                    <a:pt x="9836" y="3538"/>
                  </a:lnTo>
                  <a:lnTo>
                    <a:pt x="9891" y="3489"/>
                  </a:lnTo>
                  <a:lnTo>
                    <a:pt x="9947" y="3434"/>
                  </a:lnTo>
                  <a:lnTo>
                    <a:pt x="10002" y="3378"/>
                  </a:lnTo>
                  <a:lnTo>
                    <a:pt x="10051" y="3323"/>
                  </a:lnTo>
                  <a:lnTo>
                    <a:pt x="10106" y="3268"/>
                  </a:lnTo>
                  <a:lnTo>
                    <a:pt x="10148" y="3212"/>
                  </a:lnTo>
                  <a:lnTo>
                    <a:pt x="10203" y="3157"/>
                  </a:lnTo>
                  <a:lnTo>
                    <a:pt x="10245" y="3094"/>
                  </a:lnTo>
                  <a:lnTo>
                    <a:pt x="10293" y="3039"/>
                  </a:lnTo>
                  <a:lnTo>
                    <a:pt x="10335" y="2976"/>
                  </a:lnTo>
                  <a:cubicBezTo>
                    <a:pt x="10349" y="2955"/>
                    <a:pt x="10370" y="2935"/>
                    <a:pt x="10384" y="2914"/>
                  </a:cubicBezTo>
                  <a:lnTo>
                    <a:pt x="10425" y="2851"/>
                  </a:lnTo>
                  <a:cubicBezTo>
                    <a:pt x="10439" y="2831"/>
                    <a:pt x="10453" y="2810"/>
                    <a:pt x="10467" y="2789"/>
                  </a:cubicBezTo>
                  <a:cubicBezTo>
                    <a:pt x="10481" y="2768"/>
                    <a:pt x="10495" y="2733"/>
                    <a:pt x="10515" y="2706"/>
                  </a:cubicBezTo>
                  <a:cubicBezTo>
                    <a:pt x="10529" y="2685"/>
                    <a:pt x="10536" y="2678"/>
                    <a:pt x="10543" y="2657"/>
                  </a:cubicBezTo>
                  <a:cubicBezTo>
                    <a:pt x="10599" y="2567"/>
                    <a:pt x="10682" y="2505"/>
                    <a:pt x="10779" y="2470"/>
                  </a:cubicBezTo>
                  <a:lnTo>
                    <a:pt x="11251" y="2317"/>
                  </a:lnTo>
                  <a:lnTo>
                    <a:pt x="11708" y="2172"/>
                  </a:lnTo>
                  <a:cubicBezTo>
                    <a:pt x="11944" y="2095"/>
                    <a:pt x="12104" y="1880"/>
                    <a:pt x="12104" y="1631"/>
                  </a:cubicBezTo>
                  <a:lnTo>
                    <a:pt x="12104" y="680"/>
                  </a:lnTo>
                  <a:cubicBezTo>
                    <a:pt x="12104" y="597"/>
                    <a:pt x="12083" y="514"/>
                    <a:pt x="12048" y="438"/>
                  </a:cubicBezTo>
                  <a:cubicBezTo>
                    <a:pt x="12048" y="431"/>
                    <a:pt x="12041" y="417"/>
                    <a:pt x="12034" y="403"/>
                  </a:cubicBezTo>
                  <a:cubicBezTo>
                    <a:pt x="12007" y="361"/>
                    <a:pt x="11979" y="313"/>
                    <a:pt x="11944" y="278"/>
                  </a:cubicBezTo>
                  <a:cubicBezTo>
                    <a:pt x="11875" y="216"/>
                    <a:pt x="11799" y="167"/>
                    <a:pt x="11715" y="139"/>
                  </a:cubicBezTo>
                  <a:lnTo>
                    <a:pt x="11285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311;p88"/>
            <p:cNvSpPr/>
            <p:nvPr/>
          </p:nvSpPr>
          <p:spPr>
            <a:xfrm>
              <a:off x="4952976" y="2394314"/>
              <a:ext cx="81129" cy="79816"/>
            </a:xfrm>
            <a:custGeom>
              <a:avLst/>
              <a:gdLst/>
              <a:ahLst/>
              <a:cxnLst/>
              <a:rect l="l" t="t" r="r" b="b"/>
              <a:pathLst>
                <a:path w="3088" h="3038" extrusionOk="0">
                  <a:moveTo>
                    <a:pt x="2505" y="1"/>
                  </a:moveTo>
                  <a:cubicBezTo>
                    <a:pt x="2032" y="1"/>
                    <a:pt x="1018" y="445"/>
                    <a:pt x="584" y="644"/>
                  </a:cubicBezTo>
                  <a:cubicBezTo>
                    <a:pt x="452" y="700"/>
                    <a:pt x="362" y="818"/>
                    <a:pt x="327" y="956"/>
                  </a:cubicBezTo>
                  <a:cubicBezTo>
                    <a:pt x="1" y="2513"/>
                    <a:pt x="965" y="3038"/>
                    <a:pt x="1698" y="3038"/>
                  </a:cubicBezTo>
                  <a:cubicBezTo>
                    <a:pt x="1915" y="3038"/>
                    <a:pt x="2112" y="2992"/>
                    <a:pt x="2249" y="2912"/>
                  </a:cubicBezTo>
                  <a:cubicBezTo>
                    <a:pt x="2873" y="2565"/>
                    <a:pt x="3088" y="249"/>
                    <a:pt x="2679" y="34"/>
                  </a:cubicBezTo>
                  <a:cubicBezTo>
                    <a:pt x="2636" y="11"/>
                    <a:pt x="2576" y="1"/>
                    <a:pt x="2505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312;p88"/>
            <p:cNvSpPr/>
            <p:nvPr/>
          </p:nvSpPr>
          <p:spPr>
            <a:xfrm>
              <a:off x="4993804" y="2493230"/>
              <a:ext cx="35205" cy="22988"/>
            </a:xfrm>
            <a:custGeom>
              <a:avLst/>
              <a:gdLst/>
              <a:ahLst/>
              <a:cxnLst/>
              <a:rect l="l" t="t" r="r" b="b"/>
              <a:pathLst>
                <a:path w="1340" h="875" extrusionOk="0">
                  <a:moveTo>
                    <a:pt x="206" y="0"/>
                  </a:moveTo>
                  <a:cubicBezTo>
                    <a:pt x="103" y="0"/>
                    <a:pt x="1" y="70"/>
                    <a:pt x="1" y="208"/>
                  </a:cubicBezTo>
                  <a:cubicBezTo>
                    <a:pt x="1" y="576"/>
                    <a:pt x="299" y="874"/>
                    <a:pt x="667" y="874"/>
                  </a:cubicBezTo>
                  <a:cubicBezTo>
                    <a:pt x="1034" y="874"/>
                    <a:pt x="1333" y="576"/>
                    <a:pt x="1340" y="208"/>
                  </a:cubicBezTo>
                  <a:cubicBezTo>
                    <a:pt x="1340" y="70"/>
                    <a:pt x="1237" y="0"/>
                    <a:pt x="1135" y="0"/>
                  </a:cubicBezTo>
                  <a:cubicBezTo>
                    <a:pt x="1033" y="0"/>
                    <a:pt x="930" y="70"/>
                    <a:pt x="930" y="208"/>
                  </a:cubicBezTo>
                  <a:cubicBezTo>
                    <a:pt x="930" y="382"/>
                    <a:pt x="800" y="469"/>
                    <a:pt x="670" y="469"/>
                  </a:cubicBezTo>
                  <a:cubicBezTo>
                    <a:pt x="540" y="469"/>
                    <a:pt x="410" y="382"/>
                    <a:pt x="410" y="208"/>
                  </a:cubicBezTo>
                  <a:cubicBezTo>
                    <a:pt x="410" y="70"/>
                    <a:pt x="308" y="0"/>
                    <a:pt x="206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313;p88"/>
            <p:cNvSpPr/>
            <p:nvPr/>
          </p:nvSpPr>
          <p:spPr>
            <a:xfrm>
              <a:off x="4829916" y="2432278"/>
              <a:ext cx="109793" cy="18470"/>
            </a:xfrm>
            <a:custGeom>
              <a:avLst/>
              <a:gdLst/>
              <a:ahLst/>
              <a:cxnLst/>
              <a:rect l="l" t="t" r="r" b="b"/>
              <a:pathLst>
                <a:path w="4179" h="703" extrusionOk="0">
                  <a:moveTo>
                    <a:pt x="2095" y="0"/>
                  </a:moveTo>
                  <a:cubicBezTo>
                    <a:pt x="1465" y="0"/>
                    <a:pt x="836" y="101"/>
                    <a:pt x="232" y="302"/>
                  </a:cubicBezTo>
                  <a:cubicBezTo>
                    <a:pt x="0" y="377"/>
                    <a:pt x="80" y="702"/>
                    <a:pt x="292" y="702"/>
                  </a:cubicBezTo>
                  <a:cubicBezTo>
                    <a:pt x="315" y="702"/>
                    <a:pt x="339" y="698"/>
                    <a:pt x="364" y="690"/>
                  </a:cubicBezTo>
                  <a:cubicBezTo>
                    <a:pt x="926" y="503"/>
                    <a:pt x="1510" y="409"/>
                    <a:pt x="2095" y="409"/>
                  </a:cubicBezTo>
                  <a:cubicBezTo>
                    <a:pt x="2681" y="409"/>
                    <a:pt x="3267" y="503"/>
                    <a:pt x="3832" y="690"/>
                  </a:cubicBezTo>
                  <a:cubicBezTo>
                    <a:pt x="3853" y="697"/>
                    <a:pt x="3874" y="697"/>
                    <a:pt x="3894" y="697"/>
                  </a:cubicBezTo>
                  <a:cubicBezTo>
                    <a:pt x="4130" y="697"/>
                    <a:pt x="4179" y="371"/>
                    <a:pt x="3957" y="302"/>
                  </a:cubicBezTo>
                  <a:cubicBezTo>
                    <a:pt x="3353" y="101"/>
                    <a:pt x="2724" y="0"/>
                    <a:pt x="20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314;p88"/>
            <p:cNvSpPr/>
            <p:nvPr/>
          </p:nvSpPr>
          <p:spPr>
            <a:xfrm>
              <a:off x="4816859" y="2306984"/>
              <a:ext cx="136170" cy="135986"/>
            </a:xfrm>
            <a:custGeom>
              <a:avLst/>
              <a:gdLst/>
              <a:ahLst/>
              <a:cxnLst/>
              <a:rect l="l" t="t" r="r" b="b"/>
              <a:pathLst>
                <a:path w="5183" h="5176" extrusionOk="0">
                  <a:moveTo>
                    <a:pt x="2595" y="1"/>
                  </a:moveTo>
                  <a:cubicBezTo>
                    <a:pt x="1166" y="1"/>
                    <a:pt x="1" y="1159"/>
                    <a:pt x="1" y="2588"/>
                  </a:cubicBezTo>
                  <a:cubicBezTo>
                    <a:pt x="1" y="4017"/>
                    <a:pt x="1166" y="5175"/>
                    <a:pt x="2595" y="5175"/>
                  </a:cubicBezTo>
                  <a:cubicBezTo>
                    <a:pt x="4024" y="5175"/>
                    <a:pt x="5182" y="4017"/>
                    <a:pt x="5182" y="2588"/>
                  </a:cubicBezTo>
                  <a:cubicBezTo>
                    <a:pt x="5182" y="1159"/>
                    <a:pt x="4024" y="1"/>
                    <a:pt x="2595" y="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315;p88"/>
            <p:cNvSpPr/>
            <p:nvPr/>
          </p:nvSpPr>
          <p:spPr>
            <a:xfrm>
              <a:off x="4966113" y="2402301"/>
              <a:ext cx="57616" cy="56775"/>
            </a:xfrm>
            <a:custGeom>
              <a:avLst/>
              <a:gdLst/>
              <a:ahLst/>
              <a:cxnLst/>
              <a:rect l="l" t="t" r="r" b="b"/>
              <a:pathLst>
                <a:path w="2193" h="2161" extrusionOk="0">
                  <a:moveTo>
                    <a:pt x="2005" y="0"/>
                  </a:moveTo>
                  <a:cubicBezTo>
                    <a:pt x="1721" y="0"/>
                    <a:pt x="1034" y="236"/>
                    <a:pt x="209" y="611"/>
                  </a:cubicBezTo>
                  <a:cubicBezTo>
                    <a:pt x="167" y="631"/>
                    <a:pt x="132" y="666"/>
                    <a:pt x="125" y="715"/>
                  </a:cubicBezTo>
                  <a:cubicBezTo>
                    <a:pt x="1" y="1283"/>
                    <a:pt x="63" y="1741"/>
                    <a:pt x="306" y="2039"/>
                  </a:cubicBezTo>
                  <a:cubicBezTo>
                    <a:pt x="334" y="2074"/>
                    <a:pt x="368" y="2109"/>
                    <a:pt x="403" y="2144"/>
                  </a:cubicBezTo>
                  <a:cubicBezTo>
                    <a:pt x="414" y="2155"/>
                    <a:pt x="429" y="2160"/>
                    <a:pt x="444" y="2160"/>
                  </a:cubicBezTo>
                  <a:cubicBezTo>
                    <a:pt x="474" y="2160"/>
                    <a:pt x="505" y="2139"/>
                    <a:pt x="514" y="2102"/>
                  </a:cubicBezTo>
                  <a:cubicBezTo>
                    <a:pt x="798" y="971"/>
                    <a:pt x="2192" y="0"/>
                    <a:pt x="2005" y="0"/>
                  </a:cubicBez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316;p88"/>
            <p:cNvSpPr/>
            <p:nvPr/>
          </p:nvSpPr>
          <p:spPr>
            <a:xfrm>
              <a:off x="4837640" y="2327766"/>
              <a:ext cx="122115" cy="115257"/>
            </a:xfrm>
            <a:custGeom>
              <a:avLst/>
              <a:gdLst/>
              <a:ahLst/>
              <a:cxnLst/>
              <a:rect l="l" t="t" r="r" b="b"/>
              <a:pathLst>
                <a:path w="4648" h="4387" extrusionOk="0">
                  <a:moveTo>
                    <a:pt x="3670" y="0"/>
                  </a:moveTo>
                  <a:lnTo>
                    <a:pt x="1" y="3663"/>
                  </a:lnTo>
                  <a:cubicBezTo>
                    <a:pt x="504" y="4146"/>
                    <a:pt x="1153" y="4387"/>
                    <a:pt x="1802" y="4387"/>
                  </a:cubicBezTo>
                  <a:cubicBezTo>
                    <a:pt x="2466" y="4387"/>
                    <a:pt x="3130" y="4134"/>
                    <a:pt x="3635" y="3628"/>
                  </a:cubicBezTo>
                  <a:cubicBezTo>
                    <a:pt x="4634" y="2629"/>
                    <a:pt x="4648" y="1013"/>
                    <a:pt x="3670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317;p88"/>
            <p:cNvSpPr/>
            <p:nvPr/>
          </p:nvSpPr>
          <p:spPr>
            <a:xfrm>
              <a:off x="4864070" y="2336305"/>
              <a:ext cx="41931" cy="76611"/>
            </a:xfrm>
            <a:custGeom>
              <a:avLst/>
              <a:gdLst/>
              <a:ahLst/>
              <a:cxnLst/>
              <a:rect l="l" t="t" r="r" b="b"/>
              <a:pathLst>
                <a:path w="1596" h="2916" extrusionOk="0">
                  <a:moveTo>
                    <a:pt x="763" y="515"/>
                  </a:moveTo>
                  <a:lnTo>
                    <a:pt x="763" y="1160"/>
                  </a:lnTo>
                  <a:cubicBezTo>
                    <a:pt x="569" y="1090"/>
                    <a:pt x="417" y="1014"/>
                    <a:pt x="417" y="813"/>
                  </a:cubicBezTo>
                  <a:cubicBezTo>
                    <a:pt x="417" y="626"/>
                    <a:pt x="562" y="542"/>
                    <a:pt x="763" y="515"/>
                  </a:cubicBezTo>
                  <a:close/>
                  <a:moveTo>
                    <a:pt x="930" y="1624"/>
                  </a:moveTo>
                  <a:cubicBezTo>
                    <a:pt x="1103" y="1701"/>
                    <a:pt x="1242" y="1798"/>
                    <a:pt x="1242" y="2020"/>
                  </a:cubicBezTo>
                  <a:cubicBezTo>
                    <a:pt x="1242" y="2228"/>
                    <a:pt x="1117" y="2339"/>
                    <a:pt x="930" y="2374"/>
                  </a:cubicBezTo>
                  <a:lnTo>
                    <a:pt x="930" y="1624"/>
                  </a:lnTo>
                  <a:close/>
                  <a:moveTo>
                    <a:pt x="829" y="1"/>
                  </a:moveTo>
                  <a:cubicBezTo>
                    <a:pt x="784" y="1"/>
                    <a:pt x="742" y="40"/>
                    <a:pt x="736" y="85"/>
                  </a:cubicBezTo>
                  <a:lnTo>
                    <a:pt x="736" y="189"/>
                  </a:lnTo>
                  <a:cubicBezTo>
                    <a:pt x="403" y="230"/>
                    <a:pt x="63" y="404"/>
                    <a:pt x="63" y="854"/>
                  </a:cubicBezTo>
                  <a:cubicBezTo>
                    <a:pt x="63" y="1305"/>
                    <a:pt x="417" y="1430"/>
                    <a:pt x="736" y="1548"/>
                  </a:cubicBezTo>
                  <a:lnTo>
                    <a:pt x="736" y="2380"/>
                  </a:lnTo>
                  <a:cubicBezTo>
                    <a:pt x="375" y="2353"/>
                    <a:pt x="278" y="2103"/>
                    <a:pt x="160" y="2103"/>
                  </a:cubicBezTo>
                  <a:cubicBezTo>
                    <a:pt x="70" y="2103"/>
                    <a:pt x="0" y="2221"/>
                    <a:pt x="0" y="2311"/>
                  </a:cubicBezTo>
                  <a:cubicBezTo>
                    <a:pt x="0" y="2484"/>
                    <a:pt x="299" y="2720"/>
                    <a:pt x="736" y="2727"/>
                  </a:cubicBezTo>
                  <a:lnTo>
                    <a:pt x="736" y="2831"/>
                  </a:lnTo>
                  <a:cubicBezTo>
                    <a:pt x="742" y="2882"/>
                    <a:pt x="783" y="2915"/>
                    <a:pt x="827" y="2915"/>
                  </a:cubicBezTo>
                  <a:cubicBezTo>
                    <a:pt x="831" y="2915"/>
                    <a:pt x="835" y="2915"/>
                    <a:pt x="840" y="2915"/>
                  </a:cubicBezTo>
                  <a:cubicBezTo>
                    <a:pt x="895" y="2915"/>
                    <a:pt x="951" y="2880"/>
                    <a:pt x="951" y="2831"/>
                  </a:cubicBezTo>
                  <a:lnTo>
                    <a:pt x="951" y="2713"/>
                  </a:lnTo>
                  <a:cubicBezTo>
                    <a:pt x="1339" y="2658"/>
                    <a:pt x="1596" y="2415"/>
                    <a:pt x="1596" y="1978"/>
                  </a:cubicBezTo>
                  <a:cubicBezTo>
                    <a:pt x="1596" y="1493"/>
                    <a:pt x="1256" y="1340"/>
                    <a:pt x="951" y="1229"/>
                  </a:cubicBezTo>
                  <a:lnTo>
                    <a:pt x="951" y="515"/>
                  </a:lnTo>
                  <a:cubicBezTo>
                    <a:pt x="1200" y="528"/>
                    <a:pt x="1290" y="639"/>
                    <a:pt x="1374" y="639"/>
                  </a:cubicBezTo>
                  <a:cubicBezTo>
                    <a:pt x="1485" y="639"/>
                    <a:pt x="1533" y="508"/>
                    <a:pt x="1533" y="438"/>
                  </a:cubicBezTo>
                  <a:cubicBezTo>
                    <a:pt x="1533" y="265"/>
                    <a:pt x="1193" y="189"/>
                    <a:pt x="951" y="182"/>
                  </a:cubicBezTo>
                  <a:lnTo>
                    <a:pt x="951" y="85"/>
                  </a:lnTo>
                  <a:cubicBezTo>
                    <a:pt x="951" y="43"/>
                    <a:pt x="895" y="1"/>
                    <a:pt x="840" y="1"/>
                  </a:cubicBezTo>
                  <a:cubicBezTo>
                    <a:pt x="836" y="1"/>
                    <a:pt x="832" y="1"/>
                    <a:pt x="829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837;p35"/>
          <p:cNvSpPr/>
          <p:nvPr/>
        </p:nvSpPr>
        <p:spPr>
          <a:xfrm>
            <a:off x="1097652" y="1472376"/>
            <a:ext cx="622642" cy="585966"/>
          </a:xfrm>
          <a:custGeom>
            <a:avLst/>
            <a:gdLst/>
            <a:ahLst/>
            <a:cxnLst/>
            <a:rect l="l" t="t" r="r" b="b"/>
            <a:pathLst>
              <a:path w="26620" h="25052" extrusionOk="0">
                <a:moveTo>
                  <a:pt x="1" y="25051"/>
                </a:moveTo>
                <a:lnTo>
                  <a:pt x="26620" y="25051"/>
                </a:lnTo>
                <a:lnTo>
                  <a:pt x="26620" y="0"/>
                </a:lnTo>
                <a:lnTo>
                  <a:pt x="1" y="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839;p35"/>
          <p:cNvSpPr/>
          <p:nvPr/>
        </p:nvSpPr>
        <p:spPr>
          <a:xfrm>
            <a:off x="1097652" y="2055049"/>
            <a:ext cx="622642" cy="585990"/>
          </a:xfrm>
          <a:custGeom>
            <a:avLst/>
            <a:gdLst/>
            <a:ahLst/>
            <a:cxnLst/>
            <a:rect l="l" t="t" r="r" b="b"/>
            <a:pathLst>
              <a:path w="26620" h="25053" extrusionOk="0">
                <a:moveTo>
                  <a:pt x="1" y="25052"/>
                </a:moveTo>
                <a:lnTo>
                  <a:pt x="26620" y="25052"/>
                </a:lnTo>
                <a:lnTo>
                  <a:pt x="26620" y="1"/>
                </a:lnTo>
                <a:lnTo>
                  <a:pt x="1" y="1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839;p35"/>
          <p:cNvSpPr/>
          <p:nvPr/>
        </p:nvSpPr>
        <p:spPr>
          <a:xfrm>
            <a:off x="1097590" y="2632847"/>
            <a:ext cx="622642" cy="585990"/>
          </a:xfrm>
          <a:custGeom>
            <a:avLst/>
            <a:gdLst/>
            <a:ahLst/>
            <a:cxnLst/>
            <a:rect l="l" t="t" r="r" b="b"/>
            <a:pathLst>
              <a:path w="26620" h="25053" extrusionOk="0">
                <a:moveTo>
                  <a:pt x="1" y="25052"/>
                </a:moveTo>
                <a:lnTo>
                  <a:pt x="26620" y="25052"/>
                </a:lnTo>
                <a:lnTo>
                  <a:pt x="26620" y="1"/>
                </a:lnTo>
                <a:lnTo>
                  <a:pt x="1" y="1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49436" y="2187688"/>
            <a:ext cx="351786" cy="326274"/>
            <a:chOff x="1249436" y="2187688"/>
            <a:chExt cx="351786" cy="326274"/>
          </a:xfrm>
        </p:grpSpPr>
        <p:sp>
          <p:nvSpPr>
            <p:cNvPr id="209" name="Google Shape;6280;p89"/>
            <p:cNvSpPr/>
            <p:nvPr/>
          </p:nvSpPr>
          <p:spPr>
            <a:xfrm>
              <a:off x="1362446" y="2274261"/>
              <a:ext cx="238776" cy="239701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rgbClr val="76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281;p89"/>
            <p:cNvSpPr/>
            <p:nvPr/>
          </p:nvSpPr>
          <p:spPr>
            <a:xfrm>
              <a:off x="1250362" y="2187688"/>
              <a:ext cx="185004" cy="86601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rgbClr val="76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282;p89"/>
            <p:cNvSpPr/>
            <p:nvPr/>
          </p:nvSpPr>
          <p:spPr>
            <a:xfrm>
              <a:off x="1250362" y="2277905"/>
              <a:ext cx="127588" cy="692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rgbClr val="76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283;p89"/>
            <p:cNvSpPr/>
            <p:nvPr/>
          </p:nvSpPr>
          <p:spPr>
            <a:xfrm>
              <a:off x="1250362" y="2420071"/>
              <a:ext cx="123047" cy="692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rgbClr val="76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284;p89"/>
            <p:cNvSpPr/>
            <p:nvPr/>
          </p:nvSpPr>
          <p:spPr>
            <a:xfrm>
              <a:off x="1249436" y="2348974"/>
              <a:ext cx="90246" cy="70201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rgbClr val="76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03934" y="1570172"/>
            <a:ext cx="391092" cy="371940"/>
            <a:chOff x="1203934" y="1570172"/>
            <a:chExt cx="391092" cy="371940"/>
          </a:xfrm>
        </p:grpSpPr>
        <p:sp>
          <p:nvSpPr>
            <p:cNvPr id="76" name="Google Shape;7716;p88"/>
            <p:cNvSpPr/>
            <p:nvPr/>
          </p:nvSpPr>
          <p:spPr>
            <a:xfrm>
              <a:off x="1203934" y="1570172"/>
              <a:ext cx="386521" cy="371940"/>
            </a:xfrm>
            <a:custGeom>
              <a:avLst/>
              <a:gdLst/>
              <a:ahLst/>
              <a:cxnLst/>
              <a:rect l="l" t="t" r="r" b="b"/>
              <a:pathLst>
                <a:path w="14712" h="14157" extrusionOk="0">
                  <a:moveTo>
                    <a:pt x="7637" y="1"/>
                  </a:moveTo>
                  <a:cubicBezTo>
                    <a:pt x="4772" y="1"/>
                    <a:pt x="2192" y="1728"/>
                    <a:pt x="1096" y="4371"/>
                  </a:cubicBezTo>
                  <a:cubicBezTo>
                    <a:pt x="0" y="7013"/>
                    <a:pt x="611" y="10058"/>
                    <a:pt x="2629" y="12084"/>
                  </a:cubicBezTo>
                  <a:cubicBezTo>
                    <a:pt x="3983" y="13438"/>
                    <a:pt x="5793" y="14156"/>
                    <a:pt x="7634" y="14156"/>
                  </a:cubicBezTo>
                  <a:cubicBezTo>
                    <a:pt x="8546" y="14156"/>
                    <a:pt x="9466" y="13980"/>
                    <a:pt x="10342" y="13617"/>
                  </a:cubicBezTo>
                  <a:cubicBezTo>
                    <a:pt x="12985" y="12521"/>
                    <a:pt x="14712" y="9940"/>
                    <a:pt x="14712" y="7083"/>
                  </a:cubicBezTo>
                  <a:cubicBezTo>
                    <a:pt x="14712" y="3171"/>
                    <a:pt x="11542" y="8"/>
                    <a:pt x="763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17;p88"/>
            <p:cNvSpPr/>
            <p:nvPr/>
          </p:nvSpPr>
          <p:spPr>
            <a:xfrm>
              <a:off x="1217963" y="1582468"/>
              <a:ext cx="377063" cy="347480"/>
            </a:xfrm>
            <a:custGeom>
              <a:avLst/>
              <a:gdLst/>
              <a:ahLst/>
              <a:cxnLst/>
              <a:rect l="l" t="t" r="r" b="b"/>
              <a:pathLst>
                <a:path w="14352" h="13226" extrusionOk="0">
                  <a:moveTo>
                    <a:pt x="7099" y="0"/>
                  </a:moveTo>
                  <a:cubicBezTo>
                    <a:pt x="6251" y="0"/>
                    <a:pt x="5393" y="163"/>
                    <a:pt x="4571" y="504"/>
                  </a:cubicBezTo>
                  <a:cubicBezTo>
                    <a:pt x="1658" y="1711"/>
                    <a:pt x="0" y="4811"/>
                    <a:pt x="618" y="7905"/>
                  </a:cubicBezTo>
                  <a:cubicBezTo>
                    <a:pt x="1228" y="10998"/>
                    <a:pt x="3947" y="13225"/>
                    <a:pt x="7103" y="13225"/>
                  </a:cubicBezTo>
                  <a:cubicBezTo>
                    <a:pt x="7111" y="13225"/>
                    <a:pt x="7120" y="13225"/>
                    <a:pt x="7129" y="13225"/>
                  </a:cubicBezTo>
                  <a:cubicBezTo>
                    <a:pt x="8874" y="13225"/>
                    <a:pt x="10542" y="12525"/>
                    <a:pt x="11778" y="11290"/>
                  </a:cubicBezTo>
                  <a:cubicBezTo>
                    <a:pt x="14011" y="9056"/>
                    <a:pt x="14351" y="5560"/>
                    <a:pt x="12603" y="2939"/>
                  </a:cubicBezTo>
                  <a:cubicBezTo>
                    <a:pt x="11344" y="1057"/>
                    <a:pt x="9255" y="0"/>
                    <a:pt x="709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718;p88"/>
            <p:cNvSpPr/>
            <p:nvPr/>
          </p:nvSpPr>
          <p:spPr>
            <a:xfrm>
              <a:off x="1333851" y="1629233"/>
              <a:ext cx="141267" cy="253871"/>
            </a:xfrm>
            <a:custGeom>
              <a:avLst/>
              <a:gdLst/>
              <a:ahLst/>
              <a:cxnLst/>
              <a:rect l="l" t="t" r="r" b="b"/>
              <a:pathLst>
                <a:path w="5377" h="9663" extrusionOk="0">
                  <a:moveTo>
                    <a:pt x="2588" y="0"/>
                  </a:moveTo>
                  <a:cubicBezTo>
                    <a:pt x="812" y="0"/>
                    <a:pt x="1" y="1048"/>
                    <a:pt x="1" y="1755"/>
                  </a:cubicBezTo>
                  <a:cubicBezTo>
                    <a:pt x="1" y="2268"/>
                    <a:pt x="438" y="2504"/>
                    <a:pt x="791" y="2504"/>
                  </a:cubicBezTo>
                  <a:cubicBezTo>
                    <a:pt x="1499" y="2504"/>
                    <a:pt x="1208" y="1492"/>
                    <a:pt x="2546" y="1492"/>
                  </a:cubicBezTo>
                  <a:cubicBezTo>
                    <a:pt x="3205" y="1492"/>
                    <a:pt x="3725" y="1776"/>
                    <a:pt x="3725" y="2386"/>
                  </a:cubicBezTo>
                  <a:cubicBezTo>
                    <a:pt x="3725" y="3094"/>
                    <a:pt x="2990" y="3503"/>
                    <a:pt x="2560" y="3871"/>
                  </a:cubicBezTo>
                  <a:cubicBezTo>
                    <a:pt x="2179" y="4197"/>
                    <a:pt x="1679" y="4738"/>
                    <a:pt x="1679" y="5861"/>
                  </a:cubicBezTo>
                  <a:cubicBezTo>
                    <a:pt x="1679" y="6541"/>
                    <a:pt x="1860" y="6742"/>
                    <a:pt x="2401" y="6742"/>
                  </a:cubicBezTo>
                  <a:cubicBezTo>
                    <a:pt x="3046" y="6742"/>
                    <a:pt x="3177" y="6451"/>
                    <a:pt x="3177" y="6201"/>
                  </a:cubicBezTo>
                  <a:cubicBezTo>
                    <a:pt x="3177" y="5515"/>
                    <a:pt x="3184" y="5126"/>
                    <a:pt x="3906" y="4564"/>
                  </a:cubicBezTo>
                  <a:cubicBezTo>
                    <a:pt x="4266" y="4287"/>
                    <a:pt x="5376" y="3406"/>
                    <a:pt x="5376" y="2164"/>
                  </a:cubicBezTo>
                  <a:cubicBezTo>
                    <a:pt x="5376" y="930"/>
                    <a:pt x="4266" y="0"/>
                    <a:pt x="2588" y="0"/>
                  </a:cubicBezTo>
                  <a:close/>
                  <a:moveTo>
                    <a:pt x="2414" y="7644"/>
                  </a:moveTo>
                  <a:cubicBezTo>
                    <a:pt x="1860" y="7644"/>
                    <a:pt x="1402" y="8095"/>
                    <a:pt x="1402" y="8657"/>
                  </a:cubicBezTo>
                  <a:cubicBezTo>
                    <a:pt x="1402" y="9212"/>
                    <a:pt x="1860" y="9662"/>
                    <a:pt x="2414" y="9662"/>
                  </a:cubicBezTo>
                  <a:cubicBezTo>
                    <a:pt x="2969" y="9655"/>
                    <a:pt x="3420" y="9212"/>
                    <a:pt x="3427" y="8657"/>
                  </a:cubicBezTo>
                  <a:cubicBezTo>
                    <a:pt x="3420" y="8102"/>
                    <a:pt x="2969" y="7651"/>
                    <a:pt x="2414" y="7644"/>
                  </a:cubicBezTo>
                  <a:close/>
                </a:path>
              </a:pathLst>
            </a:custGeom>
            <a:solidFill>
              <a:srgbClr val="486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54287" y="2718187"/>
            <a:ext cx="279942" cy="439253"/>
            <a:chOff x="1254287" y="2718187"/>
            <a:chExt cx="279942" cy="439253"/>
          </a:xfrm>
        </p:grpSpPr>
        <p:sp>
          <p:nvSpPr>
            <p:cNvPr id="157" name="Google Shape;9857;p90"/>
            <p:cNvSpPr/>
            <p:nvPr/>
          </p:nvSpPr>
          <p:spPr>
            <a:xfrm>
              <a:off x="1291029" y="3115997"/>
              <a:ext cx="206136" cy="13969"/>
            </a:xfrm>
            <a:custGeom>
              <a:avLst/>
              <a:gdLst/>
              <a:ahLst/>
              <a:cxnLst/>
              <a:rect l="l" t="t" r="r" b="b"/>
              <a:pathLst>
                <a:path w="5801" h="422" extrusionOk="0">
                  <a:moveTo>
                    <a:pt x="0" y="0"/>
                  </a:moveTo>
                  <a:lnTo>
                    <a:pt x="0" y="421"/>
                  </a:lnTo>
                  <a:lnTo>
                    <a:pt x="5800" y="421"/>
                  </a:lnTo>
                  <a:lnTo>
                    <a:pt x="5800" y="0"/>
                  </a:lnTo>
                  <a:close/>
                </a:path>
              </a:pathLst>
            </a:custGeom>
            <a:solidFill>
              <a:srgbClr val="3247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858;p90"/>
            <p:cNvSpPr/>
            <p:nvPr/>
          </p:nvSpPr>
          <p:spPr>
            <a:xfrm>
              <a:off x="1386937" y="2718187"/>
              <a:ext cx="14640" cy="439021"/>
            </a:xfrm>
            <a:custGeom>
              <a:avLst/>
              <a:gdLst/>
              <a:ahLst/>
              <a:cxnLst/>
              <a:rect l="l" t="t" r="r" b="b"/>
              <a:pathLst>
                <a:path w="412" h="13263" extrusionOk="0">
                  <a:moveTo>
                    <a:pt x="206" y="0"/>
                  </a:moveTo>
                  <a:cubicBezTo>
                    <a:pt x="103" y="0"/>
                    <a:pt x="0" y="70"/>
                    <a:pt x="0" y="208"/>
                  </a:cubicBezTo>
                  <a:lnTo>
                    <a:pt x="0" y="13061"/>
                  </a:lnTo>
                  <a:cubicBezTo>
                    <a:pt x="0" y="13176"/>
                    <a:pt x="86" y="13262"/>
                    <a:pt x="201" y="13262"/>
                  </a:cubicBezTo>
                  <a:cubicBezTo>
                    <a:pt x="316" y="13262"/>
                    <a:pt x="412" y="13176"/>
                    <a:pt x="412" y="13061"/>
                  </a:cubicBezTo>
                  <a:lnTo>
                    <a:pt x="412" y="208"/>
                  </a:lnTo>
                  <a:cubicBezTo>
                    <a:pt x="412" y="70"/>
                    <a:pt x="309" y="0"/>
                    <a:pt x="206" y="0"/>
                  </a:cubicBezTo>
                  <a:close/>
                </a:path>
              </a:pathLst>
            </a:custGeom>
            <a:solidFill>
              <a:srgbClr val="3247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859;p90"/>
            <p:cNvSpPr/>
            <p:nvPr/>
          </p:nvSpPr>
          <p:spPr>
            <a:xfrm>
              <a:off x="1275713" y="2999680"/>
              <a:ext cx="45769" cy="157760"/>
            </a:xfrm>
            <a:custGeom>
              <a:avLst/>
              <a:gdLst/>
              <a:ahLst/>
              <a:cxnLst/>
              <a:rect l="l" t="t" r="r" b="b"/>
              <a:pathLst>
                <a:path w="1288" h="4766" extrusionOk="0">
                  <a:moveTo>
                    <a:pt x="1051" y="0"/>
                  </a:moveTo>
                  <a:cubicBezTo>
                    <a:pt x="962" y="0"/>
                    <a:pt x="873" y="54"/>
                    <a:pt x="853" y="174"/>
                  </a:cubicBezTo>
                  <a:lnTo>
                    <a:pt x="20" y="4519"/>
                  </a:lnTo>
                  <a:cubicBezTo>
                    <a:pt x="1" y="4634"/>
                    <a:pt x="77" y="4739"/>
                    <a:pt x="183" y="4758"/>
                  </a:cubicBezTo>
                  <a:cubicBezTo>
                    <a:pt x="192" y="4763"/>
                    <a:pt x="199" y="4765"/>
                    <a:pt x="207" y="4765"/>
                  </a:cubicBezTo>
                  <a:cubicBezTo>
                    <a:pt x="214" y="4765"/>
                    <a:pt x="221" y="4763"/>
                    <a:pt x="230" y="4758"/>
                  </a:cubicBezTo>
                  <a:cubicBezTo>
                    <a:pt x="326" y="4758"/>
                    <a:pt x="403" y="4691"/>
                    <a:pt x="431" y="4605"/>
                  </a:cubicBezTo>
                  <a:lnTo>
                    <a:pt x="1254" y="251"/>
                  </a:lnTo>
                  <a:cubicBezTo>
                    <a:pt x="1287" y="93"/>
                    <a:pt x="1169" y="0"/>
                    <a:pt x="1051" y="0"/>
                  </a:cubicBezTo>
                  <a:close/>
                </a:path>
              </a:pathLst>
            </a:custGeom>
            <a:solidFill>
              <a:srgbClr val="3247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860;p90"/>
            <p:cNvSpPr/>
            <p:nvPr/>
          </p:nvSpPr>
          <p:spPr>
            <a:xfrm>
              <a:off x="1466890" y="2999580"/>
              <a:ext cx="45555" cy="157628"/>
            </a:xfrm>
            <a:custGeom>
              <a:avLst/>
              <a:gdLst/>
              <a:ahLst/>
              <a:cxnLst/>
              <a:rect l="l" t="t" r="r" b="b"/>
              <a:pathLst>
                <a:path w="1282" h="4762" extrusionOk="0">
                  <a:moveTo>
                    <a:pt x="237" y="1"/>
                  </a:moveTo>
                  <a:cubicBezTo>
                    <a:pt x="120" y="1"/>
                    <a:pt x="1" y="91"/>
                    <a:pt x="28" y="244"/>
                  </a:cubicBezTo>
                  <a:lnTo>
                    <a:pt x="861" y="4599"/>
                  </a:lnTo>
                  <a:cubicBezTo>
                    <a:pt x="880" y="4694"/>
                    <a:pt x="966" y="4761"/>
                    <a:pt x="1062" y="4761"/>
                  </a:cubicBezTo>
                  <a:lnTo>
                    <a:pt x="1100" y="4761"/>
                  </a:lnTo>
                  <a:cubicBezTo>
                    <a:pt x="1215" y="4732"/>
                    <a:pt x="1282" y="4627"/>
                    <a:pt x="1263" y="4522"/>
                  </a:cubicBezTo>
                  <a:lnTo>
                    <a:pt x="440" y="167"/>
                  </a:lnTo>
                  <a:cubicBezTo>
                    <a:pt x="415" y="52"/>
                    <a:pt x="326" y="1"/>
                    <a:pt x="237" y="1"/>
                  </a:cubicBezTo>
                  <a:close/>
                </a:path>
              </a:pathLst>
            </a:custGeom>
            <a:solidFill>
              <a:srgbClr val="3247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861;p90"/>
            <p:cNvSpPr/>
            <p:nvPr/>
          </p:nvSpPr>
          <p:spPr>
            <a:xfrm>
              <a:off x="1386937" y="2999415"/>
              <a:ext cx="14640" cy="27574"/>
            </a:xfrm>
            <a:custGeom>
              <a:avLst/>
              <a:gdLst/>
              <a:ahLst/>
              <a:cxnLst/>
              <a:rect l="l" t="t" r="r" b="b"/>
              <a:pathLst>
                <a:path w="412" h="833" extrusionOk="0">
                  <a:moveTo>
                    <a:pt x="0" y="0"/>
                  </a:moveTo>
                  <a:lnTo>
                    <a:pt x="0" y="833"/>
                  </a:lnTo>
                  <a:lnTo>
                    <a:pt x="412" y="833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862;p90"/>
            <p:cNvSpPr/>
            <p:nvPr/>
          </p:nvSpPr>
          <p:spPr>
            <a:xfrm>
              <a:off x="1301584" y="2999613"/>
              <a:ext cx="19758" cy="27375"/>
            </a:xfrm>
            <a:custGeom>
              <a:avLst/>
              <a:gdLst/>
              <a:ahLst/>
              <a:cxnLst/>
              <a:rect l="l" t="t" r="r" b="b"/>
              <a:pathLst>
                <a:path w="556" h="827" extrusionOk="0">
                  <a:moveTo>
                    <a:pt x="325" y="1"/>
                  </a:moveTo>
                  <a:cubicBezTo>
                    <a:pt x="226" y="1"/>
                    <a:pt x="141" y="65"/>
                    <a:pt x="125" y="166"/>
                  </a:cubicBezTo>
                  <a:lnTo>
                    <a:pt x="0" y="827"/>
                  </a:lnTo>
                  <a:lnTo>
                    <a:pt x="421" y="827"/>
                  </a:lnTo>
                  <a:lnTo>
                    <a:pt x="536" y="243"/>
                  </a:lnTo>
                  <a:cubicBezTo>
                    <a:pt x="555" y="128"/>
                    <a:pt x="479" y="23"/>
                    <a:pt x="364" y="4"/>
                  </a:cubicBezTo>
                  <a:cubicBezTo>
                    <a:pt x="351" y="2"/>
                    <a:pt x="338" y="1"/>
                    <a:pt x="325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863;p90"/>
            <p:cNvSpPr/>
            <p:nvPr/>
          </p:nvSpPr>
          <p:spPr>
            <a:xfrm>
              <a:off x="1466890" y="2999580"/>
              <a:ext cx="20042" cy="27407"/>
            </a:xfrm>
            <a:custGeom>
              <a:avLst/>
              <a:gdLst/>
              <a:ahLst/>
              <a:cxnLst/>
              <a:rect l="l" t="t" r="r" b="b"/>
              <a:pathLst>
                <a:path w="564" h="828" extrusionOk="0">
                  <a:moveTo>
                    <a:pt x="237" y="1"/>
                  </a:moveTo>
                  <a:cubicBezTo>
                    <a:pt x="120" y="1"/>
                    <a:pt x="1" y="91"/>
                    <a:pt x="28" y="244"/>
                  </a:cubicBezTo>
                  <a:lnTo>
                    <a:pt x="143" y="828"/>
                  </a:lnTo>
                  <a:lnTo>
                    <a:pt x="564" y="828"/>
                  </a:lnTo>
                  <a:lnTo>
                    <a:pt x="440" y="167"/>
                  </a:lnTo>
                  <a:cubicBezTo>
                    <a:pt x="415" y="52"/>
                    <a:pt x="326" y="1"/>
                    <a:pt x="237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864;p90"/>
            <p:cNvSpPr/>
            <p:nvPr/>
          </p:nvSpPr>
          <p:spPr>
            <a:xfrm>
              <a:off x="1268927" y="2766249"/>
              <a:ext cx="250342" cy="247134"/>
            </a:xfrm>
            <a:custGeom>
              <a:avLst/>
              <a:gdLst/>
              <a:ahLst/>
              <a:cxnLst/>
              <a:rect l="l" t="t" r="r" b="b"/>
              <a:pathLst>
                <a:path w="7045" h="7466" extrusionOk="0">
                  <a:moveTo>
                    <a:pt x="0" y="1"/>
                  </a:moveTo>
                  <a:lnTo>
                    <a:pt x="0" y="7255"/>
                  </a:lnTo>
                  <a:cubicBezTo>
                    <a:pt x="0" y="7370"/>
                    <a:pt x="96" y="7465"/>
                    <a:pt x="211" y="7465"/>
                  </a:cubicBezTo>
                  <a:lnTo>
                    <a:pt x="6843" y="7465"/>
                  </a:lnTo>
                  <a:cubicBezTo>
                    <a:pt x="6958" y="7465"/>
                    <a:pt x="7044" y="7370"/>
                    <a:pt x="7044" y="7255"/>
                  </a:cubicBezTo>
                  <a:lnTo>
                    <a:pt x="7044" y="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865;p90"/>
            <p:cNvSpPr/>
            <p:nvPr/>
          </p:nvSpPr>
          <p:spPr>
            <a:xfrm>
              <a:off x="1268927" y="2766249"/>
              <a:ext cx="250342" cy="20622"/>
            </a:xfrm>
            <a:custGeom>
              <a:avLst/>
              <a:gdLst/>
              <a:ahLst/>
              <a:cxnLst/>
              <a:rect l="l" t="t" r="r" b="b"/>
              <a:pathLst>
                <a:path w="7045" h="623" extrusionOk="0">
                  <a:moveTo>
                    <a:pt x="0" y="1"/>
                  </a:moveTo>
                  <a:lnTo>
                    <a:pt x="0" y="623"/>
                  </a:lnTo>
                  <a:lnTo>
                    <a:pt x="7044" y="623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866;p90"/>
            <p:cNvSpPr/>
            <p:nvPr/>
          </p:nvSpPr>
          <p:spPr>
            <a:xfrm>
              <a:off x="1254287" y="2745660"/>
              <a:ext cx="279942" cy="27607"/>
            </a:xfrm>
            <a:custGeom>
              <a:avLst/>
              <a:gdLst/>
              <a:ahLst/>
              <a:cxnLst/>
              <a:rect l="l" t="t" r="r" b="b"/>
              <a:pathLst>
                <a:path w="7878" h="834" extrusionOk="0">
                  <a:moveTo>
                    <a:pt x="211" y="0"/>
                  </a:moveTo>
                  <a:cubicBezTo>
                    <a:pt x="97" y="0"/>
                    <a:pt x="1" y="96"/>
                    <a:pt x="1" y="211"/>
                  </a:cubicBezTo>
                  <a:lnTo>
                    <a:pt x="1" y="623"/>
                  </a:lnTo>
                  <a:cubicBezTo>
                    <a:pt x="1" y="737"/>
                    <a:pt x="97" y="833"/>
                    <a:pt x="211" y="833"/>
                  </a:cubicBezTo>
                  <a:lnTo>
                    <a:pt x="7667" y="833"/>
                  </a:lnTo>
                  <a:cubicBezTo>
                    <a:pt x="7781" y="833"/>
                    <a:pt x="7877" y="737"/>
                    <a:pt x="7877" y="623"/>
                  </a:cubicBezTo>
                  <a:lnTo>
                    <a:pt x="7877" y="211"/>
                  </a:lnTo>
                  <a:cubicBezTo>
                    <a:pt x="7877" y="96"/>
                    <a:pt x="7781" y="0"/>
                    <a:pt x="7667" y="0"/>
                  </a:cubicBezTo>
                  <a:close/>
                </a:path>
              </a:pathLst>
            </a:custGeom>
            <a:solidFill>
              <a:srgbClr val="5D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867;p90"/>
            <p:cNvSpPr/>
            <p:nvPr/>
          </p:nvSpPr>
          <p:spPr>
            <a:xfrm flipV="1">
              <a:off x="1291704" y="2826395"/>
              <a:ext cx="200522" cy="134325"/>
            </a:xfrm>
            <a:custGeom>
              <a:avLst/>
              <a:gdLst/>
              <a:ahLst/>
              <a:cxnLst/>
              <a:rect l="l" t="t" r="r" b="b"/>
              <a:pathLst>
                <a:path w="5643" h="4058" extrusionOk="0">
                  <a:moveTo>
                    <a:pt x="4309" y="1"/>
                  </a:moveTo>
                  <a:cubicBezTo>
                    <a:pt x="3969" y="1"/>
                    <a:pt x="3972" y="519"/>
                    <a:pt x="4318" y="519"/>
                  </a:cubicBezTo>
                  <a:cubicBezTo>
                    <a:pt x="4324" y="519"/>
                    <a:pt x="4330" y="519"/>
                    <a:pt x="4336" y="519"/>
                  </a:cubicBezTo>
                  <a:lnTo>
                    <a:pt x="4738" y="519"/>
                  </a:lnTo>
                  <a:lnTo>
                    <a:pt x="2987" y="2280"/>
                  </a:lnTo>
                  <a:lnTo>
                    <a:pt x="2594" y="1887"/>
                  </a:lnTo>
                  <a:cubicBezTo>
                    <a:pt x="2503" y="1796"/>
                    <a:pt x="2384" y="1751"/>
                    <a:pt x="2264" y="1751"/>
                  </a:cubicBezTo>
                  <a:cubicBezTo>
                    <a:pt x="2144" y="1751"/>
                    <a:pt x="2025" y="1796"/>
                    <a:pt x="1934" y="1887"/>
                  </a:cubicBezTo>
                  <a:lnTo>
                    <a:pt x="211" y="3600"/>
                  </a:lnTo>
                  <a:cubicBezTo>
                    <a:pt x="0" y="3782"/>
                    <a:pt x="182" y="4058"/>
                    <a:pt x="390" y="4058"/>
                  </a:cubicBezTo>
                  <a:cubicBezTo>
                    <a:pt x="456" y="4058"/>
                    <a:pt x="525" y="4031"/>
                    <a:pt x="584" y="3964"/>
                  </a:cubicBezTo>
                  <a:lnTo>
                    <a:pt x="2259" y="2280"/>
                  </a:lnTo>
                  <a:lnTo>
                    <a:pt x="2661" y="2672"/>
                  </a:lnTo>
                  <a:cubicBezTo>
                    <a:pt x="2752" y="2763"/>
                    <a:pt x="2872" y="2808"/>
                    <a:pt x="2991" y="2808"/>
                  </a:cubicBezTo>
                  <a:cubicBezTo>
                    <a:pt x="3111" y="2808"/>
                    <a:pt x="3231" y="2763"/>
                    <a:pt x="3321" y="2672"/>
                  </a:cubicBezTo>
                  <a:lnTo>
                    <a:pt x="5111" y="882"/>
                  </a:lnTo>
                  <a:lnTo>
                    <a:pt x="5111" y="1294"/>
                  </a:lnTo>
                  <a:cubicBezTo>
                    <a:pt x="5097" y="1476"/>
                    <a:pt x="5233" y="1567"/>
                    <a:pt x="5370" y="1567"/>
                  </a:cubicBezTo>
                  <a:cubicBezTo>
                    <a:pt x="5506" y="1567"/>
                    <a:pt x="5642" y="1476"/>
                    <a:pt x="5628" y="1294"/>
                  </a:cubicBezTo>
                  <a:lnTo>
                    <a:pt x="5628" y="260"/>
                  </a:lnTo>
                  <a:cubicBezTo>
                    <a:pt x="5628" y="117"/>
                    <a:pt x="5513" y="2"/>
                    <a:pt x="5370" y="2"/>
                  </a:cubicBezTo>
                  <a:lnTo>
                    <a:pt x="4336" y="2"/>
                  </a:lnTo>
                  <a:cubicBezTo>
                    <a:pt x="4327" y="1"/>
                    <a:pt x="4318" y="1"/>
                    <a:pt x="4309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868;p90"/>
            <p:cNvSpPr/>
            <p:nvPr/>
          </p:nvSpPr>
          <p:spPr>
            <a:xfrm>
              <a:off x="1254287" y="2759265"/>
              <a:ext cx="279942" cy="14002"/>
            </a:xfrm>
            <a:custGeom>
              <a:avLst/>
              <a:gdLst/>
              <a:ahLst/>
              <a:cxnLst/>
              <a:rect l="l" t="t" r="r" b="b"/>
              <a:pathLst>
                <a:path w="7878" h="423" extrusionOk="0">
                  <a:moveTo>
                    <a:pt x="211" y="1"/>
                  </a:moveTo>
                  <a:cubicBezTo>
                    <a:pt x="97" y="1"/>
                    <a:pt x="1" y="97"/>
                    <a:pt x="1" y="212"/>
                  </a:cubicBezTo>
                  <a:cubicBezTo>
                    <a:pt x="1" y="326"/>
                    <a:pt x="97" y="422"/>
                    <a:pt x="211" y="422"/>
                  </a:cubicBezTo>
                  <a:lnTo>
                    <a:pt x="7667" y="422"/>
                  </a:lnTo>
                  <a:cubicBezTo>
                    <a:pt x="7781" y="422"/>
                    <a:pt x="7877" y="326"/>
                    <a:pt x="7877" y="212"/>
                  </a:cubicBezTo>
                  <a:cubicBezTo>
                    <a:pt x="7877" y="97"/>
                    <a:pt x="7781" y="1"/>
                    <a:pt x="766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860;p35"/>
          <p:cNvSpPr/>
          <p:nvPr/>
        </p:nvSpPr>
        <p:spPr>
          <a:xfrm>
            <a:off x="4929127" y="1474272"/>
            <a:ext cx="6032145" cy="586762"/>
          </a:xfrm>
          <a:custGeom>
            <a:avLst/>
            <a:gdLst/>
            <a:ahLst/>
            <a:cxnLst/>
            <a:rect l="l" t="t" r="r" b="b"/>
            <a:pathLst>
              <a:path w="141336" h="25086" extrusionOk="0">
                <a:moveTo>
                  <a:pt x="133196" y="25085"/>
                </a:moveTo>
                <a:lnTo>
                  <a:pt x="1" y="25085"/>
                </a:lnTo>
                <a:lnTo>
                  <a:pt x="1" y="1"/>
                </a:lnTo>
                <a:lnTo>
                  <a:pt x="133196" y="1"/>
                </a:lnTo>
                <a:lnTo>
                  <a:pt x="141335" y="1254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320025" bIns="91425" anchor="ctr" anchorCtr="0">
            <a:noAutofit/>
          </a:bodyPr>
          <a:lstStyle/>
          <a:p>
            <a:pPr lvl="0" algn="r">
              <a:defRPr/>
            </a:pPr>
            <a:r>
              <a:rPr lang="en-US" kern="0" dirty="0">
                <a:solidFill>
                  <a:srgbClr val="324750"/>
                </a:solidFill>
                <a:latin typeface="Open Sans" panose="020B0606030504020204"/>
                <a:cs typeface="Arial" panose="020B0604020202020204" pitchFamily="34" charset="0"/>
              </a:rPr>
              <a:t>Uncertainty of Future Risk</a:t>
            </a:r>
          </a:p>
        </p:txBody>
      </p:sp>
      <p:sp>
        <p:nvSpPr>
          <p:cNvPr id="119" name="Google Shape;861;p35"/>
          <p:cNvSpPr/>
          <p:nvPr/>
        </p:nvSpPr>
        <p:spPr>
          <a:xfrm>
            <a:off x="1720260" y="1472376"/>
            <a:ext cx="1791314" cy="585966"/>
          </a:xfrm>
          <a:custGeom>
            <a:avLst/>
            <a:gdLst/>
            <a:ahLst/>
            <a:cxnLst/>
            <a:rect l="l" t="t" r="r" b="b"/>
            <a:pathLst>
              <a:path w="42698" h="25052" extrusionOk="0">
                <a:moveTo>
                  <a:pt x="1" y="0"/>
                </a:moveTo>
                <a:lnTo>
                  <a:pt x="1" y="25051"/>
                </a:lnTo>
                <a:lnTo>
                  <a:pt x="42698" y="25051"/>
                </a:lnTo>
                <a:lnTo>
                  <a:pt x="42698" y="0"/>
                </a:lnTo>
                <a:close/>
              </a:path>
            </a:pathLst>
          </a:custGeom>
          <a:solidFill>
            <a:srgbClr val="582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" panose="020B0604020202020204" charset="0"/>
                <a:cs typeface="Arial" panose="020B0604020202020204" pitchFamily="34" charset="0"/>
                <a:sym typeface="Roboto"/>
              </a:rPr>
              <a:t>Weather Risk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/>
              <a:ea typeface="Roboto" panose="020B060402020202020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120" name="Google Shape;862;p35"/>
          <p:cNvSpPr/>
          <p:nvPr/>
        </p:nvSpPr>
        <p:spPr>
          <a:xfrm>
            <a:off x="3511501" y="1065889"/>
            <a:ext cx="1417680" cy="997911"/>
          </a:xfrm>
          <a:custGeom>
            <a:avLst/>
            <a:gdLst/>
            <a:ahLst/>
            <a:cxnLst/>
            <a:rect l="l" t="t" r="r" b="b"/>
            <a:pathLst>
              <a:path w="33792" h="42664" extrusionOk="0">
                <a:moveTo>
                  <a:pt x="33792" y="0"/>
                </a:moveTo>
                <a:lnTo>
                  <a:pt x="1" y="17379"/>
                </a:lnTo>
                <a:lnTo>
                  <a:pt x="1" y="42664"/>
                </a:lnTo>
                <a:lnTo>
                  <a:pt x="33792" y="31856"/>
                </a:lnTo>
                <a:lnTo>
                  <a:pt x="33792" y="0"/>
                </a:lnTo>
                <a:close/>
              </a:path>
            </a:pathLst>
          </a:custGeom>
          <a:solidFill>
            <a:srgbClr val="3416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3416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" name="Google Shape;863;p35"/>
          <p:cNvSpPr/>
          <p:nvPr/>
        </p:nvSpPr>
        <p:spPr>
          <a:xfrm>
            <a:off x="4929115" y="1065889"/>
            <a:ext cx="855089" cy="992461"/>
          </a:xfrm>
          <a:custGeom>
            <a:avLst/>
            <a:gdLst/>
            <a:ahLst/>
            <a:cxnLst/>
            <a:rect l="l" t="t" r="r" b="b"/>
            <a:pathLst>
              <a:path w="20382" h="42431" extrusionOk="0">
                <a:moveTo>
                  <a:pt x="20382" y="42430"/>
                </a:moveTo>
                <a:lnTo>
                  <a:pt x="1" y="31856"/>
                </a:lnTo>
                <a:lnTo>
                  <a:pt x="1" y="0"/>
                </a:lnTo>
                <a:lnTo>
                  <a:pt x="20382" y="17379"/>
                </a:lnTo>
                <a:close/>
              </a:path>
            </a:pathLst>
          </a:custGeom>
          <a:solidFill>
            <a:srgbClr val="582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864;p35"/>
          <p:cNvSpPr/>
          <p:nvPr/>
        </p:nvSpPr>
        <p:spPr>
          <a:xfrm>
            <a:off x="3511501" y="1810987"/>
            <a:ext cx="2272726" cy="252799"/>
          </a:xfrm>
          <a:custGeom>
            <a:avLst/>
            <a:gdLst/>
            <a:ahLst/>
            <a:cxnLst/>
            <a:rect l="l" t="t" r="r" b="b"/>
            <a:pathLst>
              <a:path w="54173" h="10808" extrusionOk="0">
                <a:moveTo>
                  <a:pt x="33792" y="0"/>
                </a:moveTo>
                <a:lnTo>
                  <a:pt x="1" y="10808"/>
                </a:lnTo>
                <a:lnTo>
                  <a:pt x="54173" y="10574"/>
                </a:lnTo>
                <a:lnTo>
                  <a:pt x="3379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" name="Google Shape;867;p35"/>
          <p:cNvSpPr/>
          <p:nvPr/>
        </p:nvSpPr>
        <p:spPr>
          <a:xfrm>
            <a:off x="4026578" y="2054663"/>
            <a:ext cx="7004360" cy="586762"/>
          </a:xfrm>
          <a:custGeom>
            <a:avLst/>
            <a:gdLst/>
            <a:ahLst/>
            <a:cxnLst/>
            <a:rect l="l" t="t" r="r" b="b"/>
            <a:pathLst>
              <a:path w="141336" h="25086" extrusionOk="0">
                <a:moveTo>
                  <a:pt x="133196" y="25085"/>
                </a:moveTo>
                <a:lnTo>
                  <a:pt x="1" y="25085"/>
                </a:lnTo>
                <a:lnTo>
                  <a:pt x="1" y="1"/>
                </a:lnTo>
                <a:lnTo>
                  <a:pt x="133196" y="1"/>
                </a:lnTo>
                <a:lnTo>
                  <a:pt x="141335" y="1254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320025" bIns="91425" anchor="ctr" anchorCtr="0">
            <a:noAutofit/>
          </a:bodyPr>
          <a:lstStyle/>
          <a:p>
            <a:pPr algn="r">
              <a:defRPr/>
            </a:pPr>
            <a:r>
              <a:rPr lang="en-US" kern="0" dirty="0">
                <a:solidFill>
                  <a:srgbClr val="324750"/>
                </a:solidFill>
                <a:latin typeface="Open Sans" panose="020B0606030504020204"/>
                <a:cs typeface="Arial" panose="020B0604020202020204" pitchFamily="34" charset="0"/>
              </a:rPr>
              <a:t>Higher Operational &amp; Administrative costs</a:t>
            </a:r>
          </a:p>
        </p:txBody>
      </p:sp>
      <p:sp>
        <p:nvSpPr>
          <p:cNvPr id="126" name="Google Shape;868;p35"/>
          <p:cNvSpPr/>
          <p:nvPr/>
        </p:nvSpPr>
        <p:spPr>
          <a:xfrm>
            <a:off x="1720259" y="2055049"/>
            <a:ext cx="1287476" cy="585990"/>
          </a:xfrm>
          <a:custGeom>
            <a:avLst/>
            <a:gdLst/>
            <a:ahLst/>
            <a:cxnLst/>
            <a:rect l="l" t="t" r="r" b="b"/>
            <a:pathLst>
              <a:path w="42698" h="25053" extrusionOk="0">
                <a:moveTo>
                  <a:pt x="1" y="1"/>
                </a:moveTo>
                <a:lnTo>
                  <a:pt x="1" y="25052"/>
                </a:lnTo>
                <a:lnTo>
                  <a:pt x="42698" y="25052"/>
                </a:lnTo>
                <a:lnTo>
                  <a:pt x="42698" y="1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" panose="020B0604020202020204" charset="0"/>
                <a:cs typeface="Arial" panose="020B0604020202020204" pitchFamily="34" charset="0"/>
                <a:sym typeface="Roboto"/>
              </a:rPr>
              <a:t>Costs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/>
              <a:ea typeface="Roboto" panose="020B060402020202020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127" name="Google Shape;869;p35"/>
          <p:cNvSpPr/>
          <p:nvPr/>
        </p:nvSpPr>
        <p:spPr>
          <a:xfrm>
            <a:off x="3007682" y="1810862"/>
            <a:ext cx="1650581" cy="835631"/>
          </a:xfrm>
          <a:custGeom>
            <a:avLst/>
            <a:gdLst/>
            <a:ahLst/>
            <a:cxnLst/>
            <a:rect l="l" t="t" r="r" b="b"/>
            <a:pathLst>
              <a:path w="54740" h="35726" extrusionOk="0">
                <a:moveTo>
                  <a:pt x="54740" y="0"/>
                </a:moveTo>
                <a:lnTo>
                  <a:pt x="1" y="10441"/>
                </a:lnTo>
                <a:lnTo>
                  <a:pt x="1" y="35726"/>
                </a:lnTo>
                <a:lnTo>
                  <a:pt x="54740" y="32223"/>
                </a:lnTo>
                <a:lnTo>
                  <a:pt x="5474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" name="Google Shape;870;p35"/>
          <p:cNvSpPr/>
          <p:nvPr/>
        </p:nvSpPr>
        <p:spPr>
          <a:xfrm>
            <a:off x="4658204" y="1810862"/>
            <a:ext cx="301803" cy="830181"/>
          </a:xfrm>
          <a:custGeom>
            <a:avLst/>
            <a:gdLst/>
            <a:ahLst/>
            <a:cxnLst/>
            <a:rect l="l" t="t" r="r" b="b"/>
            <a:pathLst>
              <a:path w="10009" h="35493" extrusionOk="0">
                <a:moveTo>
                  <a:pt x="1" y="0"/>
                </a:moveTo>
                <a:lnTo>
                  <a:pt x="10008" y="10441"/>
                </a:lnTo>
                <a:lnTo>
                  <a:pt x="10008" y="35492"/>
                </a:lnTo>
                <a:lnTo>
                  <a:pt x="1" y="32223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871;p35"/>
          <p:cNvSpPr/>
          <p:nvPr/>
        </p:nvSpPr>
        <p:spPr>
          <a:xfrm>
            <a:off x="3007682" y="2564544"/>
            <a:ext cx="1952352" cy="81935"/>
          </a:xfrm>
          <a:custGeom>
            <a:avLst/>
            <a:gdLst/>
            <a:ahLst/>
            <a:cxnLst/>
            <a:rect l="l" t="t" r="r" b="b"/>
            <a:pathLst>
              <a:path w="64748" h="3503" extrusionOk="0">
                <a:moveTo>
                  <a:pt x="54740" y="0"/>
                </a:moveTo>
                <a:lnTo>
                  <a:pt x="1" y="3503"/>
                </a:lnTo>
                <a:lnTo>
                  <a:pt x="64747" y="3269"/>
                </a:lnTo>
                <a:lnTo>
                  <a:pt x="5474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4" name="Google Shape;860;p35"/>
          <p:cNvSpPr/>
          <p:nvPr/>
        </p:nvSpPr>
        <p:spPr>
          <a:xfrm>
            <a:off x="3757624" y="2634356"/>
            <a:ext cx="7273315" cy="586762"/>
          </a:xfrm>
          <a:custGeom>
            <a:avLst/>
            <a:gdLst/>
            <a:ahLst/>
            <a:cxnLst/>
            <a:rect l="l" t="t" r="r" b="b"/>
            <a:pathLst>
              <a:path w="141336" h="25086" extrusionOk="0">
                <a:moveTo>
                  <a:pt x="133196" y="25085"/>
                </a:moveTo>
                <a:lnTo>
                  <a:pt x="1" y="25085"/>
                </a:lnTo>
                <a:lnTo>
                  <a:pt x="1" y="1"/>
                </a:lnTo>
                <a:lnTo>
                  <a:pt x="133196" y="1"/>
                </a:lnTo>
                <a:lnTo>
                  <a:pt x="141335" y="1254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320025" bIns="91425" anchor="ctr" anchorCtr="0">
            <a:noAutofit/>
          </a:bodyPr>
          <a:lstStyle/>
          <a:p>
            <a:pPr lvl="0" algn="r">
              <a:defRPr/>
            </a:pPr>
            <a:r>
              <a:rPr lang="en-US" b="1" kern="0" dirty="0">
                <a:solidFill>
                  <a:srgbClr val="34164A"/>
                </a:solidFill>
                <a:latin typeface="Open Sans" panose="020B0606030504020204"/>
                <a:cs typeface="Arial" panose="020B0604020202020204" pitchFamily="34" charset="0"/>
              </a:rPr>
              <a:t>Low market uptake &amp; High Premiums</a:t>
            </a:r>
          </a:p>
        </p:txBody>
      </p:sp>
      <p:sp>
        <p:nvSpPr>
          <p:cNvPr id="175" name="Google Shape;861;p35"/>
          <p:cNvSpPr/>
          <p:nvPr/>
        </p:nvSpPr>
        <p:spPr>
          <a:xfrm>
            <a:off x="1720260" y="2632460"/>
            <a:ext cx="1137336" cy="585966"/>
          </a:xfrm>
          <a:custGeom>
            <a:avLst/>
            <a:gdLst/>
            <a:ahLst/>
            <a:cxnLst/>
            <a:rect l="l" t="t" r="r" b="b"/>
            <a:pathLst>
              <a:path w="42698" h="25052" extrusionOk="0">
                <a:moveTo>
                  <a:pt x="1" y="0"/>
                </a:moveTo>
                <a:lnTo>
                  <a:pt x="1" y="25051"/>
                </a:lnTo>
                <a:lnTo>
                  <a:pt x="42698" y="25051"/>
                </a:lnTo>
                <a:lnTo>
                  <a:pt x="42698" y="0"/>
                </a:lnTo>
                <a:close/>
              </a:path>
            </a:pathLst>
          </a:custGeom>
          <a:solidFill>
            <a:srgbClr val="582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/>
                <a:ea typeface="Roboto"/>
                <a:cs typeface="Roboto"/>
                <a:sym typeface="Roboto"/>
              </a:rPr>
              <a:t>Market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862;p35"/>
          <p:cNvSpPr/>
          <p:nvPr/>
        </p:nvSpPr>
        <p:spPr>
          <a:xfrm>
            <a:off x="2857549" y="2225973"/>
            <a:ext cx="900109" cy="997911"/>
          </a:xfrm>
          <a:custGeom>
            <a:avLst/>
            <a:gdLst/>
            <a:ahLst/>
            <a:cxnLst/>
            <a:rect l="l" t="t" r="r" b="b"/>
            <a:pathLst>
              <a:path w="33792" h="42664" extrusionOk="0">
                <a:moveTo>
                  <a:pt x="33792" y="0"/>
                </a:moveTo>
                <a:lnTo>
                  <a:pt x="1" y="17379"/>
                </a:lnTo>
                <a:lnTo>
                  <a:pt x="1" y="42664"/>
                </a:lnTo>
                <a:lnTo>
                  <a:pt x="33792" y="31856"/>
                </a:lnTo>
                <a:lnTo>
                  <a:pt x="33792" y="0"/>
                </a:lnTo>
                <a:close/>
              </a:path>
            </a:pathLst>
          </a:custGeom>
          <a:solidFill>
            <a:srgbClr val="3416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863;p35"/>
          <p:cNvSpPr/>
          <p:nvPr/>
        </p:nvSpPr>
        <p:spPr>
          <a:xfrm>
            <a:off x="3757616" y="2225973"/>
            <a:ext cx="542910" cy="992461"/>
          </a:xfrm>
          <a:custGeom>
            <a:avLst/>
            <a:gdLst/>
            <a:ahLst/>
            <a:cxnLst/>
            <a:rect l="l" t="t" r="r" b="b"/>
            <a:pathLst>
              <a:path w="20382" h="42431" extrusionOk="0">
                <a:moveTo>
                  <a:pt x="20382" y="42430"/>
                </a:moveTo>
                <a:lnTo>
                  <a:pt x="1" y="31856"/>
                </a:lnTo>
                <a:lnTo>
                  <a:pt x="1" y="0"/>
                </a:lnTo>
                <a:lnTo>
                  <a:pt x="20382" y="17379"/>
                </a:lnTo>
                <a:close/>
              </a:path>
            </a:pathLst>
          </a:custGeom>
          <a:solidFill>
            <a:srgbClr val="582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" name="Google Shape;864;p35"/>
          <p:cNvSpPr/>
          <p:nvPr/>
        </p:nvSpPr>
        <p:spPr>
          <a:xfrm>
            <a:off x="2857549" y="2971071"/>
            <a:ext cx="1442992" cy="252799"/>
          </a:xfrm>
          <a:custGeom>
            <a:avLst/>
            <a:gdLst/>
            <a:ahLst/>
            <a:cxnLst/>
            <a:rect l="l" t="t" r="r" b="b"/>
            <a:pathLst>
              <a:path w="54173" h="10808" extrusionOk="0">
                <a:moveTo>
                  <a:pt x="33792" y="0"/>
                </a:moveTo>
                <a:lnTo>
                  <a:pt x="1" y="10808"/>
                </a:lnTo>
                <a:lnTo>
                  <a:pt x="54173" y="10574"/>
                </a:lnTo>
                <a:lnTo>
                  <a:pt x="3379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21" y="96781"/>
            <a:ext cx="2653311" cy="508514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306" y="6527134"/>
            <a:ext cx="1518662" cy="291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036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44"/>
    </mc:Choice>
    <mc:Fallback xmlns="">
      <p:transition spd="slow" advTm="2754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9"/>
          <p:cNvSpPr/>
          <p:nvPr/>
        </p:nvSpPr>
        <p:spPr>
          <a:xfrm>
            <a:off x="1867" y="2392955"/>
            <a:ext cx="12192000" cy="446504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7" name="Google Shape;767;p49"/>
          <p:cNvSpPr/>
          <p:nvPr/>
        </p:nvSpPr>
        <p:spPr>
          <a:xfrm>
            <a:off x="567061" y="2392955"/>
            <a:ext cx="2424800" cy="2949600"/>
          </a:xfrm>
          <a:prstGeom prst="rect">
            <a:avLst/>
          </a:prstGeom>
          <a:noFill/>
          <a:ln w="19050" cap="flat" cmpd="sng">
            <a:solidFill>
              <a:srgbClr val="3247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8" name="Google Shape;768;p49"/>
          <p:cNvSpPr/>
          <p:nvPr/>
        </p:nvSpPr>
        <p:spPr>
          <a:xfrm>
            <a:off x="3358296" y="2392955"/>
            <a:ext cx="2424800" cy="2949600"/>
          </a:xfrm>
          <a:prstGeom prst="rect">
            <a:avLst/>
          </a:prstGeom>
          <a:noFill/>
          <a:ln w="19050" cap="flat" cmpd="sng">
            <a:solidFill>
              <a:srgbClr val="3247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9" name="Google Shape;769;p49"/>
          <p:cNvSpPr/>
          <p:nvPr/>
        </p:nvSpPr>
        <p:spPr>
          <a:xfrm>
            <a:off x="6149531" y="2392955"/>
            <a:ext cx="2424800" cy="2949600"/>
          </a:xfrm>
          <a:prstGeom prst="rect">
            <a:avLst/>
          </a:prstGeom>
          <a:noFill/>
          <a:ln w="19050" cap="flat" cmpd="sng">
            <a:solidFill>
              <a:srgbClr val="3247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1" name="Google Shape;771;p49"/>
          <p:cNvSpPr txBox="1"/>
          <p:nvPr/>
        </p:nvSpPr>
        <p:spPr>
          <a:xfrm>
            <a:off x="1001461" y="5139069"/>
            <a:ext cx="1556000" cy="375200"/>
          </a:xfrm>
          <a:prstGeom prst="rect">
            <a:avLst/>
          </a:prstGeom>
          <a:solidFill>
            <a:srgbClr val="48667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Chau Philomene One"/>
                <a:cs typeface="Chau Philomene One"/>
                <a:sym typeface="Chau Philomene One"/>
              </a:rPr>
              <a:t>Drought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772" name="Google Shape;772;p49"/>
          <p:cNvSpPr txBox="1"/>
          <p:nvPr/>
        </p:nvSpPr>
        <p:spPr>
          <a:xfrm>
            <a:off x="611085" y="2998182"/>
            <a:ext cx="2265277" cy="201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33" rIns="0" bIns="0" anchor="ctr" anchorCtr="0">
            <a:noAutofit/>
          </a:bodyPr>
          <a:lstStyle/>
          <a:p>
            <a:pPr algn="ctr"/>
            <a:r>
              <a:rPr lang="en-US" sz="1500" b="1" dirty="0">
                <a:solidFill>
                  <a:srgbClr val="324750"/>
                </a:solidFill>
                <a:latin typeface="Open Sans" panose="020B0606030504020204"/>
                <a:ea typeface="Rokkitt Regular"/>
                <a:cs typeface="Rokkitt Regular"/>
                <a:sym typeface="Rokkitt Regular"/>
              </a:rPr>
              <a:t>Drought damage assessment</a:t>
            </a:r>
          </a:p>
          <a:p>
            <a:pPr algn="ctr"/>
            <a:r>
              <a:rPr lang="en-US" sz="1500" dirty="0">
                <a:solidFill>
                  <a:srgbClr val="324750"/>
                </a:solidFill>
                <a:latin typeface="Open Sans" panose="020B0606030504020204"/>
                <a:ea typeface="Rokkitt Regular"/>
                <a:cs typeface="Rokkitt Regular"/>
                <a:sym typeface="Rokkitt Regular"/>
              </a:rPr>
              <a:t>Crop loss assessment</a:t>
            </a:r>
          </a:p>
          <a:p>
            <a:pPr algn="ctr"/>
            <a:endParaRPr lang="en-US" sz="1500" dirty="0">
              <a:solidFill>
                <a:srgbClr val="F8FFF5"/>
              </a:solidFill>
              <a:latin typeface="Open Sans" panose="020B0606030504020204"/>
              <a:ea typeface="Rokkitt Regular"/>
              <a:cs typeface="Rokkitt Regular"/>
              <a:sym typeface="Rokkitt Regular"/>
            </a:endParaRPr>
          </a:p>
          <a:p>
            <a:pPr algn="ctr"/>
            <a:endParaRPr lang="en-US" sz="1500" dirty="0">
              <a:solidFill>
                <a:srgbClr val="F8FFF5"/>
              </a:solidFill>
              <a:latin typeface="Open Sans" panose="020B0606030504020204"/>
              <a:ea typeface="Rokkitt Regular"/>
              <a:cs typeface="Rokkitt Regular"/>
              <a:sym typeface="Rokkitt Regular"/>
            </a:endParaRPr>
          </a:p>
          <a:p>
            <a:pPr algn="ctr"/>
            <a:endParaRPr sz="1500" dirty="0">
              <a:solidFill>
                <a:srgbClr val="F8FFF5"/>
              </a:solidFill>
              <a:latin typeface="Open Sans" panose="020B0606030504020204"/>
              <a:ea typeface="Rokkitt Regular"/>
              <a:cs typeface="Rokkitt Regular"/>
              <a:sym typeface="Rokkitt Regular"/>
            </a:endParaRPr>
          </a:p>
          <a:p>
            <a:pPr algn="ctr"/>
            <a:r>
              <a:rPr lang="en-US" sz="1500" b="1" dirty="0">
                <a:solidFill>
                  <a:srgbClr val="324750"/>
                </a:solidFill>
                <a:latin typeface="Open Sans" panose="020B0606030504020204"/>
                <a:ea typeface="Rokkitt Regular"/>
                <a:cs typeface="Rokkitt Regular"/>
                <a:sym typeface="Rokkitt Regular"/>
              </a:rPr>
              <a:t>MODIS </a:t>
            </a:r>
          </a:p>
          <a:p>
            <a:pPr algn="ctr"/>
            <a:r>
              <a:rPr lang="en-US" sz="1500" dirty="0">
                <a:solidFill>
                  <a:srgbClr val="324750"/>
                </a:solidFill>
                <a:latin typeface="Open Sans" panose="020B0606030504020204"/>
                <a:ea typeface="Rokkitt Regular"/>
                <a:cs typeface="Rokkitt Regular"/>
                <a:sym typeface="Rokkitt Regular"/>
              </a:rPr>
              <a:t>composite NDVI data sets </a:t>
            </a:r>
          </a:p>
          <a:p>
            <a:pPr algn="ctr"/>
            <a:r>
              <a:rPr lang="en-US" sz="1500" b="1" dirty="0">
                <a:solidFill>
                  <a:srgbClr val="324750"/>
                </a:solidFill>
                <a:latin typeface="Open Sans" panose="020B0606030504020204"/>
                <a:ea typeface="Rokkitt Regular"/>
                <a:cs typeface="Rokkitt Regular"/>
                <a:sym typeface="Rokkitt Regular"/>
              </a:rPr>
              <a:t>NDVI Anomaly</a:t>
            </a:r>
          </a:p>
        </p:txBody>
      </p:sp>
      <p:sp>
        <p:nvSpPr>
          <p:cNvPr id="773" name="Google Shape;773;p49"/>
          <p:cNvSpPr txBox="1"/>
          <p:nvPr/>
        </p:nvSpPr>
        <p:spPr>
          <a:xfrm>
            <a:off x="3439672" y="3167983"/>
            <a:ext cx="2262049" cy="1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33" rIns="0" bIns="0" anchor="ctr" anchorCtr="0">
            <a:noAutofit/>
          </a:bodyPr>
          <a:lstStyle/>
          <a:p>
            <a:pPr lvl="0" algn="ctr">
              <a:defRPr/>
            </a:pPr>
            <a:r>
              <a:rPr lang="en-US" sz="1500" b="1" dirty="0">
                <a:solidFill>
                  <a:srgbClr val="324750"/>
                </a:solidFill>
                <a:latin typeface="Open Sans" panose="020B0606030504020204"/>
              </a:rPr>
              <a:t>Hailstorms damage assessment </a:t>
            </a:r>
          </a:p>
          <a:p>
            <a:pPr lvl="0" algn="ctr">
              <a:defRPr/>
            </a:pPr>
            <a:r>
              <a:rPr lang="en-US" sz="1500" dirty="0">
                <a:solidFill>
                  <a:srgbClr val="324750"/>
                </a:solidFill>
                <a:latin typeface="Open Sans" panose="020B0606030504020204"/>
              </a:rPr>
              <a:t>Crop loss assessment </a:t>
            </a:r>
          </a:p>
          <a:p>
            <a:pPr lvl="0" algn="ctr">
              <a:defRPr/>
            </a:pPr>
            <a:endParaRPr lang="en-US" sz="1500" dirty="0">
              <a:solidFill>
                <a:srgbClr val="324750"/>
              </a:solidFill>
              <a:latin typeface="Open Sans" panose="020B0606030504020204"/>
            </a:endParaRPr>
          </a:p>
          <a:p>
            <a:pPr lvl="0" algn="ctr">
              <a:defRPr/>
            </a:pPr>
            <a:endParaRPr lang="en-US" sz="1500" b="1" dirty="0">
              <a:solidFill>
                <a:srgbClr val="324750"/>
              </a:solidFill>
              <a:latin typeface="Open Sans" panose="020B0606030504020204"/>
            </a:endParaRPr>
          </a:p>
          <a:p>
            <a:pPr lvl="0" algn="ctr">
              <a:defRPr/>
            </a:pPr>
            <a:endParaRPr lang="en-US" sz="1500" b="1" dirty="0">
              <a:solidFill>
                <a:srgbClr val="324750"/>
              </a:solidFill>
              <a:latin typeface="Open Sans" panose="020B0606030504020204"/>
            </a:endParaRPr>
          </a:p>
          <a:p>
            <a:pPr lvl="0" algn="ctr">
              <a:defRPr/>
            </a:pPr>
            <a:r>
              <a:rPr lang="en-US" sz="1500" b="1" dirty="0">
                <a:solidFill>
                  <a:srgbClr val="324750"/>
                </a:solidFill>
                <a:latin typeface="Open Sans" panose="020B0606030504020204"/>
              </a:rPr>
              <a:t>Sentinel</a:t>
            </a:r>
            <a:r>
              <a:rPr lang="el-GR" sz="1500" b="1" dirty="0">
                <a:solidFill>
                  <a:srgbClr val="324750"/>
                </a:solidFill>
                <a:latin typeface="Open Sans" panose="020B0606030504020204"/>
              </a:rPr>
              <a:t>-</a:t>
            </a:r>
            <a:r>
              <a:rPr lang="en-US" sz="1500" b="1" dirty="0">
                <a:solidFill>
                  <a:srgbClr val="324750"/>
                </a:solidFill>
                <a:latin typeface="Open Sans" panose="020B0606030504020204"/>
              </a:rPr>
              <a:t>2 </a:t>
            </a:r>
          </a:p>
          <a:p>
            <a:pPr lvl="0" algn="ctr">
              <a:defRPr/>
            </a:pPr>
            <a:r>
              <a:rPr lang="en-US" sz="1500" dirty="0">
                <a:solidFill>
                  <a:srgbClr val="324750"/>
                </a:solidFill>
                <a:latin typeface="Open Sans" panose="020B0606030504020204"/>
              </a:rPr>
              <a:t>Change Detection</a:t>
            </a:r>
          </a:p>
          <a:p>
            <a:pPr lvl="0" algn="ctr">
              <a:defRPr/>
            </a:pPr>
            <a:r>
              <a:rPr lang="en-US" sz="1500" dirty="0">
                <a:solidFill>
                  <a:srgbClr val="324750"/>
                </a:solidFill>
                <a:latin typeface="Open Sans" panose="020B0606030504020204"/>
              </a:rPr>
              <a:t> pre- post-damage imagery</a:t>
            </a:r>
            <a:endParaRPr lang="el-GR" sz="1500" dirty="0">
              <a:solidFill>
                <a:srgbClr val="324750"/>
              </a:solidFill>
            </a:endParaRPr>
          </a:p>
        </p:txBody>
      </p:sp>
      <p:sp>
        <p:nvSpPr>
          <p:cNvPr id="774" name="Google Shape;774;p49"/>
          <p:cNvSpPr txBox="1"/>
          <p:nvPr/>
        </p:nvSpPr>
        <p:spPr>
          <a:xfrm>
            <a:off x="6395397" y="3172101"/>
            <a:ext cx="1946400" cy="1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33" rIns="0" bIns="0" anchor="ctr" anchorCtr="0">
            <a:noAutofit/>
          </a:bodyPr>
          <a:lstStyle/>
          <a:p>
            <a:pPr lvl="0" algn="ctr">
              <a:defRPr/>
            </a:pPr>
            <a:r>
              <a:rPr lang="en-US" sz="1500" b="1" dirty="0">
                <a:solidFill>
                  <a:srgbClr val="324750"/>
                </a:solidFill>
                <a:latin typeface="Open Sans" panose="020B0606030504020204"/>
              </a:rPr>
              <a:t>Floods damage assessment </a:t>
            </a:r>
            <a:r>
              <a:rPr lang="en-US" sz="1500" dirty="0">
                <a:solidFill>
                  <a:srgbClr val="324750"/>
                </a:solidFill>
                <a:latin typeface="Open Sans" panose="020B0606030504020204"/>
              </a:rPr>
              <a:t>Flood extent &amp; duration</a:t>
            </a:r>
          </a:p>
          <a:p>
            <a:pPr lvl="0" algn="ctr">
              <a:defRPr/>
            </a:pPr>
            <a:endParaRPr lang="en-US" sz="1500" dirty="0">
              <a:solidFill>
                <a:srgbClr val="324750"/>
              </a:solidFill>
              <a:latin typeface="Open Sans" panose="020B0606030504020204"/>
            </a:endParaRPr>
          </a:p>
          <a:p>
            <a:pPr lvl="0" algn="ctr">
              <a:defRPr/>
            </a:pPr>
            <a:endParaRPr lang="en-US" sz="1500" dirty="0">
              <a:solidFill>
                <a:srgbClr val="324750"/>
              </a:solidFill>
              <a:latin typeface="Open Sans" panose="020B0606030504020204"/>
            </a:endParaRPr>
          </a:p>
          <a:p>
            <a:pPr lvl="0" algn="ctr">
              <a:defRPr/>
            </a:pPr>
            <a:endParaRPr lang="en-US" sz="1500" dirty="0">
              <a:solidFill>
                <a:srgbClr val="324750"/>
              </a:solidFill>
              <a:latin typeface="Open Sans" panose="020B0606030504020204"/>
            </a:endParaRPr>
          </a:p>
          <a:p>
            <a:pPr lvl="0" algn="ctr">
              <a:defRPr/>
            </a:pPr>
            <a:r>
              <a:rPr lang="en-US" sz="1500" b="1" dirty="0">
                <a:solidFill>
                  <a:srgbClr val="324750"/>
                </a:solidFill>
                <a:latin typeface="Open Sans" panose="020B0606030504020204"/>
              </a:rPr>
              <a:t>Sentinel-2, Sentinel-1</a:t>
            </a:r>
          </a:p>
          <a:p>
            <a:pPr lvl="0" algn="ctr">
              <a:defRPr/>
            </a:pPr>
            <a:r>
              <a:rPr lang="en-US" sz="1500" dirty="0">
                <a:solidFill>
                  <a:srgbClr val="324750"/>
                </a:solidFill>
                <a:latin typeface="Open Sans" panose="020B0606030504020204"/>
              </a:rPr>
              <a:t>  Change Detection</a:t>
            </a:r>
          </a:p>
          <a:p>
            <a:pPr lvl="0" algn="ctr">
              <a:defRPr/>
            </a:pPr>
            <a:r>
              <a:rPr lang="en-US" sz="1500" dirty="0">
                <a:solidFill>
                  <a:srgbClr val="324750"/>
                </a:solidFill>
                <a:latin typeface="Open Sans" panose="020B0606030504020204"/>
              </a:rPr>
              <a:t> pre- post-damage imagery</a:t>
            </a:r>
            <a:endParaRPr lang="el-GR" sz="1500" dirty="0">
              <a:solidFill>
                <a:srgbClr val="324750"/>
              </a:solidFill>
            </a:endParaRPr>
          </a:p>
        </p:txBody>
      </p:sp>
      <p:sp>
        <p:nvSpPr>
          <p:cNvPr id="781" name="Google Shape;781;p49"/>
          <p:cNvSpPr txBox="1"/>
          <p:nvPr/>
        </p:nvSpPr>
        <p:spPr>
          <a:xfrm>
            <a:off x="3792696" y="5139069"/>
            <a:ext cx="1556000" cy="375200"/>
          </a:xfrm>
          <a:prstGeom prst="rect">
            <a:avLst/>
          </a:prstGeom>
          <a:solidFill>
            <a:srgbClr val="48667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Chau Philomene One"/>
                <a:cs typeface="Chau Philomene One"/>
              </a:defRPr>
            </a:lvl1pPr>
          </a:lstStyle>
          <a:p>
            <a:r>
              <a:rPr lang="en-US" dirty="0">
                <a:sym typeface="Chau Philomene One"/>
              </a:rPr>
              <a:t>Hailstorms</a:t>
            </a:r>
            <a:endParaRPr dirty="0">
              <a:sym typeface="Chau Philomene One"/>
            </a:endParaRPr>
          </a:p>
        </p:txBody>
      </p:sp>
      <p:sp>
        <p:nvSpPr>
          <p:cNvPr id="782" name="Google Shape;782;p49"/>
          <p:cNvSpPr txBox="1"/>
          <p:nvPr/>
        </p:nvSpPr>
        <p:spPr>
          <a:xfrm>
            <a:off x="6583931" y="5139069"/>
            <a:ext cx="1556000" cy="375200"/>
          </a:xfrm>
          <a:prstGeom prst="rect">
            <a:avLst/>
          </a:prstGeom>
          <a:solidFill>
            <a:srgbClr val="48667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Chau Philomene One"/>
                <a:cs typeface="Chau Philomene One"/>
              </a:defRPr>
            </a:lvl1pPr>
          </a:lstStyle>
          <a:p>
            <a:r>
              <a:rPr lang="en-US" dirty="0">
                <a:sym typeface="Chau Philomene One"/>
              </a:rPr>
              <a:t>Floods</a:t>
            </a:r>
            <a:endParaRPr dirty="0">
              <a:sym typeface="Chau Philomene One"/>
            </a:endParaRPr>
          </a:p>
        </p:txBody>
      </p:sp>
      <p:sp>
        <p:nvSpPr>
          <p:cNvPr id="19" name="Google Shape;769;p49"/>
          <p:cNvSpPr/>
          <p:nvPr/>
        </p:nvSpPr>
        <p:spPr>
          <a:xfrm>
            <a:off x="8953691" y="2399051"/>
            <a:ext cx="2424800" cy="2949600"/>
          </a:xfrm>
          <a:prstGeom prst="rect">
            <a:avLst/>
          </a:prstGeom>
          <a:noFill/>
          <a:ln w="19050" cap="flat" cmpd="sng">
            <a:solidFill>
              <a:srgbClr val="3247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774;p49"/>
          <p:cNvSpPr txBox="1"/>
          <p:nvPr/>
        </p:nvSpPr>
        <p:spPr>
          <a:xfrm>
            <a:off x="9076624" y="3167983"/>
            <a:ext cx="2178934" cy="1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33" rIns="0" bIns="0" anchor="ctr" anchorCtr="0">
            <a:noAutofit/>
          </a:bodyPr>
          <a:lstStyle/>
          <a:p>
            <a:pPr lvl="0" algn="ctr">
              <a:defRPr/>
            </a:pPr>
            <a:r>
              <a:rPr lang="en-US" sz="1500" b="1" dirty="0">
                <a:solidFill>
                  <a:srgbClr val="324750"/>
                </a:solidFill>
                <a:latin typeface="Open Sans" panose="020B0606030504020204"/>
              </a:rPr>
              <a:t>Wildfires damage assessment </a:t>
            </a:r>
          </a:p>
          <a:p>
            <a:pPr lvl="0" algn="ctr">
              <a:defRPr/>
            </a:pPr>
            <a:r>
              <a:rPr lang="en-US" sz="1500" dirty="0">
                <a:solidFill>
                  <a:srgbClr val="324750"/>
                </a:solidFill>
                <a:latin typeface="Open Sans" panose="020B0606030504020204"/>
              </a:rPr>
              <a:t>Fire extent &amp; severity</a:t>
            </a:r>
          </a:p>
          <a:p>
            <a:pPr lvl="0" algn="ctr">
              <a:defRPr/>
            </a:pPr>
            <a:endParaRPr lang="en-US" sz="1500" b="1" dirty="0">
              <a:solidFill>
                <a:srgbClr val="324750"/>
              </a:solidFill>
              <a:latin typeface="Open Sans" panose="020B0606030504020204"/>
            </a:endParaRPr>
          </a:p>
          <a:p>
            <a:pPr lvl="0" algn="ctr">
              <a:defRPr/>
            </a:pPr>
            <a:endParaRPr lang="en-US" sz="1500" b="1" dirty="0">
              <a:solidFill>
                <a:srgbClr val="324750"/>
              </a:solidFill>
              <a:latin typeface="Open Sans" panose="020B0606030504020204"/>
            </a:endParaRPr>
          </a:p>
          <a:p>
            <a:pPr lvl="0" algn="ctr">
              <a:defRPr/>
            </a:pPr>
            <a:endParaRPr lang="en-US" sz="1500" b="1" dirty="0">
              <a:solidFill>
                <a:srgbClr val="324750"/>
              </a:solidFill>
              <a:latin typeface="Open Sans" panose="020B0606030504020204"/>
            </a:endParaRPr>
          </a:p>
          <a:p>
            <a:pPr lvl="0" algn="ctr">
              <a:defRPr/>
            </a:pPr>
            <a:r>
              <a:rPr lang="en-US" sz="1500" b="1" dirty="0">
                <a:solidFill>
                  <a:srgbClr val="324750"/>
                </a:solidFill>
                <a:latin typeface="Open Sans" panose="020B0606030504020204"/>
              </a:rPr>
              <a:t>Sentinel</a:t>
            </a:r>
            <a:r>
              <a:rPr lang="el-GR" sz="1500" b="1" dirty="0">
                <a:solidFill>
                  <a:srgbClr val="324750"/>
                </a:solidFill>
                <a:latin typeface="Open Sans" panose="020B0606030504020204"/>
              </a:rPr>
              <a:t>-</a:t>
            </a:r>
            <a:r>
              <a:rPr lang="en-US" sz="1500" b="1" dirty="0">
                <a:solidFill>
                  <a:srgbClr val="324750"/>
                </a:solidFill>
                <a:latin typeface="Open Sans" panose="020B0606030504020204"/>
              </a:rPr>
              <a:t>2 </a:t>
            </a:r>
          </a:p>
          <a:p>
            <a:pPr lvl="0" algn="ctr">
              <a:defRPr/>
            </a:pPr>
            <a:r>
              <a:rPr lang="en-US" sz="1500" dirty="0">
                <a:solidFill>
                  <a:srgbClr val="324750"/>
                </a:solidFill>
                <a:latin typeface="Open Sans" panose="020B0606030504020204"/>
              </a:rPr>
              <a:t>Change Detection</a:t>
            </a:r>
          </a:p>
          <a:p>
            <a:pPr lvl="0" algn="ctr">
              <a:defRPr/>
            </a:pPr>
            <a:r>
              <a:rPr lang="en-US" sz="1500" dirty="0">
                <a:solidFill>
                  <a:srgbClr val="324750"/>
                </a:solidFill>
                <a:latin typeface="Open Sans" panose="020B0606030504020204"/>
              </a:rPr>
              <a:t> pre- post-damage imagery</a:t>
            </a:r>
            <a:endParaRPr lang="el-GR" sz="1500" dirty="0">
              <a:solidFill>
                <a:srgbClr val="324750"/>
              </a:solidFill>
            </a:endParaRPr>
          </a:p>
        </p:txBody>
      </p:sp>
      <p:sp>
        <p:nvSpPr>
          <p:cNvPr id="23" name="Google Shape;782;p49"/>
          <p:cNvSpPr txBox="1"/>
          <p:nvPr/>
        </p:nvSpPr>
        <p:spPr>
          <a:xfrm>
            <a:off x="9388091" y="5145165"/>
            <a:ext cx="1556000" cy="375200"/>
          </a:xfrm>
          <a:prstGeom prst="rect">
            <a:avLst/>
          </a:prstGeom>
          <a:solidFill>
            <a:srgbClr val="48667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Chau Philomene One"/>
                <a:cs typeface="Chau Philomene One"/>
              </a:defRPr>
            </a:lvl1pPr>
          </a:lstStyle>
          <a:p>
            <a:r>
              <a:rPr lang="en-US" dirty="0">
                <a:sym typeface="Chau Philomene One"/>
              </a:rPr>
              <a:t>Wildfires</a:t>
            </a:r>
            <a:endParaRPr dirty="0">
              <a:sym typeface="Chau Philomene One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4974" y="86730"/>
            <a:ext cx="94756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6AB40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…by upscaling EO Data value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91" r="16576"/>
          <a:stretch/>
        </p:blipFill>
        <p:spPr>
          <a:xfrm>
            <a:off x="929335" y="1171133"/>
            <a:ext cx="1700253" cy="1705444"/>
          </a:xfrm>
          <a:prstGeom prst="flowChartConnector">
            <a:avLst/>
          </a:prstGeom>
          <a:solidFill>
            <a:srgbClr val="F6F4FF">
              <a:alpha val="2615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2" r="12005"/>
          <a:stretch/>
        </p:blipFill>
        <p:spPr>
          <a:xfrm>
            <a:off x="6516198" y="1171133"/>
            <a:ext cx="1691467" cy="1706509"/>
          </a:xfrm>
          <a:prstGeom prst="flowChartConnector">
            <a:avLst/>
          </a:prstGeom>
          <a:solidFill>
            <a:srgbClr val="F6F4FF">
              <a:alpha val="2615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96" y="1171133"/>
            <a:ext cx="1800000" cy="1733012"/>
          </a:xfrm>
          <a:prstGeom prst="flowChartConnector">
            <a:avLst/>
          </a:prstGeom>
          <a:solidFill>
            <a:srgbClr val="F6F4FF">
              <a:alpha val="2615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2" descr="Αρχείο:Terra spacecraft mode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5" y="3755680"/>
            <a:ext cx="462371" cy="56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www.researchgate.net/profile/Susanne_Kratzer/publication/335255638/figure/fig1/AS:793801769631744@1566268498120/ESAs-operational-Copernicuss-program-with-the-Sentinel-family-CESA-modified_W640.jpg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6" t="39885" r="3681" b="40682"/>
          <a:stretch/>
        </p:blipFill>
        <p:spPr bwMode="auto">
          <a:xfrm>
            <a:off x="3564723" y="3764330"/>
            <a:ext cx="522426" cy="47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www.researchgate.net/profile/Susanne_Kratzer/publication/335255638/figure/fig1/AS:793801769631744@1566268498120/ESAs-operational-Copernicuss-program-with-the-Sentinel-family-CESA-modified_W640.jpg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7" t="5900" r="11977" b="74464"/>
          <a:stretch/>
        </p:blipFill>
        <p:spPr bwMode="auto">
          <a:xfrm>
            <a:off x="7600814" y="3723768"/>
            <a:ext cx="857250" cy="41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s://www.researchgate.net/profile/Susanne_Kratzer/publication/335255638/figure/fig1/AS:793801769631744@1566268498120/ESAs-operational-Copernicuss-program-with-the-Sentinel-family-CESA-modified_W640.jpg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6" t="39885" r="3681" b="40682"/>
          <a:stretch/>
        </p:blipFill>
        <p:spPr bwMode="auto">
          <a:xfrm>
            <a:off x="6335643" y="3740105"/>
            <a:ext cx="522426" cy="47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s://www.researchgate.net/profile/Susanne_Kratzer/publication/335255638/figure/fig1/AS:793801769631744@1566268498120/ESAs-operational-Copernicuss-program-with-the-Sentinel-family-CESA-modified_W640.jpg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6" t="39885" r="3681" b="40682"/>
          <a:stretch/>
        </p:blipFill>
        <p:spPr bwMode="auto">
          <a:xfrm>
            <a:off x="9255772" y="3740105"/>
            <a:ext cx="522426" cy="47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156" y="1171133"/>
            <a:ext cx="1682241" cy="1698534"/>
          </a:xfrm>
          <a:prstGeom prst="flowChartConnector">
            <a:avLst/>
          </a:prstGeom>
          <a:solidFill>
            <a:srgbClr val="F6F4FF">
              <a:alpha val="2615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306" y="6527134"/>
            <a:ext cx="1518662" cy="2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5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20"/>
    </mc:Choice>
    <mc:Fallback xmlns="">
      <p:transition spd="slow" advTm="1692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5346441" cy="6853882"/>
          </a:xfrm>
          <a:prstGeom prst="rect">
            <a:avLst/>
          </a:prstGeom>
          <a:solidFill>
            <a:srgbClr val="32475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938" y="1104504"/>
            <a:ext cx="44228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0" b="1" dirty="0">
              <a:solidFill>
                <a:srgbClr val="324750"/>
              </a:solidFill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Drought </a:t>
            </a: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Damage Assessment 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0321" y="236020"/>
            <a:ext cx="6628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Satellite Drought Indicator </a:t>
            </a:r>
          </a:p>
        </p:txBody>
      </p:sp>
      <p:sp>
        <p:nvSpPr>
          <p:cNvPr id="13" name="Google Shape;949;p50"/>
          <p:cNvSpPr/>
          <p:nvPr/>
        </p:nvSpPr>
        <p:spPr>
          <a:xfrm>
            <a:off x="8239746" y="3906005"/>
            <a:ext cx="1818093" cy="1218072"/>
          </a:xfrm>
          <a:custGeom>
            <a:avLst/>
            <a:gdLst/>
            <a:ahLst/>
            <a:cxnLst/>
            <a:rect l="l" t="t" r="r" b="b"/>
            <a:pathLst>
              <a:path w="92465" h="61949" extrusionOk="0">
                <a:moveTo>
                  <a:pt x="46875" y="1"/>
                </a:moveTo>
                <a:cubicBezTo>
                  <a:pt x="44280" y="6156"/>
                  <a:pt x="39469" y="11145"/>
                  <a:pt x="33433" y="13979"/>
                </a:cubicBezTo>
                <a:cubicBezTo>
                  <a:pt x="30171" y="15515"/>
                  <a:pt x="26539" y="16408"/>
                  <a:pt x="22705" y="16515"/>
                </a:cubicBezTo>
                <a:lnTo>
                  <a:pt x="22705" y="16539"/>
                </a:lnTo>
                <a:cubicBezTo>
                  <a:pt x="10168" y="16539"/>
                  <a:pt x="0" y="26695"/>
                  <a:pt x="0" y="39244"/>
                </a:cubicBezTo>
                <a:cubicBezTo>
                  <a:pt x="0" y="51674"/>
                  <a:pt x="10001" y="61770"/>
                  <a:pt x="22396" y="61937"/>
                </a:cubicBezTo>
                <a:cubicBezTo>
                  <a:pt x="22503" y="61937"/>
                  <a:pt x="22610" y="61949"/>
                  <a:pt x="22705" y="61949"/>
                </a:cubicBezTo>
                <a:cubicBezTo>
                  <a:pt x="23122" y="61949"/>
                  <a:pt x="23539" y="61937"/>
                  <a:pt x="23944" y="61913"/>
                </a:cubicBezTo>
                <a:cubicBezTo>
                  <a:pt x="29992" y="61747"/>
                  <a:pt x="35850" y="60842"/>
                  <a:pt x="41434" y="59294"/>
                </a:cubicBezTo>
                <a:cubicBezTo>
                  <a:pt x="62734" y="53376"/>
                  <a:pt x="80070" y="37982"/>
                  <a:pt x="88630" y="17932"/>
                </a:cubicBezTo>
                <a:cubicBezTo>
                  <a:pt x="90226" y="14217"/>
                  <a:pt x="91512" y="10324"/>
                  <a:pt x="92464" y="6311"/>
                </a:cubicBezTo>
                <a:lnTo>
                  <a:pt x="92464" y="6311"/>
                </a:lnTo>
                <a:cubicBezTo>
                  <a:pt x="87428" y="12121"/>
                  <a:pt x="80010" y="15800"/>
                  <a:pt x="71735" y="15800"/>
                </a:cubicBezTo>
                <a:cubicBezTo>
                  <a:pt x="60758" y="15800"/>
                  <a:pt x="51269" y="9323"/>
                  <a:pt x="46875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950;p50"/>
          <p:cNvSpPr/>
          <p:nvPr/>
        </p:nvSpPr>
        <p:spPr>
          <a:xfrm>
            <a:off x="7245256" y="3251912"/>
            <a:ext cx="1215024" cy="1831208"/>
          </a:xfrm>
          <a:custGeom>
            <a:avLst/>
            <a:gdLst/>
            <a:ahLst/>
            <a:cxnLst/>
            <a:rect l="l" t="t" r="r" b="b"/>
            <a:pathLst>
              <a:path w="61794" h="93132" extrusionOk="0">
                <a:moveTo>
                  <a:pt x="22706" y="1"/>
                </a:moveTo>
                <a:cubicBezTo>
                  <a:pt x="10168" y="1"/>
                  <a:pt x="0" y="10169"/>
                  <a:pt x="0" y="22706"/>
                </a:cubicBezTo>
                <a:cubicBezTo>
                  <a:pt x="0" y="29064"/>
                  <a:pt x="822" y="35231"/>
                  <a:pt x="2358" y="41113"/>
                </a:cubicBezTo>
                <a:cubicBezTo>
                  <a:pt x="7501" y="60770"/>
                  <a:pt x="20658" y="77165"/>
                  <a:pt x="38160" y="86583"/>
                </a:cubicBezTo>
                <a:cubicBezTo>
                  <a:pt x="43470" y="89452"/>
                  <a:pt x="49197" y="91667"/>
                  <a:pt x="55210" y="93131"/>
                </a:cubicBezTo>
                <a:cubicBezTo>
                  <a:pt x="49471" y="88095"/>
                  <a:pt x="45840" y="80725"/>
                  <a:pt x="45840" y="72510"/>
                </a:cubicBezTo>
                <a:cubicBezTo>
                  <a:pt x="45840" y="61473"/>
                  <a:pt x="52388" y="51948"/>
                  <a:pt x="61794" y="47590"/>
                </a:cubicBezTo>
                <a:cubicBezTo>
                  <a:pt x="55579" y="44911"/>
                  <a:pt x="50566" y="39982"/>
                  <a:pt x="47792" y="33826"/>
                </a:cubicBezTo>
                <a:cubicBezTo>
                  <a:pt x="46268" y="30433"/>
                  <a:pt x="45411" y="26671"/>
                  <a:pt x="45411" y="22706"/>
                </a:cubicBezTo>
                <a:cubicBezTo>
                  <a:pt x="45411" y="10169"/>
                  <a:pt x="35255" y="1"/>
                  <a:pt x="22706" y="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951;p50"/>
          <p:cNvSpPr/>
          <p:nvPr/>
        </p:nvSpPr>
        <p:spPr>
          <a:xfrm>
            <a:off x="8892423" y="2321345"/>
            <a:ext cx="1204269" cy="1802166"/>
          </a:xfrm>
          <a:custGeom>
            <a:avLst/>
            <a:gdLst/>
            <a:ahLst/>
            <a:cxnLst/>
            <a:rect l="l" t="t" r="r" b="b"/>
            <a:pathLst>
              <a:path w="61247" h="91655" extrusionOk="0">
                <a:moveTo>
                  <a:pt x="7573" y="1"/>
                </a:moveTo>
                <a:lnTo>
                  <a:pt x="7573" y="1"/>
                </a:lnTo>
                <a:cubicBezTo>
                  <a:pt x="13050" y="5025"/>
                  <a:pt x="16491" y="12228"/>
                  <a:pt x="16491" y="20229"/>
                </a:cubicBezTo>
                <a:cubicBezTo>
                  <a:pt x="16491" y="31469"/>
                  <a:pt x="9693" y="41149"/>
                  <a:pt x="1" y="45399"/>
                </a:cubicBezTo>
                <a:cubicBezTo>
                  <a:pt x="429" y="45590"/>
                  <a:pt x="858" y="45792"/>
                  <a:pt x="1275" y="46018"/>
                </a:cubicBezTo>
                <a:cubicBezTo>
                  <a:pt x="6478" y="48733"/>
                  <a:pt x="10669" y="53079"/>
                  <a:pt x="13205" y="58377"/>
                </a:cubicBezTo>
                <a:cubicBezTo>
                  <a:pt x="14741" y="61603"/>
                  <a:pt x="15646" y="65175"/>
                  <a:pt x="15800" y="68950"/>
                </a:cubicBezTo>
                <a:lnTo>
                  <a:pt x="15824" y="68950"/>
                </a:lnTo>
                <a:cubicBezTo>
                  <a:pt x="15824" y="81487"/>
                  <a:pt x="25992" y="91655"/>
                  <a:pt x="38541" y="91655"/>
                </a:cubicBezTo>
                <a:cubicBezTo>
                  <a:pt x="50936" y="91655"/>
                  <a:pt x="60997" y="81725"/>
                  <a:pt x="61235" y="69390"/>
                </a:cubicBezTo>
                <a:cubicBezTo>
                  <a:pt x="61235" y="69247"/>
                  <a:pt x="61247" y="69092"/>
                  <a:pt x="61247" y="68950"/>
                </a:cubicBezTo>
                <a:cubicBezTo>
                  <a:pt x="61247" y="68497"/>
                  <a:pt x="61235" y="68045"/>
                  <a:pt x="61199" y="67604"/>
                </a:cubicBezTo>
                <a:cubicBezTo>
                  <a:pt x="61008" y="61544"/>
                  <a:pt x="60056" y="55686"/>
                  <a:pt x="58472" y="50102"/>
                </a:cubicBezTo>
                <a:cubicBezTo>
                  <a:pt x="53329" y="32064"/>
                  <a:pt x="41399" y="16919"/>
                  <a:pt x="25611" y="7585"/>
                </a:cubicBezTo>
                <a:cubicBezTo>
                  <a:pt x="20039" y="4287"/>
                  <a:pt x="13979" y="1715"/>
                  <a:pt x="7573" y="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952;p50"/>
          <p:cNvSpPr/>
          <p:nvPr/>
        </p:nvSpPr>
        <p:spPr>
          <a:xfrm>
            <a:off x="7291601" y="2272661"/>
            <a:ext cx="1831916" cy="1207061"/>
          </a:xfrm>
          <a:custGeom>
            <a:avLst/>
            <a:gdLst/>
            <a:ahLst/>
            <a:cxnLst/>
            <a:rect l="l" t="t" r="r" b="b"/>
            <a:pathLst>
              <a:path w="93168" h="61389" extrusionOk="0">
                <a:moveTo>
                  <a:pt x="70153" y="0"/>
                </a:moveTo>
                <a:cubicBezTo>
                  <a:pt x="63949" y="0"/>
                  <a:pt x="57925" y="786"/>
                  <a:pt x="52174" y="2250"/>
                </a:cubicBezTo>
                <a:cubicBezTo>
                  <a:pt x="30564" y="7751"/>
                  <a:pt x="12848" y="22943"/>
                  <a:pt x="3918" y="42946"/>
                </a:cubicBezTo>
                <a:cubicBezTo>
                  <a:pt x="2323" y="46518"/>
                  <a:pt x="1013" y="50256"/>
                  <a:pt x="1" y="54102"/>
                </a:cubicBezTo>
                <a:cubicBezTo>
                  <a:pt x="5025" y="48554"/>
                  <a:pt x="12288" y="45053"/>
                  <a:pt x="20349" y="45053"/>
                </a:cubicBezTo>
                <a:cubicBezTo>
                  <a:pt x="31529" y="45053"/>
                  <a:pt x="41161" y="51780"/>
                  <a:pt x="45447" y="61389"/>
                </a:cubicBezTo>
                <a:cubicBezTo>
                  <a:pt x="48174" y="55316"/>
                  <a:pt x="53091" y="50435"/>
                  <a:pt x="59187" y="47732"/>
                </a:cubicBezTo>
                <a:cubicBezTo>
                  <a:pt x="62544" y="46244"/>
                  <a:pt x="66247" y="45410"/>
                  <a:pt x="70153" y="45410"/>
                </a:cubicBezTo>
                <a:cubicBezTo>
                  <a:pt x="70414" y="45410"/>
                  <a:pt x="70676" y="45434"/>
                  <a:pt x="70926" y="45434"/>
                </a:cubicBezTo>
                <a:lnTo>
                  <a:pt x="70926" y="45399"/>
                </a:lnTo>
                <a:cubicBezTo>
                  <a:pt x="83249" y="45149"/>
                  <a:pt x="93167" y="35088"/>
                  <a:pt x="93167" y="22705"/>
                </a:cubicBezTo>
                <a:cubicBezTo>
                  <a:pt x="93167" y="10359"/>
                  <a:pt x="83309" y="322"/>
                  <a:pt x="71034" y="12"/>
                </a:cubicBezTo>
                <a:lnTo>
                  <a:pt x="70926" y="12"/>
                </a:lnTo>
                <a:cubicBezTo>
                  <a:pt x="70772" y="12"/>
                  <a:pt x="70617" y="0"/>
                  <a:pt x="70462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8" name="Google Shape;953;p50"/>
          <p:cNvCxnSpPr/>
          <p:nvPr/>
        </p:nvCxnSpPr>
        <p:spPr>
          <a:xfrm>
            <a:off x="9546199" y="2774571"/>
            <a:ext cx="928800" cy="0"/>
          </a:xfrm>
          <a:prstGeom prst="straightConnector1">
            <a:avLst/>
          </a:prstGeom>
          <a:noFill/>
          <a:ln w="9525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9" name="Google Shape;954;p50"/>
          <p:cNvCxnSpPr/>
          <p:nvPr/>
        </p:nvCxnSpPr>
        <p:spPr>
          <a:xfrm>
            <a:off x="9546199" y="4481446"/>
            <a:ext cx="928800" cy="0"/>
          </a:xfrm>
          <a:prstGeom prst="straightConnector1">
            <a:avLst/>
          </a:prstGeom>
          <a:noFill/>
          <a:ln w="9525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0" name="Google Shape;955;p50"/>
          <p:cNvCxnSpPr/>
          <p:nvPr/>
        </p:nvCxnSpPr>
        <p:spPr>
          <a:xfrm>
            <a:off x="6882649" y="2774571"/>
            <a:ext cx="928800" cy="0"/>
          </a:xfrm>
          <a:prstGeom prst="straightConnector1">
            <a:avLst/>
          </a:prstGeom>
          <a:noFill/>
          <a:ln w="9525" cap="flat" cmpd="sng">
            <a:solidFill>
              <a:schemeClr val="accent6">
                <a:lumMod val="50000"/>
              </a:schemeClr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1" name="Google Shape;956;p50"/>
          <p:cNvCxnSpPr/>
          <p:nvPr/>
        </p:nvCxnSpPr>
        <p:spPr>
          <a:xfrm>
            <a:off x="6882649" y="4481446"/>
            <a:ext cx="928800" cy="0"/>
          </a:xfrm>
          <a:prstGeom prst="straightConnector1">
            <a:avLst/>
          </a:prstGeom>
          <a:noFill/>
          <a:ln w="9525" cap="flat" cmpd="sng">
            <a:solidFill>
              <a:schemeClr val="accent6">
                <a:lumMod val="50000"/>
              </a:schemeClr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3" name="Google Shape;958;p50"/>
          <p:cNvSpPr txBox="1">
            <a:spLocks/>
          </p:cNvSpPr>
          <p:nvPr/>
        </p:nvSpPr>
        <p:spPr>
          <a:xfrm>
            <a:off x="3993726" y="2311183"/>
            <a:ext cx="2790148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8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914400" lvl="2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pt-BR" sz="1300" dirty="0">
                <a:solidFill>
                  <a:schemeClr val="accent6">
                    <a:lumMod val="50000"/>
                  </a:schemeClr>
                </a:solidFill>
                <a:latin typeface="Lucida Console" panose="020B0609040504020204" pitchFamily="49" charset="0"/>
              </a:rPr>
              <a:t>Daily 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pt-BR" sz="1300" dirty="0">
                <a:solidFill>
                  <a:schemeClr val="accent6">
                    <a:lumMod val="50000"/>
                  </a:schemeClr>
                </a:solidFill>
                <a:latin typeface="Lucida Console" panose="020B0609040504020204" pitchFamily="49" charset="0"/>
              </a:rPr>
              <a:t>surface reflectance 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pt-BR" sz="1300" dirty="0">
                <a:solidFill>
                  <a:schemeClr val="accent6">
                    <a:lumMod val="50000"/>
                  </a:schemeClr>
                </a:solidFill>
                <a:latin typeface="Lucida Console" panose="020B0609040504020204" pitchFamily="49" charset="0"/>
              </a:rPr>
              <a:t>data </a:t>
            </a:r>
            <a:endParaRPr lang="en-US" sz="1300" dirty="0">
              <a:solidFill>
                <a:schemeClr val="accent6">
                  <a:lumMod val="50000"/>
                </a:schemeClr>
              </a:solidFill>
              <a:latin typeface="Lucida Console" panose="020B0609040504020204" pitchFamily="49" charset="0"/>
            </a:endParaRPr>
          </a:p>
        </p:txBody>
      </p:sp>
      <p:grpSp>
        <p:nvGrpSpPr>
          <p:cNvPr id="24" name="Google Shape;984;p50"/>
          <p:cNvGrpSpPr/>
          <p:nvPr/>
        </p:nvGrpSpPr>
        <p:grpSpPr>
          <a:xfrm flipH="1">
            <a:off x="6260341" y="2295530"/>
            <a:ext cx="446222" cy="77476"/>
            <a:chOff x="6146875" y="1767300"/>
            <a:chExt cx="331025" cy="57475"/>
          </a:xfrm>
          <a:solidFill>
            <a:schemeClr val="accent6">
              <a:lumMod val="50000"/>
            </a:schemeClr>
          </a:solidFill>
        </p:grpSpPr>
        <p:sp>
          <p:nvSpPr>
            <p:cNvPr id="25" name="Google Shape;985;p50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86;p50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987;p50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947;p50"/>
          <p:cNvSpPr txBox="1">
            <a:spLocks/>
          </p:cNvSpPr>
          <p:nvPr/>
        </p:nvSpPr>
        <p:spPr>
          <a:xfrm>
            <a:off x="6341198" y="1411499"/>
            <a:ext cx="517226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2400"/>
              <a:buFont typeface="Oswald"/>
              <a:buNone/>
              <a:defRPr sz="24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2400"/>
              <a:buFont typeface="Oswald"/>
              <a:buNone/>
              <a:defRPr sz="24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2400"/>
              <a:buFont typeface="Oswald"/>
              <a:buNone/>
              <a:defRPr sz="24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2400"/>
              <a:buFont typeface="Oswald"/>
              <a:buNone/>
              <a:defRPr sz="24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2400"/>
              <a:buFont typeface="Oswald"/>
              <a:buNone/>
              <a:defRPr sz="24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2400"/>
              <a:buFont typeface="Oswald"/>
              <a:buNone/>
              <a:defRPr sz="24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2400"/>
              <a:buFont typeface="Oswald"/>
              <a:buNone/>
              <a:defRPr sz="24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2400"/>
              <a:buFont typeface="Oswald"/>
              <a:buNone/>
              <a:defRPr sz="24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2400"/>
              <a:buFont typeface="Oswald"/>
              <a:buNone/>
              <a:defRPr sz="24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Open Sans" panose="020B0606030504020204"/>
              </a:rPr>
              <a:t>MODIS Terra GMOD09Q1 product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53B5C"/>
              </a:solidFill>
              <a:effectLst/>
              <a:uLnTx/>
              <a:uFillTx/>
              <a:latin typeface="Open Sans" panose="020B0606030504020204"/>
              <a:sym typeface="Oswa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2400"/>
              <a:buFont typeface="Oswald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53B5C"/>
              </a:solidFill>
              <a:effectLst/>
              <a:uLnTx/>
              <a:uFillTx/>
              <a:latin typeface="Open Sans" panose="020B0606030504020204"/>
              <a:sym typeface="Oswald"/>
            </a:endParaRPr>
          </a:p>
        </p:txBody>
      </p:sp>
      <p:sp>
        <p:nvSpPr>
          <p:cNvPr id="30" name="Google Shape;958;p50"/>
          <p:cNvSpPr txBox="1">
            <a:spLocks/>
          </p:cNvSpPr>
          <p:nvPr/>
        </p:nvSpPr>
        <p:spPr>
          <a:xfrm>
            <a:off x="4339162" y="3905367"/>
            <a:ext cx="2462867" cy="151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8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914400" lvl="2" indent="0">
              <a:lnSpc>
                <a:spcPct val="100000"/>
              </a:lnSpc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accent6">
                    <a:lumMod val="50000"/>
                  </a:schemeClr>
                </a:solidFill>
                <a:latin typeface="Lucida Console" panose="020B0609040504020204" pitchFamily="49" charset="0"/>
              </a:rPr>
              <a:t>8-day NDVI composite at 250 m spatial resolution</a:t>
            </a:r>
          </a:p>
        </p:txBody>
      </p:sp>
      <p:grpSp>
        <p:nvGrpSpPr>
          <p:cNvPr id="31" name="Google Shape;984;p50"/>
          <p:cNvGrpSpPr/>
          <p:nvPr/>
        </p:nvGrpSpPr>
        <p:grpSpPr>
          <a:xfrm flipH="1">
            <a:off x="6258662" y="4084961"/>
            <a:ext cx="446222" cy="77476"/>
            <a:chOff x="6146875" y="1767300"/>
            <a:chExt cx="331025" cy="57475"/>
          </a:xfrm>
          <a:solidFill>
            <a:schemeClr val="accent6">
              <a:lumMod val="50000"/>
            </a:schemeClr>
          </a:solidFill>
        </p:grpSpPr>
        <p:sp>
          <p:nvSpPr>
            <p:cNvPr id="32" name="Google Shape;985;p50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86;p50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87;p50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984;p50"/>
          <p:cNvGrpSpPr/>
          <p:nvPr/>
        </p:nvGrpSpPr>
        <p:grpSpPr>
          <a:xfrm flipH="1">
            <a:off x="10645431" y="4096681"/>
            <a:ext cx="446222" cy="77476"/>
            <a:chOff x="6146875" y="1767300"/>
            <a:chExt cx="331025" cy="57475"/>
          </a:xfrm>
          <a:solidFill>
            <a:schemeClr val="accent6">
              <a:lumMod val="50000"/>
            </a:schemeClr>
          </a:solidFill>
        </p:grpSpPr>
        <p:sp>
          <p:nvSpPr>
            <p:cNvPr id="37" name="Google Shape;985;p50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86;p50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87;p50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958;p50"/>
          <p:cNvSpPr txBox="1">
            <a:spLocks/>
          </p:cNvSpPr>
          <p:nvPr/>
        </p:nvSpPr>
        <p:spPr>
          <a:xfrm>
            <a:off x="10563436" y="2425891"/>
            <a:ext cx="3596869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8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l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accent6">
                    <a:lumMod val="50000"/>
                  </a:schemeClr>
                </a:solidFill>
                <a:latin typeface="Lucida Console" panose="020B0609040504020204" pitchFamily="49" charset="0"/>
              </a:rPr>
              <a:t>Satellite-</a:t>
            </a:r>
          </a:p>
          <a:p>
            <a:pPr marL="0" indent="0" algn="l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accent6">
                    <a:lumMod val="50000"/>
                  </a:schemeClr>
                </a:solidFill>
                <a:latin typeface="Lucida Console" panose="020B0609040504020204" pitchFamily="49" charset="0"/>
              </a:rPr>
              <a:t>derived </a:t>
            </a:r>
          </a:p>
          <a:p>
            <a:pPr marL="0" indent="0" algn="l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accent6">
                    <a:lumMod val="50000"/>
                  </a:schemeClr>
                </a:solidFill>
                <a:latin typeface="Lucida Console" panose="020B0609040504020204" pitchFamily="49" charset="0"/>
              </a:rPr>
              <a:t>vegetation </a:t>
            </a:r>
          </a:p>
          <a:p>
            <a:pPr marL="0" indent="0" algn="l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  <a:latin typeface="Lucida Console" panose="020B0609040504020204" pitchFamily="49" charset="0"/>
              </a:rPr>
              <a:t>indices </a:t>
            </a:r>
          </a:p>
          <a:p>
            <a:pPr marL="0" indent="0" algn="l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  <a:latin typeface="Lucida Console" panose="020B0609040504020204" pitchFamily="49" charset="0"/>
              </a:rPr>
              <a:t>products </a:t>
            </a:r>
            <a:endParaRPr lang="en-US" sz="1300" dirty="0">
              <a:solidFill>
                <a:schemeClr val="accent6">
                  <a:lumMod val="50000"/>
                </a:schemeClr>
              </a:solidFill>
              <a:latin typeface="Lucida Console" panose="020B0609040504020204" pitchFamily="49" charset="0"/>
            </a:endParaRPr>
          </a:p>
        </p:txBody>
      </p:sp>
      <p:grpSp>
        <p:nvGrpSpPr>
          <p:cNvPr id="42" name="Google Shape;984;p50"/>
          <p:cNvGrpSpPr/>
          <p:nvPr/>
        </p:nvGrpSpPr>
        <p:grpSpPr>
          <a:xfrm flipH="1">
            <a:off x="10645443" y="2296019"/>
            <a:ext cx="446222" cy="77476"/>
            <a:chOff x="6146875" y="1767300"/>
            <a:chExt cx="331025" cy="57475"/>
          </a:xfrm>
          <a:solidFill>
            <a:schemeClr val="accent6">
              <a:lumMod val="50000"/>
            </a:schemeClr>
          </a:solidFill>
        </p:grpSpPr>
        <p:sp>
          <p:nvSpPr>
            <p:cNvPr id="43" name="Google Shape;985;p50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86;p50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87;p50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7542;p80"/>
          <p:cNvSpPr/>
          <p:nvPr/>
        </p:nvSpPr>
        <p:spPr>
          <a:xfrm>
            <a:off x="9482725" y="3569198"/>
            <a:ext cx="340927" cy="337887"/>
          </a:xfrm>
          <a:custGeom>
            <a:avLst/>
            <a:gdLst/>
            <a:ahLst/>
            <a:cxnLst/>
            <a:rect l="l" t="t" r="r" b="b"/>
            <a:pathLst>
              <a:path w="12224" h="12115" extrusionOk="0">
                <a:moveTo>
                  <a:pt x="3245" y="741"/>
                </a:moveTo>
                <a:cubicBezTo>
                  <a:pt x="3497" y="993"/>
                  <a:pt x="3938" y="1465"/>
                  <a:pt x="3938" y="2033"/>
                </a:cubicBezTo>
                <a:cubicBezTo>
                  <a:pt x="3938" y="2568"/>
                  <a:pt x="3497" y="3104"/>
                  <a:pt x="3245" y="3324"/>
                </a:cubicBezTo>
                <a:cubicBezTo>
                  <a:pt x="2962" y="3041"/>
                  <a:pt x="2520" y="2568"/>
                  <a:pt x="2520" y="2033"/>
                </a:cubicBezTo>
                <a:cubicBezTo>
                  <a:pt x="2520" y="1528"/>
                  <a:pt x="2962" y="993"/>
                  <a:pt x="3245" y="741"/>
                </a:cubicBezTo>
                <a:close/>
                <a:moveTo>
                  <a:pt x="8979" y="741"/>
                </a:moveTo>
                <a:cubicBezTo>
                  <a:pt x="9263" y="993"/>
                  <a:pt x="9704" y="1465"/>
                  <a:pt x="9704" y="2033"/>
                </a:cubicBezTo>
                <a:cubicBezTo>
                  <a:pt x="9704" y="2568"/>
                  <a:pt x="9263" y="3104"/>
                  <a:pt x="8979" y="3324"/>
                </a:cubicBezTo>
                <a:cubicBezTo>
                  <a:pt x="8695" y="3041"/>
                  <a:pt x="8286" y="2568"/>
                  <a:pt x="8286" y="2033"/>
                </a:cubicBezTo>
                <a:cubicBezTo>
                  <a:pt x="8286" y="1528"/>
                  <a:pt x="8758" y="993"/>
                  <a:pt x="8979" y="741"/>
                </a:cubicBezTo>
                <a:close/>
                <a:moveTo>
                  <a:pt x="1827" y="3482"/>
                </a:moveTo>
                <a:cubicBezTo>
                  <a:pt x="2394" y="3482"/>
                  <a:pt x="2899" y="3954"/>
                  <a:pt x="2899" y="4553"/>
                </a:cubicBezTo>
                <a:lnTo>
                  <a:pt x="2899" y="4899"/>
                </a:lnTo>
                <a:lnTo>
                  <a:pt x="2520" y="4899"/>
                </a:lnTo>
                <a:cubicBezTo>
                  <a:pt x="1922" y="4899"/>
                  <a:pt x="1449" y="4427"/>
                  <a:pt x="1449" y="3828"/>
                </a:cubicBezTo>
                <a:lnTo>
                  <a:pt x="1449" y="3482"/>
                </a:lnTo>
                <a:close/>
                <a:moveTo>
                  <a:pt x="5041" y="3482"/>
                </a:moveTo>
                <a:lnTo>
                  <a:pt x="5041" y="3828"/>
                </a:lnTo>
                <a:cubicBezTo>
                  <a:pt x="5041" y="4427"/>
                  <a:pt x="4568" y="4899"/>
                  <a:pt x="3970" y="4899"/>
                </a:cubicBezTo>
                <a:lnTo>
                  <a:pt x="3623" y="4899"/>
                </a:lnTo>
                <a:lnTo>
                  <a:pt x="3623" y="4553"/>
                </a:lnTo>
                <a:cubicBezTo>
                  <a:pt x="3623" y="3954"/>
                  <a:pt x="4096" y="3482"/>
                  <a:pt x="4694" y="3482"/>
                </a:cubicBezTo>
                <a:close/>
                <a:moveTo>
                  <a:pt x="7561" y="3482"/>
                </a:moveTo>
                <a:cubicBezTo>
                  <a:pt x="8160" y="3482"/>
                  <a:pt x="8632" y="3954"/>
                  <a:pt x="8632" y="4553"/>
                </a:cubicBezTo>
                <a:lnTo>
                  <a:pt x="8632" y="4899"/>
                </a:lnTo>
                <a:lnTo>
                  <a:pt x="8286" y="4899"/>
                </a:lnTo>
                <a:cubicBezTo>
                  <a:pt x="7687" y="4899"/>
                  <a:pt x="7215" y="4427"/>
                  <a:pt x="7215" y="3828"/>
                </a:cubicBezTo>
                <a:lnTo>
                  <a:pt x="7215" y="3482"/>
                </a:lnTo>
                <a:close/>
                <a:moveTo>
                  <a:pt x="10806" y="3482"/>
                </a:moveTo>
                <a:lnTo>
                  <a:pt x="10806" y="3828"/>
                </a:lnTo>
                <a:cubicBezTo>
                  <a:pt x="10806" y="4427"/>
                  <a:pt x="10334" y="4899"/>
                  <a:pt x="9735" y="4899"/>
                </a:cubicBezTo>
                <a:lnTo>
                  <a:pt x="9389" y="4899"/>
                </a:lnTo>
                <a:lnTo>
                  <a:pt x="9389" y="4553"/>
                </a:lnTo>
                <a:cubicBezTo>
                  <a:pt x="9389" y="3954"/>
                  <a:pt x="9861" y="3482"/>
                  <a:pt x="10428" y="3482"/>
                </a:cubicBezTo>
                <a:close/>
                <a:moveTo>
                  <a:pt x="1827" y="5624"/>
                </a:moveTo>
                <a:cubicBezTo>
                  <a:pt x="2394" y="5624"/>
                  <a:pt x="2899" y="6065"/>
                  <a:pt x="2899" y="6664"/>
                </a:cubicBezTo>
                <a:lnTo>
                  <a:pt x="2899" y="7042"/>
                </a:lnTo>
                <a:lnTo>
                  <a:pt x="2520" y="7042"/>
                </a:lnTo>
                <a:cubicBezTo>
                  <a:pt x="1922" y="7042"/>
                  <a:pt x="1449" y="6569"/>
                  <a:pt x="1449" y="5971"/>
                </a:cubicBezTo>
                <a:lnTo>
                  <a:pt x="1449" y="5624"/>
                </a:lnTo>
                <a:close/>
                <a:moveTo>
                  <a:pt x="7561" y="5624"/>
                </a:moveTo>
                <a:cubicBezTo>
                  <a:pt x="8160" y="5624"/>
                  <a:pt x="8632" y="6065"/>
                  <a:pt x="8632" y="6664"/>
                </a:cubicBezTo>
                <a:lnTo>
                  <a:pt x="8632" y="7042"/>
                </a:lnTo>
                <a:lnTo>
                  <a:pt x="8286" y="7042"/>
                </a:lnTo>
                <a:cubicBezTo>
                  <a:pt x="7687" y="7042"/>
                  <a:pt x="7215" y="6569"/>
                  <a:pt x="7215" y="5971"/>
                </a:cubicBezTo>
                <a:lnTo>
                  <a:pt x="7215" y="5624"/>
                </a:lnTo>
                <a:close/>
                <a:moveTo>
                  <a:pt x="5009" y="5656"/>
                </a:moveTo>
                <a:lnTo>
                  <a:pt x="5009" y="6002"/>
                </a:lnTo>
                <a:cubicBezTo>
                  <a:pt x="5009" y="6601"/>
                  <a:pt x="4537" y="7073"/>
                  <a:pt x="3938" y="7073"/>
                </a:cubicBezTo>
                <a:lnTo>
                  <a:pt x="3592" y="7073"/>
                </a:lnTo>
                <a:lnTo>
                  <a:pt x="3592" y="6727"/>
                </a:lnTo>
                <a:cubicBezTo>
                  <a:pt x="3592" y="6128"/>
                  <a:pt x="4064" y="5656"/>
                  <a:pt x="4663" y="5656"/>
                </a:cubicBezTo>
                <a:close/>
                <a:moveTo>
                  <a:pt x="10806" y="5656"/>
                </a:moveTo>
                <a:lnTo>
                  <a:pt x="10806" y="6002"/>
                </a:lnTo>
                <a:cubicBezTo>
                  <a:pt x="10806" y="6601"/>
                  <a:pt x="10334" y="7073"/>
                  <a:pt x="9735" y="7073"/>
                </a:cubicBezTo>
                <a:lnTo>
                  <a:pt x="9389" y="7073"/>
                </a:lnTo>
                <a:lnTo>
                  <a:pt x="9389" y="6727"/>
                </a:lnTo>
                <a:cubicBezTo>
                  <a:pt x="9389" y="6128"/>
                  <a:pt x="9861" y="5656"/>
                  <a:pt x="10428" y="5656"/>
                </a:cubicBezTo>
                <a:close/>
                <a:moveTo>
                  <a:pt x="1827" y="7766"/>
                </a:moveTo>
                <a:cubicBezTo>
                  <a:pt x="2394" y="7766"/>
                  <a:pt x="2899" y="8239"/>
                  <a:pt x="2899" y="8838"/>
                </a:cubicBezTo>
                <a:lnTo>
                  <a:pt x="2899" y="9184"/>
                </a:lnTo>
                <a:lnTo>
                  <a:pt x="2520" y="9184"/>
                </a:lnTo>
                <a:cubicBezTo>
                  <a:pt x="1922" y="9184"/>
                  <a:pt x="1449" y="8712"/>
                  <a:pt x="1449" y="8144"/>
                </a:cubicBezTo>
                <a:lnTo>
                  <a:pt x="1449" y="7766"/>
                </a:lnTo>
                <a:close/>
                <a:moveTo>
                  <a:pt x="5041" y="7766"/>
                </a:moveTo>
                <a:lnTo>
                  <a:pt x="5041" y="8144"/>
                </a:lnTo>
                <a:cubicBezTo>
                  <a:pt x="5041" y="8712"/>
                  <a:pt x="4568" y="9184"/>
                  <a:pt x="3970" y="9184"/>
                </a:cubicBezTo>
                <a:lnTo>
                  <a:pt x="3623" y="9184"/>
                </a:lnTo>
                <a:lnTo>
                  <a:pt x="3623" y="8838"/>
                </a:lnTo>
                <a:cubicBezTo>
                  <a:pt x="3623" y="8239"/>
                  <a:pt x="4096" y="7766"/>
                  <a:pt x="4694" y="7766"/>
                </a:cubicBezTo>
                <a:close/>
                <a:moveTo>
                  <a:pt x="7561" y="7766"/>
                </a:moveTo>
                <a:cubicBezTo>
                  <a:pt x="8160" y="7766"/>
                  <a:pt x="8632" y="8239"/>
                  <a:pt x="8632" y="8838"/>
                </a:cubicBezTo>
                <a:lnTo>
                  <a:pt x="8632" y="9184"/>
                </a:lnTo>
                <a:lnTo>
                  <a:pt x="8286" y="9184"/>
                </a:lnTo>
                <a:cubicBezTo>
                  <a:pt x="7687" y="9184"/>
                  <a:pt x="7215" y="8712"/>
                  <a:pt x="7215" y="8144"/>
                </a:cubicBezTo>
                <a:lnTo>
                  <a:pt x="7215" y="7766"/>
                </a:lnTo>
                <a:close/>
                <a:moveTo>
                  <a:pt x="10806" y="7766"/>
                </a:moveTo>
                <a:lnTo>
                  <a:pt x="10806" y="8144"/>
                </a:lnTo>
                <a:cubicBezTo>
                  <a:pt x="10806" y="8712"/>
                  <a:pt x="10334" y="9184"/>
                  <a:pt x="9735" y="9184"/>
                </a:cubicBezTo>
                <a:lnTo>
                  <a:pt x="9389" y="9184"/>
                </a:lnTo>
                <a:lnTo>
                  <a:pt x="9389" y="8838"/>
                </a:lnTo>
                <a:cubicBezTo>
                  <a:pt x="9389" y="8239"/>
                  <a:pt x="9861" y="7766"/>
                  <a:pt x="10428" y="7766"/>
                </a:cubicBezTo>
                <a:close/>
                <a:moveTo>
                  <a:pt x="3214" y="0"/>
                </a:moveTo>
                <a:cubicBezTo>
                  <a:pt x="3135" y="0"/>
                  <a:pt x="3056" y="16"/>
                  <a:pt x="2993" y="48"/>
                </a:cubicBezTo>
                <a:cubicBezTo>
                  <a:pt x="2962" y="79"/>
                  <a:pt x="1796" y="961"/>
                  <a:pt x="1796" y="2127"/>
                </a:cubicBezTo>
                <a:cubicBezTo>
                  <a:pt x="1796" y="2379"/>
                  <a:pt x="1827" y="2663"/>
                  <a:pt x="1953" y="2852"/>
                </a:cubicBezTo>
                <a:lnTo>
                  <a:pt x="1071" y="2852"/>
                </a:lnTo>
                <a:cubicBezTo>
                  <a:pt x="882" y="2852"/>
                  <a:pt x="725" y="3009"/>
                  <a:pt x="725" y="3198"/>
                </a:cubicBezTo>
                <a:lnTo>
                  <a:pt x="725" y="3923"/>
                </a:lnTo>
                <a:cubicBezTo>
                  <a:pt x="725" y="4301"/>
                  <a:pt x="851" y="4710"/>
                  <a:pt x="1071" y="4994"/>
                </a:cubicBezTo>
                <a:cubicBezTo>
                  <a:pt x="882" y="4994"/>
                  <a:pt x="725" y="5152"/>
                  <a:pt x="725" y="5341"/>
                </a:cubicBezTo>
                <a:lnTo>
                  <a:pt x="725" y="6034"/>
                </a:lnTo>
                <a:cubicBezTo>
                  <a:pt x="725" y="6443"/>
                  <a:pt x="851" y="6821"/>
                  <a:pt x="1071" y="7105"/>
                </a:cubicBezTo>
                <a:cubicBezTo>
                  <a:pt x="882" y="7105"/>
                  <a:pt x="725" y="7262"/>
                  <a:pt x="725" y="7451"/>
                </a:cubicBezTo>
                <a:lnTo>
                  <a:pt x="725" y="8176"/>
                </a:lnTo>
                <a:cubicBezTo>
                  <a:pt x="725" y="9153"/>
                  <a:pt x="1512" y="9940"/>
                  <a:pt x="2489" y="9940"/>
                </a:cubicBezTo>
                <a:lnTo>
                  <a:pt x="2836" y="9940"/>
                </a:lnTo>
                <a:lnTo>
                  <a:pt x="2836" y="11389"/>
                </a:lnTo>
                <a:lnTo>
                  <a:pt x="378" y="11389"/>
                </a:lnTo>
                <a:cubicBezTo>
                  <a:pt x="158" y="11389"/>
                  <a:pt x="0" y="11547"/>
                  <a:pt x="0" y="11768"/>
                </a:cubicBezTo>
                <a:cubicBezTo>
                  <a:pt x="0" y="11957"/>
                  <a:pt x="158" y="12114"/>
                  <a:pt x="378" y="12114"/>
                </a:cubicBezTo>
                <a:lnTo>
                  <a:pt x="11814" y="12114"/>
                </a:lnTo>
                <a:cubicBezTo>
                  <a:pt x="12035" y="12114"/>
                  <a:pt x="12192" y="11957"/>
                  <a:pt x="12192" y="11768"/>
                </a:cubicBezTo>
                <a:cubicBezTo>
                  <a:pt x="12224" y="11547"/>
                  <a:pt x="12066" y="11389"/>
                  <a:pt x="11846" y="11389"/>
                </a:cubicBezTo>
                <a:lnTo>
                  <a:pt x="9389" y="11389"/>
                </a:lnTo>
                <a:lnTo>
                  <a:pt x="9389" y="9940"/>
                </a:lnTo>
                <a:lnTo>
                  <a:pt x="9735" y="9940"/>
                </a:lnTo>
                <a:cubicBezTo>
                  <a:pt x="10712" y="9940"/>
                  <a:pt x="11499" y="9153"/>
                  <a:pt x="11499" y="8176"/>
                </a:cubicBezTo>
                <a:lnTo>
                  <a:pt x="11499" y="7451"/>
                </a:lnTo>
                <a:cubicBezTo>
                  <a:pt x="11499" y="7262"/>
                  <a:pt x="11342" y="7105"/>
                  <a:pt x="11153" y="7105"/>
                </a:cubicBezTo>
                <a:cubicBezTo>
                  <a:pt x="11373" y="6790"/>
                  <a:pt x="11499" y="6443"/>
                  <a:pt x="11499" y="6034"/>
                </a:cubicBezTo>
                <a:lnTo>
                  <a:pt x="11499" y="5341"/>
                </a:lnTo>
                <a:cubicBezTo>
                  <a:pt x="11499" y="5152"/>
                  <a:pt x="11342" y="4994"/>
                  <a:pt x="11153" y="4994"/>
                </a:cubicBezTo>
                <a:cubicBezTo>
                  <a:pt x="11373" y="4679"/>
                  <a:pt x="11499" y="4301"/>
                  <a:pt x="11499" y="3923"/>
                </a:cubicBezTo>
                <a:lnTo>
                  <a:pt x="11499" y="3198"/>
                </a:lnTo>
                <a:cubicBezTo>
                  <a:pt x="11499" y="3009"/>
                  <a:pt x="11342" y="2852"/>
                  <a:pt x="11153" y="2852"/>
                </a:cubicBezTo>
                <a:lnTo>
                  <a:pt x="10271" y="2852"/>
                </a:lnTo>
                <a:cubicBezTo>
                  <a:pt x="10365" y="2631"/>
                  <a:pt x="10428" y="2379"/>
                  <a:pt x="10428" y="2127"/>
                </a:cubicBezTo>
                <a:cubicBezTo>
                  <a:pt x="10428" y="993"/>
                  <a:pt x="9263" y="79"/>
                  <a:pt x="9231" y="48"/>
                </a:cubicBezTo>
                <a:cubicBezTo>
                  <a:pt x="9168" y="16"/>
                  <a:pt x="9089" y="0"/>
                  <a:pt x="9010" y="0"/>
                </a:cubicBezTo>
                <a:cubicBezTo>
                  <a:pt x="8932" y="0"/>
                  <a:pt x="8853" y="16"/>
                  <a:pt x="8790" y="48"/>
                </a:cubicBezTo>
                <a:cubicBezTo>
                  <a:pt x="8758" y="79"/>
                  <a:pt x="7561" y="961"/>
                  <a:pt x="7561" y="2127"/>
                </a:cubicBezTo>
                <a:cubicBezTo>
                  <a:pt x="7561" y="2379"/>
                  <a:pt x="7624" y="2663"/>
                  <a:pt x="7719" y="2852"/>
                </a:cubicBezTo>
                <a:lnTo>
                  <a:pt x="6868" y="2852"/>
                </a:lnTo>
                <a:cubicBezTo>
                  <a:pt x="6679" y="2852"/>
                  <a:pt x="6522" y="3009"/>
                  <a:pt x="6522" y="3198"/>
                </a:cubicBezTo>
                <a:lnTo>
                  <a:pt x="6522" y="3923"/>
                </a:lnTo>
                <a:cubicBezTo>
                  <a:pt x="6522" y="4301"/>
                  <a:pt x="6616" y="4710"/>
                  <a:pt x="6868" y="4994"/>
                </a:cubicBezTo>
                <a:cubicBezTo>
                  <a:pt x="6679" y="4994"/>
                  <a:pt x="6522" y="5152"/>
                  <a:pt x="6522" y="5341"/>
                </a:cubicBezTo>
                <a:lnTo>
                  <a:pt x="6522" y="6034"/>
                </a:lnTo>
                <a:cubicBezTo>
                  <a:pt x="6522" y="6443"/>
                  <a:pt x="6616" y="6821"/>
                  <a:pt x="6868" y="7105"/>
                </a:cubicBezTo>
                <a:cubicBezTo>
                  <a:pt x="6679" y="7105"/>
                  <a:pt x="6522" y="7262"/>
                  <a:pt x="6522" y="7451"/>
                </a:cubicBezTo>
                <a:lnTo>
                  <a:pt x="6522" y="8176"/>
                </a:lnTo>
                <a:cubicBezTo>
                  <a:pt x="6522" y="9153"/>
                  <a:pt x="7309" y="9940"/>
                  <a:pt x="8286" y="9940"/>
                </a:cubicBezTo>
                <a:lnTo>
                  <a:pt x="8632" y="9940"/>
                </a:lnTo>
                <a:lnTo>
                  <a:pt x="8632" y="11389"/>
                </a:lnTo>
                <a:lnTo>
                  <a:pt x="3592" y="11389"/>
                </a:lnTo>
                <a:lnTo>
                  <a:pt x="3592" y="9940"/>
                </a:lnTo>
                <a:lnTo>
                  <a:pt x="3938" y="9940"/>
                </a:lnTo>
                <a:cubicBezTo>
                  <a:pt x="4946" y="9940"/>
                  <a:pt x="5734" y="9153"/>
                  <a:pt x="5734" y="8176"/>
                </a:cubicBezTo>
                <a:lnTo>
                  <a:pt x="5734" y="7451"/>
                </a:lnTo>
                <a:cubicBezTo>
                  <a:pt x="5734" y="7262"/>
                  <a:pt x="5576" y="7105"/>
                  <a:pt x="5356" y="7105"/>
                </a:cubicBezTo>
                <a:cubicBezTo>
                  <a:pt x="5608" y="6790"/>
                  <a:pt x="5734" y="6443"/>
                  <a:pt x="5734" y="6034"/>
                </a:cubicBezTo>
                <a:lnTo>
                  <a:pt x="5734" y="5341"/>
                </a:lnTo>
                <a:cubicBezTo>
                  <a:pt x="5734" y="5152"/>
                  <a:pt x="5576" y="4994"/>
                  <a:pt x="5356" y="4994"/>
                </a:cubicBezTo>
                <a:cubicBezTo>
                  <a:pt x="5608" y="4679"/>
                  <a:pt x="5734" y="4301"/>
                  <a:pt x="5734" y="3923"/>
                </a:cubicBezTo>
                <a:lnTo>
                  <a:pt x="5734" y="3198"/>
                </a:lnTo>
                <a:cubicBezTo>
                  <a:pt x="5734" y="3009"/>
                  <a:pt x="5576" y="2852"/>
                  <a:pt x="5356" y="2852"/>
                </a:cubicBezTo>
                <a:lnTo>
                  <a:pt x="4505" y="2852"/>
                </a:lnTo>
                <a:cubicBezTo>
                  <a:pt x="4568" y="2631"/>
                  <a:pt x="4663" y="2379"/>
                  <a:pt x="4663" y="2127"/>
                </a:cubicBezTo>
                <a:cubicBezTo>
                  <a:pt x="4663" y="993"/>
                  <a:pt x="3466" y="79"/>
                  <a:pt x="3434" y="48"/>
                </a:cubicBezTo>
                <a:cubicBezTo>
                  <a:pt x="3371" y="16"/>
                  <a:pt x="3292" y="0"/>
                  <a:pt x="3214" y="0"/>
                </a:cubicBezTo>
                <a:close/>
              </a:path>
            </a:pathLst>
          </a:custGeom>
          <a:solidFill>
            <a:srgbClr val="003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5888;p76"/>
          <p:cNvSpPr/>
          <p:nvPr/>
        </p:nvSpPr>
        <p:spPr>
          <a:xfrm>
            <a:off x="8546446" y="2524211"/>
            <a:ext cx="330079" cy="334225"/>
          </a:xfrm>
          <a:custGeom>
            <a:avLst/>
            <a:gdLst/>
            <a:ahLst/>
            <a:cxnLst/>
            <a:rect l="l" t="t" r="r" b="b"/>
            <a:pathLst>
              <a:path w="11941" h="12091" extrusionOk="0">
                <a:moveTo>
                  <a:pt x="5955" y="796"/>
                </a:moveTo>
                <a:lnTo>
                  <a:pt x="10933" y="3915"/>
                </a:lnTo>
                <a:lnTo>
                  <a:pt x="5955" y="7034"/>
                </a:lnTo>
                <a:lnTo>
                  <a:pt x="977" y="3915"/>
                </a:lnTo>
                <a:lnTo>
                  <a:pt x="5955" y="796"/>
                </a:lnTo>
                <a:close/>
                <a:moveTo>
                  <a:pt x="9924" y="5428"/>
                </a:moveTo>
                <a:lnTo>
                  <a:pt x="10964" y="6058"/>
                </a:lnTo>
                <a:lnTo>
                  <a:pt x="5955" y="9145"/>
                </a:lnTo>
                <a:lnTo>
                  <a:pt x="977" y="6058"/>
                </a:lnTo>
                <a:lnTo>
                  <a:pt x="2017" y="5428"/>
                </a:lnTo>
                <a:lnTo>
                  <a:pt x="5797" y="7790"/>
                </a:lnTo>
                <a:cubicBezTo>
                  <a:pt x="5860" y="7822"/>
                  <a:pt x="5931" y="7838"/>
                  <a:pt x="5994" y="7838"/>
                </a:cubicBezTo>
                <a:cubicBezTo>
                  <a:pt x="6057" y="7838"/>
                  <a:pt x="6112" y="7822"/>
                  <a:pt x="6144" y="7790"/>
                </a:cubicBezTo>
                <a:lnTo>
                  <a:pt x="9924" y="5428"/>
                </a:lnTo>
                <a:close/>
                <a:moveTo>
                  <a:pt x="9956" y="7538"/>
                </a:moveTo>
                <a:lnTo>
                  <a:pt x="10964" y="8169"/>
                </a:lnTo>
                <a:lnTo>
                  <a:pt x="5986" y="11288"/>
                </a:lnTo>
                <a:lnTo>
                  <a:pt x="1040" y="8169"/>
                </a:lnTo>
                <a:lnTo>
                  <a:pt x="2048" y="7538"/>
                </a:lnTo>
                <a:lnTo>
                  <a:pt x="5829" y="9901"/>
                </a:lnTo>
                <a:cubicBezTo>
                  <a:pt x="5892" y="9949"/>
                  <a:pt x="5963" y="9972"/>
                  <a:pt x="6026" y="9972"/>
                </a:cubicBezTo>
                <a:cubicBezTo>
                  <a:pt x="6089" y="9972"/>
                  <a:pt x="6144" y="9949"/>
                  <a:pt x="6175" y="9901"/>
                </a:cubicBezTo>
                <a:lnTo>
                  <a:pt x="9956" y="7538"/>
                </a:lnTo>
                <a:close/>
                <a:moveTo>
                  <a:pt x="5959" y="1"/>
                </a:moveTo>
                <a:cubicBezTo>
                  <a:pt x="5900" y="1"/>
                  <a:pt x="5845" y="25"/>
                  <a:pt x="5797" y="72"/>
                </a:cubicBezTo>
                <a:lnTo>
                  <a:pt x="158" y="3600"/>
                </a:lnTo>
                <a:cubicBezTo>
                  <a:pt x="32" y="3695"/>
                  <a:pt x="0" y="3758"/>
                  <a:pt x="0" y="3915"/>
                </a:cubicBezTo>
                <a:cubicBezTo>
                  <a:pt x="0" y="4073"/>
                  <a:pt x="95" y="4136"/>
                  <a:pt x="158" y="4230"/>
                </a:cubicBezTo>
                <a:lnTo>
                  <a:pt x="1387" y="4987"/>
                </a:lnTo>
                <a:lnTo>
                  <a:pt x="158" y="5743"/>
                </a:lnTo>
                <a:cubicBezTo>
                  <a:pt x="32" y="5806"/>
                  <a:pt x="0" y="5869"/>
                  <a:pt x="0" y="6058"/>
                </a:cubicBezTo>
                <a:cubicBezTo>
                  <a:pt x="0" y="6152"/>
                  <a:pt x="95" y="6278"/>
                  <a:pt x="158" y="6373"/>
                </a:cubicBezTo>
                <a:lnTo>
                  <a:pt x="1387" y="7097"/>
                </a:lnTo>
                <a:lnTo>
                  <a:pt x="158" y="7854"/>
                </a:lnTo>
                <a:cubicBezTo>
                  <a:pt x="32" y="7948"/>
                  <a:pt x="0" y="8011"/>
                  <a:pt x="0" y="8169"/>
                </a:cubicBezTo>
                <a:cubicBezTo>
                  <a:pt x="0" y="8295"/>
                  <a:pt x="95" y="8421"/>
                  <a:pt x="158" y="8484"/>
                </a:cubicBezTo>
                <a:lnTo>
                  <a:pt x="5797" y="12044"/>
                </a:lnTo>
                <a:cubicBezTo>
                  <a:pt x="5860" y="12075"/>
                  <a:pt x="5931" y="12091"/>
                  <a:pt x="5994" y="12091"/>
                </a:cubicBezTo>
                <a:cubicBezTo>
                  <a:pt x="6057" y="12091"/>
                  <a:pt x="6112" y="12075"/>
                  <a:pt x="6144" y="12044"/>
                </a:cubicBezTo>
                <a:lnTo>
                  <a:pt x="11783" y="8484"/>
                </a:lnTo>
                <a:cubicBezTo>
                  <a:pt x="11909" y="8421"/>
                  <a:pt x="11941" y="8326"/>
                  <a:pt x="11941" y="8169"/>
                </a:cubicBezTo>
                <a:cubicBezTo>
                  <a:pt x="11941" y="8043"/>
                  <a:pt x="11846" y="7948"/>
                  <a:pt x="11783" y="7854"/>
                </a:cubicBezTo>
                <a:lnTo>
                  <a:pt x="10555" y="7097"/>
                </a:lnTo>
                <a:lnTo>
                  <a:pt x="11783" y="6373"/>
                </a:lnTo>
                <a:cubicBezTo>
                  <a:pt x="11909" y="6278"/>
                  <a:pt x="11941" y="6152"/>
                  <a:pt x="11941" y="6058"/>
                </a:cubicBezTo>
                <a:cubicBezTo>
                  <a:pt x="11941" y="5932"/>
                  <a:pt x="11846" y="5806"/>
                  <a:pt x="11783" y="5743"/>
                </a:cubicBezTo>
                <a:lnTo>
                  <a:pt x="10555" y="4987"/>
                </a:lnTo>
                <a:lnTo>
                  <a:pt x="11783" y="4230"/>
                </a:lnTo>
                <a:cubicBezTo>
                  <a:pt x="11909" y="4136"/>
                  <a:pt x="11941" y="4073"/>
                  <a:pt x="11941" y="3915"/>
                </a:cubicBezTo>
                <a:cubicBezTo>
                  <a:pt x="11941" y="3758"/>
                  <a:pt x="11846" y="3695"/>
                  <a:pt x="11783" y="3600"/>
                </a:cubicBezTo>
                <a:lnTo>
                  <a:pt x="6144" y="72"/>
                </a:lnTo>
                <a:cubicBezTo>
                  <a:pt x="6081" y="25"/>
                  <a:pt x="6018" y="1"/>
                  <a:pt x="595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910;p76"/>
          <p:cNvSpPr/>
          <p:nvPr/>
        </p:nvSpPr>
        <p:spPr>
          <a:xfrm>
            <a:off x="7471357" y="3456949"/>
            <a:ext cx="331821" cy="331821"/>
          </a:xfrm>
          <a:custGeom>
            <a:avLst/>
            <a:gdLst/>
            <a:ahLst/>
            <a:cxnLst/>
            <a:rect l="l" t="t" r="r" b="b"/>
            <a:pathLst>
              <a:path w="12004" h="12004" extrusionOk="0">
                <a:moveTo>
                  <a:pt x="5671" y="725"/>
                </a:moveTo>
                <a:lnTo>
                  <a:pt x="5671" y="2395"/>
                </a:lnTo>
                <a:cubicBezTo>
                  <a:pt x="5671" y="2616"/>
                  <a:pt x="5843" y="2760"/>
                  <a:pt x="6021" y="2760"/>
                </a:cubicBezTo>
                <a:cubicBezTo>
                  <a:pt x="6097" y="2760"/>
                  <a:pt x="6173" y="2734"/>
                  <a:pt x="6239" y="2678"/>
                </a:cubicBezTo>
                <a:cubicBezTo>
                  <a:pt x="6365" y="2552"/>
                  <a:pt x="6554" y="2489"/>
                  <a:pt x="6711" y="2489"/>
                </a:cubicBezTo>
                <a:cubicBezTo>
                  <a:pt x="7121" y="2489"/>
                  <a:pt x="7436" y="2804"/>
                  <a:pt x="7436" y="3182"/>
                </a:cubicBezTo>
                <a:cubicBezTo>
                  <a:pt x="7436" y="3592"/>
                  <a:pt x="7121" y="3907"/>
                  <a:pt x="6711" y="3907"/>
                </a:cubicBezTo>
                <a:cubicBezTo>
                  <a:pt x="6554" y="3907"/>
                  <a:pt x="6365" y="3812"/>
                  <a:pt x="6239" y="3686"/>
                </a:cubicBezTo>
                <a:cubicBezTo>
                  <a:pt x="6173" y="3630"/>
                  <a:pt x="6097" y="3605"/>
                  <a:pt x="6021" y="3605"/>
                </a:cubicBezTo>
                <a:cubicBezTo>
                  <a:pt x="5843" y="3605"/>
                  <a:pt x="5671" y="3748"/>
                  <a:pt x="5671" y="3970"/>
                </a:cubicBezTo>
                <a:lnTo>
                  <a:pt x="5671" y="5640"/>
                </a:lnTo>
                <a:lnTo>
                  <a:pt x="4569" y="5640"/>
                </a:lnTo>
                <a:cubicBezTo>
                  <a:pt x="4600" y="5514"/>
                  <a:pt x="4600" y="5388"/>
                  <a:pt x="4600" y="5262"/>
                </a:cubicBezTo>
                <a:cubicBezTo>
                  <a:pt x="4600" y="4474"/>
                  <a:pt x="3970" y="3875"/>
                  <a:pt x="3183" y="3875"/>
                </a:cubicBezTo>
                <a:cubicBezTo>
                  <a:pt x="2395" y="3875"/>
                  <a:pt x="1765" y="4474"/>
                  <a:pt x="1765" y="5262"/>
                </a:cubicBezTo>
                <a:cubicBezTo>
                  <a:pt x="1765" y="5388"/>
                  <a:pt x="1765" y="5514"/>
                  <a:pt x="1796" y="5640"/>
                </a:cubicBezTo>
                <a:lnTo>
                  <a:pt x="694" y="5640"/>
                </a:lnTo>
                <a:lnTo>
                  <a:pt x="694" y="1071"/>
                </a:lnTo>
                <a:cubicBezTo>
                  <a:pt x="694" y="882"/>
                  <a:pt x="851" y="725"/>
                  <a:pt x="1040" y="725"/>
                </a:cubicBezTo>
                <a:close/>
                <a:moveTo>
                  <a:pt x="10964" y="725"/>
                </a:moveTo>
                <a:cubicBezTo>
                  <a:pt x="11122" y="725"/>
                  <a:pt x="11311" y="882"/>
                  <a:pt x="11311" y="1071"/>
                </a:cubicBezTo>
                <a:lnTo>
                  <a:pt x="11311" y="5671"/>
                </a:lnTo>
                <a:lnTo>
                  <a:pt x="9610" y="5671"/>
                </a:lnTo>
                <a:cubicBezTo>
                  <a:pt x="9295" y="5671"/>
                  <a:pt x="9169" y="6018"/>
                  <a:pt x="9326" y="6270"/>
                </a:cubicBezTo>
                <a:cubicBezTo>
                  <a:pt x="9452" y="6396"/>
                  <a:pt x="9515" y="6585"/>
                  <a:pt x="9515" y="6742"/>
                </a:cubicBezTo>
                <a:cubicBezTo>
                  <a:pt x="9515" y="7120"/>
                  <a:pt x="9200" y="7435"/>
                  <a:pt x="8822" y="7435"/>
                </a:cubicBezTo>
                <a:cubicBezTo>
                  <a:pt x="8412" y="7435"/>
                  <a:pt x="8097" y="7120"/>
                  <a:pt x="8097" y="6742"/>
                </a:cubicBezTo>
                <a:cubicBezTo>
                  <a:pt x="8097" y="6585"/>
                  <a:pt x="8192" y="6364"/>
                  <a:pt x="8286" y="6270"/>
                </a:cubicBezTo>
                <a:cubicBezTo>
                  <a:pt x="8507" y="6018"/>
                  <a:pt x="8349" y="5671"/>
                  <a:pt x="8034" y="5671"/>
                </a:cubicBezTo>
                <a:lnTo>
                  <a:pt x="6365" y="5671"/>
                </a:lnTo>
                <a:lnTo>
                  <a:pt x="6365" y="4568"/>
                </a:lnTo>
                <a:cubicBezTo>
                  <a:pt x="6491" y="4600"/>
                  <a:pt x="6617" y="4600"/>
                  <a:pt x="6711" y="4600"/>
                </a:cubicBezTo>
                <a:cubicBezTo>
                  <a:pt x="7499" y="4600"/>
                  <a:pt x="8160" y="3970"/>
                  <a:pt x="8160" y="3182"/>
                </a:cubicBezTo>
                <a:cubicBezTo>
                  <a:pt x="8160" y="2395"/>
                  <a:pt x="7499" y="1764"/>
                  <a:pt x="6711" y="1764"/>
                </a:cubicBezTo>
                <a:cubicBezTo>
                  <a:pt x="6617" y="1764"/>
                  <a:pt x="6491" y="1764"/>
                  <a:pt x="6365" y="1796"/>
                </a:cubicBezTo>
                <a:lnTo>
                  <a:pt x="6365" y="725"/>
                </a:lnTo>
                <a:close/>
                <a:moveTo>
                  <a:pt x="3183" y="4568"/>
                </a:moveTo>
                <a:cubicBezTo>
                  <a:pt x="3561" y="4568"/>
                  <a:pt x="3876" y="4883"/>
                  <a:pt x="3876" y="5293"/>
                </a:cubicBezTo>
                <a:cubicBezTo>
                  <a:pt x="3876" y="5451"/>
                  <a:pt x="3813" y="5640"/>
                  <a:pt x="3687" y="5766"/>
                </a:cubicBezTo>
                <a:cubicBezTo>
                  <a:pt x="3498" y="5986"/>
                  <a:pt x="3655" y="6333"/>
                  <a:pt x="3970" y="6333"/>
                </a:cubicBezTo>
                <a:lnTo>
                  <a:pt x="5608" y="6333"/>
                </a:lnTo>
                <a:lnTo>
                  <a:pt x="5608" y="7435"/>
                </a:lnTo>
                <a:cubicBezTo>
                  <a:pt x="5514" y="7404"/>
                  <a:pt x="5388" y="7404"/>
                  <a:pt x="5262" y="7404"/>
                </a:cubicBezTo>
                <a:cubicBezTo>
                  <a:pt x="4474" y="7404"/>
                  <a:pt x="3844" y="8034"/>
                  <a:pt x="3844" y="8822"/>
                </a:cubicBezTo>
                <a:cubicBezTo>
                  <a:pt x="3844" y="9609"/>
                  <a:pt x="4474" y="10239"/>
                  <a:pt x="5262" y="10239"/>
                </a:cubicBezTo>
                <a:cubicBezTo>
                  <a:pt x="5388" y="10239"/>
                  <a:pt x="5514" y="10239"/>
                  <a:pt x="5608" y="10208"/>
                </a:cubicBezTo>
                <a:lnTo>
                  <a:pt x="5608" y="11310"/>
                </a:lnTo>
                <a:lnTo>
                  <a:pt x="1009" y="11310"/>
                </a:lnTo>
                <a:cubicBezTo>
                  <a:pt x="851" y="11310"/>
                  <a:pt x="694" y="11153"/>
                  <a:pt x="694" y="10964"/>
                </a:cubicBezTo>
                <a:lnTo>
                  <a:pt x="694" y="6333"/>
                </a:lnTo>
                <a:lnTo>
                  <a:pt x="2395" y="6333"/>
                </a:lnTo>
                <a:cubicBezTo>
                  <a:pt x="2710" y="6333"/>
                  <a:pt x="2868" y="5986"/>
                  <a:pt x="2679" y="5766"/>
                </a:cubicBezTo>
                <a:cubicBezTo>
                  <a:pt x="2552" y="5640"/>
                  <a:pt x="2458" y="5482"/>
                  <a:pt x="2458" y="5293"/>
                </a:cubicBezTo>
                <a:cubicBezTo>
                  <a:pt x="2458" y="4883"/>
                  <a:pt x="2773" y="4568"/>
                  <a:pt x="3183" y="4568"/>
                </a:cubicBezTo>
                <a:close/>
                <a:moveTo>
                  <a:pt x="11311" y="6333"/>
                </a:moveTo>
                <a:lnTo>
                  <a:pt x="11311" y="10964"/>
                </a:lnTo>
                <a:cubicBezTo>
                  <a:pt x="11311" y="11153"/>
                  <a:pt x="11153" y="11310"/>
                  <a:pt x="10933" y="11310"/>
                </a:cubicBezTo>
                <a:lnTo>
                  <a:pt x="6333" y="11310"/>
                </a:lnTo>
                <a:lnTo>
                  <a:pt x="6333" y="9609"/>
                </a:lnTo>
                <a:cubicBezTo>
                  <a:pt x="6333" y="9388"/>
                  <a:pt x="6162" y="9244"/>
                  <a:pt x="5972" y="9244"/>
                </a:cubicBezTo>
                <a:cubicBezTo>
                  <a:pt x="5892" y="9244"/>
                  <a:pt x="5809" y="9270"/>
                  <a:pt x="5735" y="9326"/>
                </a:cubicBezTo>
                <a:cubicBezTo>
                  <a:pt x="5640" y="9452"/>
                  <a:pt x="5482" y="9546"/>
                  <a:pt x="5262" y="9546"/>
                </a:cubicBezTo>
                <a:cubicBezTo>
                  <a:pt x="4884" y="9546"/>
                  <a:pt x="4569" y="9231"/>
                  <a:pt x="4569" y="8822"/>
                </a:cubicBezTo>
                <a:cubicBezTo>
                  <a:pt x="4569" y="8443"/>
                  <a:pt x="4884" y="8097"/>
                  <a:pt x="5262" y="8097"/>
                </a:cubicBezTo>
                <a:cubicBezTo>
                  <a:pt x="5419" y="8097"/>
                  <a:pt x="5640" y="8191"/>
                  <a:pt x="5735" y="8317"/>
                </a:cubicBezTo>
                <a:cubicBezTo>
                  <a:pt x="5809" y="8374"/>
                  <a:pt x="5892" y="8399"/>
                  <a:pt x="5972" y="8399"/>
                </a:cubicBezTo>
                <a:cubicBezTo>
                  <a:pt x="6162" y="8399"/>
                  <a:pt x="6333" y="8255"/>
                  <a:pt x="6333" y="8034"/>
                </a:cubicBezTo>
                <a:lnTo>
                  <a:pt x="6333" y="6333"/>
                </a:lnTo>
                <a:lnTo>
                  <a:pt x="7436" y="6333"/>
                </a:lnTo>
                <a:cubicBezTo>
                  <a:pt x="7404" y="6459"/>
                  <a:pt x="7404" y="6585"/>
                  <a:pt x="7404" y="6711"/>
                </a:cubicBezTo>
                <a:cubicBezTo>
                  <a:pt x="7404" y="7498"/>
                  <a:pt x="8034" y="8097"/>
                  <a:pt x="8822" y="8097"/>
                </a:cubicBezTo>
                <a:cubicBezTo>
                  <a:pt x="9610" y="8097"/>
                  <a:pt x="10240" y="7498"/>
                  <a:pt x="10240" y="6711"/>
                </a:cubicBezTo>
                <a:cubicBezTo>
                  <a:pt x="10240" y="6585"/>
                  <a:pt x="10240" y="6459"/>
                  <a:pt x="10208" y="6333"/>
                </a:cubicBezTo>
                <a:close/>
                <a:moveTo>
                  <a:pt x="1040" y="0"/>
                </a:moveTo>
                <a:cubicBezTo>
                  <a:pt x="473" y="0"/>
                  <a:pt x="1" y="473"/>
                  <a:pt x="1" y="1071"/>
                </a:cubicBezTo>
                <a:lnTo>
                  <a:pt x="1" y="10964"/>
                </a:lnTo>
                <a:cubicBezTo>
                  <a:pt x="1" y="11531"/>
                  <a:pt x="473" y="12004"/>
                  <a:pt x="1040" y="12004"/>
                </a:cubicBezTo>
                <a:lnTo>
                  <a:pt x="10933" y="12004"/>
                </a:lnTo>
                <a:cubicBezTo>
                  <a:pt x="11531" y="12004"/>
                  <a:pt x="12004" y="11531"/>
                  <a:pt x="12004" y="10964"/>
                </a:cubicBezTo>
                <a:lnTo>
                  <a:pt x="12004" y="1071"/>
                </a:lnTo>
                <a:cubicBezTo>
                  <a:pt x="11972" y="473"/>
                  <a:pt x="11500" y="0"/>
                  <a:pt x="1093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8272;p70"/>
          <p:cNvGrpSpPr/>
          <p:nvPr/>
        </p:nvGrpSpPr>
        <p:grpSpPr>
          <a:xfrm>
            <a:off x="8503568" y="4493993"/>
            <a:ext cx="328695" cy="327795"/>
            <a:chOff x="-2571737" y="2403625"/>
            <a:chExt cx="292225" cy="291425"/>
          </a:xfrm>
          <a:solidFill>
            <a:schemeClr val="bg1"/>
          </a:solidFill>
        </p:grpSpPr>
        <p:sp>
          <p:nvSpPr>
            <p:cNvPr id="52" name="Google Shape;8273;p70"/>
            <p:cNvSpPr/>
            <p:nvPr/>
          </p:nvSpPr>
          <p:spPr>
            <a:xfrm>
              <a:off x="-2571737" y="2403625"/>
              <a:ext cx="292225" cy="291425"/>
            </a:xfrm>
            <a:custGeom>
              <a:avLst/>
              <a:gdLst/>
              <a:ahLst/>
              <a:cxnLst/>
              <a:rect l="l" t="t" r="r" b="b"/>
              <a:pathLst>
                <a:path w="11689" h="11657" extrusionOk="0">
                  <a:moveTo>
                    <a:pt x="9547" y="725"/>
                  </a:moveTo>
                  <a:cubicBezTo>
                    <a:pt x="9704" y="725"/>
                    <a:pt x="9830" y="788"/>
                    <a:pt x="9893" y="914"/>
                  </a:cubicBezTo>
                  <a:lnTo>
                    <a:pt x="10681" y="2772"/>
                  </a:lnTo>
                  <a:lnTo>
                    <a:pt x="1135" y="2772"/>
                  </a:lnTo>
                  <a:lnTo>
                    <a:pt x="1891" y="914"/>
                  </a:lnTo>
                  <a:cubicBezTo>
                    <a:pt x="1922" y="788"/>
                    <a:pt x="2080" y="725"/>
                    <a:pt x="2206" y="725"/>
                  </a:cubicBezTo>
                  <a:close/>
                  <a:moveTo>
                    <a:pt x="10649" y="3403"/>
                  </a:moveTo>
                  <a:cubicBezTo>
                    <a:pt x="10870" y="3403"/>
                    <a:pt x="11027" y="3560"/>
                    <a:pt x="11027" y="3749"/>
                  </a:cubicBezTo>
                  <a:lnTo>
                    <a:pt x="11027" y="5167"/>
                  </a:lnTo>
                  <a:cubicBezTo>
                    <a:pt x="11027" y="5356"/>
                    <a:pt x="10870" y="5513"/>
                    <a:pt x="10649" y="5513"/>
                  </a:cubicBezTo>
                  <a:lnTo>
                    <a:pt x="1040" y="5513"/>
                  </a:lnTo>
                  <a:cubicBezTo>
                    <a:pt x="851" y="5513"/>
                    <a:pt x="694" y="5356"/>
                    <a:pt x="694" y="5167"/>
                  </a:cubicBezTo>
                  <a:lnTo>
                    <a:pt x="694" y="3749"/>
                  </a:lnTo>
                  <a:cubicBezTo>
                    <a:pt x="694" y="3560"/>
                    <a:pt x="851" y="3403"/>
                    <a:pt x="1040" y="3403"/>
                  </a:cubicBezTo>
                  <a:close/>
                  <a:moveTo>
                    <a:pt x="10681" y="6206"/>
                  </a:moveTo>
                  <a:cubicBezTo>
                    <a:pt x="10870" y="6238"/>
                    <a:pt x="11027" y="6364"/>
                    <a:pt x="11027" y="6553"/>
                  </a:cubicBezTo>
                  <a:lnTo>
                    <a:pt x="11027" y="7939"/>
                  </a:lnTo>
                  <a:cubicBezTo>
                    <a:pt x="11027" y="8128"/>
                    <a:pt x="10870" y="8286"/>
                    <a:pt x="10681" y="8286"/>
                  </a:cubicBezTo>
                  <a:lnTo>
                    <a:pt x="1072" y="8286"/>
                  </a:lnTo>
                  <a:cubicBezTo>
                    <a:pt x="851" y="8286"/>
                    <a:pt x="694" y="8128"/>
                    <a:pt x="694" y="7939"/>
                  </a:cubicBezTo>
                  <a:lnTo>
                    <a:pt x="694" y="6553"/>
                  </a:lnTo>
                  <a:cubicBezTo>
                    <a:pt x="694" y="6364"/>
                    <a:pt x="851" y="6206"/>
                    <a:pt x="1072" y="6206"/>
                  </a:cubicBezTo>
                  <a:close/>
                  <a:moveTo>
                    <a:pt x="10681" y="8947"/>
                  </a:moveTo>
                  <a:cubicBezTo>
                    <a:pt x="10870" y="8947"/>
                    <a:pt x="11027" y="9105"/>
                    <a:pt x="11027" y="9294"/>
                  </a:cubicBezTo>
                  <a:lnTo>
                    <a:pt x="11027" y="10680"/>
                  </a:lnTo>
                  <a:cubicBezTo>
                    <a:pt x="11027" y="10869"/>
                    <a:pt x="10870" y="11027"/>
                    <a:pt x="10681" y="11027"/>
                  </a:cubicBezTo>
                  <a:lnTo>
                    <a:pt x="1072" y="11027"/>
                  </a:lnTo>
                  <a:cubicBezTo>
                    <a:pt x="851" y="11027"/>
                    <a:pt x="694" y="10869"/>
                    <a:pt x="694" y="10680"/>
                  </a:cubicBezTo>
                  <a:lnTo>
                    <a:pt x="694" y="9294"/>
                  </a:lnTo>
                  <a:cubicBezTo>
                    <a:pt x="694" y="9105"/>
                    <a:pt x="851" y="8947"/>
                    <a:pt x="1072" y="8947"/>
                  </a:cubicBezTo>
                  <a:close/>
                  <a:moveTo>
                    <a:pt x="2174" y="0"/>
                  </a:moveTo>
                  <a:cubicBezTo>
                    <a:pt x="1733" y="0"/>
                    <a:pt x="1387" y="252"/>
                    <a:pt x="1229" y="630"/>
                  </a:cubicBezTo>
                  <a:lnTo>
                    <a:pt x="64" y="3403"/>
                  </a:lnTo>
                  <a:cubicBezTo>
                    <a:pt x="32" y="3529"/>
                    <a:pt x="0" y="3686"/>
                    <a:pt x="0" y="3781"/>
                  </a:cubicBezTo>
                  <a:lnTo>
                    <a:pt x="0" y="5198"/>
                  </a:lnTo>
                  <a:cubicBezTo>
                    <a:pt x="0" y="5482"/>
                    <a:pt x="127" y="5734"/>
                    <a:pt x="284" y="5860"/>
                  </a:cubicBezTo>
                  <a:cubicBezTo>
                    <a:pt x="127" y="6080"/>
                    <a:pt x="0" y="6301"/>
                    <a:pt x="0" y="6553"/>
                  </a:cubicBezTo>
                  <a:lnTo>
                    <a:pt x="0" y="7908"/>
                  </a:lnTo>
                  <a:cubicBezTo>
                    <a:pt x="0" y="8191"/>
                    <a:pt x="127" y="8443"/>
                    <a:pt x="284" y="8601"/>
                  </a:cubicBezTo>
                  <a:cubicBezTo>
                    <a:pt x="127" y="8790"/>
                    <a:pt x="0" y="9010"/>
                    <a:pt x="0" y="9262"/>
                  </a:cubicBezTo>
                  <a:lnTo>
                    <a:pt x="0" y="10649"/>
                  </a:lnTo>
                  <a:cubicBezTo>
                    <a:pt x="0" y="11184"/>
                    <a:pt x="473" y="11657"/>
                    <a:pt x="1009" y="11657"/>
                  </a:cubicBezTo>
                  <a:lnTo>
                    <a:pt x="10618" y="11657"/>
                  </a:lnTo>
                  <a:cubicBezTo>
                    <a:pt x="11185" y="11657"/>
                    <a:pt x="11657" y="11184"/>
                    <a:pt x="11657" y="10649"/>
                  </a:cubicBezTo>
                  <a:lnTo>
                    <a:pt x="11657" y="9262"/>
                  </a:lnTo>
                  <a:cubicBezTo>
                    <a:pt x="11657" y="8979"/>
                    <a:pt x="11531" y="8758"/>
                    <a:pt x="11374" y="8601"/>
                  </a:cubicBezTo>
                  <a:cubicBezTo>
                    <a:pt x="11531" y="8380"/>
                    <a:pt x="11657" y="8160"/>
                    <a:pt x="11657" y="7908"/>
                  </a:cubicBezTo>
                  <a:lnTo>
                    <a:pt x="11657" y="6553"/>
                  </a:lnTo>
                  <a:cubicBezTo>
                    <a:pt x="11657" y="6269"/>
                    <a:pt x="11531" y="6017"/>
                    <a:pt x="11374" y="5860"/>
                  </a:cubicBezTo>
                  <a:cubicBezTo>
                    <a:pt x="11531" y="5671"/>
                    <a:pt x="11657" y="5450"/>
                    <a:pt x="11657" y="5198"/>
                  </a:cubicBezTo>
                  <a:lnTo>
                    <a:pt x="11657" y="3781"/>
                  </a:lnTo>
                  <a:lnTo>
                    <a:pt x="11689" y="3781"/>
                  </a:lnTo>
                  <a:cubicBezTo>
                    <a:pt x="11689" y="3686"/>
                    <a:pt x="11657" y="3529"/>
                    <a:pt x="11594" y="3403"/>
                  </a:cubicBezTo>
                  <a:lnTo>
                    <a:pt x="10460" y="630"/>
                  </a:lnTo>
                  <a:cubicBezTo>
                    <a:pt x="10303" y="252"/>
                    <a:pt x="9925" y="0"/>
                    <a:pt x="9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274;p70"/>
            <p:cNvSpPr/>
            <p:nvPr/>
          </p:nvSpPr>
          <p:spPr>
            <a:xfrm>
              <a:off x="-2485967" y="2649150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6585" y="726"/>
                  </a:lnTo>
                  <a:cubicBezTo>
                    <a:pt x="6774" y="726"/>
                    <a:pt x="6931" y="568"/>
                    <a:pt x="6931" y="379"/>
                  </a:cubicBezTo>
                  <a:cubicBezTo>
                    <a:pt x="6931" y="159"/>
                    <a:pt x="6774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275;p70"/>
            <p:cNvSpPr/>
            <p:nvPr/>
          </p:nvSpPr>
          <p:spPr>
            <a:xfrm>
              <a:off x="-2485967" y="2511325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6585" y="725"/>
                  </a:lnTo>
                  <a:cubicBezTo>
                    <a:pt x="6774" y="725"/>
                    <a:pt x="6931" y="568"/>
                    <a:pt x="6931" y="379"/>
                  </a:cubicBezTo>
                  <a:cubicBezTo>
                    <a:pt x="6931" y="158"/>
                    <a:pt x="6774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276;p70"/>
            <p:cNvSpPr/>
            <p:nvPr/>
          </p:nvSpPr>
          <p:spPr>
            <a:xfrm>
              <a:off x="-2540185" y="2511325"/>
              <a:ext cx="18125" cy="18925"/>
            </a:xfrm>
            <a:custGeom>
              <a:avLst/>
              <a:gdLst/>
              <a:ahLst/>
              <a:cxnLst/>
              <a:rect l="l" t="t" r="r" b="b"/>
              <a:pathLst>
                <a:path w="725" h="757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57"/>
                    <a:pt x="378" y="757"/>
                  </a:cubicBezTo>
                  <a:cubicBezTo>
                    <a:pt x="567" y="757"/>
                    <a:pt x="725" y="568"/>
                    <a:pt x="725" y="379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277;p70"/>
            <p:cNvSpPr/>
            <p:nvPr/>
          </p:nvSpPr>
          <p:spPr>
            <a:xfrm>
              <a:off x="-2485579" y="2580625"/>
              <a:ext cx="172525" cy="17350"/>
            </a:xfrm>
            <a:custGeom>
              <a:avLst/>
              <a:gdLst/>
              <a:ahLst/>
              <a:cxnLst/>
              <a:rect l="l" t="t" r="r" b="b"/>
              <a:pathLst>
                <a:path w="690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58" y="693"/>
                    <a:pt x="347" y="693"/>
                  </a:cubicBezTo>
                  <a:lnTo>
                    <a:pt x="6554" y="693"/>
                  </a:lnTo>
                  <a:cubicBezTo>
                    <a:pt x="6774" y="693"/>
                    <a:pt x="6900" y="536"/>
                    <a:pt x="6900" y="347"/>
                  </a:cubicBezTo>
                  <a:cubicBezTo>
                    <a:pt x="6900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278;p70"/>
            <p:cNvSpPr/>
            <p:nvPr/>
          </p:nvSpPr>
          <p:spPr>
            <a:xfrm>
              <a:off x="-2540185" y="2580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279;p70"/>
            <p:cNvSpPr/>
            <p:nvPr/>
          </p:nvSpPr>
          <p:spPr>
            <a:xfrm>
              <a:off x="-2540185" y="2649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67" y="726"/>
                    <a:pt x="725" y="568"/>
                    <a:pt x="725" y="379"/>
                  </a:cubicBezTo>
                  <a:cubicBezTo>
                    <a:pt x="725" y="159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8" y="968640"/>
            <a:ext cx="4088135" cy="783502"/>
          </a:xfrm>
          <a:prstGeom prst="rect">
            <a:avLst/>
          </a:prstGeom>
        </p:spPr>
      </p:pic>
      <p:sp>
        <p:nvSpPr>
          <p:cNvPr id="60" name="Google Shape;958;p50"/>
          <p:cNvSpPr txBox="1">
            <a:spLocks/>
          </p:cNvSpPr>
          <p:nvPr/>
        </p:nvSpPr>
        <p:spPr>
          <a:xfrm>
            <a:off x="10557249" y="4117284"/>
            <a:ext cx="2990145" cy="57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Open Sans"/>
              <a:buNone/>
              <a:defRPr sz="1400" b="0" i="0" u="none" strike="noStrike" cap="none">
                <a:solidFill>
                  <a:schemeClr val="accent6">
                    <a:lumMod val="50000"/>
                  </a:schemeClr>
                </a:solidFill>
                <a:latin typeface="Lucida Console" panose="020B0609040504020204" pitchFamily="49" charset="0"/>
                <a:ea typeface="Open Sans"/>
                <a:cs typeface="Open Sans"/>
              </a:defRPr>
            </a:lvl1pPr>
            <a:lvl2pPr marL="914400" marR="0" lvl="1" indent="-3175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175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175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175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175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175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175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175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53B5C"/>
              </a:buClr>
              <a:buSzPts val="1400"/>
              <a:buFont typeface="Open Sans"/>
              <a:buNone/>
              <a:defRPr sz="11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300" dirty="0"/>
              <a:t>Historical </a:t>
            </a:r>
          </a:p>
          <a:p>
            <a:pPr>
              <a:spcAft>
                <a:spcPts val="0"/>
              </a:spcAft>
            </a:pPr>
            <a:r>
              <a:rPr lang="en-US" sz="1300" dirty="0"/>
              <a:t>NDVI composites </a:t>
            </a:r>
          </a:p>
          <a:p>
            <a:pPr>
              <a:spcAft>
                <a:spcPts val="0"/>
              </a:spcAft>
            </a:pPr>
            <a:r>
              <a:rPr lang="en-US" sz="1300" dirty="0"/>
              <a:t>available </a:t>
            </a:r>
          </a:p>
          <a:p>
            <a:pPr>
              <a:spcAft>
                <a:spcPts val="0"/>
              </a:spcAft>
            </a:pPr>
            <a:r>
              <a:rPr lang="en-US" sz="1300" dirty="0"/>
              <a:t>from 2001 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306" y="6527134"/>
            <a:ext cx="1518662" cy="2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8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89"/>
    </mc:Choice>
    <mc:Fallback xmlns="">
      <p:transition spd="slow" advTm="2118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5346441" cy="6853882"/>
          </a:xfrm>
          <a:prstGeom prst="rect">
            <a:avLst/>
          </a:prstGeom>
          <a:solidFill>
            <a:srgbClr val="32475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769" y="1393016"/>
            <a:ext cx="442280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500" b="1" dirty="0">
              <a:solidFill>
                <a:srgbClr val="324750"/>
              </a:solidFill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Drought Damage 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Assessment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0321" y="236020"/>
            <a:ext cx="6628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The Spanish use case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306" y="6527134"/>
            <a:ext cx="1518662" cy="29105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8" y="968640"/>
            <a:ext cx="4088135" cy="783502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6287012" y="1953473"/>
            <a:ext cx="4571488" cy="3504351"/>
            <a:chOff x="2514144" y="656819"/>
            <a:chExt cx="3906614" cy="3062702"/>
          </a:xfrm>
        </p:grpSpPr>
        <p:grpSp>
          <p:nvGrpSpPr>
            <p:cNvPr id="60" name="Google Shape;1110;p56"/>
            <p:cNvGrpSpPr/>
            <p:nvPr/>
          </p:nvGrpSpPr>
          <p:grpSpPr>
            <a:xfrm>
              <a:off x="5500230" y="2902869"/>
              <a:ext cx="687917" cy="762968"/>
              <a:chOff x="3960625" y="2587825"/>
              <a:chExt cx="94050" cy="104125"/>
            </a:xfrm>
          </p:grpSpPr>
          <p:sp>
            <p:nvSpPr>
              <p:cNvPr id="160" name="Google Shape;1111;p56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61" name="Google Shape;1112;p56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" name="Google Shape;1113;p56"/>
            <p:cNvGrpSpPr/>
            <p:nvPr/>
          </p:nvGrpSpPr>
          <p:grpSpPr>
            <a:xfrm>
              <a:off x="4071923" y="2265933"/>
              <a:ext cx="1269782" cy="1377011"/>
              <a:chOff x="3765350" y="2500900"/>
              <a:chExt cx="173600" cy="187925"/>
            </a:xfrm>
          </p:grpSpPr>
          <p:sp>
            <p:nvSpPr>
              <p:cNvPr id="154" name="Google Shape;1114;p56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55" name="Google Shape;1115;p56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116;p56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117;p56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118;p56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119;p56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" name="Google Shape;1120;p56"/>
            <p:cNvGrpSpPr/>
            <p:nvPr/>
          </p:nvGrpSpPr>
          <p:grpSpPr>
            <a:xfrm>
              <a:off x="3963121" y="2126338"/>
              <a:ext cx="622637" cy="379568"/>
              <a:chOff x="3750475" y="2481850"/>
              <a:chExt cx="85125" cy="51800"/>
            </a:xfrm>
          </p:grpSpPr>
          <p:sp>
            <p:nvSpPr>
              <p:cNvPr id="152" name="Google Shape;1121;p56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122;p56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116" name="Google Shape;1123;p56"/>
            <p:cNvGrpSpPr/>
            <p:nvPr/>
          </p:nvGrpSpPr>
          <p:grpSpPr>
            <a:xfrm>
              <a:off x="3061252" y="1764362"/>
              <a:ext cx="1258801" cy="1238886"/>
              <a:chOff x="3627175" y="2432450"/>
              <a:chExt cx="172100" cy="169075"/>
            </a:xfrm>
          </p:grpSpPr>
          <p:sp>
            <p:nvSpPr>
              <p:cNvPr id="149" name="Google Shape;1124;p56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125;p56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151" name="Google Shape;1126;p56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117" name="Google Shape;1127;p56"/>
            <p:cNvGrpSpPr/>
            <p:nvPr/>
          </p:nvGrpSpPr>
          <p:grpSpPr>
            <a:xfrm>
              <a:off x="2581144" y="2885474"/>
              <a:ext cx="450119" cy="725738"/>
              <a:chOff x="3561536" y="2585450"/>
              <a:chExt cx="61539" cy="99045"/>
            </a:xfrm>
          </p:grpSpPr>
          <p:sp>
            <p:nvSpPr>
              <p:cNvPr id="147" name="Google Shape;1128;p56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129;p56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sp>
          <p:nvSpPr>
            <p:cNvPr id="118" name="Google Shape;1225;p56"/>
            <p:cNvSpPr/>
            <p:nvPr/>
          </p:nvSpPr>
          <p:spPr>
            <a:xfrm>
              <a:off x="5081302" y="2101791"/>
              <a:ext cx="608555" cy="394950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226;p56"/>
            <p:cNvSpPr/>
            <p:nvPr/>
          </p:nvSpPr>
          <p:spPr>
            <a:xfrm>
              <a:off x="5131041" y="1986945"/>
              <a:ext cx="524445" cy="230083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27;p56"/>
            <p:cNvSpPr/>
            <p:nvPr/>
          </p:nvSpPr>
          <p:spPr>
            <a:xfrm>
              <a:off x="5406619" y="2887662"/>
              <a:ext cx="199129" cy="383416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28;p56"/>
            <p:cNvSpPr/>
            <p:nvPr/>
          </p:nvSpPr>
          <p:spPr>
            <a:xfrm>
              <a:off x="5310974" y="2745879"/>
              <a:ext cx="191452" cy="241617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9;p56"/>
            <p:cNvSpPr/>
            <p:nvPr/>
          </p:nvSpPr>
          <p:spPr>
            <a:xfrm>
              <a:off x="5024065" y="2542727"/>
              <a:ext cx="398090" cy="348979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0;p56"/>
            <p:cNvSpPr/>
            <p:nvPr/>
          </p:nvSpPr>
          <p:spPr>
            <a:xfrm>
              <a:off x="4805913" y="2339576"/>
              <a:ext cx="310126" cy="195646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31;p56"/>
            <p:cNvSpPr/>
            <p:nvPr/>
          </p:nvSpPr>
          <p:spPr>
            <a:xfrm>
              <a:off x="4408017" y="2044270"/>
              <a:ext cx="730884" cy="352810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33;p56"/>
            <p:cNvSpPr/>
            <p:nvPr/>
          </p:nvSpPr>
          <p:spPr>
            <a:xfrm>
              <a:off x="4629829" y="1764558"/>
              <a:ext cx="773130" cy="337429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34;p56"/>
            <p:cNvSpPr/>
            <p:nvPr/>
          </p:nvSpPr>
          <p:spPr>
            <a:xfrm>
              <a:off x="4029123" y="1204922"/>
              <a:ext cx="880289" cy="1054246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35;p56"/>
            <p:cNvSpPr/>
            <p:nvPr/>
          </p:nvSpPr>
          <p:spPr>
            <a:xfrm>
              <a:off x="3795796" y="1435005"/>
              <a:ext cx="378878" cy="345125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36;p56"/>
            <p:cNvSpPr/>
            <p:nvPr/>
          </p:nvSpPr>
          <p:spPr>
            <a:xfrm>
              <a:off x="3761425" y="1718570"/>
              <a:ext cx="298612" cy="257015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37;p56"/>
            <p:cNvSpPr/>
            <p:nvPr/>
          </p:nvSpPr>
          <p:spPr>
            <a:xfrm>
              <a:off x="4021629" y="1891133"/>
              <a:ext cx="72773" cy="103492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238;p56"/>
            <p:cNvSpPr/>
            <p:nvPr/>
          </p:nvSpPr>
          <p:spPr>
            <a:xfrm>
              <a:off x="2514144" y="1136047"/>
              <a:ext cx="424779" cy="563484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" name="Google Shape;1239;p56"/>
            <p:cNvGrpSpPr/>
            <p:nvPr/>
          </p:nvGrpSpPr>
          <p:grpSpPr>
            <a:xfrm>
              <a:off x="2762828" y="656819"/>
              <a:ext cx="914477" cy="1284329"/>
              <a:chOff x="3586375" y="2281300"/>
              <a:chExt cx="125025" cy="175275"/>
            </a:xfrm>
          </p:grpSpPr>
          <p:sp>
            <p:nvSpPr>
              <p:cNvPr id="145" name="Google Shape;1240;p56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241;p56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" name="Google Shape;1267;p56"/>
            <p:cNvSpPr/>
            <p:nvPr/>
          </p:nvSpPr>
          <p:spPr>
            <a:xfrm>
              <a:off x="6057049" y="2071201"/>
              <a:ext cx="363709" cy="406499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268;p56"/>
            <p:cNvSpPr/>
            <p:nvPr/>
          </p:nvSpPr>
          <p:spPr>
            <a:xfrm>
              <a:off x="5475554" y="2140272"/>
              <a:ext cx="933683" cy="598101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269;p56"/>
            <p:cNvSpPr/>
            <p:nvPr/>
          </p:nvSpPr>
          <p:spPr>
            <a:xfrm>
              <a:off x="5708881" y="2665275"/>
              <a:ext cx="612393" cy="387248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270;p56"/>
            <p:cNvGrpSpPr/>
            <p:nvPr/>
          </p:nvGrpSpPr>
          <p:grpSpPr>
            <a:xfrm>
              <a:off x="4813605" y="2408456"/>
              <a:ext cx="574001" cy="444769"/>
              <a:chOff x="3866750" y="2520350"/>
              <a:chExt cx="78475" cy="60700"/>
            </a:xfrm>
          </p:grpSpPr>
          <p:sp>
            <p:nvSpPr>
              <p:cNvPr id="141" name="Google Shape;1271;p56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272;p56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273;p56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274;p56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" name="Google Shape;1275;p56"/>
            <p:cNvSpPr/>
            <p:nvPr/>
          </p:nvSpPr>
          <p:spPr>
            <a:xfrm>
              <a:off x="4323713" y="2830157"/>
              <a:ext cx="107343" cy="214881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276;p56"/>
            <p:cNvSpPr/>
            <p:nvPr/>
          </p:nvSpPr>
          <p:spPr>
            <a:xfrm>
              <a:off x="2624953" y="2734346"/>
              <a:ext cx="1174880" cy="985175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281;p56"/>
            <p:cNvSpPr/>
            <p:nvPr/>
          </p:nvSpPr>
          <p:spPr>
            <a:xfrm>
              <a:off x="6091419" y="2937497"/>
              <a:ext cx="290930" cy="257015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53;p56"/>
            <p:cNvSpPr/>
            <p:nvPr/>
          </p:nvSpPr>
          <p:spPr>
            <a:xfrm>
              <a:off x="5548144" y="2918267"/>
              <a:ext cx="256549" cy="218729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54;p56"/>
            <p:cNvSpPr/>
            <p:nvPr/>
          </p:nvSpPr>
          <p:spPr>
            <a:xfrm>
              <a:off x="5337668" y="2427686"/>
              <a:ext cx="428805" cy="563664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2" name="12 Imagen"/>
          <p:cNvPicPr/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3" t="3534" r="3426" b="66598"/>
          <a:stretch/>
        </p:blipFill>
        <p:spPr bwMode="auto">
          <a:xfrm>
            <a:off x="10154653" y="1803601"/>
            <a:ext cx="1648424" cy="1482717"/>
          </a:xfrm>
          <a:prstGeom prst="rect">
            <a:avLst/>
          </a:prstGeom>
          <a:ln w="9525">
            <a:solidFill>
              <a:schemeClr val="accent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3" name="Straight Connector 162"/>
          <p:cNvCxnSpPr/>
          <p:nvPr/>
        </p:nvCxnSpPr>
        <p:spPr>
          <a:xfrm flipV="1">
            <a:off x="7104097" y="1803601"/>
            <a:ext cx="3033489" cy="283466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7077646" y="3286318"/>
            <a:ext cx="4725431" cy="136012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4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87"/>
    </mc:Choice>
    <mc:Fallback xmlns="">
      <p:transition spd="slow" advTm="1768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306" y="6527134"/>
            <a:ext cx="1518662" cy="29105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361998" y="134675"/>
            <a:ext cx="10648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Data collection and preprocess</a:t>
            </a:r>
            <a:endParaRPr lang="en-US" sz="2800" b="1" dirty="0">
              <a:solidFill>
                <a:srgbClr val="486674"/>
              </a:solidFill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" name="Google Shape;766;p49"/>
          <p:cNvSpPr/>
          <p:nvPr/>
        </p:nvSpPr>
        <p:spPr>
          <a:xfrm>
            <a:off x="514861" y="1746740"/>
            <a:ext cx="5171563" cy="4278792"/>
          </a:xfrm>
          <a:prstGeom prst="rect">
            <a:avLst/>
          </a:prstGeom>
          <a:solidFill>
            <a:srgbClr val="486674">
              <a:alpha val="61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304;p35"/>
          <p:cNvSpPr txBox="1">
            <a:spLocks noGrp="1"/>
          </p:cNvSpPr>
          <p:nvPr>
            <p:ph type="title"/>
          </p:nvPr>
        </p:nvSpPr>
        <p:spPr>
          <a:xfrm>
            <a:off x="1712898" y="1299140"/>
            <a:ext cx="24006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Open Sans" panose="020B0606030504020204"/>
              </a:rPr>
              <a:t>DATA</a:t>
            </a:r>
            <a:endParaRPr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29" name="Google Shape;766;p49"/>
          <p:cNvSpPr/>
          <p:nvPr/>
        </p:nvSpPr>
        <p:spPr>
          <a:xfrm>
            <a:off x="6351103" y="1754748"/>
            <a:ext cx="5173200" cy="4278792"/>
          </a:xfrm>
          <a:prstGeom prst="rect">
            <a:avLst/>
          </a:prstGeom>
          <a:solidFill>
            <a:srgbClr val="486674">
              <a:alpha val="6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Rectangle 29"/>
          <p:cNvSpPr/>
          <p:nvPr/>
        </p:nvSpPr>
        <p:spPr>
          <a:xfrm>
            <a:off x="7381971" y="1354056"/>
            <a:ext cx="3170507" cy="700801"/>
          </a:xfrm>
          <a:prstGeom prst="rect">
            <a:avLst/>
          </a:prstGeom>
          <a:solidFill>
            <a:srgbClr val="32475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Open Sans" panose="020B0606030504020204"/>
              </a:rPr>
              <a:t>Satellite Data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15389" y="1325781"/>
            <a:ext cx="3170507" cy="697832"/>
          </a:xfrm>
          <a:prstGeom prst="rect">
            <a:avLst/>
          </a:prstGeom>
          <a:solidFill>
            <a:srgbClr val="32475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Open Sans" panose="020B0606030504020204"/>
              </a:rPr>
              <a:t>Geospatial Data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303871"/>
              </p:ext>
            </p:extLst>
          </p:nvPr>
        </p:nvGraphicFramePr>
        <p:xfrm>
          <a:off x="647855" y="4372659"/>
          <a:ext cx="3759554" cy="1341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58870">
                  <a:extLst>
                    <a:ext uri="{9D8B030D-6E8A-4147-A177-3AD203B41FA5}">
                      <a16:colId xmlns:a16="http://schemas.microsoft.com/office/drawing/2014/main" val="1735341867"/>
                    </a:ext>
                  </a:extLst>
                </a:gridCol>
                <a:gridCol w="2100684">
                  <a:extLst>
                    <a:ext uri="{9D8B030D-6E8A-4147-A177-3AD203B41FA5}">
                      <a16:colId xmlns:a16="http://schemas.microsoft.com/office/drawing/2014/main" val="3721065512"/>
                    </a:ext>
                  </a:extLst>
                </a:gridCol>
              </a:tblGrid>
              <a:tr h="2043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Crops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47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Rainfed wheat and barley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4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482023"/>
                  </a:ext>
                </a:extLst>
              </a:tr>
              <a:tr h="2493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Region</a:t>
                      </a:r>
                      <a:endParaRPr lang="en-US" sz="16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47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Ávila and Segovia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24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105618"/>
                  </a:ext>
                </a:extLst>
              </a:tr>
              <a:tr h="2493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Damage</a:t>
                      </a:r>
                      <a:endParaRPr lang="en-US" sz="16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47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10 – 100%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24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79014"/>
                  </a:ext>
                </a:extLst>
              </a:tr>
              <a:tr h="2676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Parcel size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47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1 – </a:t>
                      </a: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60 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ha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24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454539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53CFC4E2-F86C-41FF-B537-4E0F3789B152}"/>
              </a:ext>
            </a:extLst>
          </p:cNvPr>
          <p:cNvSpPr/>
          <p:nvPr/>
        </p:nvSpPr>
        <p:spPr>
          <a:xfrm>
            <a:off x="6351104" y="2234233"/>
            <a:ext cx="5550040" cy="2733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MODIS 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NDVI 8-day </a:t>
            </a:r>
            <a:r>
              <a:rPr lang="en-U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composites (250 m resolution)</a:t>
            </a:r>
            <a:endParaRPr lang="en-US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Relative NDVI Anomaly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NDVI current is the current 8-day NDVI composite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Open Sans" panose="020B0606030504020204" pitchFamily="34" charset="0"/>
                <a:cs typeface="Arial" panose="020B0604020202020204" pitchFamily="34" charset="0"/>
              </a:rPr>
              <a:t>NDVI mean is the average NDVI from 2001 for the same 8-day period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6616778" y="3292056"/>
          <a:ext cx="464185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Equation" r:id="rId5" imgW="4330440" imgH="571320" progId="Equation.DSMT4">
                  <p:embed/>
                </p:oleObj>
              </mc:Choice>
              <mc:Fallback>
                <p:oleObj name="Equation" r:id="rId5" imgW="4330440" imgH="571320" progId="Equation.DSMT4">
                  <p:embed/>
                  <p:pic>
                    <p:nvPicPr>
                      <p:cNvPr id="129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78" y="3292056"/>
                        <a:ext cx="4641850" cy="617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oogle Shape;6623;p64"/>
          <p:cNvGrpSpPr/>
          <p:nvPr/>
        </p:nvGrpSpPr>
        <p:grpSpPr>
          <a:xfrm>
            <a:off x="634017" y="999851"/>
            <a:ext cx="731876" cy="685878"/>
            <a:chOff x="-33645475" y="3944800"/>
            <a:chExt cx="292225" cy="293025"/>
          </a:xfrm>
          <a:solidFill>
            <a:schemeClr val="accent6">
              <a:lumMod val="75000"/>
            </a:schemeClr>
          </a:solidFill>
        </p:grpSpPr>
        <p:sp>
          <p:nvSpPr>
            <p:cNvPr id="36" name="Google Shape;6624;p64"/>
            <p:cNvSpPr/>
            <p:nvPr/>
          </p:nvSpPr>
          <p:spPr>
            <a:xfrm>
              <a:off x="-33549375" y="3944800"/>
              <a:ext cx="98475" cy="70900"/>
            </a:xfrm>
            <a:custGeom>
              <a:avLst/>
              <a:gdLst/>
              <a:ahLst/>
              <a:cxnLst/>
              <a:rect l="l" t="t" r="r" b="b"/>
              <a:pathLst>
                <a:path w="3939" h="2836" extrusionOk="0">
                  <a:moveTo>
                    <a:pt x="1985" y="0"/>
                  </a:moveTo>
                  <a:cubicBezTo>
                    <a:pt x="1260" y="0"/>
                    <a:pt x="473" y="946"/>
                    <a:pt x="0" y="2521"/>
                  </a:cubicBezTo>
                  <a:cubicBezTo>
                    <a:pt x="158" y="2615"/>
                    <a:pt x="284" y="2710"/>
                    <a:pt x="410" y="2836"/>
                  </a:cubicBezTo>
                  <a:cubicBezTo>
                    <a:pt x="914" y="2773"/>
                    <a:pt x="1481" y="2773"/>
                    <a:pt x="1985" y="2773"/>
                  </a:cubicBezTo>
                  <a:cubicBezTo>
                    <a:pt x="2489" y="2773"/>
                    <a:pt x="3056" y="2804"/>
                    <a:pt x="3560" y="2836"/>
                  </a:cubicBezTo>
                  <a:cubicBezTo>
                    <a:pt x="3623" y="2678"/>
                    <a:pt x="3781" y="2584"/>
                    <a:pt x="3938" y="2521"/>
                  </a:cubicBezTo>
                  <a:cubicBezTo>
                    <a:pt x="3529" y="946"/>
                    <a:pt x="2741" y="0"/>
                    <a:pt x="19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625;p64"/>
            <p:cNvSpPr/>
            <p:nvPr/>
          </p:nvSpPr>
          <p:spPr>
            <a:xfrm>
              <a:off x="-33645475" y="4041675"/>
              <a:ext cx="70900" cy="98475"/>
            </a:xfrm>
            <a:custGeom>
              <a:avLst/>
              <a:gdLst/>
              <a:ahLst/>
              <a:cxnLst/>
              <a:rect l="l" t="t" r="r" b="b"/>
              <a:pathLst>
                <a:path w="2836" h="3939" extrusionOk="0">
                  <a:moveTo>
                    <a:pt x="2521" y="0"/>
                  </a:moveTo>
                  <a:cubicBezTo>
                    <a:pt x="946" y="473"/>
                    <a:pt x="32" y="1229"/>
                    <a:pt x="32" y="1954"/>
                  </a:cubicBezTo>
                  <a:cubicBezTo>
                    <a:pt x="1" y="2710"/>
                    <a:pt x="946" y="3466"/>
                    <a:pt x="2521" y="3939"/>
                  </a:cubicBezTo>
                  <a:cubicBezTo>
                    <a:pt x="2584" y="3781"/>
                    <a:pt x="2710" y="3655"/>
                    <a:pt x="2836" y="3529"/>
                  </a:cubicBezTo>
                  <a:cubicBezTo>
                    <a:pt x="2773" y="3025"/>
                    <a:pt x="2773" y="2521"/>
                    <a:pt x="2773" y="1954"/>
                  </a:cubicBezTo>
                  <a:cubicBezTo>
                    <a:pt x="2773" y="1418"/>
                    <a:pt x="2805" y="914"/>
                    <a:pt x="2836" y="379"/>
                  </a:cubicBezTo>
                  <a:cubicBezTo>
                    <a:pt x="2679" y="316"/>
                    <a:pt x="2553" y="158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626;p64"/>
            <p:cNvSpPr/>
            <p:nvPr/>
          </p:nvSpPr>
          <p:spPr>
            <a:xfrm>
              <a:off x="-33424150" y="4042450"/>
              <a:ext cx="70900" cy="52025"/>
            </a:xfrm>
            <a:custGeom>
              <a:avLst/>
              <a:gdLst/>
              <a:ahLst/>
              <a:cxnLst/>
              <a:rect l="l" t="t" r="r" b="b"/>
              <a:pathLst>
                <a:path w="2836" h="2081" extrusionOk="0">
                  <a:moveTo>
                    <a:pt x="316" y="1"/>
                  </a:moveTo>
                  <a:cubicBezTo>
                    <a:pt x="253" y="159"/>
                    <a:pt x="127" y="285"/>
                    <a:pt x="1" y="379"/>
                  </a:cubicBezTo>
                  <a:cubicBezTo>
                    <a:pt x="32" y="600"/>
                    <a:pt x="32" y="789"/>
                    <a:pt x="32" y="978"/>
                  </a:cubicBezTo>
                  <a:cubicBezTo>
                    <a:pt x="158" y="978"/>
                    <a:pt x="284" y="946"/>
                    <a:pt x="442" y="946"/>
                  </a:cubicBezTo>
                  <a:cubicBezTo>
                    <a:pt x="1387" y="946"/>
                    <a:pt x="2237" y="1387"/>
                    <a:pt x="2804" y="2080"/>
                  </a:cubicBezTo>
                  <a:lnTo>
                    <a:pt x="2804" y="1954"/>
                  </a:lnTo>
                  <a:cubicBezTo>
                    <a:pt x="2836" y="1230"/>
                    <a:pt x="1891" y="474"/>
                    <a:pt x="3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627;p64"/>
            <p:cNvSpPr/>
            <p:nvPr/>
          </p:nvSpPr>
          <p:spPr>
            <a:xfrm>
              <a:off x="-33549375" y="4165325"/>
              <a:ext cx="86650" cy="70925"/>
            </a:xfrm>
            <a:custGeom>
              <a:avLst/>
              <a:gdLst/>
              <a:ahLst/>
              <a:cxnLst/>
              <a:rect l="l" t="t" r="r" b="b"/>
              <a:pathLst>
                <a:path w="3466" h="2837" extrusionOk="0">
                  <a:moveTo>
                    <a:pt x="410" y="1"/>
                  </a:moveTo>
                  <a:cubicBezTo>
                    <a:pt x="315" y="158"/>
                    <a:pt x="158" y="284"/>
                    <a:pt x="0" y="316"/>
                  </a:cubicBezTo>
                  <a:cubicBezTo>
                    <a:pt x="473" y="1891"/>
                    <a:pt x="1260" y="2836"/>
                    <a:pt x="1985" y="2836"/>
                  </a:cubicBezTo>
                  <a:cubicBezTo>
                    <a:pt x="2489" y="2836"/>
                    <a:pt x="3056" y="2364"/>
                    <a:pt x="3466" y="1544"/>
                  </a:cubicBezTo>
                  <a:lnTo>
                    <a:pt x="3119" y="1072"/>
                  </a:lnTo>
                  <a:cubicBezTo>
                    <a:pt x="2836" y="851"/>
                    <a:pt x="2678" y="473"/>
                    <a:pt x="2521" y="95"/>
                  </a:cubicBezTo>
                  <a:lnTo>
                    <a:pt x="1985" y="95"/>
                  </a:lnTo>
                  <a:cubicBezTo>
                    <a:pt x="1418" y="95"/>
                    <a:pt x="882" y="64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628;p64"/>
            <p:cNvSpPr/>
            <p:nvPr/>
          </p:nvSpPr>
          <p:spPr>
            <a:xfrm>
              <a:off x="-33558825" y="4030650"/>
              <a:ext cx="118950" cy="120525"/>
            </a:xfrm>
            <a:custGeom>
              <a:avLst/>
              <a:gdLst/>
              <a:ahLst/>
              <a:cxnLst/>
              <a:rect l="l" t="t" r="r" b="b"/>
              <a:pathLst>
                <a:path w="4758" h="4821" extrusionOk="0">
                  <a:moveTo>
                    <a:pt x="2395" y="0"/>
                  </a:moveTo>
                  <a:cubicBezTo>
                    <a:pt x="1922" y="0"/>
                    <a:pt x="1418" y="32"/>
                    <a:pt x="1008" y="95"/>
                  </a:cubicBezTo>
                  <a:cubicBezTo>
                    <a:pt x="977" y="599"/>
                    <a:pt x="599" y="977"/>
                    <a:pt x="63" y="1040"/>
                  </a:cubicBezTo>
                  <a:cubicBezTo>
                    <a:pt x="32" y="1450"/>
                    <a:pt x="0" y="1922"/>
                    <a:pt x="0" y="2395"/>
                  </a:cubicBezTo>
                  <a:cubicBezTo>
                    <a:pt x="0" y="2867"/>
                    <a:pt x="32" y="3340"/>
                    <a:pt x="63" y="3781"/>
                  </a:cubicBezTo>
                  <a:cubicBezTo>
                    <a:pt x="599" y="3812"/>
                    <a:pt x="977" y="4222"/>
                    <a:pt x="1008" y="4726"/>
                  </a:cubicBezTo>
                  <a:cubicBezTo>
                    <a:pt x="1449" y="4758"/>
                    <a:pt x="1922" y="4821"/>
                    <a:pt x="2395" y="4821"/>
                  </a:cubicBezTo>
                  <a:lnTo>
                    <a:pt x="2804" y="4821"/>
                  </a:lnTo>
                  <a:cubicBezTo>
                    <a:pt x="2804" y="4695"/>
                    <a:pt x="2741" y="4569"/>
                    <a:pt x="2741" y="4506"/>
                  </a:cubicBezTo>
                  <a:cubicBezTo>
                    <a:pt x="2741" y="3151"/>
                    <a:pt x="3592" y="2017"/>
                    <a:pt x="4757" y="1576"/>
                  </a:cubicBezTo>
                  <a:cubicBezTo>
                    <a:pt x="4757" y="1387"/>
                    <a:pt x="4726" y="1229"/>
                    <a:pt x="4726" y="1040"/>
                  </a:cubicBezTo>
                  <a:cubicBezTo>
                    <a:pt x="4222" y="977"/>
                    <a:pt x="3812" y="599"/>
                    <a:pt x="3781" y="95"/>
                  </a:cubicBezTo>
                  <a:cubicBezTo>
                    <a:pt x="3340" y="32"/>
                    <a:pt x="2867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629;p64"/>
            <p:cNvSpPr/>
            <p:nvPr/>
          </p:nvSpPr>
          <p:spPr>
            <a:xfrm>
              <a:off x="-33639950" y="4129900"/>
              <a:ext cx="100825" cy="100825"/>
            </a:xfrm>
            <a:custGeom>
              <a:avLst/>
              <a:gdLst/>
              <a:ahLst/>
              <a:cxnLst/>
              <a:rect l="l" t="t" r="r" b="b"/>
              <a:pathLst>
                <a:path w="4033" h="4033" extrusionOk="0">
                  <a:moveTo>
                    <a:pt x="0" y="0"/>
                  </a:moveTo>
                  <a:lnTo>
                    <a:pt x="0" y="0"/>
                  </a:lnTo>
                  <a:cubicBezTo>
                    <a:pt x="567" y="1953"/>
                    <a:pt x="2111" y="3466"/>
                    <a:pt x="4033" y="4033"/>
                  </a:cubicBezTo>
                  <a:cubicBezTo>
                    <a:pt x="3592" y="3466"/>
                    <a:pt x="3245" y="2741"/>
                    <a:pt x="2962" y="1827"/>
                  </a:cubicBezTo>
                  <a:cubicBezTo>
                    <a:pt x="2584" y="1733"/>
                    <a:pt x="2300" y="1481"/>
                    <a:pt x="2206" y="1071"/>
                  </a:cubicBezTo>
                  <a:cubicBezTo>
                    <a:pt x="1323" y="851"/>
                    <a:pt x="567" y="44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630;p64"/>
            <p:cNvSpPr/>
            <p:nvPr/>
          </p:nvSpPr>
          <p:spPr>
            <a:xfrm>
              <a:off x="-33459600" y="3951875"/>
              <a:ext cx="100850" cy="100075"/>
            </a:xfrm>
            <a:custGeom>
              <a:avLst/>
              <a:gdLst/>
              <a:ahLst/>
              <a:cxnLst/>
              <a:rect l="l" t="t" r="r" b="b"/>
              <a:pathLst>
                <a:path w="4034" h="400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537"/>
                    <a:pt x="788" y="1293"/>
                    <a:pt x="1072" y="2206"/>
                  </a:cubicBezTo>
                  <a:cubicBezTo>
                    <a:pt x="1419" y="2238"/>
                    <a:pt x="1734" y="2553"/>
                    <a:pt x="1828" y="2962"/>
                  </a:cubicBezTo>
                  <a:cubicBezTo>
                    <a:pt x="2710" y="3183"/>
                    <a:pt x="3466" y="3592"/>
                    <a:pt x="4033" y="4002"/>
                  </a:cubicBezTo>
                  <a:cubicBezTo>
                    <a:pt x="3466" y="2080"/>
                    <a:pt x="1923" y="5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31;p64"/>
            <p:cNvSpPr/>
            <p:nvPr/>
          </p:nvSpPr>
          <p:spPr>
            <a:xfrm>
              <a:off x="-33639950" y="3951100"/>
              <a:ext cx="100825" cy="100050"/>
            </a:xfrm>
            <a:custGeom>
              <a:avLst/>
              <a:gdLst/>
              <a:ahLst/>
              <a:cxnLst/>
              <a:rect l="l" t="t" r="r" b="b"/>
              <a:pathLst>
                <a:path w="4033" h="4002" extrusionOk="0">
                  <a:moveTo>
                    <a:pt x="4033" y="0"/>
                  </a:moveTo>
                  <a:lnTo>
                    <a:pt x="4033" y="0"/>
                  </a:lnTo>
                  <a:cubicBezTo>
                    <a:pt x="2111" y="536"/>
                    <a:pt x="567" y="2080"/>
                    <a:pt x="0" y="4002"/>
                  </a:cubicBezTo>
                  <a:cubicBezTo>
                    <a:pt x="567" y="3592"/>
                    <a:pt x="1323" y="3214"/>
                    <a:pt x="2206" y="2962"/>
                  </a:cubicBezTo>
                  <a:cubicBezTo>
                    <a:pt x="2300" y="2552"/>
                    <a:pt x="2615" y="2269"/>
                    <a:pt x="2962" y="2206"/>
                  </a:cubicBezTo>
                  <a:cubicBezTo>
                    <a:pt x="3214" y="1292"/>
                    <a:pt x="3592" y="505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632;p64"/>
            <p:cNvSpPr/>
            <p:nvPr/>
          </p:nvSpPr>
          <p:spPr>
            <a:xfrm>
              <a:off x="-33472975" y="4082625"/>
              <a:ext cx="119725" cy="155200"/>
            </a:xfrm>
            <a:custGeom>
              <a:avLst/>
              <a:gdLst/>
              <a:ahLst/>
              <a:cxnLst/>
              <a:rect l="l" t="t" r="r" b="b"/>
              <a:pathLst>
                <a:path w="4789" h="6208" extrusionOk="0">
                  <a:moveTo>
                    <a:pt x="2395" y="1355"/>
                  </a:moveTo>
                  <a:cubicBezTo>
                    <a:pt x="2930" y="1355"/>
                    <a:pt x="3403" y="1828"/>
                    <a:pt x="3403" y="2364"/>
                  </a:cubicBezTo>
                  <a:cubicBezTo>
                    <a:pt x="3403" y="2962"/>
                    <a:pt x="2930" y="3403"/>
                    <a:pt x="2395" y="3403"/>
                  </a:cubicBezTo>
                  <a:cubicBezTo>
                    <a:pt x="1827" y="3403"/>
                    <a:pt x="1355" y="2931"/>
                    <a:pt x="1355" y="2364"/>
                  </a:cubicBezTo>
                  <a:cubicBezTo>
                    <a:pt x="1355" y="1828"/>
                    <a:pt x="1827" y="1355"/>
                    <a:pt x="2395" y="1355"/>
                  </a:cubicBezTo>
                  <a:close/>
                  <a:moveTo>
                    <a:pt x="2395" y="1"/>
                  </a:moveTo>
                  <a:cubicBezTo>
                    <a:pt x="1040" y="1"/>
                    <a:pt x="0" y="1072"/>
                    <a:pt x="0" y="2427"/>
                  </a:cubicBezTo>
                  <a:cubicBezTo>
                    <a:pt x="0" y="2994"/>
                    <a:pt x="221" y="3592"/>
                    <a:pt x="630" y="4002"/>
                  </a:cubicBezTo>
                  <a:lnTo>
                    <a:pt x="2111" y="6050"/>
                  </a:lnTo>
                  <a:cubicBezTo>
                    <a:pt x="2206" y="6113"/>
                    <a:pt x="2269" y="6207"/>
                    <a:pt x="2395" y="6207"/>
                  </a:cubicBezTo>
                  <a:cubicBezTo>
                    <a:pt x="2521" y="6207"/>
                    <a:pt x="2584" y="6144"/>
                    <a:pt x="2678" y="6050"/>
                  </a:cubicBezTo>
                  <a:lnTo>
                    <a:pt x="4442" y="3592"/>
                  </a:lnTo>
                  <a:cubicBezTo>
                    <a:pt x="4663" y="3246"/>
                    <a:pt x="4757" y="2805"/>
                    <a:pt x="4757" y="2364"/>
                  </a:cubicBezTo>
                  <a:cubicBezTo>
                    <a:pt x="4789" y="1072"/>
                    <a:pt x="3686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633;p64"/>
            <p:cNvSpPr/>
            <p:nvPr/>
          </p:nvSpPr>
          <p:spPr>
            <a:xfrm>
              <a:off x="-33421775" y="41338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6" name="Picture 35" descr="Satellite Svg Png Icon Free Download (#529378) - OnlineWebFonts.COM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447" y="855174"/>
            <a:ext cx="809886" cy="80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495701"/>
              </p:ext>
            </p:extLst>
          </p:nvPr>
        </p:nvGraphicFramePr>
        <p:xfrm>
          <a:off x="647854" y="2143288"/>
          <a:ext cx="4963392" cy="205719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98871">
                  <a:extLst>
                    <a:ext uri="{9D8B030D-6E8A-4147-A177-3AD203B41FA5}">
                      <a16:colId xmlns:a16="http://schemas.microsoft.com/office/drawing/2014/main" val="1735341867"/>
                    </a:ext>
                  </a:extLst>
                </a:gridCol>
                <a:gridCol w="1490472">
                  <a:extLst>
                    <a:ext uri="{9D8B030D-6E8A-4147-A177-3AD203B41FA5}">
                      <a16:colId xmlns:a16="http://schemas.microsoft.com/office/drawing/2014/main" val="1333982949"/>
                    </a:ext>
                  </a:extLst>
                </a:gridCol>
                <a:gridCol w="1574049">
                  <a:extLst>
                    <a:ext uri="{9D8B030D-6E8A-4147-A177-3AD203B41FA5}">
                      <a16:colId xmlns:a16="http://schemas.microsoft.com/office/drawing/2014/main" val="3721065512"/>
                    </a:ext>
                  </a:extLst>
                </a:gridCol>
              </a:tblGrid>
              <a:tr h="20437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Drought</a:t>
                      </a:r>
                      <a:endParaRPr lang="en-US" sz="16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Non-Damaged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482023"/>
                  </a:ext>
                </a:extLst>
              </a:tr>
              <a:tr h="2493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2014-2015</a:t>
                      </a:r>
                      <a:endParaRPr lang="en-US" sz="14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86674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105618"/>
                  </a:ext>
                </a:extLst>
              </a:tr>
              <a:tr h="2493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2015-2016</a:t>
                      </a:r>
                      <a:endParaRPr lang="en-US" sz="14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86674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79014"/>
                  </a:ext>
                </a:extLst>
              </a:tr>
              <a:tr h="2493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2016-2017</a:t>
                      </a:r>
                      <a:endParaRPr lang="en-US" sz="14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86674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937464"/>
                  </a:ext>
                </a:extLst>
              </a:tr>
              <a:tr h="2493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2017-2018</a:t>
                      </a:r>
                      <a:endParaRPr lang="en-US" sz="14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86674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926481"/>
                  </a:ext>
                </a:extLst>
              </a:tr>
              <a:tr h="2493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2018-2019</a:t>
                      </a:r>
                      <a:endParaRPr lang="en-US" sz="14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86674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393700"/>
                  </a:ext>
                </a:extLst>
              </a:tr>
              <a:tr h="2493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2019-2020</a:t>
                      </a:r>
                      <a:endParaRPr lang="en-US" sz="14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86674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00798"/>
                  </a:ext>
                </a:extLst>
              </a:tr>
              <a:tr h="2676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674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162</a:t>
                      </a:r>
                    </a:p>
                  </a:txBody>
                  <a:tcPr marL="68580" marR="68580" marT="0" marB="0" anchor="ctr">
                    <a:solidFill>
                      <a:srgbClr val="48667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/>
                          <a:ea typeface="+mn-ea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86674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454539"/>
                  </a:ext>
                </a:extLst>
              </a:tr>
            </a:tbl>
          </a:graphicData>
        </a:graphic>
      </p:graphicFrame>
      <p:pic>
        <p:nvPicPr>
          <p:cNvPr id="48" name="Google Shape;361;p14" descr="Agrosegur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5896" y="6073718"/>
            <a:ext cx="1186819" cy="438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2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4"/>
    </mc:Choice>
    <mc:Fallback xmlns="">
      <p:transition spd="slow" advTm="1580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2427" y="110987"/>
            <a:ext cx="10648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Relative </a:t>
            </a:r>
            <a:r>
              <a:rPr lang="en-US" sz="2800" b="1" dirty="0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NDVI – Anomaly calculation</a:t>
            </a:r>
          </a:p>
        </p:txBody>
      </p:sp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43526"/>
              </p:ext>
            </p:extLst>
          </p:nvPr>
        </p:nvGraphicFramePr>
        <p:xfrm>
          <a:off x="-57193" y="4469488"/>
          <a:ext cx="11068093" cy="195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Google Shape;606;p46"/>
          <p:cNvSpPr txBox="1">
            <a:spLocks noGrp="1"/>
          </p:cNvSpPr>
          <p:nvPr>
            <p:ph type="title" idx="4294967295"/>
          </p:nvPr>
        </p:nvSpPr>
        <p:spPr>
          <a:xfrm>
            <a:off x="6323936" y="1197196"/>
            <a:ext cx="15591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Open Sans" panose="020B0606030504020204"/>
              </a:rPr>
              <a:t>MARCH</a:t>
            </a:r>
            <a:endParaRPr sz="2000" dirty="0">
              <a:solidFill>
                <a:schemeClr val="dk2"/>
              </a:solidFill>
              <a:latin typeface="Open Sans" panose="020B0606030504020204"/>
            </a:endParaRPr>
          </a:p>
        </p:txBody>
      </p:sp>
      <p:sp>
        <p:nvSpPr>
          <p:cNvPr id="35" name="Google Shape;608;p46"/>
          <p:cNvSpPr txBox="1">
            <a:spLocks noGrp="1"/>
          </p:cNvSpPr>
          <p:nvPr>
            <p:ph type="title" idx="4294967295"/>
          </p:nvPr>
        </p:nvSpPr>
        <p:spPr>
          <a:xfrm>
            <a:off x="8766927" y="1197196"/>
            <a:ext cx="15591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Open Sans" panose="020B0606030504020204"/>
              </a:rPr>
              <a:t>MAY</a:t>
            </a:r>
            <a:endParaRPr sz="2000" dirty="0">
              <a:solidFill>
                <a:schemeClr val="dk2"/>
              </a:solidFill>
              <a:latin typeface="Open Sans" panose="020B0606030504020204"/>
            </a:endParaRPr>
          </a:p>
        </p:txBody>
      </p:sp>
      <p:sp>
        <p:nvSpPr>
          <p:cNvPr id="37" name="Google Shape;612;p46"/>
          <p:cNvSpPr txBox="1">
            <a:spLocks noGrp="1"/>
          </p:cNvSpPr>
          <p:nvPr>
            <p:ph type="title" idx="4294967295"/>
          </p:nvPr>
        </p:nvSpPr>
        <p:spPr>
          <a:xfrm>
            <a:off x="7552229" y="1197196"/>
            <a:ext cx="15591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Open Sans" panose="020B0606030504020204"/>
              </a:rPr>
              <a:t>APRIL</a:t>
            </a:r>
            <a:endParaRPr sz="2000" dirty="0">
              <a:solidFill>
                <a:schemeClr val="dk2"/>
              </a:solidFill>
              <a:latin typeface="Open Sans" panose="020B0606030504020204"/>
            </a:endParaRPr>
          </a:p>
        </p:txBody>
      </p:sp>
      <p:sp>
        <p:nvSpPr>
          <p:cNvPr id="39" name="Google Shape;614;p46"/>
          <p:cNvSpPr txBox="1">
            <a:spLocks noGrp="1"/>
          </p:cNvSpPr>
          <p:nvPr>
            <p:ph type="title" idx="4294967295"/>
          </p:nvPr>
        </p:nvSpPr>
        <p:spPr>
          <a:xfrm>
            <a:off x="9936033" y="1197196"/>
            <a:ext cx="15591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Open Sans" panose="020B0606030504020204"/>
              </a:rPr>
              <a:t>JUNE</a:t>
            </a:r>
            <a:endParaRPr sz="2000" dirty="0">
              <a:solidFill>
                <a:schemeClr val="dk2"/>
              </a:solidFill>
              <a:latin typeface="Open Sans" panose="020B0606030504020204"/>
            </a:endParaRPr>
          </a:p>
        </p:txBody>
      </p:sp>
      <p:sp>
        <p:nvSpPr>
          <p:cNvPr id="41" name="Google Shape;606;p46"/>
          <p:cNvSpPr txBox="1">
            <a:spLocks noGrp="1"/>
          </p:cNvSpPr>
          <p:nvPr>
            <p:ph type="title" idx="4294967295"/>
          </p:nvPr>
        </p:nvSpPr>
        <p:spPr>
          <a:xfrm>
            <a:off x="1304604" y="1197196"/>
            <a:ext cx="15591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Open Sans" panose="020B0606030504020204"/>
              </a:rPr>
              <a:t>NOVEMBER</a:t>
            </a:r>
            <a:endParaRPr sz="2000" dirty="0">
              <a:solidFill>
                <a:schemeClr val="dk2"/>
              </a:solidFill>
              <a:latin typeface="Open Sans" panose="020B0606030504020204"/>
            </a:endParaRPr>
          </a:p>
        </p:txBody>
      </p:sp>
      <p:sp>
        <p:nvSpPr>
          <p:cNvPr id="43" name="Google Shape;608;p46"/>
          <p:cNvSpPr txBox="1">
            <a:spLocks noGrp="1"/>
          </p:cNvSpPr>
          <p:nvPr>
            <p:ph type="title" idx="4294967295"/>
          </p:nvPr>
        </p:nvSpPr>
        <p:spPr>
          <a:xfrm>
            <a:off x="3795220" y="1197196"/>
            <a:ext cx="15591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Open Sans" panose="020B0606030504020204"/>
              </a:rPr>
              <a:t>JANUARY</a:t>
            </a:r>
            <a:endParaRPr sz="2000" dirty="0">
              <a:solidFill>
                <a:schemeClr val="dk2"/>
              </a:solidFill>
              <a:latin typeface="Open Sans" panose="020B0606030504020204"/>
            </a:endParaRPr>
          </a:p>
        </p:txBody>
      </p:sp>
      <p:sp>
        <p:nvSpPr>
          <p:cNvPr id="45" name="Google Shape;612;p46"/>
          <p:cNvSpPr txBox="1">
            <a:spLocks noGrp="1"/>
          </p:cNvSpPr>
          <p:nvPr>
            <p:ph type="title" idx="4294967295"/>
          </p:nvPr>
        </p:nvSpPr>
        <p:spPr>
          <a:xfrm>
            <a:off x="2540387" y="1197196"/>
            <a:ext cx="15591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Open Sans" panose="020B0606030504020204"/>
              </a:rPr>
              <a:t>DECEMBER</a:t>
            </a:r>
            <a:endParaRPr sz="2000" dirty="0">
              <a:solidFill>
                <a:schemeClr val="dk2"/>
              </a:solidFill>
              <a:latin typeface="Open Sans" panose="020B0606030504020204"/>
            </a:endParaRPr>
          </a:p>
        </p:txBody>
      </p:sp>
      <p:sp>
        <p:nvSpPr>
          <p:cNvPr id="47" name="Google Shape;614;p46"/>
          <p:cNvSpPr txBox="1">
            <a:spLocks noGrp="1"/>
          </p:cNvSpPr>
          <p:nvPr>
            <p:ph type="title" idx="4294967295"/>
          </p:nvPr>
        </p:nvSpPr>
        <p:spPr>
          <a:xfrm>
            <a:off x="5059578" y="1197196"/>
            <a:ext cx="15591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Open Sans" panose="020B0606030504020204"/>
              </a:rPr>
              <a:t>FEBRUARY</a:t>
            </a:r>
            <a:endParaRPr sz="2000" dirty="0">
              <a:solidFill>
                <a:schemeClr val="dk2"/>
              </a:solidFill>
              <a:latin typeface="Open Sans" panose="020B0606030504020204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75" y="1629700"/>
            <a:ext cx="9821507" cy="3078747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11354972" y="1784650"/>
            <a:ext cx="8002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buClr>
                <a:srgbClr val="053B5C"/>
              </a:buClr>
              <a:buSzPts val="2800"/>
              <a:defRPr/>
            </a:pPr>
            <a:r>
              <a:rPr lang="el-GR" sz="1500" kern="0" dirty="0">
                <a:solidFill>
                  <a:srgbClr val="324750"/>
                </a:solidFill>
                <a:latin typeface="Lucida Console" panose="020B0609040504020204" pitchFamily="49" charset="0"/>
                <a:sym typeface="Oswald"/>
              </a:rPr>
              <a:t>1</a:t>
            </a:r>
            <a:r>
              <a:rPr lang="en-US" sz="1500" kern="0" baseline="30000" dirty="0" err="1">
                <a:solidFill>
                  <a:srgbClr val="324750"/>
                </a:solidFill>
                <a:latin typeface="Lucida Console" panose="020B0609040504020204" pitchFamily="49" charset="0"/>
                <a:sym typeface="Oswald"/>
              </a:rPr>
              <a:t>st</a:t>
            </a:r>
            <a:r>
              <a:rPr lang="en-US" sz="1500" kern="0" dirty="0">
                <a:solidFill>
                  <a:srgbClr val="324750"/>
                </a:solidFill>
                <a:latin typeface="Lucida Console" panose="020B0609040504020204" pitchFamily="49" charset="0"/>
                <a:sym typeface="Oswald"/>
              </a:rPr>
              <a:t> 8d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354972" y="2541216"/>
            <a:ext cx="8002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buClr>
                <a:srgbClr val="053B5C"/>
              </a:buClr>
              <a:buSzPts val="2800"/>
              <a:defRPr/>
            </a:pPr>
            <a:r>
              <a:rPr lang="en-US" sz="1500" kern="0" dirty="0">
                <a:solidFill>
                  <a:srgbClr val="324750"/>
                </a:solidFill>
                <a:latin typeface="Lucida Console" panose="020B0609040504020204" pitchFamily="49" charset="0"/>
                <a:sym typeface="Oswald"/>
              </a:rPr>
              <a:t>2</a:t>
            </a:r>
            <a:r>
              <a:rPr lang="en-US" sz="1500" kern="0" baseline="30000" dirty="0">
                <a:solidFill>
                  <a:srgbClr val="324750"/>
                </a:solidFill>
                <a:latin typeface="Lucida Console" panose="020B0609040504020204" pitchFamily="49" charset="0"/>
                <a:sym typeface="Oswald"/>
              </a:rPr>
              <a:t>nd</a:t>
            </a:r>
            <a:r>
              <a:rPr lang="en-US" sz="1500" kern="0" dirty="0">
                <a:solidFill>
                  <a:srgbClr val="324750"/>
                </a:solidFill>
                <a:latin typeface="Lucida Console" panose="020B0609040504020204" pitchFamily="49" charset="0"/>
                <a:sym typeface="Oswald"/>
              </a:rPr>
              <a:t> 8d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1354972" y="3297782"/>
            <a:ext cx="8002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buClr>
                <a:srgbClr val="053B5C"/>
              </a:buClr>
              <a:buSzPts val="2800"/>
              <a:defRPr/>
            </a:pPr>
            <a:r>
              <a:rPr lang="en-US" sz="1500" kern="0" dirty="0">
                <a:solidFill>
                  <a:srgbClr val="324750"/>
                </a:solidFill>
                <a:latin typeface="Lucida Console" panose="020B0609040504020204" pitchFamily="49" charset="0"/>
                <a:sym typeface="Oswald"/>
              </a:rPr>
              <a:t>3</a:t>
            </a:r>
            <a:r>
              <a:rPr lang="en-US" sz="1500" kern="0" baseline="30000" dirty="0">
                <a:solidFill>
                  <a:srgbClr val="324750"/>
                </a:solidFill>
                <a:latin typeface="Lucida Console" panose="020B0609040504020204" pitchFamily="49" charset="0"/>
                <a:sym typeface="Oswald"/>
              </a:rPr>
              <a:t>rd</a:t>
            </a:r>
            <a:r>
              <a:rPr lang="en-US" sz="1500" kern="0" dirty="0">
                <a:solidFill>
                  <a:srgbClr val="324750"/>
                </a:solidFill>
                <a:latin typeface="Lucida Console" panose="020B0609040504020204" pitchFamily="49" charset="0"/>
                <a:sym typeface="Oswald"/>
              </a:rPr>
              <a:t> 8d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1354972" y="4054347"/>
            <a:ext cx="8002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buClr>
                <a:srgbClr val="053B5C"/>
              </a:buClr>
              <a:buSzPts val="2800"/>
              <a:defRPr/>
            </a:pPr>
            <a:r>
              <a:rPr lang="en-US" sz="1500" kern="0" dirty="0">
                <a:solidFill>
                  <a:srgbClr val="324750"/>
                </a:solidFill>
                <a:latin typeface="Lucida Console" panose="020B0609040504020204" pitchFamily="49" charset="0"/>
                <a:sym typeface="Oswald"/>
              </a:rPr>
              <a:t>4</a:t>
            </a:r>
            <a:r>
              <a:rPr lang="en-US" sz="1500" kern="0" baseline="30000" dirty="0">
                <a:solidFill>
                  <a:srgbClr val="324750"/>
                </a:solidFill>
                <a:latin typeface="Lucida Console" panose="020B0609040504020204" pitchFamily="49" charset="0"/>
                <a:sym typeface="Oswald"/>
              </a:rPr>
              <a:t>th</a:t>
            </a:r>
            <a:r>
              <a:rPr lang="en-US" sz="1500" kern="0" dirty="0">
                <a:solidFill>
                  <a:srgbClr val="324750"/>
                </a:solidFill>
                <a:latin typeface="Lucida Console" panose="020B0609040504020204" pitchFamily="49" charset="0"/>
                <a:sym typeface="Oswald"/>
              </a:rPr>
              <a:t> 8d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688179" y="1543550"/>
            <a:ext cx="2484521" cy="436395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46282" y="5513449"/>
            <a:ext cx="29033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buClr>
                <a:srgbClr val="053B5C"/>
              </a:buClr>
              <a:buSzPts val="2800"/>
              <a:defRPr/>
            </a:pPr>
            <a:r>
              <a:rPr lang="en-US" sz="1100" kern="0" dirty="0">
                <a:solidFill>
                  <a:srgbClr val="324750"/>
                </a:solidFill>
                <a:latin typeface="Lucida Console" panose="020B0609040504020204" pitchFamily="49" charset="0"/>
                <a:sym typeface="Oswald"/>
              </a:rPr>
              <a:t>Pixels Mean Values per 8d period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306" y="6527134"/>
            <a:ext cx="1518662" cy="291056"/>
          </a:xfrm>
          <a:prstGeom prst="rect">
            <a:avLst/>
          </a:prstGeom>
        </p:spPr>
      </p:pic>
      <p:sp>
        <p:nvSpPr>
          <p:cNvPr id="27" name="Google Shape;606;p46"/>
          <p:cNvSpPr txBox="1">
            <a:spLocks noGrp="1"/>
          </p:cNvSpPr>
          <p:nvPr>
            <p:ph type="title" idx="4294967295"/>
          </p:nvPr>
        </p:nvSpPr>
        <p:spPr>
          <a:xfrm>
            <a:off x="75361" y="1355102"/>
            <a:ext cx="921745" cy="220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2"/>
                </a:solidFill>
                <a:latin typeface="Open Sans" panose="020B0606030504020204"/>
              </a:rPr>
              <a:t>NDVI - Anomaly</a:t>
            </a:r>
            <a:endParaRPr sz="900" dirty="0">
              <a:solidFill>
                <a:schemeClr val="dk2"/>
              </a:solidFill>
              <a:latin typeface="Open Sans" panose="020B0606030504020204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6"/>
          <a:srcRect l="25284" t="43066" r="72905" b="14669"/>
          <a:stretch/>
        </p:blipFill>
        <p:spPr bwMode="auto">
          <a:xfrm>
            <a:off x="199646" y="1593908"/>
            <a:ext cx="219075" cy="2876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094444"/>
              </p:ext>
            </p:extLst>
          </p:nvPr>
        </p:nvGraphicFramePr>
        <p:xfrm>
          <a:off x="403100" y="1610650"/>
          <a:ext cx="491129" cy="28783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129">
                  <a:extLst>
                    <a:ext uri="{9D8B030D-6E8A-4147-A177-3AD203B41FA5}">
                      <a16:colId xmlns:a16="http://schemas.microsoft.com/office/drawing/2014/main" val="2890165509"/>
                    </a:ext>
                  </a:extLst>
                </a:gridCol>
              </a:tblGrid>
              <a:tr h="261669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3247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46481"/>
                  </a:ext>
                </a:extLst>
              </a:tr>
              <a:tr h="261669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3247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465117"/>
                  </a:ext>
                </a:extLst>
              </a:tr>
              <a:tr h="261669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3247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319437"/>
                  </a:ext>
                </a:extLst>
              </a:tr>
              <a:tr h="261669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3247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938626"/>
                  </a:ext>
                </a:extLst>
              </a:tr>
              <a:tr h="261669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3247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98771"/>
                  </a:ext>
                </a:extLst>
              </a:tr>
              <a:tr h="261669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3247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648597"/>
                  </a:ext>
                </a:extLst>
              </a:tr>
              <a:tr h="261669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3247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80094"/>
                  </a:ext>
                </a:extLst>
              </a:tr>
              <a:tr h="261669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3247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51490"/>
                  </a:ext>
                </a:extLst>
              </a:tr>
              <a:tr h="261669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3247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383931"/>
                  </a:ext>
                </a:extLst>
              </a:tr>
              <a:tr h="261669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3247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525799"/>
                  </a:ext>
                </a:extLst>
              </a:tr>
              <a:tr h="261669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rgbClr val="3247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28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5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93"/>
    </mc:Choice>
    <mc:Fallback xmlns="">
      <p:transition spd="slow" advTm="2489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4118"/>
            <a:ext cx="5060272" cy="6853882"/>
          </a:xfrm>
          <a:prstGeom prst="rect">
            <a:avLst/>
          </a:prstGeom>
          <a:solidFill>
            <a:srgbClr val="32475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0321" y="236020"/>
            <a:ext cx="6628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Indicator – Impact </a:t>
            </a:r>
            <a:r>
              <a:rPr lang="en-US" sz="3000" b="1" dirty="0" smtClean="0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functions</a:t>
            </a:r>
            <a:endParaRPr lang="en-US" sz="3000" b="1" dirty="0">
              <a:solidFill>
                <a:srgbClr val="486674"/>
              </a:solidFill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8" y="968640"/>
            <a:ext cx="4088135" cy="783502"/>
          </a:xfrm>
          <a:prstGeom prst="rect">
            <a:avLst/>
          </a:prstGeom>
        </p:spPr>
      </p:pic>
      <p:sp>
        <p:nvSpPr>
          <p:cNvPr id="66" name="TextBox 4">
            <a:extLst>
              <a:ext uri="{FF2B5EF4-FFF2-40B4-BE49-F238E27FC236}">
                <a16:creationId xmlns:a16="http://schemas.microsoft.com/office/drawing/2014/main" id="{67D9F29F-55EF-45EB-9F82-63BC37A26ADD}"/>
              </a:ext>
            </a:extLst>
          </p:cNvPr>
          <p:cNvSpPr txBox="1"/>
          <p:nvPr/>
        </p:nvSpPr>
        <p:spPr>
          <a:xfrm>
            <a:off x="180351" y="3821498"/>
            <a:ext cx="46995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The approach was applied for both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rainfed wheat and barley.</a:t>
            </a:r>
          </a:p>
          <a:p>
            <a:pPr marL="271463" indent="-271463"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Only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damaged parcels data were used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marL="271463" indent="-271463"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Different metrics of the NDVIA were tested.</a:t>
            </a:r>
          </a:p>
          <a:p>
            <a:pPr marL="271463" indent="-271463">
              <a:spcAft>
                <a:spcPts val="600"/>
              </a:spcAft>
              <a:buBlip>
                <a:blip r:embed="rId4"/>
              </a:buBlip>
              <a:defRPr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67D9F29F-55EF-45EB-9F82-63BC37A26ADD}"/>
              </a:ext>
            </a:extLst>
          </p:cNvPr>
          <p:cNvSpPr txBox="1"/>
          <p:nvPr/>
        </p:nvSpPr>
        <p:spPr>
          <a:xfrm>
            <a:off x="5430321" y="783974"/>
            <a:ext cx="636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Correlation between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drought damage and NDVI Anomaly metrics  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5938" y="1104504"/>
            <a:ext cx="44228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0" b="1" dirty="0">
              <a:solidFill>
                <a:srgbClr val="324750"/>
              </a:solidFill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Drought </a:t>
            </a: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Damage Assessment 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09267"/>
              </p:ext>
            </p:extLst>
          </p:nvPr>
        </p:nvGraphicFramePr>
        <p:xfrm>
          <a:off x="4740779" y="1105303"/>
          <a:ext cx="7317871" cy="103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99841"/>
              </p:ext>
            </p:extLst>
          </p:nvPr>
        </p:nvGraphicFramePr>
        <p:xfrm>
          <a:off x="4942579" y="1722284"/>
          <a:ext cx="7027061" cy="110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664976"/>
              </p:ext>
            </p:extLst>
          </p:nvPr>
        </p:nvGraphicFramePr>
        <p:xfrm>
          <a:off x="4939508" y="2298490"/>
          <a:ext cx="7150897" cy="113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458836"/>
              </p:ext>
            </p:extLst>
          </p:nvPr>
        </p:nvGraphicFramePr>
        <p:xfrm>
          <a:off x="4740779" y="2799977"/>
          <a:ext cx="7317871" cy="1333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322423"/>
              </p:ext>
            </p:extLst>
          </p:nvPr>
        </p:nvGraphicFramePr>
        <p:xfrm>
          <a:off x="5095925" y="4961457"/>
          <a:ext cx="7033203" cy="1100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750269"/>
              </p:ext>
            </p:extLst>
          </p:nvPr>
        </p:nvGraphicFramePr>
        <p:xfrm>
          <a:off x="4779199" y="3537988"/>
          <a:ext cx="7190441" cy="1136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218607"/>
              </p:ext>
            </p:extLst>
          </p:nvPr>
        </p:nvGraphicFramePr>
        <p:xfrm>
          <a:off x="5332843" y="4160339"/>
          <a:ext cx="6364225" cy="1163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306" y="6527134"/>
            <a:ext cx="1518662" cy="2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8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4118"/>
            <a:ext cx="5060272" cy="6853882"/>
          </a:xfrm>
          <a:prstGeom prst="rect">
            <a:avLst/>
          </a:prstGeom>
          <a:solidFill>
            <a:srgbClr val="32475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0321" y="236020"/>
            <a:ext cx="6628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Indicator – Impact </a:t>
            </a:r>
            <a:r>
              <a:rPr lang="en-US" sz="3000" b="1" dirty="0" smtClean="0">
                <a:solidFill>
                  <a:srgbClr val="486674"/>
                </a:solidFill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functions</a:t>
            </a:r>
            <a:endParaRPr lang="en-US" sz="3000" b="1" dirty="0">
              <a:solidFill>
                <a:srgbClr val="486674"/>
              </a:solidFill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8" y="968640"/>
            <a:ext cx="4088135" cy="783502"/>
          </a:xfrm>
          <a:prstGeom prst="rect">
            <a:avLst/>
          </a:prstGeom>
        </p:spPr>
      </p:pic>
      <p:sp>
        <p:nvSpPr>
          <p:cNvPr id="66" name="TextBox 4">
            <a:extLst>
              <a:ext uri="{FF2B5EF4-FFF2-40B4-BE49-F238E27FC236}">
                <a16:creationId xmlns:a16="http://schemas.microsoft.com/office/drawing/2014/main" id="{67D9F29F-55EF-45EB-9F82-63BC37A26ADD}"/>
              </a:ext>
            </a:extLst>
          </p:cNvPr>
          <p:cNvSpPr txBox="1"/>
          <p:nvPr/>
        </p:nvSpPr>
        <p:spPr>
          <a:xfrm>
            <a:off x="119171" y="3646837"/>
            <a:ext cx="469957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late season NDVI–Anomaly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was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moderately strong correlated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with the damage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marL="271463" indent="-271463"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Accumulation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of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absolute negative NDVI-Anomaly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lower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than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-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25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% during May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was moderately strong correlated with the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damage (r = 0.587)</a:t>
            </a:r>
            <a:endParaRPr lang="el-G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938" y="1104504"/>
            <a:ext cx="44228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0" b="1" dirty="0">
              <a:solidFill>
                <a:srgbClr val="324750"/>
              </a:solidFill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Drought </a:t>
            </a: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Roboto Medium" panose="02000000000000000000" pitchFamily="2" charset="0"/>
                <a:cs typeface="Arial" panose="020B0604020202020204" pitchFamily="34" charset="0"/>
              </a:rPr>
              <a:t>Damage Assessment 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081600"/>
              </p:ext>
            </p:extLst>
          </p:nvPr>
        </p:nvGraphicFramePr>
        <p:xfrm>
          <a:off x="5179443" y="870597"/>
          <a:ext cx="6879207" cy="5314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2775">
                  <a:extLst>
                    <a:ext uri="{9D8B030D-6E8A-4147-A177-3AD203B41FA5}">
                      <a16:colId xmlns:a16="http://schemas.microsoft.com/office/drawing/2014/main" val="1154043540"/>
                    </a:ext>
                  </a:extLst>
                </a:gridCol>
                <a:gridCol w="2041220">
                  <a:extLst>
                    <a:ext uri="{9D8B030D-6E8A-4147-A177-3AD203B41FA5}">
                      <a16:colId xmlns:a16="http://schemas.microsoft.com/office/drawing/2014/main" val="863061651"/>
                    </a:ext>
                  </a:extLst>
                </a:gridCol>
                <a:gridCol w="635839">
                  <a:extLst>
                    <a:ext uri="{9D8B030D-6E8A-4147-A177-3AD203B41FA5}">
                      <a16:colId xmlns:a16="http://schemas.microsoft.com/office/drawing/2014/main" val="109597413"/>
                    </a:ext>
                  </a:extLst>
                </a:gridCol>
                <a:gridCol w="764875">
                  <a:extLst>
                    <a:ext uri="{9D8B030D-6E8A-4147-A177-3AD203B41FA5}">
                      <a16:colId xmlns:a16="http://schemas.microsoft.com/office/drawing/2014/main" val="1071955548"/>
                    </a:ext>
                  </a:extLst>
                </a:gridCol>
                <a:gridCol w="764875">
                  <a:extLst>
                    <a:ext uri="{9D8B030D-6E8A-4147-A177-3AD203B41FA5}">
                      <a16:colId xmlns:a16="http://schemas.microsoft.com/office/drawing/2014/main" val="3430217792"/>
                    </a:ext>
                  </a:extLst>
                </a:gridCol>
                <a:gridCol w="629623">
                  <a:extLst>
                    <a:ext uri="{9D8B030D-6E8A-4147-A177-3AD203B41FA5}">
                      <a16:colId xmlns:a16="http://schemas.microsoft.com/office/drawing/2014/main" val="4277889615"/>
                    </a:ext>
                  </a:extLst>
                </a:gridCol>
              </a:tblGrid>
              <a:tr h="404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Open Sans" panose="020B0606030504020204"/>
                        </a:rPr>
                        <a:t>x </a:t>
                      </a:r>
                      <a:endParaRPr lang="en-US" sz="11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  <a:latin typeface="Open Sans" panose="020B0606030504020204"/>
                        </a:rPr>
                        <a:t>Best fit for damage </a:t>
                      </a:r>
                      <a:endParaRPr lang="en-US" sz="1100" b="0">
                        <a:effectLst/>
                        <a:latin typeface="Open Sans" panose="020B060603050402020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  <a:latin typeface="Open Sans" panose="020B0606030504020204"/>
                        </a:rPr>
                        <a:t>quantification (%)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  <a:latin typeface="Open Sans" panose="020B0606030504020204"/>
                        </a:rPr>
                        <a:t>RMSE </a:t>
                      </a:r>
                      <a:endParaRPr lang="en-US" sz="1100" b="0">
                        <a:effectLst/>
                        <a:latin typeface="Open Sans" panose="020B060603050402020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  <a:latin typeface="Open Sans" panose="020B0606030504020204"/>
                        </a:rPr>
                        <a:t>(in %)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  <a:latin typeface="Open Sans" panose="020B0606030504020204"/>
                        </a:rPr>
                        <a:t>nRMSE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  <a:latin typeface="Open Sans" panose="020B0606030504020204"/>
                        </a:rPr>
                        <a:t>MAE </a:t>
                      </a:r>
                      <a:endParaRPr lang="en-US" sz="1100" b="0">
                        <a:effectLst/>
                        <a:latin typeface="Open Sans" panose="020B060603050402020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  <a:latin typeface="Open Sans" panose="020B0606030504020204"/>
                        </a:rPr>
                        <a:t>(in %)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Open Sans" panose="020B0606030504020204"/>
                        </a:rPr>
                        <a:t>r</a:t>
                      </a:r>
                      <a:endParaRPr lang="en-US" sz="11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1075536"/>
                  </a:ext>
                </a:extLst>
              </a:tr>
              <a:tr h="419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  <a:latin typeface="Open Sans" panose="020B0606030504020204"/>
                        </a:rPr>
                        <a:t>Accumulation of positive and negative NDVIA values throughout the growing season</a:t>
                      </a:r>
                      <a:endParaRPr lang="en-US" sz="11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err="1">
                          <a:effectLst/>
                          <a:latin typeface="Open Sans" panose="020B0606030504020204"/>
                        </a:rPr>
                        <a:t>sqrt</a:t>
                      </a:r>
                      <a:r>
                        <a:rPr lang="en-US" sz="800" b="0" dirty="0">
                          <a:effectLst/>
                          <a:latin typeface="Open Sans" panose="020B0606030504020204"/>
                        </a:rPr>
                        <a:t>(6472.31 - 1.53753x)</a:t>
                      </a:r>
                      <a:endParaRPr lang="en-US" sz="11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18.57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23.69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11.59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-0.140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7427866"/>
                  </a:ext>
                </a:extLst>
              </a:tr>
              <a:tr h="419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Accumulation of positive and negative NDVIA values from sowing until 1</a:t>
                      </a:r>
                      <a:r>
                        <a:rPr lang="en-US" sz="800" b="0" baseline="30000">
                          <a:effectLst/>
                          <a:latin typeface="Open Sans" panose="020B0606030504020204"/>
                        </a:rPr>
                        <a:t>st</a:t>
                      </a: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 May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  <a:latin typeface="Open Sans" panose="020B0606030504020204"/>
                        </a:rPr>
                        <a:t>(8.61906+0.000779977x)</a:t>
                      </a:r>
                      <a:r>
                        <a:rPr lang="en-US" sz="800" b="0" baseline="30000" dirty="0">
                          <a:effectLst/>
                          <a:latin typeface="Open Sans" panose="020B0606030504020204"/>
                        </a:rPr>
                        <a:t>2</a:t>
                      </a:r>
                      <a:endParaRPr lang="en-US" sz="11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  <a:latin typeface="Open Sans" panose="020B0606030504020204"/>
                        </a:rPr>
                        <a:t>20.03</a:t>
                      </a:r>
                      <a:endParaRPr lang="en-US" sz="11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25.51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16.34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0.143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9775994"/>
                  </a:ext>
                </a:extLst>
              </a:tr>
              <a:tr h="419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Accumulation of positive and negative NDVIA values from 1</a:t>
                      </a:r>
                      <a:r>
                        <a:rPr lang="en-US" sz="800" b="0" baseline="30000">
                          <a:effectLst/>
                          <a:latin typeface="Open Sans" panose="020B0606030504020204"/>
                        </a:rPr>
                        <a:t>st</a:t>
                      </a: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 April until harvest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(7.97835-0.00489403x)</a:t>
                      </a:r>
                      <a:r>
                        <a:rPr lang="en-US" sz="800" b="0" baseline="30000">
                          <a:effectLst/>
                          <a:latin typeface="Open Sans" panose="020B0606030504020204"/>
                        </a:rPr>
                        <a:t>2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  <a:latin typeface="Open Sans" panose="020B0606030504020204"/>
                        </a:rPr>
                        <a:t>20.49</a:t>
                      </a:r>
                      <a:endParaRPr lang="en-US" sz="11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  <a:latin typeface="Open Sans" panose="020B0606030504020204"/>
                        </a:rPr>
                        <a:t>27.24</a:t>
                      </a:r>
                      <a:endParaRPr lang="en-US" sz="11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15.67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-0.557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6386729"/>
                  </a:ext>
                </a:extLst>
              </a:tr>
              <a:tr h="359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Accumulation of absolute negative NDVIA from 1</a:t>
                      </a:r>
                      <a:r>
                        <a:rPr lang="en-US" sz="800" b="0" baseline="30000">
                          <a:effectLst/>
                          <a:latin typeface="Open Sans" panose="020B0606030504020204"/>
                        </a:rPr>
                        <a:t>st</a:t>
                      </a: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 April until harvest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exp(3.70932+0.0434447sqrtx)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20.42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  <a:latin typeface="Open Sans" panose="020B0606030504020204"/>
                        </a:rPr>
                        <a:t>25.78</a:t>
                      </a:r>
                      <a:endParaRPr lang="en-US" sz="11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16.19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0.482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9881963"/>
                  </a:ext>
                </a:extLst>
              </a:tr>
              <a:tr h="359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Accumulation of absolute negative NDVIA from sowing until 1</a:t>
                      </a:r>
                      <a:r>
                        <a:rPr lang="en-US" sz="800" b="0" baseline="30000">
                          <a:effectLst/>
                          <a:latin typeface="Open Sans" panose="020B0606030504020204"/>
                        </a:rPr>
                        <a:t>st</a:t>
                      </a: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 May 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exp(4.34483-0.00000163952x</a:t>
                      </a:r>
                      <a:r>
                        <a:rPr lang="en-US" sz="800" b="0" baseline="30000">
                          <a:effectLst/>
                          <a:latin typeface="Open Sans" panose="020B0606030504020204"/>
                        </a:rPr>
                        <a:t>2</a:t>
                      </a: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)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18.23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  <a:latin typeface="Open Sans" panose="020B0606030504020204"/>
                        </a:rPr>
                        <a:t>24.06</a:t>
                      </a:r>
                      <a:endParaRPr lang="en-US" sz="11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  <a:latin typeface="Open Sans" panose="020B0606030504020204"/>
                        </a:rPr>
                        <a:t>14.66</a:t>
                      </a:r>
                      <a:endParaRPr lang="en-US" sz="11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-0.170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3777003"/>
                  </a:ext>
                </a:extLst>
              </a:tr>
              <a:tr h="419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Accumulation of absolute negative NDVIA lower than -25% throughout the growing season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(7.43214+0.0995222sqrtx)</a:t>
                      </a:r>
                      <a:r>
                        <a:rPr lang="en-US" sz="800" b="0" baseline="30000">
                          <a:effectLst/>
                          <a:latin typeface="Open Sans" panose="020B0606030504020204"/>
                        </a:rPr>
                        <a:t>2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15.70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20.10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  <a:latin typeface="Open Sans" panose="020B0606030504020204"/>
                        </a:rPr>
                        <a:t>11.39</a:t>
                      </a:r>
                      <a:endParaRPr lang="en-US" sz="11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0.372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5150161"/>
                  </a:ext>
                </a:extLst>
              </a:tr>
              <a:tr h="419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  <a:latin typeface="Open Sans" panose="020B0606030504020204"/>
                        </a:rPr>
                        <a:t>Accumulation of absolute negative NDVIA lower than -25% from 1</a:t>
                      </a:r>
                      <a:r>
                        <a:rPr lang="en-US" sz="800" b="0" baseline="30000" dirty="0">
                          <a:effectLst/>
                          <a:latin typeface="Open Sans" panose="020B0606030504020204"/>
                        </a:rPr>
                        <a:t>st</a:t>
                      </a:r>
                      <a:r>
                        <a:rPr lang="en-US" sz="800" b="0" dirty="0">
                          <a:effectLst/>
                          <a:latin typeface="Open Sans" panose="020B0606030504020204"/>
                        </a:rPr>
                        <a:t> April until harvest</a:t>
                      </a:r>
                      <a:endParaRPr lang="en-US" sz="11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(7.01467+0.154791sqrtx)</a:t>
                      </a:r>
                      <a:r>
                        <a:rPr lang="en-US" sz="800" b="0" baseline="30000">
                          <a:effectLst/>
                          <a:latin typeface="Open Sans" panose="020B0606030504020204"/>
                        </a:rPr>
                        <a:t>2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14.53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18.51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  <a:latin typeface="Open Sans" panose="020B0606030504020204"/>
                        </a:rPr>
                        <a:t>11.13</a:t>
                      </a:r>
                      <a:endParaRPr lang="en-US" sz="11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  <a:latin typeface="Open Sans" panose="020B0606030504020204"/>
                        </a:rPr>
                        <a:t>0.530</a:t>
                      </a:r>
                      <a:endParaRPr lang="en-US" sz="11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38238"/>
                  </a:ext>
                </a:extLst>
              </a:tr>
              <a:tr h="419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Open Sans" panose="020B0606030504020204"/>
                        </a:rPr>
                        <a:t>Accumulation of absolute negative NDVIA lower than -25% during </a:t>
                      </a:r>
                      <a:r>
                        <a:rPr lang="en-US" sz="1000" b="0" dirty="0" smtClean="0">
                          <a:effectLst/>
                          <a:latin typeface="Open Sans" panose="020B0606030504020204"/>
                        </a:rPr>
                        <a:t>May</a:t>
                      </a:r>
                      <a:endParaRPr lang="en-US" sz="14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err="1">
                          <a:effectLst/>
                          <a:latin typeface="Open Sans" panose="020B0606030504020204"/>
                        </a:rPr>
                        <a:t>exp</a:t>
                      </a:r>
                      <a:r>
                        <a:rPr lang="en-US" sz="1050" b="0" dirty="0">
                          <a:effectLst/>
                          <a:latin typeface="Open Sans" panose="020B0606030504020204"/>
                        </a:rPr>
                        <a:t>(3.82504+0.0587201sqrtx)</a:t>
                      </a:r>
                      <a:endParaRPr lang="en-US" sz="16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Open Sans" panose="020B0606030504020204"/>
                        </a:rPr>
                        <a:t>18.67</a:t>
                      </a:r>
                      <a:endParaRPr lang="en-US" sz="16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Open Sans" panose="020B0606030504020204"/>
                        </a:rPr>
                        <a:t>23.14</a:t>
                      </a:r>
                      <a:endParaRPr lang="en-US" sz="16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Open Sans" panose="020B0606030504020204"/>
                        </a:rPr>
                        <a:t>14.89</a:t>
                      </a:r>
                      <a:endParaRPr lang="en-US" sz="16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Open Sans" panose="020B0606030504020204"/>
                        </a:rPr>
                        <a:t>0.587</a:t>
                      </a:r>
                      <a:endParaRPr lang="en-US" sz="16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0258301"/>
                  </a:ext>
                </a:extLst>
              </a:tr>
              <a:tr h="419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  <a:latin typeface="Open Sans" panose="020B0606030504020204"/>
                        </a:rPr>
                        <a:t>Accumulation of absolute negative NDVIA lower than -25% during April and May (8 values)</a:t>
                      </a:r>
                      <a:endParaRPr lang="en-US" sz="11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err="1">
                          <a:effectLst/>
                          <a:latin typeface="Open Sans" panose="020B0606030504020204"/>
                        </a:rPr>
                        <a:t>exp</a:t>
                      </a:r>
                      <a:r>
                        <a:rPr lang="en-US" sz="800" b="0" dirty="0">
                          <a:effectLst/>
                          <a:latin typeface="Open Sans" panose="020B0606030504020204"/>
                        </a:rPr>
                        <a:t>(3.96415+0.0394364sqrtx)</a:t>
                      </a:r>
                      <a:endParaRPr lang="en-US" sz="11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18.80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23.64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14.04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0.504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4109184"/>
                  </a:ext>
                </a:extLst>
              </a:tr>
              <a:tr h="419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Accumulation of absolute negative NDVIA lower than -25% during March, April and May (12 values)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exp(3.91805+0.0436961sqrtx)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22.78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29.21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17.81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0.558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6634427"/>
                  </a:ext>
                </a:extLst>
              </a:tr>
              <a:tr h="419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Accumulation of absolute negative NDVIA lower than -25% during May and June (8 values)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err="1">
                          <a:effectLst/>
                          <a:latin typeface="Open Sans" panose="020B0606030504020204"/>
                        </a:rPr>
                        <a:t>exp</a:t>
                      </a:r>
                      <a:r>
                        <a:rPr lang="en-US" sz="800" b="0" dirty="0">
                          <a:effectLst/>
                          <a:latin typeface="Open Sans" panose="020B0606030504020204"/>
                        </a:rPr>
                        <a:t>(3.79778+0.0484829sqrtx)</a:t>
                      </a:r>
                      <a:endParaRPr lang="en-US" sz="11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19.22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24.99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14.10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0.629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853296"/>
                  </a:ext>
                </a:extLst>
              </a:tr>
              <a:tr h="419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  <a:latin typeface="Open Sans" panose="020B0606030504020204"/>
                        </a:rPr>
                        <a:t>Accumulation of absolute negative NDVIA lower than -25% during June (4 values)</a:t>
                      </a:r>
                      <a:endParaRPr lang="en-US" sz="1100" b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err="1">
                          <a:effectLst/>
                          <a:latin typeface="Open Sans" panose="020B0606030504020204"/>
                        </a:rPr>
                        <a:t>exp</a:t>
                      </a:r>
                      <a:r>
                        <a:rPr lang="en-US" sz="800" b="0" dirty="0">
                          <a:effectLst/>
                          <a:latin typeface="Open Sans" panose="020B0606030504020204"/>
                        </a:rPr>
                        <a:t>(3.86061+0.0671895sqrtx)</a:t>
                      </a:r>
                      <a:endParaRPr lang="en-US" sz="11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  <a:latin typeface="Open Sans" panose="020B0606030504020204"/>
                        </a:rPr>
                        <a:t>18.60</a:t>
                      </a:r>
                      <a:endParaRPr lang="en-US" sz="11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  <a:latin typeface="Open Sans" panose="020B0606030504020204"/>
                        </a:rPr>
                        <a:t>23.20</a:t>
                      </a:r>
                      <a:endParaRPr lang="en-US" sz="11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  <a:latin typeface="Open Sans" panose="020B0606030504020204"/>
                        </a:rPr>
                        <a:t>14.12</a:t>
                      </a:r>
                      <a:endParaRPr lang="en-US" sz="11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  <a:latin typeface="Open Sans" panose="020B0606030504020204"/>
                        </a:rPr>
                        <a:t>0.560</a:t>
                      </a:r>
                      <a:endParaRPr lang="en-US" sz="1100" b="0" dirty="0">
                        <a:effectLst/>
                        <a:latin typeface="Open Sans" panose="020B060603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3957003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5099095" y="4048018"/>
            <a:ext cx="7020000" cy="540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3590" y="4591605"/>
            <a:ext cx="2174581" cy="171049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306" y="6527134"/>
            <a:ext cx="1518662" cy="2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1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5463</TotalTime>
  <Words>1567</Words>
  <Application>Microsoft Office PowerPoint</Application>
  <PresentationFormat>Widescreen</PresentationFormat>
  <Paragraphs>548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Arial</vt:lpstr>
      <vt:lpstr>Book Antiqua</vt:lpstr>
      <vt:lpstr>Calibri</vt:lpstr>
      <vt:lpstr>Calibri Light</vt:lpstr>
      <vt:lpstr>Chau Philomene One</vt:lpstr>
      <vt:lpstr>Lucida Console</vt:lpstr>
      <vt:lpstr>Open Sans</vt:lpstr>
      <vt:lpstr>Oswald</vt:lpstr>
      <vt:lpstr>Roboto</vt:lpstr>
      <vt:lpstr>Roboto Medium</vt:lpstr>
      <vt:lpstr>Roboto Slab</vt:lpstr>
      <vt:lpstr>Rokkitt Regular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</vt:lpstr>
      <vt:lpstr>MARCH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Yannis Koritsidis</dc:creator>
  <cp:lastModifiedBy>Manos Lekakis</cp:lastModifiedBy>
  <cp:revision>351</cp:revision>
  <dcterms:created xsi:type="dcterms:W3CDTF">2019-03-15T13:36:49Z</dcterms:created>
  <dcterms:modified xsi:type="dcterms:W3CDTF">2021-04-26T08:48:04Z</dcterms:modified>
</cp:coreProperties>
</file>