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6" r:id="rId3"/>
    <p:sldId id="261" r:id="rId4"/>
    <p:sldId id="257" r:id="rId5"/>
    <p:sldId id="265" r:id="rId6"/>
    <p:sldId id="258" r:id="rId7"/>
    <p:sldId id="267" r:id="rId8"/>
    <p:sldId id="259" r:id="rId9"/>
    <p:sldId id="262" r:id="rId10"/>
    <p:sldId id="260" r:id="rId11"/>
    <p:sldId id="269" r:id="rId12"/>
    <p:sldId id="268" r:id="rId13"/>
    <p:sldId id="263" r:id="rId14"/>
    <p:sldId id="264" r:id="rId15"/>
    <p:sldId id="270" r:id="rId16"/>
    <p:sldId id="272"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8F65"/>
    <a:srgbClr val="FFFF00"/>
    <a:srgbClr val="FF0000"/>
    <a:srgbClr val="FFFFFF"/>
    <a:srgbClr val="000000"/>
    <a:srgbClr val="391BA5"/>
    <a:srgbClr val="8E6C00"/>
    <a:srgbClr val="749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7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E02D88-7EF2-4E00-AE37-222E5CE96732}" type="datetimeFigureOut">
              <a:rPr lang="en-GB" smtClean="0"/>
              <a:t>27/04/2021</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1ABEB1-94E7-41CC-A6E9-070658EC78C3}" type="slidenum">
              <a:rPr lang="en-GB" smtClean="0"/>
              <a:t>‹N›</a:t>
            </a:fld>
            <a:endParaRPr lang="en-GB"/>
          </a:p>
        </p:txBody>
      </p:sp>
    </p:spTree>
    <p:extLst>
      <p:ext uri="{BB962C8B-B14F-4D97-AF65-F5344CB8AC3E}">
        <p14:creationId xmlns:p14="http://schemas.microsoft.com/office/powerpoint/2010/main" val="2606853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681ABEB1-94E7-41CC-A6E9-070658EC78C3}" type="slidenum">
              <a:rPr lang="en-GB" smtClean="0"/>
              <a:t>5</a:t>
            </a:fld>
            <a:endParaRPr lang="en-GB"/>
          </a:p>
        </p:txBody>
      </p:sp>
    </p:spTree>
    <p:extLst>
      <p:ext uri="{BB962C8B-B14F-4D97-AF65-F5344CB8AC3E}">
        <p14:creationId xmlns:p14="http://schemas.microsoft.com/office/powerpoint/2010/main" val="264013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Non ho capito bene la </a:t>
            </a:r>
            <a:r>
              <a:rPr lang="it-IT" dirty="0" err="1" smtClean="0"/>
              <a:t>diferenza</a:t>
            </a:r>
            <a:r>
              <a:rPr lang="it-IT" dirty="0" smtClean="0"/>
              <a:t>, di cosa è riempita la seconda tipologia ti pipa????</a:t>
            </a:r>
            <a:endParaRPr lang="en-GB" dirty="0"/>
          </a:p>
        </p:txBody>
      </p:sp>
      <p:sp>
        <p:nvSpPr>
          <p:cNvPr id="4" name="Segnaposto numero diapositiva 3"/>
          <p:cNvSpPr>
            <a:spLocks noGrp="1"/>
          </p:cNvSpPr>
          <p:nvPr>
            <p:ph type="sldNum" sz="quarter" idx="10"/>
          </p:nvPr>
        </p:nvSpPr>
        <p:spPr/>
        <p:txBody>
          <a:bodyPr/>
          <a:lstStyle/>
          <a:p>
            <a:fld id="{681ABEB1-94E7-41CC-A6E9-070658EC78C3}" type="slidenum">
              <a:rPr lang="en-GB" smtClean="0"/>
              <a:t>6</a:t>
            </a:fld>
            <a:endParaRPr lang="en-GB"/>
          </a:p>
        </p:txBody>
      </p:sp>
    </p:spTree>
    <p:extLst>
      <p:ext uri="{BB962C8B-B14F-4D97-AF65-F5344CB8AC3E}">
        <p14:creationId xmlns:p14="http://schemas.microsoft.com/office/powerpoint/2010/main" val="338405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en-GB"/>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en-GB"/>
          </a:p>
        </p:txBody>
      </p:sp>
      <p:sp>
        <p:nvSpPr>
          <p:cNvPr id="4" name="Segnaposto data 3"/>
          <p:cNvSpPr>
            <a:spLocks noGrp="1"/>
          </p:cNvSpPr>
          <p:nvPr>
            <p:ph type="dt" sz="half" idx="10"/>
          </p:nvPr>
        </p:nvSpPr>
        <p:spPr/>
        <p:txBody>
          <a:bodyPr/>
          <a:lstStyle/>
          <a:p>
            <a:fld id="{0ECB5A0F-A09F-4FF1-853E-53501AD686B9}" type="datetimeFigureOut">
              <a:rPr lang="en-GB" smtClean="0"/>
              <a:t>27/04/2021</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2573480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ECB5A0F-A09F-4FF1-853E-53501AD686B9}" type="datetimeFigureOut">
              <a:rPr lang="en-GB" smtClean="0"/>
              <a:t>27/04/2021</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837939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en-GB"/>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Modifica gli stili del testo dello schema</a:t>
            </a:r>
          </a:p>
        </p:txBody>
      </p:sp>
      <p:sp>
        <p:nvSpPr>
          <p:cNvPr id="4" name="Segnaposto data 3"/>
          <p:cNvSpPr>
            <a:spLocks noGrp="1"/>
          </p:cNvSpPr>
          <p:nvPr>
            <p:ph type="dt" sz="half" idx="10"/>
          </p:nvPr>
        </p:nvSpPr>
        <p:spPr/>
        <p:txBody>
          <a:bodyPr/>
          <a:lstStyle/>
          <a:p>
            <a:fld id="{0ECB5A0F-A09F-4FF1-853E-53501AD686B9}" type="datetimeFigureOut">
              <a:rPr lang="en-GB" smtClean="0"/>
              <a:t>27/04/2021</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114785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contenuto 2"/>
          <p:cNvSpPr>
            <a:spLocks noGrp="1"/>
          </p:cNvSpPr>
          <p:nvPr>
            <p:ph sz="half" idx="1"/>
          </p:nvPr>
        </p:nvSpPr>
        <p:spPr>
          <a:xfrm>
            <a:off x="838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contenuto 3"/>
          <p:cNvSpPr>
            <a:spLocks noGrp="1"/>
          </p:cNvSpPr>
          <p:nvPr>
            <p:ph sz="half" idx="2"/>
          </p:nvPr>
        </p:nvSpPr>
        <p:spPr>
          <a:xfrm>
            <a:off x="6172200" y="1825625"/>
            <a:ext cx="5181600" cy="435133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data 4"/>
          <p:cNvSpPr>
            <a:spLocks noGrp="1"/>
          </p:cNvSpPr>
          <p:nvPr>
            <p:ph type="dt" sz="half" idx="10"/>
          </p:nvPr>
        </p:nvSpPr>
        <p:spPr/>
        <p:txBody>
          <a:bodyPr/>
          <a:lstStyle/>
          <a:p>
            <a:fld id="{0ECB5A0F-A09F-4FF1-853E-53501AD686B9}" type="datetimeFigureOut">
              <a:rPr lang="en-GB" smtClean="0"/>
              <a:t>27/04/2021</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609661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en-GB"/>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7" name="Segnaposto data 6"/>
          <p:cNvSpPr>
            <a:spLocks noGrp="1"/>
          </p:cNvSpPr>
          <p:nvPr>
            <p:ph type="dt" sz="half" idx="10"/>
          </p:nvPr>
        </p:nvSpPr>
        <p:spPr/>
        <p:txBody>
          <a:bodyPr/>
          <a:lstStyle/>
          <a:p>
            <a:fld id="{0ECB5A0F-A09F-4FF1-853E-53501AD686B9}" type="datetimeFigureOut">
              <a:rPr lang="en-GB" smtClean="0"/>
              <a:t>27/04/2021</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123665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data 2"/>
          <p:cNvSpPr>
            <a:spLocks noGrp="1"/>
          </p:cNvSpPr>
          <p:nvPr>
            <p:ph type="dt" sz="half" idx="10"/>
          </p:nvPr>
        </p:nvSpPr>
        <p:spPr/>
        <p:txBody>
          <a:bodyPr/>
          <a:lstStyle/>
          <a:p>
            <a:fld id="{0ECB5A0F-A09F-4FF1-853E-53501AD686B9}" type="datetimeFigureOut">
              <a:rPr lang="en-GB" smtClean="0"/>
              <a:t>27/04/2021</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211074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ECB5A0F-A09F-4FF1-853E-53501AD686B9}" type="datetimeFigureOut">
              <a:rPr lang="en-GB" smtClean="0"/>
              <a:t>27/04/2021</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4182548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0ECB5A0F-A09F-4FF1-853E-53501AD686B9}" type="datetimeFigureOut">
              <a:rPr lang="en-GB" smtClean="0"/>
              <a:t>27/04/2021</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174834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en-GB"/>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Segnaposto data 4"/>
          <p:cNvSpPr>
            <a:spLocks noGrp="1"/>
          </p:cNvSpPr>
          <p:nvPr>
            <p:ph type="dt" sz="half" idx="10"/>
          </p:nvPr>
        </p:nvSpPr>
        <p:spPr/>
        <p:txBody>
          <a:bodyPr/>
          <a:lstStyle/>
          <a:p>
            <a:fld id="{0ECB5A0F-A09F-4FF1-853E-53501AD686B9}" type="datetimeFigureOut">
              <a:rPr lang="en-GB" smtClean="0"/>
              <a:t>27/04/2021</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32788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GB"/>
          </a:p>
        </p:txBody>
      </p:sp>
      <p:sp>
        <p:nvSpPr>
          <p:cNvPr id="3" name="Segnaposto testo verticale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ECB5A0F-A09F-4FF1-853E-53501AD686B9}" type="datetimeFigureOut">
              <a:rPr lang="en-GB" smtClean="0"/>
              <a:t>27/04/2021</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3667645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en-GB"/>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10"/>
          </p:nvPr>
        </p:nvSpPr>
        <p:spPr/>
        <p:txBody>
          <a:bodyPr/>
          <a:lstStyle/>
          <a:p>
            <a:fld id="{0ECB5A0F-A09F-4FF1-853E-53501AD686B9}" type="datetimeFigureOut">
              <a:rPr lang="en-GB" smtClean="0"/>
              <a:t>27/04/2021</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1AE044D8-BB5C-46FB-ABA7-23EC216F7C66}" type="slidenum">
              <a:rPr lang="en-GB" smtClean="0"/>
              <a:t>‹N›</a:t>
            </a:fld>
            <a:endParaRPr lang="en-GB"/>
          </a:p>
        </p:txBody>
      </p:sp>
    </p:spTree>
    <p:extLst>
      <p:ext uri="{BB962C8B-B14F-4D97-AF65-F5344CB8AC3E}">
        <p14:creationId xmlns:p14="http://schemas.microsoft.com/office/powerpoint/2010/main" val="549455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en-GB"/>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GB"/>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CB5A0F-A09F-4FF1-853E-53501AD686B9}" type="datetimeFigureOut">
              <a:rPr lang="en-GB" smtClean="0"/>
              <a:t>27/04/2021</a:t>
            </a:fld>
            <a:endParaRPr lang="en-GB"/>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44D8-BB5C-46FB-ABA7-23EC216F7C66}" type="slidenum">
              <a:rPr lang="en-GB" smtClean="0"/>
              <a:t>‹N›</a:t>
            </a:fld>
            <a:endParaRPr lang="en-GB"/>
          </a:p>
        </p:txBody>
      </p:sp>
    </p:spTree>
    <p:extLst>
      <p:ext uri="{BB962C8B-B14F-4D97-AF65-F5344CB8AC3E}">
        <p14:creationId xmlns:p14="http://schemas.microsoft.com/office/powerpoint/2010/main" val="2031126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2" cstate="print">
            <a:extLst>
              <a:ext uri="{28A0092B-C50C-407E-A947-70E740481C1C}">
                <a14:useLocalDpi xmlns:a14="http://schemas.microsoft.com/office/drawing/2010/main" val="0"/>
              </a:ext>
            </a:extLst>
          </a:blip>
          <a:srcRect l="15795" t="17785" r="9155" b="13716"/>
          <a:stretch/>
        </p:blipFill>
        <p:spPr>
          <a:xfrm>
            <a:off x="45902" y="244258"/>
            <a:ext cx="12084313" cy="6204144"/>
          </a:xfrm>
          <a:prstGeom prst="rect">
            <a:avLst/>
          </a:prstGeom>
        </p:spPr>
      </p:pic>
      <p:sp>
        <p:nvSpPr>
          <p:cNvPr id="3" name="CasellaDiTesto 2"/>
          <p:cNvSpPr txBox="1"/>
          <p:nvPr/>
        </p:nvSpPr>
        <p:spPr>
          <a:xfrm>
            <a:off x="419892" y="814996"/>
            <a:ext cx="11226140" cy="1323439"/>
          </a:xfrm>
          <a:prstGeom prst="rect">
            <a:avLst/>
          </a:prstGeom>
          <a:solidFill>
            <a:srgbClr val="FFFFFF">
              <a:alpha val="21961"/>
            </a:srgbClr>
          </a:solidFill>
        </p:spPr>
        <p:txBody>
          <a:bodyPr wrap="square" rtlCol="0">
            <a:spAutoFit/>
          </a:bodyPr>
          <a:lstStyle/>
          <a:p>
            <a:pPr algn="ct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Hidden</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but</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ubiquitous</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a:t>
            </a:r>
          </a:p>
          <a:p>
            <a:pPr algn="ct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the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pre-rift</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continental</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mantle</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in the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Red</a:t>
            </a:r>
            <a:r>
              <a:rPr lang="it-IT" sz="4000" dirty="0"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 Sea </a:t>
            </a:r>
            <a:r>
              <a:rPr lang="it-IT" sz="4000" dirty="0" err="1" smtClean="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rPr>
              <a:t>region</a:t>
            </a:r>
            <a:endParaRPr lang="en-GB" sz="4000" dirty="0">
              <a:solidFill>
                <a:schemeClr val="bg1"/>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CasellaDiTesto 3"/>
          <p:cNvSpPr txBox="1"/>
          <p:nvPr/>
        </p:nvSpPr>
        <p:spPr>
          <a:xfrm>
            <a:off x="419893" y="5232483"/>
            <a:ext cx="11226140" cy="830997"/>
          </a:xfrm>
          <a:prstGeom prst="rect">
            <a:avLst/>
          </a:prstGeom>
          <a:solidFill>
            <a:srgbClr val="FFFFFF">
              <a:alpha val="45882"/>
            </a:srgbClr>
          </a:solidFill>
        </p:spPr>
        <p:txBody>
          <a:bodyPr wrap="square" rtlCol="0">
            <a:spAutoFit/>
          </a:bodyPr>
          <a:lstStyle/>
          <a:p>
            <a:pPr algn="ctr">
              <a:lnSpc>
                <a:spcPct val="150000"/>
              </a:lnSpc>
            </a:pPr>
            <a:r>
              <a:rPr lang="en-GB" sz="1600" b="1" dirty="0">
                <a:latin typeface="Adobe Fangsong Std R" panose="02020400000000000000" pitchFamily="18" charset="-128"/>
                <a:ea typeface="Adobe Fangsong Std R" panose="02020400000000000000" pitchFamily="18" charset="-128"/>
              </a:rPr>
              <a:t>Camilla Sani</a:t>
            </a:r>
            <a:r>
              <a:rPr lang="en-GB" sz="1600" dirty="0">
                <a:latin typeface="Adobe Fangsong Std R" panose="02020400000000000000" pitchFamily="18" charset="-128"/>
                <a:ea typeface="Adobe Fangsong Std R" panose="02020400000000000000" pitchFamily="18" charset="-128"/>
              </a:rPr>
              <a:t>, </a:t>
            </a:r>
            <a:r>
              <a:rPr lang="en-GB" sz="1600" dirty="0" err="1">
                <a:latin typeface="Adobe Fangsong Std R" panose="02020400000000000000" pitchFamily="18" charset="-128"/>
                <a:ea typeface="Adobe Fangsong Std R" panose="02020400000000000000" pitchFamily="18" charset="-128"/>
              </a:rPr>
              <a:t>Alessio</a:t>
            </a:r>
            <a:r>
              <a:rPr lang="en-GB" sz="1600" dirty="0">
                <a:latin typeface="Adobe Fangsong Std R" panose="02020400000000000000" pitchFamily="18" charset="-128"/>
                <a:ea typeface="Adobe Fangsong Std R" panose="02020400000000000000" pitchFamily="18" charset="-128"/>
              </a:rPr>
              <a:t> </a:t>
            </a:r>
            <a:r>
              <a:rPr lang="en-GB" sz="1600" dirty="0" err="1">
                <a:latin typeface="Adobe Fangsong Std R" panose="02020400000000000000" pitchFamily="18" charset="-128"/>
                <a:ea typeface="Adobe Fangsong Std R" panose="02020400000000000000" pitchFamily="18" charset="-128"/>
              </a:rPr>
              <a:t>Sanfilippo</a:t>
            </a:r>
            <a:r>
              <a:rPr lang="en-GB" sz="1600" dirty="0">
                <a:latin typeface="Adobe Fangsong Std R" panose="02020400000000000000" pitchFamily="18" charset="-128"/>
                <a:ea typeface="Adobe Fangsong Std R" panose="02020400000000000000" pitchFamily="18" charset="-128"/>
              </a:rPr>
              <a:t>, </a:t>
            </a:r>
            <a:r>
              <a:rPr lang="en-GB" sz="1600" dirty="0" err="1">
                <a:latin typeface="Adobe Fangsong Std R" panose="02020400000000000000" pitchFamily="18" charset="-128"/>
                <a:ea typeface="Adobe Fangsong Std R" panose="02020400000000000000" pitchFamily="18" charset="-128"/>
              </a:rPr>
              <a:t>Najeeb</a:t>
            </a:r>
            <a:r>
              <a:rPr lang="en-GB" sz="1600" dirty="0">
                <a:latin typeface="Adobe Fangsong Std R" panose="02020400000000000000" pitchFamily="18" charset="-128"/>
                <a:ea typeface="Adobe Fangsong Std R" panose="02020400000000000000" pitchFamily="18" charset="-128"/>
              </a:rPr>
              <a:t> M.A. </a:t>
            </a:r>
            <a:r>
              <a:rPr lang="en-GB" sz="1600" dirty="0" err="1">
                <a:latin typeface="Adobe Fangsong Std R" panose="02020400000000000000" pitchFamily="18" charset="-128"/>
                <a:ea typeface="Adobe Fangsong Std R" panose="02020400000000000000" pitchFamily="18" charset="-128"/>
              </a:rPr>
              <a:t>Rasul</a:t>
            </a:r>
            <a:r>
              <a:rPr lang="en-GB" sz="1600" dirty="0">
                <a:latin typeface="Adobe Fangsong Std R" panose="02020400000000000000" pitchFamily="18" charset="-128"/>
                <a:ea typeface="Adobe Fangsong Std R" panose="02020400000000000000" pitchFamily="18" charset="-128"/>
              </a:rPr>
              <a:t>, Luigi </a:t>
            </a:r>
            <a:r>
              <a:rPr lang="en-GB" sz="1600" dirty="0" err="1">
                <a:latin typeface="Adobe Fangsong Std R" panose="02020400000000000000" pitchFamily="18" charset="-128"/>
                <a:ea typeface="Adobe Fangsong Std R" panose="02020400000000000000" pitchFamily="18" charset="-128"/>
              </a:rPr>
              <a:t>Vigliotti</a:t>
            </a:r>
            <a:r>
              <a:rPr lang="en-GB" sz="1600" dirty="0">
                <a:latin typeface="Adobe Fangsong Std R" panose="02020400000000000000" pitchFamily="18" charset="-128"/>
                <a:ea typeface="Adobe Fangsong Std R" panose="02020400000000000000" pitchFamily="18" charset="-128"/>
              </a:rPr>
              <a:t>, </a:t>
            </a:r>
            <a:r>
              <a:rPr lang="en-GB" sz="1600" dirty="0" err="1">
                <a:latin typeface="Adobe Fangsong Std R" panose="02020400000000000000" pitchFamily="18" charset="-128"/>
                <a:ea typeface="Adobe Fangsong Std R" panose="02020400000000000000" pitchFamily="18" charset="-128"/>
              </a:rPr>
              <a:t>Nawaf</a:t>
            </a:r>
            <a:r>
              <a:rPr lang="en-GB" sz="1600" dirty="0">
                <a:latin typeface="Adobe Fangsong Std R" panose="02020400000000000000" pitchFamily="18" charset="-128"/>
                <a:ea typeface="Adobe Fangsong Std R" panose="02020400000000000000" pitchFamily="18" charset="-128"/>
              </a:rPr>
              <a:t> </a:t>
            </a:r>
            <a:r>
              <a:rPr lang="en-GB" sz="1600" dirty="0" err="1">
                <a:latin typeface="Adobe Fangsong Std R" panose="02020400000000000000" pitchFamily="18" charset="-128"/>
                <a:ea typeface="Adobe Fangsong Std R" panose="02020400000000000000" pitchFamily="18" charset="-128"/>
              </a:rPr>
              <a:t>Widinly</a:t>
            </a:r>
            <a:r>
              <a:rPr lang="en-GB" sz="1600" dirty="0">
                <a:latin typeface="Adobe Fangsong Std R" panose="02020400000000000000" pitchFamily="18" charset="-128"/>
                <a:ea typeface="Adobe Fangsong Std R" panose="02020400000000000000" pitchFamily="18" charset="-128"/>
              </a:rPr>
              <a:t>, </a:t>
            </a:r>
            <a:r>
              <a:rPr lang="en-GB" sz="1600" dirty="0" err="1" smtClean="0">
                <a:latin typeface="Adobe Fangsong Std R" panose="02020400000000000000" pitchFamily="18" charset="-128"/>
                <a:ea typeface="Adobe Fangsong Std R" panose="02020400000000000000" pitchFamily="18" charset="-128"/>
              </a:rPr>
              <a:t>Abdulnasser</a:t>
            </a:r>
            <a:r>
              <a:rPr lang="en-GB" sz="1600" dirty="0" smtClean="0">
                <a:latin typeface="Adobe Fangsong Std R" panose="02020400000000000000" pitchFamily="18" charset="-128"/>
                <a:ea typeface="Adobe Fangsong Std R" panose="02020400000000000000" pitchFamily="18" charset="-128"/>
              </a:rPr>
              <a:t> </a:t>
            </a:r>
            <a:r>
              <a:rPr lang="en-GB" sz="1600" dirty="0">
                <a:latin typeface="Adobe Fangsong Std R" panose="02020400000000000000" pitchFamily="18" charset="-128"/>
                <a:ea typeface="Adobe Fangsong Std R" panose="02020400000000000000" pitchFamily="18" charset="-128"/>
              </a:rPr>
              <a:t>S. </a:t>
            </a:r>
            <a:r>
              <a:rPr lang="en-GB" sz="1600" dirty="0" err="1">
                <a:latin typeface="Adobe Fangsong Std R" panose="02020400000000000000" pitchFamily="18" charset="-128"/>
                <a:ea typeface="Adobe Fangsong Std R" panose="02020400000000000000" pitchFamily="18" charset="-128"/>
              </a:rPr>
              <a:t>AlQutub</a:t>
            </a:r>
            <a:r>
              <a:rPr lang="en-GB" sz="1600" dirty="0">
                <a:latin typeface="Adobe Fangsong Std R" panose="02020400000000000000" pitchFamily="18" charset="-128"/>
                <a:ea typeface="Adobe Fangsong Std R" panose="02020400000000000000" pitchFamily="18" charset="-128"/>
              </a:rPr>
              <a:t>, Ahmed </a:t>
            </a:r>
            <a:r>
              <a:rPr lang="en-GB" sz="1600" dirty="0" err="1">
                <a:latin typeface="Adobe Fangsong Std R" panose="02020400000000000000" pitchFamily="18" charset="-128"/>
                <a:ea typeface="Adobe Fangsong Std R" panose="02020400000000000000" pitchFamily="18" charset="-128"/>
              </a:rPr>
              <a:t>Osemi</a:t>
            </a:r>
            <a:r>
              <a:rPr lang="en-GB" sz="1600" dirty="0">
                <a:latin typeface="Adobe Fangsong Std R" panose="02020400000000000000" pitchFamily="18" charset="-128"/>
                <a:ea typeface="Adobe Fangsong Std R" panose="02020400000000000000" pitchFamily="18" charset="-128"/>
              </a:rPr>
              <a:t>, and Marco </a:t>
            </a:r>
            <a:r>
              <a:rPr lang="en-GB" sz="1600" dirty="0" err="1" smtClean="0">
                <a:latin typeface="Adobe Fangsong Std R" panose="02020400000000000000" pitchFamily="18" charset="-128"/>
                <a:ea typeface="Adobe Fangsong Std R" panose="02020400000000000000" pitchFamily="18" charset="-128"/>
              </a:rPr>
              <a:t>Ligi</a:t>
            </a:r>
            <a:r>
              <a:rPr lang="en-GB" sz="1600" dirty="0" smtClean="0">
                <a:latin typeface="Adobe Fangsong Std R" panose="02020400000000000000" pitchFamily="18" charset="-128"/>
                <a:ea typeface="Adobe Fangsong Std R" panose="02020400000000000000" pitchFamily="18" charset="-128"/>
              </a:rPr>
              <a:t>.</a:t>
            </a:r>
            <a:endParaRPr lang="en-GB" sz="1600" dirty="0">
              <a:latin typeface="Adobe Fangsong Std R" panose="02020400000000000000" pitchFamily="18" charset="-128"/>
              <a:ea typeface="Adobe Fangsong Std R" panose="02020400000000000000" pitchFamily="18" charset="-128"/>
            </a:endParaRPr>
          </a:p>
        </p:txBody>
      </p:sp>
    </p:spTree>
    <p:extLst>
      <p:ext uri="{BB962C8B-B14F-4D97-AF65-F5344CB8AC3E}">
        <p14:creationId xmlns:p14="http://schemas.microsoft.com/office/powerpoint/2010/main" val="16260182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63828" y="829840"/>
            <a:ext cx="10911016" cy="1754326"/>
          </a:xfrm>
          <a:prstGeom prst="rect">
            <a:avLst/>
          </a:prstGeom>
          <a:noFill/>
        </p:spPr>
        <p:txBody>
          <a:bodyPr wrap="square" rtlCol="0">
            <a:spAutoFit/>
          </a:bodyPr>
          <a:lstStyle/>
          <a:p>
            <a:pPr algn="just"/>
            <a:r>
              <a:rPr lang="en-US" dirty="0">
                <a:latin typeface="Adobe Devanagari" panose="02040503050201020203" pitchFamily="18" charset="0"/>
                <a:cs typeface="Adobe Devanagari" panose="02040503050201020203" pitchFamily="18" charset="0"/>
              </a:rPr>
              <a:t>We conducted field work and sampling on a representative subset of </a:t>
            </a:r>
            <a:r>
              <a:rPr lang="en-US" b="1" dirty="0">
                <a:latin typeface="Adobe Devanagari" panose="02040503050201020203" pitchFamily="18" charset="0"/>
                <a:cs typeface="Adobe Devanagari" panose="02040503050201020203" pitchFamily="18" charset="0"/>
              </a:rPr>
              <a:t>Uwayrid lava flows </a:t>
            </a:r>
            <a:r>
              <a:rPr lang="en-US" dirty="0">
                <a:latin typeface="Adobe Devanagari" panose="02040503050201020203" pitchFamily="18" charset="0"/>
                <a:cs typeface="Adobe Devanagari" panose="02040503050201020203" pitchFamily="18" charset="0"/>
              </a:rPr>
              <a:t>in the spring of </a:t>
            </a:r>
            <a:r>
              <a:rPr lang="en-US" dirty="0" smtClean="0">
                <a:latin typeface="Adobe Devanagari" panose="02040503050201020203" pitchFamily="18" charset="0"/>
                <a:cs typeface="Adobe Devanagari" panose="02040503050201020203" pitchFamily="18" charset="0"/>
              </a:rPr>
              <a:t>2016.</a:t>
            </a:r>
          </a:p>
          <a:p>
            <a:pPr algn="just"/>
            <a:endParaRPr lang="en-US" dirty="0" smtClean="0">
              <a:latin typeface="Adobe Devanagari" panose="02040503050201020203" pitchFamily="18" charset="0"/>
              <a:cs typeface="Adobe Devanagari" panose="02040503050201020203" pitchFamily="18" charset="0"/>
            </a:endParaRPr>
          </a:p>
          <a:p>
            <a:pPr algn="just"/>
            <a:r>
              <a:rPr lang="en-US" dirty="0" smtClean="0">
                <a:latin typeface="Adobe Devanagari" panose="02040503050201020203" pitchFamily="18" charset="0"/>
                <a:cs typeface="Adobe Devanagari" panose="02040503050201020203" pitchFamily="18" charset="0"/>
              </a:rPr>
              <a:t>Within </a:t>
            </a:r>
            <a:r>
              <a:rPr lang="en-US" dirty="0">
                <a:latin typeface="Adobe Devanagari" panose="02040503050201020203" pitchFamily="18" charset="0"/>
                <a:cs typeface="Adobe Devanagari" panose="02040503050201020203" pitchFamily="18" charset="0"/>
              </a:rPr>
              <a:t>the study area, the volcanic activity is represented by 2 principal groups: </a:t>
            </a:r>
            <a:endParaRPr lang="en-US"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US" b="1" dirty="0" smtClean="0">
                <a:solidFill>
                  <a:schemeClr val="accent2"/>
                </a:solidFill>
                <a:latin typeface="Adobe Devanagari" panose="02040503050201020203" pitchFamily="18" charset="0"/>
                <a:cs typeface="Adobe Devanagari" panose="02040503050201020203" pitchFamily="18" charset="0"/>
              </a:rPr>
              <a:t>lavas </a:t>
            </a:r>
            <a:r>
              <a:rPr lang="en-US" b="1" dirty="0">
                <a:solidFill>
                  <a:schemeClr val="accent2"/>
                </a:solidFill>
                <a:latin typeface="Adobe Devanagari" panose="02040503050201020203" pitchFamily="18" charset="0"/>
                <a:cs typeface="Adobe Devanagari" panose="02040503050201020203" pitchFamily="18" charset="0"/>
              </a:rPr>
              <a:t>exposed on Harrat Uwayrid </a:t>
            </a:r>
            <a:r>
              <a:rPr lang="en-US" dirty="0">
                <a:latin typeface="Adobe Devanagari" panose="02040503050201020203" pitchFamily="18" charset="0"/>
                <a:cs typeface="Adobe Devanagari" panose="02040503050201020203" pitchFamily="18" charset="0"/>
              </a:rPr>
              <a:t>consisting of a sequence of flat lying, mainly </a:t>
            </a:r>
            <a:r>
              <a:rPr lang="en-US" b="1" dirty="0">
                <a:latin typeface="Adobe Devanagari" panose="02040503050201020203" pitchFamily="18" charset="0"/>
                <a:cs typeface="Adobe Devanagari" panose="02040503050201020203" pitchFamily="18" charset="0"/>
              </a:rPr>
              <a:t>alkali-olivine basalt flows</a:t>
            </a:r>
            <a:r>
              <a:rPr lang="en-US" dirty="0">
                <a:latin typeface="Adobe Devanagari" panose="02040503050201020203" pitchFamily="18" charset="0"/>
                <a:cs typeface="Adobe Devanagari" panose="02040503050201020203" pitchFamily="18" charset="0"/>
              </a:rPr>
              <a:t>; </a:t>
            </a:r>
            <a:endParaRPr lang="en-US"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US" b="1" dirty="0" smtClean="0">
                <a:solidFill>
                  <a:srgbClr val="C00000"/>
                </a:solidFill>
                <a:latin typeface="Adobe Devanagari" panose="02040503050201020203" pitchFamily="18" charset="0"/>
                <a:cs typeface="Adobe Devanagari" panose="02040503050201020203" pitchFamily="18" charset="0"/>
              </a:rPr>
              <a:t>basalts </a:t>
            </a:r>
            <a:r>
              <a:rPr lang="en-US" b="1" dirty="0">
                <a:solidFill>
                  <a:srgbClr val="C00000"/>
                </a:solidFill>
                <a:latin typeface="Adobe Devanagari" panose="02040503050201020203" pitchFamily="18" charset="0"/>
                <a:cs typeface="Adobe Devanagari" panose="02040503050201020203" pitchFamily="18" charset="0"/>
              </a:rPr>
              <a:t>from volcanic pipes/diatremes </a:t>
            </a:r>
            <a:r>
              <a:rPr lang="en-US" dirty="0">
                <a:latin typeface="Adobe Devanagari" panose="02040503050201020203" pitchFamily="18" charset="0"/>
                <a:cs typeface="Adobe Devanagari" panose="02040503050201020203" pitchFamily="18" charset="0"/>
              </a:rPr>
              <a:t>intruding the </a:t>
            </a:r>
            <a:r>
              <a:rPr lang="en-US" dirty="0" err="1">
                <a:latin typeface="Adobe Devanagari" panose="02040503050201020203" pitchFamily="18" charset="0"/>
                <a:cs typeface="Adobe Devanagari" panose="02040503050201020203" pitchFamily="18" charset="0"/>
              </a:rPr>
              <a:t>Saq</a:t>
            </a:r>
            <a:r>
              <a:rPr lang="en-US" dirty="0">
                <a:latin typeface="Adobe Devanagari" panose="02040503050201020203" pitchFamily="18" charset="0"/>
                <a:cs typeface="Adobe Devanagari" panose="02040503050201020203" pitchFamily="18" charset="0"/>
              </a:rPr>
              <a:t> Sandstone immediately to the east of Uwayrid (</a:t>
            </a:r>
            <a:r>
              <a:rPr lang="en-US" dirty="0" err="1">
                <a:latin typeface="Adobe Devanagari" panose="02040503050201020203" pitchFamily="18" charset="0"/>
                <a:cs typeface="Adobe Devanagari" panose="02040503050201020203" pitchFamily="18" charset="0"/>
              </a:rPr>
              <a:t>Marthoum</a:t>
            </a:r>
            <a:r>
              <a:rPr lang="en-US" dirty="0">
                <a:latin typeface="Adobe Devanagari" panose="02040503050201020203" pitchFamily="18" charset="0"/>
                <a:cs typeface="Adobe Devanagari" panose="02040503050201020203" pitchFamily="18" charset="0"/>
              </a:rPr>
              <a:t> area), ~60 km north-northwest of </a:t>
            </a:r>
            <a:r>
              <a:rPr lang="en-US" dirty="0" err="1" smtClean="0">
                <a:latin typeface="Adobe Devanagari" panose="02040503050201020203" pitchFamily="18" charset="0"/>
                <a:cs typeface="Adobe Devanagari" panose="02040503050201020203" pitchFamily="18" charset="0"/>
              </a:rPr>
              <a:t>Al’Ula</a:t>
            </a:r>
            <a:r>
              <a:rPr lang="en-US" dirty="0">
                <a:latin typeface="Adobe Devanagari" panose="02040503050201020203" pitchFamily="18" charset="0"/>
                <a:cs typeface="Adobe Devanagari" panose="02040503050201020203" pitchFamily="18" charset="0"/>
              </a:rPr>
              <a:t>.</a:t>
            </a:r>
            <a:endParaRPr lang="en-GB" dirty="0">
              <a:latin typeface="Adobe Devanagari" panose="02040503050201020203" pitchFamily="18" charset="0"/>
              <a:cs typeface="Adobe Devanagari" panose="02040503050201020203" pitchFamily="18" charset="0"/>
            </a:endParaRPr>
          </a:p>
        </p:txBody>
      </p:sp>
      <p:sp>
        <p:nvSpPr>
          <p:cNvPr id="3" name="CasellaDiTesto 2"/>
          <p:cNvSpPr txBox="1"/>
          <p:nvPr/>
        </p:nvSpPr>
        <p:spPr>
          <a:xfrm>
            <a:off x="746829" y="108774"/>
            <a:ext cx="11684271" cy="646331"/>
          </a:xfrm>
          <a:prstGeom prst="rect">
            <a:avLst/>
          </a:prstGeom>
          <a:noFill/>
        </p:spPr>
        <p:txBody>
          <a:bodyPr wrap="square" rtlCol="0">
            <a:spAutoFit/>
          </a:bodyPr>
          <a:lstStyle/>
          <a:p>
            <a:pPr algn="ctr"/>
            <a:r>
              <a:rPr lang="en-GB"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Field work</a:t>
            </a:r>
            <a:endPar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6642" y="2584166"/>
            <a:ext cx="5756081" cy="3837387"/>
          </a:xfrm>
          <a:prstGeom prst="rect">
            <a:avLst/>
          </a:prstGeom>
        </p:spPr>
      </p:pic>
    </p:spTree>
    <p:extLst>
      <p:ext uri="{BB962C8B-B14F-4D97-AF65-F5344CB8AC3E}">
        <p14:creationId xmlns:p14="http://schemas.microsoft.com/office/powerpoint/2010/main" val="19714476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797" y="1904029"/>
            <a:ext cx="6397808" cy="4330602"/>
          </a:xfrm>
          <a:prstGeom prst="rect">
            <a:avLst/>
          </a:prstGeom>
        </p:spPr>
      </p:pic>
      <p:sp>
        <p:nvSpPr>
          <p:cNvPr id="6" name="CasellaDiTesto 5"/>
          <p:cNvSpPr txBox="1"/>
          <p:nvPr/>
        </p:nvSpPr>
        <p:spPr>
          <a:xfrm>
            <a:off x="114995" y="211200"/>
            <a:ext cx="11684271" cy="954107"/>
          </a:xfrm>
          <a:prstGeom prst="rect">
            <a:avLst/>
          </a:prstGeom>
          <a:noFill/>
        </p:spPr>
        <p:txBody>
          <a:bodyPr wrap="square" rtlCol="0">
            <a:spAutoFit/>
          </a:bodyPr>
          <a:lstStyle/>
          <a:p>
            <a:pPr algn="ct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The </a:t>
            </a:r>
            <a:r>
              <a:rPr lang="en-GB"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Cenozoic</a:t>
            </a: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volcanism in the Arabian plate is one of the largest alkali volcanic province on </a:t>
            </a: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Earth ... </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7" name="CasellaDiTesto 6"/>
          <p:cNvSpPr txBox="1"/>
          <p:nvPr/>
        </p:nvSpPr>
        <p:spPr>
          <a:xfrm>
            <a:off x="6985726" y="1710813"/>
            <a:ext cx="4813540" cy="2492990"/>
          </a:xfrm>
          <a:prstGeom prst="rect">
            <a:avLst/>
          </a:prstGeom>
          <a:noFill/>
        </p:spPr>
        <p:txBody>
          <a:bodyPr wrap="square" rtlCol="0">
            <a:spAutoFit/>
          </a:bodyPr>
          <a:lstStyle/>
          <a:p>
            <a:pPr algn="ctr"/>
            <a:r>
              <a:rPr lang="it-IT" sz="2400" b="1" dirty="0" smtClean="0">
                <a:solidFill>
                  <a:schemeClr val="accent2"/>
                </a:solidFill>
                <a:latin typeface="Adobe Devanagari" panose="02040503050201020203" pitchFamily="18" charset="0"/>
                <a:ea typeface="Adobe Fangsong Std R" panose="02020400000000000000" pitchFamily="18" charset="-128"/>
                <a:cs typeface="Adobe Devanagari" panose="02040503050201020203" pitchFamily="18" charset="0"/>
              </a:rPr>
              <a:t>Harrat Uwayrid</a:t>
            </a:r>
            <a:endParaRPr lang="it-IT" sz="2400" b="1" dirty="0" smtClean="0">
              <a:solidFill>
                <a:srgbClr val="C00000"/>
              </a:solidFill>
              <a:latin typeface="Adobe Devanagari" panose="02040503050201020203" pitchFamily="18" charset="0"/>
              <a:ea typeface="Adobe Fangsong Std R" panose="02020400000000000000" pitchFamily="18" charset="-128"/>
              <a:cs typeface="Adobe Devanagari" panose="02040503050201020203" pitchFamily="18" charset="0"/>
            </a:endParaRPr>
          </a:p>
          <a:p>
            <a:pPr algn="just"/>
            <a:endPar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endParaRPr>
          </a:p>
          <a:p>
            <a:pPr algn="just"/>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Heavily eroded series of older plateau basalts, overlaid by younger flows located mainly north of the Al </a:t>
            </a:r>
            <a:r>
              <a:rPr lang="en-GB" sz="1600" dirty="0" err="1" smtClean="0">
                <a:latin typeface="Adobe Devanagari" panose="02040503050201020203" pitchFamily="18" charset="0"/>
                <a:ea typeface="Adobe Fangsong Std R" panose="02020400000000000000" pitchFamily="18" charset="-128"/>
                <a:cs typeface="Adobe Devanagari" panose="02040503050201020203" pitchFamily="18" charset="0"/>
              </a:rPr>
              <a:t>Jaww</a:t>
            </a:r>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 depression (Brown et al., 1989; Coleman, 1993). </a:t>
            </a:r>
          </a:p>
          <a:p>
            <a:pPr algn="just"/>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Based </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on K- </a:t>
            </a:r>
            <a:r>
              <a:rPr lang="en-GB" sz="1600" dirty="0" err="1">
                <a:latin typeface="Adobe Devanagari" panose="02040503050201020203" pitchFamily="18" charset="0"/>
                <a:ea typeface="Adobe Fangsong Std R" panose="02020400000000000000" pitchFamily="18" charset="-128"/>
                <a:cs typeface="Adobe Devanagari" panose="02040503050201020203" pitchFamily="18" charset="0"/>
              </a:rPr>
              <a:t>Ar</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 dating, </a:t>
            </a:r>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the </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volcanic activity of Harrat Uwayrid in three groups: late </a:t>
            </a:r>
            <a:r>
              <a:rPr lang="en-GB" sz="1600" b="1" dirty="0">
                <a:latin typeface="Adobe Devanagari" panose="02040503050201020203" pitchFamily="18" charset="0"/>
                <a:ea typeface="Adobe Fangsong Std R" panose="02020400000000000000" pitchFamily="18" charset="-128"/>
                <a:cs typeface="Adobe Devanagari" panose="02040503050201020203" pitchFamily="18" charset="0"/>
              </a:rPr>
              <a:t>Miocene</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 </a:t>
            </a:r>
            <a:r>
              <a:rPr lang="en-GB" sz="1600" b="1" dirty="0">
                <a:latin typeface="Adobe Devanagari" panose="02040503050201020203" pitchFamily="18" charset="0"/>
                <a:ea typeface="Adobe Fangsong Std R" panose="02020400000000000000" pitchFamily="18" charset="-128"/>
                <a:cs typeface="Adobe Devanagari" panose="02040503050201020203" pitchFamily="18" charset="0"/>
              </a:rPr>
              <a:t>Pliocene</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 and </a:t>
            </a:r>
            <a:r>
              <a:rPr lang="en-GB" sz="1600" b="1" dirty="0">
                <a:latin typeface="Adobe Devanagari" panose="02040503050201020203" pitchFamily="18" charset="0"/>
                <a:ea typeface="Adobe Fangsong Std R" panose="02020400000000000000" pitchFamily="18" charset="-128"/>
                <a:cs typeface="Adobe Devanagari" panose="02040503050201020203" pitchFamily="18" charset="0"/>
              </a:rPr>
              <a:t>Quaternary</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 </a:t>
            </a:r>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volcanism (</a:t>
            </a:r>
            <a:r>
              <a:rPr lang="en-GB" sz="1600" dirty="0" err="1" smtClean="0">
                <a:latin typeface="Adobe Devanagari" panose="02040503050201020203" pitchFamily="18" charset="0"/>
                <a:ea typeface="Adobe Fangsong Std R" panose="02020400000000000000" pitchFamily="18" charset="-128"/>
                <a:cs typeface="Adobe Devanagari" panose="02040503050201020203" pitchFamily="18" charset="0"/>
              </a:rPr>
              <a:t>Altherr</a:t>
            </a:r>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 </a:t>
            </a:r>
            <a:r>
              <a:rPr lang="en-GB" sz="1600" dirty="0">
                <a:latin typeface="Adobe Devanagari" panose="02040503050201020203" pitchFamily="18" charset="0"/>
                <a:ea typeface="Adobe Fangsong Std R" panose="02020400000000000000" pitchFamily="18" charset="-128"/>
                <a:cs typeface="Adobe Devanagari" panose="02040503050201020203" pitchFamily="18" charset="0"/>
              </a:rPr>
              <a:t>et </a:t>
            </a:r>
            <a:r>
              <a:rPr lang="en-GB" sz="1600" dirty="0" smtClean="0">
                <a:latin typeface="Adobe Devanagari" panose="02040503050201020203" pitchFamily="18" charset="0"/>
                <a:ea typeface="Adobe Fangsong Std R" panose="02020400000000000000" pitchFamily="18" charset="-128"/>
                <a:cs typeface="Adobe Devanagari" panose="02040503050201020203" pitchFamily="18" charset="0"/>
              </a:rPr>
              <a:t>al., 2019). </a:t>
            </a:r>
            <a:endParaRPr lang="it-IT" sz="1600" dirty="0" smtClean="0">
              <a:latin typeface="Adobe Devanagari" panose="02040503050201020203" pitchFamily="18" charset="0"/>
              <a:ea typeface="Adobe Fangsong Std R" panose="02020400000000000000" pitchFamily="18" charset="-128"/>
              <a:cs typeface="Adobe Devanagari" panose="02040503050201020203" pitchFamily="18" charset="0"/>
            </a:endParaRPr>
          </a:p>
          <a:p>
            <a:endParaRPr lang="en-GB" sz="2000" dirty="0" smtClean="0">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2" name="CasellaDiTesto 1"/>
          <p:cNvSpPr txBox="1"/>
          <p:nvPr/>
        </p:nvSpPr>
        <p:spPr>
          <a:xfrm>
            <a:off x="212761" y="1165307"/>
            <a:ext cx="11385754" cy="369332"/>
          </a:xfrm>
          <a:prstGeom prst="rect">
            <a:avLst/>
          </a:prstGeom>
          <a:noFill/>
        </p:spPr>
        <p:txBody>
          <a:bodyPr wrap="square" rtlCol="0">
            <a:spAutoFit/>
          </a:bodyPr>
          <a:lstStyle/>
          <a:p>
            <a:r>
              <a:rPr lang="en-GB" dirty="0">
                <a:latin typeface="Adobe Devanagari" panose="02040503050201020203" pitchFamily="18" charset="0"/>
                <a:cs typeface="Adobe Devanagari" panose="02040503050201020203" pitchFamily="18" charset="0"/>
              </a:rPr>
              <a:t>Samples in this study were recovered from the </a:t>
            </a:r>
            <a:r>
              <a:rPr lang="en-GB" b="1" dirty="0">
                <a:solidFill>
                  <a:schemeClr val="accent2"/>
                </a:solidFill>
                <a:latin typeface="Adobe Devanagari" panose="02040503050201020203" pitchFamily="18" charset="0"/>
                <a:cs typeface="Adobe Devanagari" panose="02040503050201020203" pitchFamily="18" charset="0"/>
              </a:rPr>
              <a:t>Harrat Uwayrid </a:t>
            </a:r>
            <a:r>
              <a:rPr lang="en-GB" dirty="0">
                <a:latin typeface="Adobe Devanagari" panose="02040503050201020203" pitchFamily="18" charset="0"/>
                <a:cs typeface="Adobe Devanagari" panose="02040503050201020203" pitchFamily="18" charset="0"/>
              </a:rPr>
              <a:t>and on a subset of </a:t>
            </a:r>
            <a:r>
              <a:rPr lang="en-GB" b="1" dirty="0">
                <a:solidFill>
                  <a:srgbClr val="FF0000"/>
                </a:solidFill>
                <a:latin typeface="Adobe Devanagari" panose="02040503050201020203" pitchFamily="18" charset="0"/>
                <a:cs typeface="Adobe Devanagari" panose="02040503050201020203" pitchFamily="18" charset="0"/>
              </a:rPr>
              <a:t>volcanic pipes</a:t>
            </a:r>
            <a:r>
              <a:rPr lang="en-GB" dirty="0">
                <a:latin typeface="Adobe Devanagari" panose="02040503050201020203" pitchFamily="18" charset="0"/>
                <a:cs typeface="Adobe Devanagari" panose="02040503050201020203" pitchFamily="18" charset="0"/>
              </a:rPr>
              <a:t> outcropping along its eastern flank </a:t>
            </a:r>
          </a:p>
        </p:txBody>
      </p:sp>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3626" y="3695489"/>
            <a:ext cx="2746480" cy="2633722"/>
          </a:xfrm>
          <a:prstGeom prst="rect">
            <a:avLst/>
          </a:prstGeom>
        </p:spPr>
      </p:pic>
      <p:sp>
        <p:nvSpPr>
          <p:cNvPr id="9" name="CasellaDiTesto 8"/>
          <p:cNvSpPr txBox="1"/>
          <p:nvPr/>
        </p:nvSpPr>
        <p:spPr>
          <a:xfrm>
            <a:off x="9655275" y="6395427"/>
            <a:ext cx="2841523" cy="307777"/>
          </a:xfrm>
          <a:prstGeom prst="rect">
            <a:avLst/>
          </a:prstGeom>
          <a:noFill/>
        </p:spPr>
        <p:txBody>
          <a:bodyPr wrap="square" rtlCol="0">
            <a:spAutoFit/>
          </a:bodyPr>
          <a:lstStyle/>
          <a:p>
            <a:r>
              <a:rPr lang="en-GB" sz="1400" dirty="0">
                <a:latin typeface="Adobe Devanagari" panose="02040503050201020203" pitchFamily="18" charset="0"/>
                <a:ea typeface="Adobe Fangsong Std R" panose="02020400000000000000" pitchFamily="18" charset="-128"/>
                <a:cs typeface="Adobe Devanagari" panose="02040503050201020203" pitchFamily="18" charset="0"/>
              </a:rPr>
              <a:t>(</a:t>
            </a:r>
            <a:r>
              <a:rPr lang="en-GB" sz="1400" dirty="0" err="1">
                <a:latin typeface="Adobe Devanagari" panose="02040503050201020203" pitchFamily="18" charset="0"/>
                <a:ea typeface="Adobe Fangsong Std R" panose="02020400000000000000" pitchFamily="18" charset="-128"/>
                <a:cs typeface="Adobe Devanagari" panose="02040503050201020203" pitchFamily="18" charset="0"/>
              </a:rPr>
              <a:t>Altherr</a:t>
            </a:r>
            <a:r>
              <a:rPr lang="en-GB" sz="1400" dirty="0">
                <a:latin typeface="Adobe Devanagari" panose="02040503050201020203" pitchFamily="18" charset="0"/>
                <a:ea typeface="Adobe Fangsong Std R" panose="02020400000000000000" pitchFamily="18" charset="-128"/>
                <a:cs typeface="Adobe Devanagari" panose="02040503050201020203" pitchFamily="18" charset="0"/>
              </a:rPr>
              <a:t> et al., </a:t>
            </a:r>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2019, </a:t>
            </a:r>
            <a:r>
              <a:rPr lang="en-GB" sz="1400" dirty="0" err="1" smtClean="0">
                <a:latin typeface="Adobe Devanagari" panose="02040503050201020203" pitchFamily="18" charset="0"/>
                <a:ea typeface="Adobe Fangsong Std R" panose="02020400000000000000" pitchFamily="18" charset="-128"/>
                <a:cs typeface="Adobe Devanagari" panose="02040503050201020203" pitchFamily="18" charset="0"/>
              </a:rPr>
              <a:t>Lithos</a:t>
            </a:r>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a:t>
            </a:r>
            <a:endParaRPr lang="en-GB" sz="1400" dirty="0"/>
          </a:p>
        </p:txBody>
      </p:sp>
      <p:sp>
        <p:nvSpPr>
          <p:cNvPr id="10" name="Rombo 9"/>
          <p:cNvSpPr/>
          <p:nvPr/>
        </p:nvSpPr>
        <p:spPr>
          <a:xfrm>
            <a:off x="2706916" y="6230395"/>
            <a:ext cx="167148" cy="373626"/>
          </a:xfrm>
          <a:prstGeom prst="diamon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sellaDiTesto 10"/>
          <p:cNvSpPr txBox="1"/>
          <p:nvPr/>
        </p:nvSpPr>
        <p:spPr>
          <a:xfrm>
            <a:off x="2985185" y="6235550"/>
            <a:ext cx="2866766" cy="369332"/>
          </a:xfrm>
          <a:prstGeom prst="rect">
            <a:avLst/>
          </a:prstGeom>
          <a:noFill/>
        </p:spPr>
        <p:txBody>
          <a:bodyPr wrap="square" rtlCol="0">
            <a:spAutoFit/>
          </a:bodyPr>
          <a:lstStyle/>
          <a:p>
            <a:r>
              <a:rPr lang="it-IT" dirty="0" err="1" smtClean="0"/>
              <a:t>Sampling-study</a:t>
            </a:r>
            <a:r>
              <a:rPr lang="it-IT" dirty="0" smtClean="0"/>
              <a:t> station</a:t>
            </a:r>
            <a:endParaRPr lang="en-GB" dirty="0"/>
          </a:p>
        </p:txBody>
      </p:sp>
    </p:spTree>
    <p:extLst>
      <p:ext uri="{BB962C8B-B14F-4D97-AF65-F5344CB8AC3E}">
        <p14:creationId xmlns:p14="http://schemas.microsoft.com/office/powerpoint/2010/main" val="36806143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8958914" y="3316920"/>
            <a:ext cx="319402" cy="314632"/>
          </a:xfrm>
          <a:prstGeom prst="rect">
            <a:avLst/>
          </a:prstGeom>
          <a:solidFill>
            <a:srgbClr val="218F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tangolo 6"/>
          <p:cNvSpPr/>
          <p:nvPr/>
        </p:nvSpPr>
        <p:spPr>
          <a:xfrm>
            <a:off x="8020087" y="3336404"/>
            <a:ext cx="322730" cy="275665"/>
          </a:xfrm>
          <a:prstGeom prst="rect">
            <a:avLst/>
          </a:prstGeom>
          <a:solidFill>
            <a:srgbClr val="8E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ttangolo 3"/>
          <p:cNvSpPr/>
          <p:nvPr/>
        </p:nvSpPr>
        <p:spPr>
          <a:xfrm>
            <a:off x="7654706" y="3336405"/>
            <a:ext cx="322730" cy="27566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Immagine 1"/>
          <p:cNvPicPr>
            <a:picLocks noChangeAspect="1"/>
          </p:cNvPicPr>
          <p:nvPr/>
        </p:nvPicPr>
        <p:blipFill>
          <a:blip r:embed="rId2"/>
          <a:stretch>
            <a:fillRect/>
          </a:stretch>
        </p:blipFill>
        <p:spPr>
          <a:xfrm>
            <a:off x="675002" y="1461315"/>
            <a:ext cx="6689548" cy="4654080"/>
          </a:xfrm>
          <a:prstGeom prst="rect">
            <a:avLst/>
          </a:prstGeom>
        </p:spPr>
      </p:pic>
      <p:sp>
        <p:nvSpPr>
          <p:cNvPr id="5" name="CasellaDiTesto 4"/>
          <p:cNvSpPr txBox="1"/>
          <p:nvPr/>
        </p:nvSpPr>
        <p:spPr>
          <a:xfrm>
            <a:off x="507729" y="72653"/>
            <a:ext cx="11684271" cy="646331"/>
          </a:xfrm>
          <a:prstGeom prst="rect">
            <a:avLst/>
          </a:prstGeom>
          <a:noFill/>
        </p:spPr>
        <p:txBody>
          <a:bodyPr wrap="square" rtlCol="0">
            <a:spAutoFit/>
          </a:bodyPr>
          <a:lstStyle/>
          <a:p>
            <a:pPr algn="ct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Harrat Uwayrid </a:t>
            </a:r>
            <a:r>
              <a:rPr lang="it-IT" sz="3600" b="1" dirty="0" err="1">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s</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ampling</a:t>
            </a:r>
            <a:endPar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6" name="CasellaDiTesto 5"/>
          <p:cNvSpPr txBox="1"/>
          <p:nvPr/>
        </p:nvSpPr>
        <p:spPr>
          <a:xfrm>
            <a:off x="193096" y="714698"/>
            <a:ext cx="11385754" cy="369332"/>
          </a:xfrm>
          <a:prstGeom prst="rect">
            <a:avLst/>
          </a:prstGeom>
          <a:noFill/>
        </p:spPr>
        <p:txBody>
          <a:bodyPr wrap="square" rtlCol="0">
            <a:spAutoFit/>
          </a:bodyPr>
          <a:lstStyle/>
          <a:p>
            <a:r>
              <a:rPr lang="en-GB" dirty="0">
                <a:latin typeface="Adobe Devanagari" panose="02040503050201020203" pitchFamily="18" charset="0"/>
                <a:cs typeface="Adobe Devanagari" panose="02040503050201020203" pitchFamily="18" charset="0"/>
              </a:rPr>
              <a:t>Samples in this study were recovered from the </a:t>
            </a:r>
            <a:r>
              <a:rPr lang="en-GB" b="1" dirty="0">
                <a:solidFill>
                  <a:schemeClr val="accent2"/>
                </a:solidFill>
                <a:latin typeface="Adobe Devanagari" panose="02040503050201020203" pitchFamily="18" charset="0"/>
                <a:cs typeface="Adobe Devanagari" panose="02040503050201020203" pitchFamily="18" charset="0"/>
              </a:rPr>
              <a:t>Harrat Uwayrid </a:t>
            </a:r>
            <a:r>
              <a:rPr lang="en-GB" dirty="0">
                <a:latin typeface="Adobe Devanagari" panose="02040503050201020203" pitchFamily="18" charset="0"/>
                <a:cs typeface="Adobe Devanagari" panose="02040503050201020203" pitchFamily="18" charset="0"/>
              </a:rPr>
              <a:t>and on a subset of </a:t>
            </a:r>
            <a:r>
              <a:rPr lang="en-GB" b="1" dirty="0">
                <a:solidFill>
                  <a:srgbClr val="FF0000"/>
                </a:solidFill>
                <a:latin typeface="Adobe Devanagari" panose="02040503050201020203" pitchFamily="18" charset="0"/>
                <a:cs typeface="Adobe Devanagari" panose="02040503050201020203" pitchFamily="18" charset="0"/>
              </a:rPr>
              <a:t>volcanic pipes</a:t>
            </a:r>
            <a:r>
              <a:rPr lang="en-GB" dirty="0">
                <a:latin typeface="Adobe Devanagari" panose="02040503050201020203" pitchFamily="18" charset="0"/>
                <a:cs typeface="Adobe Devanagari" panose="02040503050201020203" pitchFamily="18" charset="0"/>
              </a:rPr>
              <a:t> outcropping along its eastern flank </a:t>
            </a:r>
          </a:p>
        </p:txBody>
      </p:sp>
      <p:sp>
        <p:nvSpPr>
          <p:cNvPr id="8" name="Rettangolo 7"/>
          <p:cNvSpPr/>
          <p:nvPr/>
        </p:nvSpPr>
        <p:spPr>
          <a:xfrm>
            <a:off x="8579183" y="3336404"/>
            <a:ext cx="322730" cy="275665"/>
          </a:xfrm>
          <a:prstGeom prst="rect">
            <a:avLst/>
          </a:prstGeom>
          <a:solidFill>
            <a:srgbClr val="749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asellaDiTesto 2"/>
          <p:cNvSpPr txBox="1"/>
          <p:nvPr/>
        </p:nvSpPr>
        <p:spPr>
          <a:xfrm>
            <a:off x="7600916" y="2734906"/>
            <a:ext cx="3657600" cy="1754326"/>
          </a:xfrm>
          <a:prstGeom prst="rect">
            <a:avLst/>
          </a:prstGeom>
          <a:noFill/>
        </p:spPr>
        <p:txBody>
          <a:bodyPr wrap="square" rtlCol="0">
            <a:spAutoFit/>
          </a:bodyPr>
          <a:lstStyle/>
          <a:p>
            <a:r>
              <a:rPr lang="en-US" dirty="0">
                <a:latin typeface="Adobe Devanagari" panose="02040503050201020203" pitchFamily="18" charset="0"/>
                <a:cs typeface="Adobe Devanagari" panose="02040503050201020203" pitchFamily="18" charset="0"/>
              </a:rPr>
              <a:t>Samples from Uwayrid were collected from different volcanic </a:t>
            </a:r>
            <a:r>
              <a:rPr lang="en-US" dirty="0" smtClean="0">
                <a:latin typeface="Adobe Devanagari" panose="02040503050201020203" pitchFamily="18" charset="0"/>
                <a:cs typeface="Adobe Devanagari" panose="02040503050201020203" pitchFamily="18" charset="0"/>
              </a:rPr>
              <a:t>units: </a:t>
            </a:r>
          </a:p>
          <a:p>
            <a:r>
              <a:rPr lang="en-US" dirty="0" smtClean="0">
                <a:latin typeface="Adobe Devanagari" panose="02040503050201020203" pitchFamily="18" charset="0"/>
                <a:cs typeface="Adobe Devanagari" panose="02040503050201020203" pitchFamily="18" charset="0"/>
              </a:rPr>
              <a:t>Tr</a:t>
            </a:r>
            <a:r>
              <a:rPr lang="en-US" baseline="-25000" dirty="0" smtClean="0">
                <a:latin typeface="Adobe Devanagari" panose="02040503050201020203" pitchFamily="18" charset="0"/>
                <a:cs typeface="Adobe Devanagari" panose="02040503050201020203" pitchFamily="18" charset="0"/>
              </a:rPr>
              <a:t>1</a:t>
            </a:r>
            <a:r>
              <a:rPr lang="en-US" dirty="0" smtClean="0">
                <a:latin typeface="Adobe Devanagari" panose="02040503050201020203" pitchFamily="18" charset="0"/>
                <a:cs typeface="Adobe Devanagari" panose="02040503050201020203" pitchFamily="18" charset="0"/>
              </a:rPr>
              <a:t>-</a:t>
            </a:r>
            <a:r>
              <a:rPr lang="en-US" dirty="0">
                <a:latin typeface="Adobe Devanagari" panose="02040503050201020203" pitchFamily="18" charset="0"/>
                <a:cs typeface="Adobe Devanagari" panose="02040503050201020203" pitchFamily="18" charset="0"/>
              </a:rPr>
              <a:t>Tr</a:t>
            </a:r>
            <a:r>
              <a:rPr lang="en-US" baseline="-25000" dirty="0">
                <a:latin typeface="Adobe Devanagari" panose="02040503050201020203" pitchFamily="18" charset="0"/>
                <a:cs typeface="Adobe Devanagari" panose="02040503050201020203" pitchFamily="18" charset="0"/>
              </a:rPr>
              <a:t>2</a:t>
            </a:r>
            <a:r>
              <a:rPr lang="en-US" dirty="0" smtClean="0">
                <a:latin typeface="Adobe Devanagari" panose="02040503050201020203" pitchFamily="18" charset="0"/>
                <a:cs typeface="Adobe Devanagari" panose="02040503050201020203" pitchFamily="18" charset="0"/>
              </a:rPr>
              <a:t> to Qj</a:t>
            </a:r>
            <a:r>
              <a:rPr lang="en-US" baseline="-25000" dirty="0" smtClean="0">
                <a:latin typeface="Adobe Devanagari" panose="02040503050201020203" pitchFamily="18" charset="0"/>
                <a:cs typeface="Adobe Devanagari" panose="02040503050201020203" pitchFamily="18" charset="0"/>
              </a:rPr>
              <a:t>1</a:t>
            </a:r>
            <a:r>
              <a:rPr lang="en-US" dirty="0" smtClean="0">
                <a:latin typeface="Adobe Devanagari" panose="02040503050201020203" pitchFamily="18" charset="0"/>
                <a:cs typeface="Adobe Devanagari" panose="02040503050201020203" pitchFamily="18" charset="0"/>
              </a:rPr>
              <a:t>-Qj</a:t>
            </a:r>
            <a:r>
              <a:rPr lang="en-US" baseline="-25000" dirty="0">
                <a:latin typeface="Adobe Devanagari" panose="02040503050201020203" pitchFamily="18" charset="0"/>
                <a:cs typeface="Adobe Devanagari" panose="02040503050201020203" pitchFamily="18" charset="0"/>
              </a:rPr>
              <a:t>3</a:t>
            </a:r>
            <a:r>
              <a:rPr lang="en-US" dirty="0" smtClean="0">
                <a:latin typeface="Adobe Devanagari" panose="02040503050201020203" pitchFamily="18" charset="0"/>
                <a:cs typeface="Adobe Devanagari" panose="02040503050201020203" pitchFamily="18" charset="0"/>
              </a:rPr>
              <a:t> </a:t>
            </a:r>
            <a:r>
              <a:rPr lang="en-US" dirty="0">
                <a:latin typeface="Adobe Devanagari" panose="02040503050201020203" pitchFamily="18" charset="0"/>
                <a:cs typeface="Adobe Devanagari" panose="02040503050201020203" pitchFamily="18" charset="0"/>
              </a:rPr>
              <a:t>of </a:t>
            </a:r>
            <a:r>
              <a:rPr lang="en-US" dirty="0" err="1">
                <a:latin typeface="Adobe Devanagari" panose="02040503050201020203" pitchFamily="18" charset="0"/>
                <a:cs typeface="Adobe Devanagari" panose="02040503050201020203" pitchFamily="18" charset="0"/>
              </a:rPr>
              <a:t>Vaslet</a:t>
            </a:r>
            <a:r>
              <a:rPr lang="en-US" dirty="0">
                <a:latin typeface="Adobe Devanagari" panose="02040503050201020203" pitchFamily="18" charset="0"/>
                <a:cs typeface="Adobe Devanagari" panose="02040503050201020203" pitchFamily="18" charset="0"/>
              </a:rPr>
              <a:t> et </a:t>
            </a:r>
            <a:r>
              <a:rPr lang="en-US" dirty="0" smtClean="0">
                <a:latin typeface="Adobe Devanagari" panose="02040503050201020203" pitchFamily="18" charset="0"/>
                <a:cs typeface="Adobe Devanagari" panose="02040503050201020203" pitchFamily="18" charset="0"/>
              </a:rPr>
              <a:t>al . </a:t>
            </a:r>
            <a:r>
              <a:rPr lang="en-US" dirty="0">
                <a:latin typeface="Adobe Devanagari" panose="02040503050201020203" pitchFamily="18" charset="0"/>
                <a:cs typeface="Adobe Devanagari" panose="02040503050201020203" pitchFamily="18" charset="0"/>
              </a:rPr>
              <a:t>(1994</a:t>
            </a:r>
            <a:r>
              <a:rPr lang="en-US" dirty="0" smtClean="0">
                <a:latin typeface="Adobe Devanagari" panose="02040503050201020203" pitchFamily="18" charset="0"/>
                <a:cs typeface="Adobe Devanagari" panose="02040503050201020203" pitchFamily="18" charset="0"/>
              </a:rPr>
              <a:t>).</a:t>
            </a:r>
          </a:p>
          <a:p>
            <a:endParaRPr lang="en-US" dirty="0">
              <a:latin typeface="Adobe Devanagari" panose="02040503050201020203" pitchFamily="18" charset="0"/>
              <a:cs typeface="Adobe Devanagari" panose="02040503050201020203" pitchFamily="18" charset="0"/>
            </a:endParaRPr>
          </a:p>
          <a:p>
            <a:pPr algn="ctr"/>
            <a:r>
              <a:rPr lang="en-US" b="1" dirty="0" smtClean="0">
                <a:latin typeface="Adobe Devanagari" panose="02040503050201020203" pitchFamily="18" charset="0"/>
                <a:cs typeface="Adobe Devanagari" panose="02040503050201020203" pitchFamily="18" charset="0"/>
              </a:rPr>
              <a:t>32 samples </a:t>
            </a:r>
            <a:r>
              <a:rPr lang="en-US" dirty="0" smtClean="0">
                <a:latin typeface="Adobe Devanagari" panose="02040503050201020203" pitchFamily="18" charset="0"/>
                <a:cs typeface="Adobe Devanagari" panose="02040503050201020203" pitchFamily="18" charset="0"/>
              </a:rPr>
              <a:t>from the Harrat Uwayrid were selected for geochemical analysis </a:t>
            </a:r>
            <a:endParaRPr lang="en-GB" dirty="0">
              <a:latin typeface="Adobe Devanagari" panose="02040503050201020203" pitchFamily="18" charset="0"/>
              <a:cs typeface="Adobe Devanagari" panose="02040503050201020203" pitchFamily="18" charset="0"/>
            </a:endParaRPr>
          </a:p>
        </p:txBody>
      </p:sp>
      <p:sp>
        <p:nvSpPr>
          <p:cNvPr id="14" name="CasellaDiTesto 13"/>
          <p:cNvSpPr txBox="1"/>
          <p:nvPr/>
        </p:nvSpPr>
        <p:spPr>
          <a:xfrm>
            <a:off x="193096" y="6234331"/>
            <a:ext cx="8625230" cy="307777"/>
          </a:xfrm>
          <a:prstGeom prst="rect">
            <a:avLst/>
          </a:prstGeom>
          <a:noFill/>
        </p:spPr>
        <p:txBody>
          <a:bodyPr wrap="square" rtlCol="0">
            <a:spAutoFit/>
          </a:bodyPr>
          <a:lstStyle/>
          <a:p>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Geological map  </a:t>
            </a:r>
            <a:r>
              <a:rPr lang="en-GB" sz="1400" dirty="0">
                <a:latin typeface="Adobe Devanagari" panose="02040503050201020203" pitchFamily="18" charset="0"/>
                <a:ea typeface="Adobe Fangsong Std R" panose="02020400000000000000" pitchFamily="18" charset="-128"/>
                <a:cs typeface="Adobe Devanagari" panose="02040503050201020203" pitchFamily="18" charset="0"/>
              </a:rPr>
              <a:t>of the </a:t>
            </a:r>
            <a:r>
              <a:rPr lang="en-GB" sz="1400" dirty="0" err="1">
                <a:latin typeface="Adobe Devanagari" panose="02040503050201020203" pitchFamily="18" charset="0"/>
                <a:ea typeface="Adobe Fangsong Std R" panose="02020400000000000000" pitchFamily="18" charset="-128"/>
                <a:cs typeface="Adobe Devanagari" panose="02040503050201020203" pitchFamily="18" charset="0"/>
              </a:rPr>
              <a:t>Tayma</a:t>
            </a:r>
            <a:r>
              <a:rPr lang="en-GB" sz="1400" dirty="0">
                <a:latin typeface="Adobe Devanagari" panose="02040503050201020203" pitchFamily="18" charset="0"/>
                <a:ea typeface="Adobe Fangsong Std R" panose="02020400000000000000" pitchFamily="18" charset="-128"/>
                <a:cs typeface="Adobe Devanagari" panose="02040503050201020203" pitchFamily="18" charset="0"/>
              </a:rPr>
              <a:t> Quadrangle, Sheet 27 </a:t>
            </a:r>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C, Scale 1:1250,000 (</a:t>
            </a:r>
            <a:r>
              <a:rPr lang="en-GB" sz="1400" dirty="0" err="1" smtClean="0">
                <a:latin typeface="Adobe Devanagari" panose="02040503050201020203" pitchFamily="18" charset="0"/>
                <a:ea typeface="Adobe Fangsong Std R" panose="02020400000000000000" pitchFamily="18" charset="-128"/>
                <a:cs typeface="Adobe Devanagari" panose="02040503050201020203" pitchFamily="18" charset="0"/>
              </a:rPr>
              <a:t>Vaslet</a:t>
            </a:r>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 et al., 1994, Saudi Geological </a:t>
            </a:r>
            <a:r>
              <a:rPr lang="en-GB" sz="1400" dirty="0" err="1" smtClean="0">
                <a:latin typeface="Adobe Devanagari" panose="02040503050201020203" pitchFamily="18" charset="0"/>
                <a:ea typeface="Adobe Fangsong Std R" panose="02020400000000000000" pitchFamily="18" charset="-128"/>
                <a:cs typeface="Adobe Devanagari" panose="02040503050201020203" pitchFamily="18" charset="0"/>
              </a:rPr>
              <a:t>Survay</a:t>
            </a:r>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a:t>
            </a:r>
            <a:endParaRPr lang="en-GB" sz="1400" dirty="0"/>
          </a:p>
        </p:txBody>
      </p:sp>
    </p:spTree>
    <p:extLst>
      <p:ext uri="{BB962C8B-B14F-4D97-AF65-F5344CB8AC3E}">
        <p14:creationId xmlns:p14="http://schemas.microsoft.com/office/powerpoint/2010/main" val="1840002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0084574" y="5081683"/>
            <a:ext cx="621957" cy="25949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ttangolo 8"/>
          <p:cNvSpPr/>
          <p:nvPr/>
        </p:nvSpPr>
        <p:spPr>
          <a:xfrm>
            <a:off x="11126660" y="5081683"/>
            <a:ext cx="605480" cy="25949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797" y="1904029"/>
            <a:ext cx="6397808" cy="4330602"/>
          </a:xfrm>
          <a:prstGeom prst="rect">
            <a:avLst/>
          </a:prstGeom>
        </p:spPr>
      </p:pic>
      <p:sp>
        <p:nvSpPr>
          <p:cNvPr id="6" name="CasellaDiTesto 5"/>
          <p:cNvSpPr txBox="1"/>
          <p:nvPr/>
        </p:nvSpPr>
        <p:spPr>
          <a:xfrm>
            <a:off x="114995" y="211200"/>
            <a:ext cx="11684271" cy="954107"/>
          </a:xfrm>
          <a:prstGeom prst="rect">
            <a:avLst/>
          </a:prstGeom>
          <a:noFill/>
        </p:spPr>
        <p:txBody>
          <a:bodyPr wrap="square" rtlCol="0">
            <a:spAutoFit/>
          </a:bodyPr>
          <a:lstStyle/>
          <a:p>
            <a:pPr algn="ct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The </a:t>
            </a:r>
            <a:r>
              <a:rPr lang="en-GB"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Cenozoic</a:t>
            </a: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volcanism in the Arabian plate is one of the largest alkali volcanic province on </a:t>
            </a:r>
            <a:r>
              <a:rPr lang="en-GB"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Earth ... </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7" name="CasellaDiTesto 6"/>
          <p:cNvSpPr txBox="1"/>
          <p:nvPr/>
        </p:nvSpPr>
        <p:spPr>
          <a:xfrm>
            <a:off x="6984219" y="1589480"/>
            <a:ext cx="4987045" cy="3046988"/>
          </a:xfrm>
          <a:prstGeom prst="rect">
            <a:avLst/>
          </a:prstGeom>
          <a:noFill/>
        </p:spPr>
        <p:txBody>
          <a:bodyPr wrap="square" rtlCol="0">
            <a:spAutoFit/>
          </a:bodyPr>
          <a:lstStyle/>
          <a:p>
            <a:pPr algn="ctr"/>
            <a:r>
              <a:rPr lang="it-IT" sz="2400" b="1" dirty="0" err="1"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2400" b="1" dirty="0"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400" b="1" dirty="0" err="1"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2400" b="1" dirty="0"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400" b="1" dirty="0" err="1"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rPr>
              <a:t>pipes</a:t>
            </a:r>
            <a:endParaRPr lang="it-IT" sz="2400" b="1" dirty="0" smtClean="0">
              <a:solidFill>
                <a:srgbClr val="FF0000"/>
              </a:solidFill>
              <a:latin typeface="Adobe Devanagari" panose="02040503050201020203" pitchFamily="18" charset="0"/>
              <a:ea typeface="Adobe Fangsong Std R" panose="02020400000000000000" pitchFamily="18" charset="-128"/>
              <a:cs typeface="Adobe Devanagari" panose="02040503050201020203" pitchFamily="18" charset="0"/>
            </a:endParaRPr>
          </a:p>
          <a:p>
            <a:pPr algn="just"/>
            <a:endParaRPr lang="it-IT" sz="2400" b="1" dirty="0" smtClean="0">
              <a:solidFill>
                <a:srgbClr val="C00000"/>
              </a:solidFill>
              <a:latin typeface="Adobe Devanagari" panose="02040503050201020203" pitchFamily="18" charset="0"/>
              <a:ea typeface="Adobe Fangsong Std R" panose="02020400000000000000" pitchFamily="18" charset="-128"/>
              <a:cs typeface="Adobe Devanagari" panose="02040503050201020203" pitchFamily="18" charset="0"/>
            </a:endParaRPr>
          </a:p>
          <a:p>
            <a:pPr algn="just"/>
            <a:r>
              <a:rPr lang="en-GB" dirty="0">
                <a:latin typeface="Adobe Devanagari" panose="02040503050201020203" pitchFamily="18" charset="0"/>
                <a:ea typeface="Adobe Fangsong Std R" panose="02020400000000000000" pitchFamily="18" charset="-128"/>
                <a:cs typeface="Adobe Devanagari" panose="02040503050201020203" pitchFamily="18" charset="0"/>
              </a:rPr>
              <a:t>East of Harrat Uwayrid, within a 20 km by 30 km area comprised between 27°-27.5°N latitude and 37.5°-38°E longitude, aligned along the normal faults trending north-northwest that divides the Phanerozoic sandstones into long narrow horst-</a:t>
            </a:r>
            <a:r>
              <a:rPr lang="en-GB" dirty="0" err="1">
                <a:latin typeface="Adobe Devanagari" panose="02040503050201020203" pitchFamily="18" charset="0"/>
                <a:ea typeface="Adobe Fangsong Std R" panose="02020400000000000000" pitchFamily="18" charset="-128"/>
                <a:cs typeface="Adobe Devanagari" panose="02040503050201020203" pitchFamily="18" charset="0"/>
              </a:rPr>
              <a:t>graben</a:t>
            </a:r>
            <a:r>
              <a:rPr lang="en-GB" dirty="0">
                <a:latin typeface="Adobe Devanagari" panose="02040503050201020203" pitchFamily="18" charset="0"/>
                <a:ea typeface="Adobe Fangsong Std R" panose="02020400000000000000" pitchFamily="18" charset="-128"/>
                <a:cs typeface="Adobe Devanagari" panose="02040503050201020203" pitchFamily="18" charset="0"/>
              </a:rPr>
              <a:t> stripes, over </a:t>
            </a:r>
            <a:r>
              <a:rPr lang="en-GB" b="1" dirty="0" smtClean="0">
                <a:latin typeface="Adobe Devanagari" panose="02040503050201020203" pitchFamily="18" charset="0"/>
                <a:ea typeface="Adobe Fangsong Std R" panose="02020400000000000000" pitchFamily="18" charset="-128"/>
                <a:cs typeface="Adobe Devanagari" panose="02040503050201020203" pitchFamily="18" charset="0"/>
              </a:rPr>
              <a:t>100 volcanic </a:t>
            </a:r>
            <a:r>
              <a:rPr lang="en-GB" b="1" dirty="0">
                <a:latin typeface="Adobe Devanagari" panose="02040503050201020203" pitchFamily="18" charset="0"/>
                <a:ea typeface="Adobe Fangsong Std R" panose="02020400000000000000" pitchFamily="18" charset="-128"/>
                <a:cs typeface="Adobe Devanagari" panose="02040503050201020203" pitchFamily="18" charset="0"/>
              </a:rPr>
              <a:t>pipes </a:t>
            </a:r>
            <a:r>
              <a:rPr lang="en-GB" dirty="0">
                <a:latin typeface="Adobe Devanagari" panose="02040503050201020203" pitchFamily="18" charset="0"/>
                <a:ea typeface="Adobe Fangsong Std R" panose="02020400000000000000" pitchFamily="18" charset="-128"/>
                <a:cs typeface="Adobe Devanagari" panose="02040503050201020203" pitchFamily="18" charset="0"/>
              </a:rPr>
              <a:t>intrude the sandstones occupying a stratigraphic horizon in the </a:t>
            </a:r>
            <a:r>
              <a:rPr lang="en-GB" dirty="0" err="1">
                <a:latin typeface="Adobe Devanagari" panose="02040503050201020203" pitchFamily="18" charset="0"/>
                <a:ea typeface="Adobe Fangsong Std R" panose="02020400000000000000" pitchFamily="18" charset="-128"/>
                <a:cs typeface="Adobe Devanagari" panose="02040503050201020203" pitchFamily="18" charset="0"/>
              </a:rPr>
              <a:t>Saq</a:t>
            </a:r>
            <a:r>
              <a:rPr lang="en-GB" dirty="0">
                <a:latin typeface="Adobe Devanagari" panose="02040503050201020203" pitchFamily="18" charset="0"/>
                <a:ea typeface="Adobe Fangsong Std R" panose="02020400000000000000" pitchFamily="18" charset="-128"/>
                <a:cs typeface="Adobe Devanagari" panose="02040503050201020203" pitchFamily="18" charset="0"/>
              </a:rPr>
              <a:t> formation </a:t>
            </a:r>
            <a:r>
              <a:rPr lang="en-GB" dirty="0" smtClean="0">
                <a:latin typeface="Adobe Devanagari" panose="02040503050201020203" pitchFamily="18" charset="0"/>
                <a:ea typeface="Adobe Fangsong Std R" panose="02020400000000000000" pitchFamily="18" charset="-128"/>
                <a:cs typeface="Adobe Devanagari" panose="02040503050201020203" pitchFamily="18" charset="0"/>
              </a:rPr>
              <a:t>(</a:t>
            </a:r>
            <a:r>
              <a:rPr lang="en-GB" dirty="0" err="1" smtClean="0">
                <a:latin typeface="Adobe Devanagari" panose="02040503050201020203" pitchFamily="18" charset="0"/>
                <a:ea typeface="Adobe Fangsong Std R" panose="02020400000000000000" pitchFamily="18" charset="-128"/>
                <a:cs typeface="Adobe Devanagari" panose="02040503050201020203" pitchFamily="18" charset="0"/>
              </a:rPr>
              <a:t>Liddicot</a:t>
            </a:r>
            <a:r>
              <a:rPr lang="en-GB" dirty="0">
                <a:latin typeface="Adobe Devanagari" panose="02040503050201020203" pitchFamily="18" charset="0"/>
                <a:ea typeface="Adobe Fangsong Std R" panose="02020400000000000000" pitchFamily="18" charset="-128"/>
                <a:cs typeface="Adobe Devanagari" panose="02040503050201020203" pitchFamily="18" charset="0"/>
              </a:rPr>
              <a:t>, </a:t>
            </a:r>
            <a:r>
              <a:rPr lang="en-GB" dirty="0" smtClean="0">
                <a:latin typeface="Adobe Devanagari" panose="02040503050201020203" pitchFamily="18" charset="0"/>
                <a:ea typeface="Adobe Fangsong Std R" panose="02020400000000000000" pitchFamily="18" charset="-128"/>
                <a:cs typeface="Adobe Devanagari" panose="02040503050201020203" pitchFamily="18" charset="0"/>
              </a:rPr>
              <a:t>1982).</a:t>
            </a:r>
            <a:endParaRPr lang="en-GB" sz="2000" dirty="0" smtClean="0">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2" name="CasellaDiTesto 1"/>
          <p:cNvSpPr txBox="1"/>
          <p:nvPr/>
        </p:nvSpPr>
        <p:spPr>
          <a:xfrm>
            <a:off x="212761" y="1165307"/>
            <a:ext cx="11385754" cy="369332"/>
          </a:xfrm>
          <a:prstGeom prst="rect">
            <a:avLst/>
          </a:prstGeom>
          <a:noFill/>
        </p:spPr>
        <p:txBody>
          <a:bodyPr wrap="square" rtlCol="0">
            <a:spAutoFit/>
          </a:bodyPr>
          <a:lstStyle/>
          <a:p>
            <a:r>
              <a:rPr lang="en-GB" dirty="0">
                <a:latin typeface="Adobe Devanagari" panose="02040503050201020203" pitchFamily="18" charset="0"/>
                <a:cs typeface="Adobe Devanagari" panose="02040503050201020203" pitchFamily="18" charset="0"/>
              </a:rPr>
              <a:t>Samples in this study were recovered from the </a:t>
            </a:r>
            <a:r>
              <a:rPr lang="en-GB" b="1" dirty="0">
                <a:solidFill>
                  <a:schemeClr val="accent2"/>
                </a:solidFill>
                <a:latin typeface="Adobe Devanagari" panose="02040503050201020203" pitchFamily="18" charset="0"/>
                <a:cs typeface="Adobe Devanagari" panose="02040503050201020203" pitchFamily="18" charset="0"/>
              </a:rPr>
              <a:t>Harrat Uwayrid </a:t>
            </a:r>
            <a:r>
              <a:rPr lang="en-GB" dirty="0">
                <a:latin typeface="Adobe Devanagari" panose="02040503050201020203" pitchFamily="18" charset="0"/>
                <a:cs typeface="Adobe Devanagari" panose="02040503050201020203" pitchFamily="18" charset="0"/>
              </a:rPr>
              <a:t>and on a subset of </a:t>
            </a:r>
            <a:r>
              <a:rPr lang="en-GB" b="1" dirty="0">
                <a:solidFill>
                  <a:srgbClr val="FF0000"/>
                </a:solidFill>
                <a:latin typeface="Adobe Devanagari" panose="02040503050201020203" pitchFamily="18" charset="0"/>
                <a:cs typeface="Adobe Devanagari" panose="02040503050201020203" pitchFamily="18" charset="0"/>
              </a:rPr>
              <a:t>volcanic pipes</a:t>
            </a:r>
            <a:r>
              <a:rPr lang="en-GB" dirty="0">
                <a:latin typeface="Adobe Devanagari" panose="02040503050201020203" pitchFamily="18" charset="0"/>
                <a:cs typeface="Adobe Devanagari" panose="02040503050201020203" pitchFamily="18" charset="0"/>
              </a:rPr>
              <a:t> outcropping along its eastern flank </a:t>
            </a:r>
          </a:p>
        </p:txBody>
      </p:sp>
      <p:sp>
        <p:nvSpPr>
          <p:cNvPr id="3" name="Rettangolo 2"/>
          <p:cNvSpPr/>
          <p:nvPr/>
        </p:nvSpPr>
        <p:spPr>
          <a:xfrm>
            <a:off x="5043949" y="3996874"/>
            <a:ext cx="1533831" cy="13813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sellaDiTesto 7"/>
          <p:cNvSpPr txBox="1"/>
          <p:nvPr/>
        </p:nvSpPr>
        <p:spPr>
          <a:xfrm>
            <a:off x="6874605" y="4772732"/>
            <a:ext cx="5206274" cy="1477328"/>
          </a:xfrm>
          <a:prstGeom prst="rect">
            <a:avLst/>
          </a:prstGeom>
          <a:noFill/>
        </p:spPr>
        <p:txBody>
          <a:bodyPr wrap="square" rtlCol="0">
            <a:spAutoFit/>
          </a:bodyPr>
          <a:lstStyle/>
          <a:p>
            <a:r>
              <a:rPr lang="en-US" dirty="0">
                <a:latin typeface="Adobe Devanagari" panose="02040503050201020203" pitchFamily="18" charset="0"/>
                <a:cs typeface="Adobe Devanagari" panose="02040503050201020203" pitchFamily="18" charset="0"/>
              </a:rPr>
              <a:t>Samples from </a:t>
            </a:r>
            <a:r>
              <a:rPr lang="en-US" dirty="0" smtClean="0">
                <a:latin typeface="Adobe Devanagari" panose="02040503050201020203" pitchFamily="18" charset="0"/>
                <a:cs typeface="Adobe Devanagari" panose="02040503050201020203" pitchFamily="18" charset="0"/>
              </a:rPr>
              <a:t>the </a:t>
            </a:r>
            <a:r>
              <a:rPr lang="en-US" dirty="0" err="1" smtClean="0">
                <a:latin typeface="Adobe Devanagari" panose="02040503050201020203" pitchFamily="18" charset="0"/>
                <a:cs typeface="Adobe Devanagari" panose="02040503050201020203" pitchFamily="18" charset="0"/>
              </a:rPr>
              <a:t>Marthoum</a:t>
            </a:r>
            <a:r>
              <a:rPr lang="en-US" dirty="0" smtClean="0">
                <a:latin typeface="Adobe Devanagari" panose="02040503050201020203" pitchFamily="18" charset="0"/>
                <a:cs typeface="Adobe Devanagari" panose="02040503050201020203" pitchFamily="18" charset="0"/>
              </a:rPr>
              <a:t> area </a:t>
            </a:r>
            <a:r>
              <a:rPr lang="en-US" dirty="0">
                <a:latin typeface="Adobe Devanagari" panose="02040503050201020203" pitchFamily="18" charset="0"/>
                <a:cs typeface="Adobe Devanagari" panose="02040503050201020203" pitchFamily="18" charset="0"/>
              </a:rPr>
              <a:t>were collected from </a:t>
            </a:r>
            <a:r>
              <a:rPr lang="en-US" dirty="0" smtClean="0">
                <a:latin typeface="Adobe Devanagari" panose="02040503050201020203" pitchFamily="18" charset="0"/>
                <a:cs typeface="Adobe Devanagari" panose="02040503050201020203" pitchFamily="18" charset="0"/>
              </a:rPr>
              <a:t>two different volcanic pipes, at the station </a:t>
            </a:r>
            <a:r>
              <a:rPr lang="en-US" b="1" dirty="0" smtClean="0">
                <a:latin typeface="Adobe Devanagari" panose="02040503050201020203" pitchFamily="18" charset="0"/>
                <a:cs typeface="Adobe Devanagari" panose="02040503050201020203" pitchFamily="18" charset="0"/>
              </a:rPr>
              <a:t>UH-05</a:t>
            </a:r>
            <a:r>
              <a:rPr lang="en-US" dirty="0" smtClean="0">
                <a:latin typeface="Adobe Devanagari" panose="02040503050201020203" pitchFamily="18" charset="0"/>
                <a:cs typeface="Adobe Devanagari" panose="02040503050201020203" pitchFamily="18" charset="0"/>
              </a:rPr>
              <a:t> and </a:t>
            </a:r>
            <a:r>
              <a:rPr lang="en-US" b="1" dirty="0" smtClean="0">
                <a:latin typeface="Adobe Devanagari" panose="02040503050201020203" pitchFamily="18" charset="0"/>
                <a:cs typeface="Adobe Devanagari" panose="02040503050201020203" pitchFamily="18" charset="0"/>
              </a:rPr>
              <a:t>UH-10.</a:t>
            </a:r>
          </a:p>
          <a:p>
            <a:endParaRPr lang="en-US" b="1" dirty="0">
              <a:latin typeface="Adobe Devanagari" panose="02040503050201020203" pitchFamily="18" charset="0"/>
              <a:cs typeface="Adobe Devanagari" panose="02040503050201020203" pitchFamily="18" charset="0"/>
            </a:endParaRPr>
          </a:p>
          <a:p>
            <a:pPr algn="ctr"/>
            <a:r>
              <a:rPr lang="en-US" b="1" dirty="0" smtClean="0">
                <a:latin typeface="Adobe Devanagari" panose="02040503050201020203" pitchFamily="18" charset="0"/>
                <a:cs typeface="Adobe Devanagari" panose="02040503050201020203" pitchFamily="18" charset="0"/>
              </a:rPr>
              <a:t>5 samples </a:t>
            </a:r>
            <a:r>
              <a:rPr lang="en-US" dirty="0" smtClean="0">
                <a:latin typeface="Adobe Devanagari" panose="02040503050201020203" pitchFamily="18" charset="0"/>
                <a:cs typeface="Adobe Devanagari" panose="02040503050201020203" pitchFamily="18" charset="0"/>
              </a:rPr>
              <a:t>from the volcanic pipes were selected for geochemical analysis. </a:t>
            </a:r>
            <a:endParaRPr lang="en-GB" dirty="0">
              <a:latin typeface="Adobe Devanagari" panose="02040503050201020203" pitchFamily="18" charset="0"/>
              <a:cs typeface="Adobe Devanagari" panose="02040503050201020203" pitchFamily="18" charset="0"/>
            </a:endParaRPr>
          </a:p>
        </p:txBody>
      </p:sp>
      <p:sp>
        <p:nvSpPr>
          <p:cNvPr id="10" name="Rettangolo 9"/>
          <p:cNvSpPr/>
          <p:nvPr/>
        </p:nvSpPr>
        <p:spPr>
          <a:xfrm>
            <a:off x="6874605" y="4691310"/>
            <a:ext cx="5206274" cy="15587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mbo 10"/>
          <p:cNvSpPr/>
          <p:nvPr/>
        </p:nvSpPr>
        <p:spPr>
          <a:xfrm>
            <a:off x="2747483" y="6329578"/>
            <a:ext cx="167148" cy="373626"/>
          </a:xfrm>
          <a:prstGeom prst="diamond">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sellaDiTesto 11"/>
          <p:cNvSpPr txBox="1"/>
          <p:nvPr/>
        </p:nvSpPr>
        <p:spPr>
          <a:xfrm>
            <a:off x="2985185" y="6235550"/>
            <a:ext cx="2866766" cy="369332"/>
          </a:xfrm>
          <a:prstGeom prst="rect">
            <a:avLst/>
          </a:prstGeom>
          <a:noFill/>
        </p:spPr>
        <p:txBody>
          <a:bodyPr wrap="square" rtlCol="0">
            <a:spAutoFit/>
          </a:bodyPr>
          <a:lstStyle/>
          <a:p>
            <a:r>
              <a:rPr lang="it-IT" dirty="0" err="1" smtClean="0"/>
              <a:t>Sampling-study</a:t>
            </a:r>
            <a:r>
              <a:rPr lang="it-IT" dirty="0" smtClean="0"/>
              <a:t> station</a:t>
            </a:r>
            <a:endParaRPr lang="en-GB" dirty="0"/>
          </a:p>
        </p:txBody>
      </p:sp>
    </p:spTree>
    <p:extLst>
      <p:ext uri="{BB962C8B-B14F-4D97-AF65-F5344CB8AC3E}">
        <p14:creationId xmlns:p14="http://schemas.microsoft.com/office/powerpoint/2010/main" val="3276850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07729" y="72653"/>
            <a:ext cx="11684271" cy="646331"/>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pipes</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from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area</a:t>
            </a:r>
            <a:endPar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pic>
        <p:nvPicPr>
          <p:cNvPr id="4" name="Immagin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729" y="4412524"/>
            <a:ext cx="7746585" cy="1890619"/>
          </a:xfrm>
          <a:prstGeom prst="rect">
            <a:avLst/>
          </a:prstGeom>
        </p:spPr>
      </p:pic>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339" y="1905161"/>
            <a:ext cx="7771299" cy="1840047"/>
          </a:xfrm>
          <a:prstGeom prst="rect">
            <a:avLst/>
          </a:prstGeom>
        </p:spPr>
      </p:pic>
      <p:sp>
        <p:nvSpPr>
          <p:cNvPr id="6" name="CasellaDiTesto 5"/>
          <p:cNvSpPr txBox="1"/>
          <p:nvPr/>
        </p:nvSpPr>
        <p:spPr>
          <a:xfrm>
            <a:off x="1936955" y="767396"/>
            <a:ext cx="8799871" cy="369332"/>
          </a:xfrm>
          <a:prstGeom prst="rect">
            <a:avLst/>
          </a:prstGeom>
          <a:noFill/>
        </p:spPr>
        <p:txBody>
          <a:bodyPr wrap="square" rtlCol="0">
            <a:spAutoFit/>
          </a:bodyPr>
          <a:lstStyle/>
          <a:p>
            <a:r>
              <a:rPr lang="en-US" dirty="0">
                <a:latin typeface="Adobe Devanagari" panose="02040503050201020203" pitchFamily="18" charset="0"/>
                <a:cs typeface="Adobe Devanagari" panose="02040503050201020203" pitchFamily="18" charset="0"/>
              </a:rPr>
              <a:t>The volcanic pipes from a morphological point of view, can be divided into two distinct structures</a:t>
            </a:r>
            <a:r>
              <a:rPr lang="en-US" dirty="0" smtClean="0">
                <a:latin typeface="Adobe Devanagari" panose="02040503050201020203" pitchFamily="18" charset="0"/>
                <a:cs typeface="Adobe Devanagari" panose="02040503050201020203" pitchFamily="18" charset="0"/>
              </a:rPr>
              <a:t>:</a:t>
            </a:r>
            <a:endParaRPr lang="en-GB" dirty="0">
              <a:latin typeface="Adobe Devanagari" panose="02040503050201020203" pitchFamily="18" charset="0"/>
              <a:cs typeface="Adobe Devanagari" panose="02040503050201020203" pitchFamily="18" charset="0"/>
            </a:endParaRPr>
          </a:p>
        </p:txBody>
      </p:sp>
      <p:sp>
        <p:nvSpPr>
          <p:cNvPr id="8" name="Rettangolo 7"/>
          <p:cNvSpPr/>
          <p:nvPr/>
        </p:nvSpPr>
        <p:spPr>
          <a:xfrm>
            <a:off x="8438405" y="4342172"/>
            <a:ext cx="3536951" cy="2031325"/>
          </a:xfrm>
          <a:prstGeom prst="rect">
            <a:avLst/>
          </a:prstGeom>
        </p:spPr>
        <p:txBody>
          <a:bodyPr wrap="square">
            <a:spAutoFit/>
          </a:bodyPr>
          <a:lstStyle/>
          <a:p>
            <a:pPr algn="just"/>
            <a:r>
              <a:rPr lang="en-US" sz="1400" dirty="0">
                <a:latin typeface="Adobe Devanagari" panose="02040503050201020203" pitchFamily="18" charset="0"/>
                <a:cs typeface="Adobe Devanagari" panose="02040503050201020203" pitchFamily="18" charset="0"/>
              </a:rPr>
              <a:t>Others (20%), despite having a sandstone collar, lack basalt with columnar jointing (or it is present only in small quantities) and commonly, have a crater with a depressed central part and a flat </a:t>
            </a:r>
            <a:r>
              <a:rPr lang="en-US" sz="1400" dirty="0" smtClean="0">
                <a:latin typeface="Adobe Devanagari" panose="02040503050201020203" pitchFamily="18" charset="0"/>
                <a:cs typeface="Adobe Devanagari" panose="02040503050201020203" pitchFamily="18" charset="0"/>
              </a:rPr>
              <a:t>bottom. </a:t>
            </a:r>
            <a:r>
              <a:rPr lang="en-GB" sz="1400" dirty="0" smtClean="0">
                <a:latin typeface="Adobe Devanagari" panose="02040503050201020203" pitchFamily="18" charset="0"/>
                <a:cs typeface="Adobe Devanagari" panose="02040503050201020203" pitchFamily="18" charset="0"/>
              </a:rPr>
              <a:t>The </a:t>
            </a:r>
            <a:r>
              <a:rPr lang="en-GB" sz="1400" dirty="0">
                <a:latin typeface="Adobe Devanagari" panose="02040503050201020203" pitchFamily="18" charset="0"/>
                <a:cs typeface="Adobe Devanagari" panose="02040503050201020203" pitchFamily="18" charset="0"/>
              </a:rPr>
              <a:t>filling of sedimentary blocks derived from higher stratigraphic levels is probably the result of the collapse of the maar walls into the crater. Thus, only these pipes can be considered diatremes (</a:t>
            </a:r>
            <a:r>
              <a:rPr lang="en-GB" sz="1400" dirty="0" err="1">
                <a:latin typeface="Adobe Devanagari" panose="02040503050201020203" pitchFamily="18" charset="0"/>
                <a:cs typeface="Adobe Devanagari" panose="02040503050201020203" pitchFamily="18" charset="0"/>
              </a:rPr>
              <a:t>Liddicot</a:t>
            </a:r>
            <a:r>
              <a:rPr lang="en-GB" sz="1400" dirty="0">
                <a:latin typeface="Adobe Devanagari" panose="02040503050201020203" pitchFamily="18" charset="0"/>
                <a:cs typeface="Adobe Devanagari" panose="02040503050201020203" pitchFamily="18" charset="0"/>
              </a:rPr>
              <a:t>, 1982)</a:t>
            </a:r>
          </a:p>
        </p:txBody>
      </p:sp>
      <p:sp>
        <p:nvSpPr>
          <p:cNvPr id="3" name="CasellaDiTesto 2"/>
          <p:cNvSpPr txBox="1"/>
          <p:nvPr/>
        </p:nvSpPr>
        <p:spPr>
          <a:xfrm>
            <a:off x="8552565" y="2187488"/>
            <a:ext cx="3313353" cy="954107"/>
          </a:xfrm>
          <a:prstGeom prst="rect">
            <a:avLst/>
          </a:prstGeom>
          <a:noFill/>
        </p:spPr>
        <p:txBody>
          <a:bodyPr wrap="square" rtlCol="0">
            <a:spAutoFit/>
          </a:bodyPr>
          <a:lstStyle/>
          <a:p>
            <a:r>
              <a:rPr lang="en-GB" sz="1400" dirty="0" smtClean="0">
                <a:latin typeface="Adobe Devanagari" panose="02040503050201020203" pitchFamily="18" charset="0"/>
                <a:cs typeface="Adobe Devanagari" panose="02040503050201020203" pitchFamily="18" charset="0"/>
              </a:rPr>
              <a:t>Most </a:t>
            </a:r>
            <a:r>
              <a:rPr lang="en-GB" sz="1400" dirty="0">
                <a:latin typeface="Adobe Devanagari" panose="02040503050201020203" pitchFamily="18" charset="0"/>
                <a:cs typeface="Adobe Devanagari" panose="02040503050201020203" pitchFamily="18" charset="0"/>
              </a:rPr>
              <a:t>have a central basaltic core with vertical walls, and diameters commonly &lt; 300 m, and the characteristic erosion-resistant collar of silicified </a:t>
            </a:r>
            <a:r>
              <a:rPr lang="en-GB" sz="1400" dirty="0" smtClean="0">
                <a:latin typeface="Adobe Devanagari" panose="02040503050201020203" pitchFamily="18" charset="0"/>
                <a:cs typeface="Adobe Devanagari" panose="02040503050201020203" pitchFamily="18" charset="0"/>
              </a:rPr>
              <a:t>sandstone. </a:t>
            </a:r>
            <a:endParaRPr lang="en-GB" sz="1400" dirty="0">
              <a:latin typeface="Adobe Devanagari" panose="02040503050201020203" pitchFamily="18" charset="0"/>
              <a:cs typeface="Adobe Devanagari" panose="02040503050201020203" pitchFamily="18" charset="0"/>
            </a:endParaRPr>
          </a:p>
        </p:txBody>
      </p:sp>
      <p:sp>
        <p:nvSpPr>
          <p:cNvPr id="7" name="CasellaDiTesto 6"/>
          <p:cNvSpPr txBox="1"/>
          <p:nvPr/>
        </p:nvSpPr>
        <p:spPr>
          <a:xfrm>
            <a:off x="1586068" y="1511610"/>
            <a:ext cx="1612490" cy="400110"/>
          </a:xfrm>
          <a:prstGeom prst="rect">
            <a:avLst/>
          </a:prstGeom>
          <a:noFill/>
        </p:spPr>
        <p:txBody>
          <a:bodyPr wrap="square" rtlCol="0">
            <a:spAutoFit/>
          </a:bodyPr>
          <a:lstStyle/>
          <a:p>
            <a:r>
              <a:rPr lang="en-US" sz="2000" b="1" dirty="0" smtClean="0">
                <a:latin typeface="Adobe Devanagari" panose="02040503050201020203" pitchFamily="18" charset="0"/>
                <a:cs typeface="Adobe Devanagari" panose="02040503050201020203" pitchFamily="18" charset="0"/>
              </a:rPr>
              <a:t>UH-05</a:t>
            </a:r>
            <a:endParaRPr lang="en-US" sz="2000" b="1" dirty="0">
              <a:latin typeface="Adobe Devanagari" panose="02040503050201020203" pitchFamily="18" charset="0"/>
              <a:cs typeface="Adobe Devanagari" panose="02040503050201020203" pitchFamily="18" charset="0"/>
            </a:endParaRPr>
          </a:p>
        </p:txBody>
      </p:sp>
      <p:sp>
        <p:nvSpPr>
          <p:cNvPr id="9" name="CasellaDiTesto 8"/>
          <p:cNvSpPr txBox="1"/>
          <p:nvPr/>
        </p:nvSpPr>
        <p:spPr>
          <a:xfrm>
            <a:off x="4221287" y="1518169"/>
            <a:ext cx="1730477" cy="400110"/>
          </a:xfrm>
          <a:prstGeom prst="rect">
            <a:avLst/>
          </a:prstGeom>
          <a:noFill/>
        </p:spPr>
        <p:txBody>
          <a:bodyPr wrap="square" rtlCol="0">
            <a:spAutoFit/>
          </a:bodyPr>
          <a:lstStyle/>
          <a:p>
            <a:r>
              <a:rPr lang="en-US" sz="2000" b="1" dirty="0" smtClean="0">
                <a:latin typeface="Adobe Devanagari" panose="02040503050201020203" pitchFamily="18" charset="0"/>
                <a:cs typeface="Adobe Devanagari" panose="02040503050201020203" pitchFamily="18" charset="0"/>
              </a:rPr>
              <a:t>UH-10</a:t>
            </a:r>
            <a:endParaRPr lang="en-GB" sz="2000" dirty="0"/>
          </a:p>
        </p:txBody>
      </p:sp>
      <p:sp>
        <p:nvSpPr>
          <p:cNvPr id="12" name="CasellaDiTesto 11"/>
          <p:cNvSpPr txBox="1"/>
          <p:nvPr/>
        </p:nvSpPr>
        <p:spPr>
          <a:xfrm>
            <a:off x="2438400" y="3345098"/>
            <a:ext cx="894736" cy="400110"/>
          </a:xfrm>
          <a:prstGeom prst="rect">
            <a:avLst/>
          </a:prstGeom>
          <a:solidFill>
            <a:srgbClr val="FFFFFF">
              <a:alpha val="70980"/>
            </a:srgbClr>
          </a:solidFill>
        </p:spPr>
        <p:txBody>
          <a:bodyPr wrap="square" rtlCol="0">
            <a:spAutoFit/>
          </a:bodyPr>
          <a:lstStyle/>
          <a:p>
            <a:r>
              <a:rPr lang="en-US" sz="2000" b="1" dirty="0" smtClean="0">
                <a:solidFill>
                  <a:srgbClr val="C00000"/>
                </a:solidFill>
                <a:latin typeface="Adobe Devanagari" panose="02040503050201020203" pitchFamily="18" charset="0"/>
                <a:cs typeface="Adobe Devanagari" panose="02040503050201020203" pitchFamily="18" charset="0"/>
              </a:rPr>
              <a:t>50 Ma </a:t>
            </a:r>
            <a:endParaRPr lang="en-US" sz="2000" b="1" dirty="0">
              <a:solidFill>
                <a:srgbClr val="C00000"/>
              </a:solidFill>
              <a:latin typeface="Adobe Devanagari" panose="02040503050201020203" pitchFamily="18" charset="0"/>
              <a:cs typeface="Adobe Devanagari" panose="02040503050201020203" pitchFamily="18" charset="0"/>
            </a:endParaRPr>
          </a:p>
        </p:txBody>
      </p:sp>
      <p:sp>
        <p:nvSpPr>
          <p:cNvPr id="13" name="CasellaDiTesto 12"/>
          <p:cNvSpPr txBox="1"/>
          <p:nvPr/>
        </p:nvSpPr>
        <p:spPr>
          <a:xfrm>
            <a:off x="5208197" y="3345098"/>
            <a:ext cx="973394" cy="400110"/>
          </a:xfrm>
          <a:prstGeom prst="rect">
            <a:avLst/>
          </a:prstGeom>
          <a:solidFill>
            <a:srgbClr val="FFFFFF">
              <a:alpha val="70980"/>
            </a:srgbClr>
          </a:solidFill>
        </p:spPr>
        <p:txBody>
          <a:bodyPr wrap="square" rtlCol="0">
            <a:spAutoFit/>
          </a:bodyPr>
          <a:lstStyle/>
          <a:p>
            <a:r>
              <a:rPr lang="en-US" sz="2000" b="1" dirty="0">
                <a:solidFill>
                  <a:srgbClr val="C00000"/>
                </a:solidFill>
                <a:latin typeface="Adobe Devanagari" panose="02040503050201020203" pitchFamily="18" charset="0"/>
                <a:cs typeface="Adobe Devanagari" panose="02040503050201020203" pitchFamily="18" charset="0"/>
              </a:rPr>
              <a:t>8</a:t>
            </a:r>
            <a:r>
              <a:rPr lang="en-US" sz="2000" b="1" dirty="0" smtClean="0">
                <a:solidFill>
                  <a:srgbClr val="C00000"/>
                </a:solidFill>
                <a:latin typeface="Adobe Devanagari" panose="02040503050201020203" pitchFamily="18" charset="0"/>
                <a:cs typeface="Adobe Devanagari" panose="02040503050201020203" pitchFamily="18" charset="0"/>
              </a:rPr>
              <a:t>0 Ma </a:t>
            </a:r>
            <a:endParaRPr lang="en-US" sz="2000" b="1" dirty="0">
              <a:solidFill>
                <a:srgbClr val="C00000"/>
              </a:solidFill>
              <a:latin typeface="Adobe Devanagari" panose="02040503050201020203" pitchFamily="18" charset="0"/>
              <a:cs typeface="Adobe Devanagari" panose="02040503050201020203" pitchFamily="18" charset="0"/>
            </a:endParaRPr>
          </a:p>
        </p:txBody>
      </p:sp>
      <p:sp>
        <p:nvSpPr>
          <p:cNvPr id="14" name="Rettangolo 13"/>
          <p:cNvSpPr/>
          <p:nvPr/>
        </p:nvSpPr>
        <p:spPr>
          <a:xfrm>
            <a:off x="235974" y="1376516"/>
            <a:ext cx="11847871" cy="257605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974992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EC42236F-2386-2345-96D1-CFA51CDAB9D7}"/>
              </a:ext>
            </a:extLst>
          </p:cNvPr>
          <p:cNvSpPr>
            <a:spLocks noGrp="1"/>
          </p:cNvSpPr>
          <p:nvPr>
            <p:ph type="subTitle" idx="1"/>
          </p:nvPr>
        </p:nvSpPr>
        <p:spPr>
          <a:xfrm>
            <a:off x="3039878" y="161829"/>
            <a:ext cx="6273043" cy="454825"/>
          </a:xfrm>
        </p:spPr>
        <p:txBody>
          <a:bodyPr>
            <a:noAutofit/>
          </a:bodyPr>
          <a:lstStyle/>
          <a:p>
            <a:r>
              <a:rPr lang="it-US" sz="3600" b="1" dirty="0">
                <a:solidFill>
                  <a:schemeClr val="accent2">
                    <a:lumMod val="50000"/>
                  </a:schemeClr>
                </a:solidFill>
                <a:latin typeface="Adobe Devanagari" panose="02040503050201020203" pitchFamily="18" charset="0"/>
                <a:cs typeface="Adobe Devanagari" panose="02040503050201020203" pitchFamily="18" charset="0"/>
              </a:rPr>
              <a:t>Paleo/Rock Magnetic Results</a:t>
            </a:r>
          </a:p>
        </p:txBody>
      </p:sp>
      <p:sp>
        <p:nvSpPr>
          <p:cNvPr id="7" name="CasellaDiTesto 6">
            <a:extLst>
              <a:ext uri="{FF2B5EF4-FFF2-40B4-BE49-F238E27FC236}">
                <a16:creationId xmlns:a16="http://schemas.microsoft.com/office/drawing/2014/main" id="{B25D684F-2453-104C-B008-8AC5F9B92952}"/>
              </a:ext>
            </a:extLst>
          </p:cNvPr>
          <p:cNvSpPr txBox="1"/>
          <p:nvPr/>
        </p:nvSpPr>
        <p:spPr>
          <a:xfrm>
            <a:off x="326909" y="1003986"/>
            <a:ext cx="6034561" cy="5016758"/>
          </a:xfrm>
          <a:prstGeom prst="rect">
            <a:avLst/>
          </a:prstGeom>
          <a:noFill/>
        </p:spPr>
        <p:txBody>
          <a:bodyPr wrap="square" rtlCol="0">
            <a:spAutoFit/>
          </a:bodyPr>
          <a:lstStyle/>
          <a:p>
            <a:pPr algn="just"/>
            <a:r>
              <a:rPr lang="en-US" sz="1600" dirty="0">
                <a:latin typeface="Adobe Devanagari" panose="02040503050201020203" pitchFamily="18" charset="0"/>
                <a:cs typeface="Adobe Devanagari" panose="02040503050201020203" pitchFamily="18" charset="0"/>
              </a:rPr>
              <a:t>AF/thermal cleaning (a, b) show the presence of a minor secondary overprint removed after a peak field of 10-15 </a:t>
            </a:r>
            <a:r>
              <a:rPr lang="en-US" sz="1600" dirty="0" err="1">
                <a:latin typeface="Adobe Devanagari" panose="02040503050201020203" pitchFamily="18" charset="0"/>
                <a:cs typeface="Adobe Devanagari" panose="02040503050201020203" pitchFamily="18" charset="0"/>
              </a:rPr>
              <a:t>mT</a:t>
            </a:r>
            <a:r>
              <a:rPr lang="en-US" sz="1600" dirty="0">
                <a:latin typeface="Adobe Devanagari" panose="02040503050201020203" pitchFamily="18" charset="0"/>
                <a:cs typeface="Adobe Devanagari" panose="02040503050201020203" pitchFamily="18" charset="0"/>
              </a:rPr>
              <a:t> or a temperature of 150-200°C after which the directions stabilize indicating the presence of a stable vector representing the Characteristic Remanent Magnetization (</a:t>
            </a:r>
            <a:r>
              <a:rPr lang="en-US" sz="1600" dirty="0" err="1">
                <a:latin typeface="Adobe Devanagari" panose="02040503050201020203" pitchFamily="18" charset="0"/>
                <a:cs typeface="Adobe Devanagari" panose="02040503050201020203" pitchFamily="18" charset="0"/>
              </a:rPr>
              <a:t>ChRM</a:t>
            </a:r>
            <a:r>
              <a:rPr lang="en-US" sz="1600" dirty="0">
                <a:latin typeface="Adobe Devanagari" panose="02040503050201020203" pitchFamily="18" charset="0"/>
                <a:cs typeface="Adobe Devanagari" panose="02040503050201020203" pitchFamily="18" charset="0"/>
              </a:rPr>
              <a:t>). The mean paleomagnetic results (c) can be considered representative of the earth magnetic field present at the time of the eruption. The result indicates a counterclockwise rotation and a lower paleolatitude of the Arabian Plate at the timing of the emplacement of the rock. This is  in agreement with the reconstructed movements of the Arabian Plates during the Tertiary.</a:t>
            </a:r>
          </a:p>
          <a:p>
            <a:pPr algn="just"/>
            <a:r>
              <a:rPr lang="en-US" sz="1600" dirty="0">
                <a:latin typeface="Adobe Devanagari" panose="02040503050201020203" pitchFamily="18" charset="0"/>
                <a:cs typeface="Adobe Devanagari" panose="02040503050201020203" pitchFamily="18" charset="0"/>
              </a:rPr>
              <a:t>The main carrier of the remanence is Titanomagnetite with a consistent amount of </a:t>
            </a:r>
            <a:r>
              <a:rPr lang="en-US" sz="1600" dirty="0" err="1">
                <a:latin typeface="Adobe Devanagari" panose="02040503050201020203" pitchFamily="18" charset="0"/>
                <a:cs typeface="Adobe Devanagari" panose="02040503050201020203" pitchFamily="18" charset="0"/>
              </a:rPr>
              <a:t>Ti</a:t>
            </a:r>
            <a:r>
              <a:rPr lang="en-US" sz="1600" dirty="0">
                <a:latin typeface="Adobe Devanagari" panose="02040503050201020203" pitchFamily="18" charset="0"/>
                <a:cs typeface="Adobe Devanagari" panose="02040503050201020203" pitchFamily="18" charset="0"/>
              </a:rPr>
              <a:t> as indicated by the decrease of the magnetization during the thermal cleaning (d).</a:t>
            </a:r>
          </a:p>
          <a:p>
            <a:pPr algn="just"/>
            <a:r>
              <a:rPr lang="it-IT" sz="1600" dirty="0" err="1">
                <a:latin typeface="Adobe Devanagari" panose="02040503050201020203" pitchFamily="18" charset="0"/>
                <a:cs typeface="Adobe Devanagari" panose="02040503050201020203" pitchFamily="18" charset="0"/>
              </a:rPr>
              <a:t>Forc</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diagram</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indicates</a:t>
            </a:r>
            <a:r>
              <a:rPr lang="it-IT" sz="1600" dirty="0">
                <a:latin typeface="Adobe Devanagari" panose="02040503050201020203" pitchFamily="18" charset="0"/>
                <a:cs typeface="Adobe Devanagari" panose="02040503050201020203" pitchFamily="18" charset="0"/>
              </a:rPr>
              <a:t> the </a:t>
            </a:r>
            <a:r>
              <a:rPr lang="it-IT" sz="1600" dirty="0" err="1">
                <a:latin typeface="Adobe Devanagari" panose="02040503050201020203" pitchFamily="18" charset="0"/>
                <a:cs typeface="Adobe Devanagari" panose="02040503050201020203" pitchFamily="18" charset="0"/>
              </a:rPr>
              <a:t>presence</a:t>
            </a:r>
            <a:r>
              <a:rPr lang="it-IT" sz="1600" dirty="0">
                <a:latin typeface="Adobe Devanagari" panose="02040503050201020203" pitchFamily="18" charset="0"/>
                <a:cs typeface="Adobe Devanagari" panose="02040503050201020203" pitchFamily="18" charset="0"/>
              </a:rPr>
              <a:t> of </a:t>
            </a:r>
            <a:r>
              <a:rPr lang="it-IT" sz="1600" dirty="0" err="1">
                <a:latin typeface="Adobe Devanagari" panose="02040503050201020203" pitchFamily="18" charset="0"/>
                <a:cs typeface="Adobe Devanagari" panose="02040503050201020203" pitchFamily="18" charset="0"/>
              </a:rPr>
              <a:t>two</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grain</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size</a:t>
            </a:r>
            <a:r>
              <a:rPr lang="it-IT" sz="1600" dirty="0">
                <a:latin typeface="Adobe Devanagari" panose="02040503050201020203" pitchFamily="18" charset="0"/>
                <a:cs typeface="Adobe Devanagari" panose="02040503050201020203" pitchFamily="18" charset="0"/>
              </a:rPr>
              <a:t> with </a:t>
            </a:r>
            <a:r>
              <a:rPr lang="it-IT" sz="1600" dirty="0" err="1">
                <a:latin typeface="Adobe Devanagari" panose="02040503050201020203" pitchFamily="18" charset="0"/>
                <a:cs typeface="Adobe Devanagari" panose="02040503050201020203" pitchFamily="18" charset="0"/>
              </a:rPr>
              <a:t>dominant</a:t>
            </a:r>
            <a:r>
              <a:rPr lang="it-IT" sz="1600" dirty="0">
                <a:latin typeface="Adobe Devanagari" panose="02040503050201020203" pitchFamily="18" charset="0"/>
                <a:cs typeface="Adobe Devanagari" panose="02040503050201020203" pitchFamily="18" charset="0"/>
              </a:rPr>
              <a:t> small </a:t>
            </a:r>
            <a:r>
              <a:rPr lang="it-IT" sz="1600" dirty="0" err="1">
                <a:latin typeface="Adobe Devanagari" panose="02040503050201020203" pitchFamily="18" charset="0"/>
                <a:cs typeface="Adobe Devanagari" panose="02040503050201020203" pitchFamily="18" charset="0"/>
              </a:rPr>
              <a:t>grains</a:t>
            </a:r>
            <a:r>
              <a:rPr lang="it-IT" sz="1600" dirty="0">
                <a:latin typeface="Adobe Devanagari" panose="02040503050201020203" pitchFamily="18" charset="0"/>
                <a:cs typeface="Adobe Devanagari" panose="02040503050201020203" pitchFamily="18" charset="0"/>
              </a:rPr>
              <a:t> in the PSD state and a </a:t>
            </a:r>
            <a:r>
              <a:rPr lang="it-IT" sz="1600" dirty="0" err="1">
                <a:latin typeface="Adobe Devanagari" panose="02040503050201020203" pitchFamily="18" charset="0"/>
                <a:cs typeface="Adobe Devanagari" panose="02040503050201020203" pitchFamily="18" charset="0"/>
              </a:rPr>
              <a:t>contribution</a:t>
            </a:r>
            <a:r>
              <a:rPr lang="it-IT" sz="1600" dirty="0">
                <a:latin typeface="Adobe Devanagari" panose="02040503050201020203" pitchFamily="18" charset="0"/>
                <a:cs typeface="Adobe Devanagari" panose="02040503050201020203" pitchFamily="18" charset="0"/>
              </a:rPr>
              <a:t> of </a:t>
            </a:r>
            <a:r>
              <a:rPr lang="it-IT" sz="1600" dirty="0" err="1">
                <a:latin typeface="Adobe Devanagari" panose="02040503050201020203" pitchFamily="18" charset="0"/>
                <a:cs typeface="Adobe Devanagari" panose="02040503050201020203" pitchFamily="18" charset="0"/>
              </a:rPr>
              <a:t>larger</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grains</a:t>
            </a:r>
            <a:r>
              <a:rPr lang="it-IT" sz="1600" dirty="0">
                <a:latin typeface="Adobe Devanagari" panose="02040503050201020203" pitchFamily="18" charset="0"/>
                <a:cs typeface="Adobe Devanagari" panose="02040503050201020203" pitchFamily="18" charset="0"/>
              </a:rPr>
              <a:t> (MD) </a:t>
            </a:r>
            <a:r>
              <a:rPr lang="it-IT" sz="1600" dirty="0" err="1">
                <a:latin typeface="Adobe Devanagari" panose="02040503050201020203" pitchFamily="18" charset="0"/>
                <a:cs typeface="Adobe Devanagari" panose="02040503050201020203" pitchFamily="18" charset="0"/>
              </a:rPr>
              <a:t>evident</a:t>
            </a:r>
            <a:r>
              <a:rPr lang="it-IT" sz="1600" dirty="0">
                <a:latin typeface="Adobe Devanagari" panose="02040503050201020203" pitchFamily="18" charset="0"/>
                <a:cs typeface="Adobe Devanagari" panose="02040503050201020203" pitchFamily="18" charset="0"/>
              </a:rPr>
              <a:t> by the </a:t>
            </a:r>
            <a:r>
              <a:rPr lang="it-IT" sz="1600" dirty="0" err="1">
                <a:latin typeface="Adobe Devanagari" panose="02040503050201020203" pitchFamily="18" charset="0"/>
                <a:cs typeface="Adobe Devanagari" panose="02040503050201020203" pitchFamily="18" charset="0"/>
              </a:rPr>
              <a:t>spreading</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along</a:t>
            </a:r>
            <a:r>
              <a:rPr lang="it-IT" sz="1600" dirty="0">
                <a:latin typeface="Adobe Devanagari" panose="02040503050201020203" pitchFamily="18" charset="0"/>
                <a:cs typeface="Adobe Devanagari" panose="02040503050201020203" pitchFamily="18" charset="0"/>
              </a:rPr>
              <a:t> the </a:t>
            </a:r>
            <a:r>
              <a:rPr lang="it-IT" sz="1600" dirty="0" err="1">
                <a:latin typeface="Adobe Devanagari" panose="02040503050201020203" pitchFamily="18" charset="0"/>
                <a:cs typeface="Adobe Devanagari" panose="02040503050201020203" pitchFamily="18" charset="0"/>
              </a:rPr>
              <a:t>Hu</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axe</a:t>
            </a:r>
            <a:r>
              <a:rPr lang="it-IT" sz="1600" dirty="0">
                <a:latin typeface="Adobe Devanagari" panose="02040503050201020203" pitchFamily="18" charset="0"/>
                <a:cs typeface="Adobe Devanagari" panose="02040503050201020203" pitchFamily="18" charset="0"/>
              </a:rPr>
              <a:t> (e). The </a:t>
            </a:r>
            <a:r>
              <a:rPr lang="it-IT" sz="1600" dirty="0" err="1">
                <a:latin typeface="Adobe Devanagari" panose="02040503050201020203" pitchFamily="18" charset="0"/>
                <a:cs typeface="Adobe Devanagari" panose="02040503050201020203" pitchFamily="18" charset="0"/>
              </a:rPr>
              <a:t>two</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components</a:t>
            </a:r>
            <a:r>
              <a:rPr lang="it-IT" sz="1600" dirty="0">
                <a:latin typeface="Adobe Devanagari" panose="02040503050201020203" pitchFamily="18" charset="0"/>
                <a:cs typeface="Adobe Devanagari" panose="02040503050201020203" pitchFamily="18" charset="0"/>
              </a:rPr>
              <a:t> are </a:t>
            </a:r>
            <a:r>
              <a:rPr lang="it-IT" sz="1600" dirty="0" err="1">
                <a:latin typeface="Adobe Devanagari" panose="02040503050201020203" pitchFamily="18" charset="0"/>
                <a:cs typeface="Adobe Devanagari" panose="02040503050201020203" pitchFamily="18" charset="0"/>
              </a:rPr>
              <a:t>also</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evident</a:t>
            </a:r>
            <a:r>
              <a:rPr lang="it-IT" sz="1600" dirty="0">
                <a:latin typeface="Adobe Devanagari" panose="02040503050201020203" pitchFamily="18" charset="0"/>
                <a:cs typeface="Adobe Devanagari" panose="02040503050201020203" pitchFamily="18" charset="0"/>
              </a:rPr>
              <a:t> in the </a:t>
            </a:r>
            <a:r>
              <a:rPr lang="it-IT" sz="1600" dirty="0" err="1">
                <a:latin typeface="Adobe Devanagari" panose="02040503050201020203" pitchFamily="18" charset="0"/>
                <a:cs typeface="Adobe Devanagari" panose="02040503050201020203" pitchFamily="18" charset="0"/>
              </a:rPr>
              <a:t>coercivity</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distribution</a:t>
            </a:r>
            <a:r>
              <a:rPr lang="it-IT" sz="1600" dirty="0">
                <a:latin typeface="Adobe Devanagari" panose="02040503050201020203" pitchFamily="18" charset="0"/>
                <a:cs typeface="Adobe Devanagari" panose="02040503050201020203" pitchFamily="18" charset="0"/>
              </a:rPr>
              <a:t> from IRM </a:t>
            </a:r>
            <a:r>
              <a:rPr lang="it-IT" sz="1600" dirty="0" err="1">
                <a:latin typeface="Adobe Devanagari" panose="02040503050201020203" pitchFamily="18" charset="0"/>
                <a:cs typeface="Adobe Devanagari" panose="02040503050201020203" pitchFamily="18" charset="0"/>
              </a:rPr>
              <a:t>acquisition</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f</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They</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reflect</a:t>
            </a:r>
            <a:r>
              <a:rPr lang="it-IT" sz="1600" dirty="0">
                <a:latin typeface="Adobe Devanagari" panose="02040503050201020203" pitchFamily="18" charset="0"/>
                <a:cs typeface="Adobe Devanagari" panose="02040503050201020203" pitchFamily="18" charset="0"/>
              </a:rPr>
              <a:t> the quenching </a:t>
            </a:r>
            <a:r>
              <a:rPr lang="it-IT" sz="1600" dirty="0" err="1">
                <a:latin typeface="Adobe Devanagari" panose="02040503050201020203" pitchFamily="18" charset="0"/>
                <a:cs typeface="Adobe Devanagari" panose="02040503050201020203" pitchFamily="18" charset="0"/>
              </a:rPr>
              <a:t>history</a:t>
            </a:r>
            <a:r>
              <a:rPr lang="it-IT" sz="1600" dirty="0">
                <a:latin typeface="Adobe Devanagari" panose="02040503050201020203" pitchFamily="18" charset="0"/>
                <a:cs typeface="Adobe Devanagari" panose="02040503050201020203" pitchFamily="18" charset="0"/>
              </a:rPr>
              <a:t> of the </a:t>
            </a:r>
            <a:r>
              <a:rPr lang="it-IT" sz="1600" dirty="0" err="1">
                <a:latin typeface="Adobe Devanagari" panose="02040503050201020203" pitchFamily="18" charset="0"/>
                <a:cs typeface="Adobe Devanagari" panose="02040503050201020203" pitchFamily="18" charset="0"/>
              </a:rPr>
              <a:t>columnar</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basalts</a:t>
            </a:r>
            <a:r>
              <a:rPr lang="it-IT" sz="1600" dirty="0">
                <a:latin typeface="Adobe Devanagari" panose="02040503050201020203" pitchFamily="18" charset="0"/>
                <a:cs typeface="Adobe Devanagari" panose="02040503050201020203" pitchFamily="18" charset="0"/>
              </a:rPr>
              <a:t> with the small </a:t>
            </a:r>
            <a:r>
              <a:rPr lang="it-IT" sz="1600" dirty="0" err="1">
                <a:latin typeface="Adobe Devanagari" panose="02040503050201020203" pitchFamily="18" charset="0"/>
                <a:cs typeface="Adobe Devanagari" panose="02040503050201020203" pitchFamily="18" charset="0"/>
              </a:rPr>
              <a:t>grains</a:t>
            </a:r>
            <a:r>
              <a:rPr lang="it-IT" sz="1600" dirty="0">
                <a:latin typeface="Adobe Devanagari" panose="02040503050201020203" pitchFamily="18" charset="0"/>
                <a:cs typeface="Adobe Devanagari" panose="02040503050201020203" pitchFamily="18" charset="0"/>
              </a:rPr>
              <a:t> (PSD) </a:t>
            </a:r>
            <a:r>
              <a:rPr lang="it-IT" sz="1600" dirty="0" err="1">
                <a:latin typeface="Adobe Devanagari" panose="02040503050201020203" pitchFamily="18" charset="0"/>
                <a:cs typeface="Adobe Devanagari" panose="02040503050201020203" pitchFamily="18" charset="0"/>
              </a:rPr>
              <a:t>representing</a:t>
            </a:r>
            <a:r>
              <a:rPr lang="it-IT" sz="1600" dirty="0">
                <a:latin typeface="Adobe Devanagari" panose="02040503050201020203" pitchFamily="18" charset="0"/>
                <a:cs typeface="Adobe Devanagari" panose="02040503050201020203" pitchFamily="18" charset="0"/>
              </a:rPr>
              <a:t> the </a:t>
            </a:r>
            <a:r>
              <a:rPr lang="it-IT" sz="1600" dirty="0" err="1">
                <a:latin typeface="Adobe Devanagari" panose="02040503050201020203" pitchFamily="18" charset="0"/>
                <a:cs typeface="Adobe Devanagari" panose="02040503050201020203" pitchFamily="18" charset="0"/>
              </a:rPr>
              <a:t>rapid</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cooling</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occurring</a:t>
            </a:r>
            <a:r>
              <a:rPr lang="it-IT" sz="1600" dirty="0">
                <a:latin typeface="Adobe Devanagari" panose="02040503050201020203" pitchFamily="18" charset="0"/>
                <a:cs typeface="Adobe Devanagari" panose="02040503050201020203" pitchFamily="18" charset="0"/>
              </a:rPr>
              <a:t> in </a:t>
            </a:r>
            <a:r>
              <a:rPr lang="it-IT" sz="1600" dirty="0" err="1">
                <a:latin typeface="Adobe Devanagari" panose="02040503050201020203" pitchFamily="18" charset="0"/>
                <a:cs typeface="Adobe Devanagari" panose="02040503050201020203" pitchFamily="18" charset="0"/>
              </a:rPr>
              <a:t>correspondence</a:t>
            </a:r>
            <a:r>
              <a:rPr lang="it-IT" sz="1600" dirty="0">
                <a:latin typeface="Adobe Devanagari" panose="02040503050201020203" pitchFamily="18" charset="0"/>
                <a:cs typeface="Adobe Devanagari" panose="02040503050201020203" pitchFamily="18" charset="0"/>
              </a:rPr>
              <a:t> of the </a:t>
            </a:r>
            <a:r>
              <a:rPr lang="it-IT" sz="1600" dirty="0" err="1">
                <a:latin typeface="Adobe Devanagari" panose="02040503050201020203" pitchFamily="18" charset="0"/>
                <a:cs typeface="Adobe Devanagari" panose="02040503050201020203" pitchFamily="18" charset="0"/>
              </a:rPr>
              <a:t>phreatomagmatic</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explosions</a:t>
            </a:r>
            <a:r>
              <a:rPr lang="it-IT" sz="1600" dirty="0">
                <a:latin typeface="Adobe Devanagari" panose="02040503050201020203" pitchFamily="18" charset="0"/>
                <a:cs typeface="Adobe Devanagari" panose="02040503050201020203" pitchFamily="18" charset="0"/>
              </a:rPr>
              <a:t> and the </a:t>
            </a:r>
            <a:r>
              <a:rPr lang="it-IT" sz="1600" dirty="0" err="1">
                <a:latin typeface="Adobe Devanagari" panose="02040503050201020203" pitchFamily="18" charset="0"/>
                <a:cs typeface="Adobe Devanagari" panose="02040503050201020203" pitchFamily="18" charset="0"/>
              </a:rPr>
              <a:t>larger</a:t>
            </a:r>
            <a:r>
              <a:rPr lang="it-IT" sz="1600" dirty="0">
                <a:latin typeface="Adobe Devanagari" panose="02040503050201020203" pitchFamily="18" charset="0"/>
                <a:cs typeface="Adobe Devanagari" panose="02040503050201020203" pitchFamily="18" charset="0"/>
              </a:rPr>
              <a:t> (MD) </a:t>
            </a:r>
            <a:r>
              <a:rPr lang="it-IT" sz="1600" dirty="0" err="1">
                <a:latin typeface="Adobe Devanagari" panose="02040503050201020203" pitchFamily="18" charset="0"/>
                <a:cs typeface="Adobe Devanagari" panose="02040503050201020203" pitchFamily="18" charset="0"/>
              </a:rPr>
              <a:t>grains</a:t>
            </a:r>
            <a:r>
              <a:rPr lang="it-IT" sz="1600" dirty="0">
                <a:latin typeface="Adobe Devanagari" panose="02040503050201020203" pitchFamily="18" charset="0"/>
                <a:cs typeface="Adobe Devanagari" panose="02040503050201020203" pitchFamily="18" charset="0"/>
              </a:rPr>
              <a:t> the post-</a:t>
            </a:r>
            <a:r>
              <a:rPr lang="it-IT" sz="1600" dirty="0" err="1">
                <a:latin typeface="Adobe Devanagari" panose="02040503050201020203" pitchFamily="18" charset="0"/>
                <a:cs typeface="Adobe Devanagari" panose="02040503050201020203" pitchFamily="18" charset="0"/>
              </a:rPr>
              <a:t>depositional</a:t>
            </a:r>
            <a:r>
              <a:rPr lang="it-IT" sz="1600" dirty="0">
                <a:latin typeface="Adobe Devanagari" panose="02040503050201020203" pitchFamily="18" charset="0"/>
                <a:cs typeface="Adobe Devanagari" panose="02040503050201020203" pitchFamily="18" charset="0"/>
              </a:rPr>
              <a:t> </a:t>
            </a:r>
            <a:r>
              <a:rPr lang="it-IT" sz="1600" dirty="0" err="1">
                <a:latin typeface="Adobe Devanagari" panose="02040503050201020203" pitchFamily="18" charset="0"/>
                <a:cs typeface="Adobe Devanagari" panose="02040503050201020203" pitchFamily="18" charset="0"/>
              </a:rPr>
              <a:t>cooling</a:t>
            </a:r>
            <a:r>
              <a:rPr lang="it-IT" sz="1600" dirty="0">
                <a:latin typeface="Adobe Devanagari" panose="02040503050201020203" pitchFamily="18" charset="0"/>
                <a:cs typeface="Adobe Devanagari" panose="02040503050201020203" pitchFamily="18" charset="0"/>
              </a:rPr>
              <a:t>.</a:t>
            </a: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1275" y="708305"/>
            <a:ext cx="4250854" cy="5756405"/>
          </a:xfrm>
          <a:prstGeom prst="rect">
            <a:avLst/>
          </a:prstGeom>
        </p:spPr>
      </p:pic>
    </p:spTree>
    <p:extLst>
      <p:ext uri="{BB962C8B-B14F-4D97-AF65-F5344CB8AC3E}">
        <p14:creationId xmlns:p14="http://schemas.microsoft.com/office/powerpoint/2010/main" val="21029850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5149" y="1333337"/>
            <a:ext cx="6094665" cy="5126457"/>
          </a:xfrm>
          <a:prstGeom prst="rect">
            <a:avLst/>
          </a:prstGeom>
        </p:spPr>
      </p:pic>
      <p:sp>
        <p:nvSpPr>
          <p:cNvPr id="4" name="CasellaDiTesto 3"/>
          <p:cNvSpPr txBox="1"/>
          <p:nvPr/>
        </p:nvSpPr>
        <p:spPr>
          <a:xfrm>
            <a:off x="6255773" y="1877962"/>
            <a:ext cx="5515897" cy="1323439"/>
          </a:xfrm>
          <a:prstGeom prst="rect">
            <a:avLst/>
          </a:prstGeom>
          <a:noFill/>
        </p:spPr>
        <p:txBody>
          <a:bodyPr wrap="square" rtlCol="0">
            <a:spAutoFit/>
          </a:bodyPr>
          <a:lstStyle/>
          <a:p>
            <a:pPr marL="285750" indent="-285750">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 </a:t>
            </a:r>
            <a:r>
              <a:rPr lang="en-GB" sz="1600" b="1" dirty="0">
                <a:latin typeface="Adobe Devanagari" panose="02040503050201020203" pitchFamily="18" charset="0"/>
                <a:cs typeface="Adobe Devanagari" panose="02040503050201020203" pitchFamily="18" charset="0"/>
              </a:rPr>
              <a:t>alkaline-olivine basalts </a:t>
            </a:r>
            <a:r>
              <a:rPr lang="en-GB" sz="1600" dirty="0">
                <a:latin typeface="Adobe Devanagari" panose="02040503050201020203" pitchFamily="18" charset="0"/>
                <a:cs typeface="Adobe Devanagari" panose="02040503050201020203" pitchFamily="18" charset="0"/>
              </a:rPr>
              <a:t>and fall into the field of basalts, </a:t>
            </a:r>
            <a:r>
              <a:rPr lang="en-GB" sz="1600" dirty="0" err="1">
                <a:latin typeface="Adobe Devanagari" panose="02040503050201020203" pitchFamily="18" charset="0"/>
                <a:cs typeface="Adobe Devanagari" panose="02040503050201020203" pitchFamily="18" charset="0"/>
              </a:rPr>
              <a:t>hawaiite</a:t>
            </a:r>
            <a:r>
              <a:rPr lang="en-GB" sz="1600" dirty="0">
                <a:latin typeface="Adobe Devanagari" panose="02040503050201020203" pitchFamily="18" charset="0"/>
                <a:cs typeface="Adobe Devanagari" panose="02040503050201020203" pitchFamily="18" charset="0"/>
              </a:rPr>
              <a:t> and basanite with SiO2 ranging within 42-48%. </a:t>
            </a:r>
            <a:endParaRPr lang="en-GB" sz="1600" dirty="0" smtClean="0">
              <a:latin typeface="Adobe Devanagari" panose="02040503050201020203" pitchFamily="18" charset="0"/>
              <a:cs typeface="Adobe Devanagari" panose="02040503050201020203" pitchFamily="18" charset="0"/>
            </a:endParaRPr>
          </a:p>
          <a:p>
            <a:pPr marL="285750" indent="-285750">
              <a:buFont typeface="Arial" panose="020B0604020202020204" pitchFamily="34" charset="0"/>
              <a:buChar char="•"/>
            </a:pPr>
            <a:r>
              <a:rPr lang="en-GB" sz="1600" dirty="0">
                <a:latin typeface="Adobe Devanagari" panose="02040503050201020203" pitchFamily="18" charset="0"/>
                <a:cs typeface="Adobe Devanagari" panose="02040503050201020203" pitchFamily="18" charset="0"/>
              </a:rPr>
              <a:t>P</a:t>
            </a:r>
            <a:r>
              <a:rPr lang="en-GB" sz="1600" dirty="0" smtClean="0">
                <a:latin typeface="Adobe Devanagari" panose="02040503050201020203" pitchFamily="18" charset="0"/>
                <a:cs typeface="Adobe Devanagari" panose="02040503050201020203" pitchFamily="18" charset="0"/>
              </a:rPr>
              <a:t>orphyritic </a:t>
            </a:r>
            <a:r>
              <a:rPr lang="en-GB" sz="1600" dirty="0">
                <a:latin typeface="Adobe Devanagari" panose="02040503050201020203" pitchFamily="18" charset="0"/>
                <a:cs typeface="Adobe Devanagari" panose="02040503050201020203" pitchFamily="18" charset="0"/>
              </a:rPr>
              <a:t>texture with phenocrysts of fresh olivine (50-60%), clinopyroxene (20-30%) and oxides (5-10%) dispersed in a glassy matrix. </a:t>
            </a:r>
            <a:r>
              <a:rPr lang="en-GB" sz="1600" dirty="0" smtClean="0">
                <a:latin typeface="Adobe Devanagari" panose="02040503050201020203" pitchFamily="18" charset="0"/>
                <a:cs typeface="Adobe Devanagari" panose="02040503050201020203" pitchFamily="18" charset="0"/>
              </a:rPr>
              <a:t>Plagioclase is not present as phenocryst.</a:t>
            </a:r>
            <a:endParaRPr lang="en-GB" sz="1600" dirty="0">
              <a:latin typeface="Adobe Devanagari" panose="02040503050201020203" pitchFamily="18" charset="0"/>
              <a:cs typeface="Adobe Devanagari" panose="02040503050201020203" pitchFamily="18" charset="0"/>
            </a:endParaRPr>
          </a:p>
        </p:txBody>
      </p:sp>
      <p:sp>
        <p:nvSpPr>
          <p:cNvPr id="13" name="Rettangolo 12"/>
          <p:cNvSpPr/>
          <p:nvPr/>
        </p:nvSpPr>
        <p:spPr>
          <a:xfrm>
            <a:off x="4001729" y="4345857"/>
            <a:ext cx="2538085" cy="884903"/>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tangolo 13"/>
          <p:cNvSpPr/>
          <p:nvPr/>
        </p:nvSpPr>
        <p:spPr>
          <a:xfrm>
            <a:off x="904568" y="5338916"/>
            <a:ext cx="2493839" cy="776750"/>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CasellaDiTesto 14"/>
          <p:cNvSpPr txBox="1"/>
          <p:nvPr/>
        </p:nvSpPr>
        <p:spPr>
          <a:xfrm>
            <a:off x="6883704" y="4153542"/>
            <a:ext cx="4816683" cy="1077218"/>
          </a:xfrm>
          <a:prstGeom prst="rect">
            <a:avLst/>
          </a:prstGeom>
          <a:noFill/>
        </p:spPr>
        <p:txBody>
          <a:bodyPr wrap="square" rtlCol="0">
            <a:spAutoFit/>
          </a:bodyPr>
          <a:lstStyle/>
          <a:p>
            <a:pPr marL="285750" indent="-285750" algn="just">
              <a:buFont typeface="Arial" panose="020B0604020202020204" pitchFamily="34" charset="0"/>
              <a:buChar char="•"/>
            </a:pPr>
            <a:r>
              <a:rPr lang="en-GB" sz="1600" dirty="0">
                <a:latin typeface="Adobe Devanagari" panose="02040503050201020203" pitchFamily="18" charset="0"/>
                <a:cs typeface="Adobe Devanagari" panose="02040503050201020203" pitchFamily="18" charset="0"/>
              </a:rPr>
              <a:t>According to a </a:t>
            </a:r>
            <a:r>
              <a:rPr lang="en-GB" sz="1600" b="1" dirty="0">
                <a:latin typeface="Adobe Devanagari" panose="02040503050201020203" pitchFamily="18" charset="0"/>
                <a:cs typeface="Adobe Devanagari" panose="02040503050201020203" pitchFamily="18" charset="0"/>
              </a:rPr>
              <a:t>fractional crystallization </a:t>
            </a:r>
            <a:r>
              <a:rPr lang="en-GB" sz="1600" dirty="0">
                <a:latin typeface="Adobe Devanagari" panose="02040503050201020203" pitchFamily="18" charset="0"/>
                <a:cs typeface="Adobe Devanagari" panose="02040503050201020203" pitchFamily="18" charset="0"/>
              </a:rPr>
              <a:t>process, the rock samples show decreasing </a:t>
            </a:r>
            <a:r>
              <a:rPr lang="en-GB" sz="1600" dirty="0" err="1">
                <a:latin typeface="Adobe Devanagari" panose="02040503050201020203" pitchFamily="18" charset="0"/>
                <a:cs typeface="Adobe Devanagari" panose="02040503050201020203" pitchFamily="18" charset="0"/>
              </a:rPr>
              <a:t>MgO</a:t>
            </a:r>
            <a:r>
              <a:rPr lang="en-GB" sz="1600" dirty="0">
                <a:latin typeface="Adobe Devanagari" panose="02040503050201020203" pitchFamily="18" charset="0"/>
                <a:cs typeface="Adobe Devanagari" panose="02040503050201020203" pitchFamily="18" charset="0"/>
              </a:rPr>
              <a:t> at increasing SiO2, Al2O3 and most incompatible elements (K2O, Na2O, P2O3), whereas </a:t>
            </a:r>
            <a:r>
              <a:rPr lang="en-GB" sz="1600" dirty="0" err="1">
                <a:latin typeface="Adobe Devanagari" panose="02040503050201020203" pitchFamily="18" charset="0"/>
                <a:cs typeface="Adobe Devanagari" panose="02040503050201020203" pitchFamily="18" charset="0"/>
              </a:rPr>
              <a:t>CaO</a:t>
            </a:r>
            <a:r>
              <a:rPr lang="en-GB" sz="1600" dirty="0">
                <a:latin typeface="Adobe Devanagari" panose="02040503050201020203" pitchFamily="18" charset="0"/>
                <a:cs typeface="Adobe Devanagari" panose="02040503050201020203" pitchFamily="18" charset="0"/>
              </a:rPr>
              <a:t>, TiO2 and </a:t>
            </a:r>
            <a:r>
              <a:rPr lang="en-GB" sz="1600" dirty="0" err="1">
                <a:latin typeface="Adobe Devanagari" panose="02040503050201020203" pitchFamily="18" charset="0"/>
                <a:cs typeface="Adobe Devanagari" panose="02040503050201020203" pitchFamily="18" charset="0"/>
              </a:rPr>
              <a:t>FeO</a:t>
            </a:r>
            <a:r>
              <a:rPr lang="en-GB" sz="1600" dirty="0">
                <a:latin typeface="Adobe Devanagari" panose="02040503050201020203" pitchFamily="18" charset="0"/>
                <a:cs typeface="Adobe Devanagari" panose="02040503050201020203" pitchFamily="18" charset="0"/>
              </a:rPr>
              <a:t> tend to </a:t>
            </a:r>
            <a:r>
              <a:rPr lang="en-GB" sz="1600" dirty="0" smtClean="0">
                <a:latin typeface="Adobe Devanagari" panose="02040503050201020203" pitchFamily="18" charset="0"/>
                <a:cs typeface="Adobe Devanagari" panose="02040503050201020203" pitchFamily="18" charset="0"/>
              </a:rPr>
              <a:t>decrease.</a:t>
            </a:r>
          </a:p>
        </p:txBody>
      </p:sp>
      <p:sp>
        <p:nvSpPr>
          <p:cNvPr id="16" name="CasellaDiTesto 15"/>
          <p:cNvSpPr txBox="1"/>
          <p:nvPr/>
        </p:nvSpPr>
        <p:spPr>
          <a:xfrm>
            <a:off x="6902245" y="5447070"/>
            <a:ext cx="4798142" cy="1323439"/>
          </a:xfrm>
          <a:prstGeom prst="rect">
            <a:avLst/>
          </a:prstGeom>
          <a:noFill/>
        </p:spPr>
        <p:txBody>
          <a:bodyPr wrap="square" rtlCol="0">
            <a:spAutoFit/>
          </a:bodyPr>
          <a:lstStyle/>
          <a:p>
            <a:pPr marL="285750" indent="-285750">
              <a:buFont typeface="Arial" panose="020B0604020202020204" pitchFamily="34" charset="0"/>
              <a:buChar char="•"/>
            </a:pPr>
            <a:r>
              <a:rPr lang="en-GB" sz="1600" dirty="0" err="1">
                <a:latin typeface="Adobe Devanagari" panose="02040503050201020203" pitchFamily="18" charset="0"/>
                <a:cs typeface="Adobe Devanagari" panose="02040503050201020203" pitchFamily="18" charset="0"/>
              </a:rPr>
              <a:t>Marthoum</a:t>
            </a:r>
            <a:r>
              <a:rPr lang="en-GB" sz="1600" dirty="0">
                <a:latin typeface="Adobe Devanagari" panose="02040503050201020203" pitchFamily="18" charset="0"/>
                <a:cs typeface="Adobe Devanagari" panose="02040503050201020203" pitchFamily="18" charset="0"/>
              </a:rPr>
              <a:t> pipe </a:t>
            </a:r>
            <a:r>
              <a:rPr lang="en-GB" sz="1600" dirty="0" err="1">
                <a:latin typeface="Adobe Devanagari" panose="02040503050201020203" pitchFamily="18" charset="0"/>
                <a:cs typeface="Adobe Devanagari" panose="02040503050201020203" pitchFamily="18" charset="0"/>
              </a:rPr>
              <a:t>sampels</a:t>
            </a:r>
            <a:r>
              <a:rPr lang="en-GB" sz="1600" dirty="0">
                <a:latin typeface="Adobe Devanagari" panose="02040503050201020203" pitchFamily="18" charset="0"/>
                <a:cs typeface="Adobe Devanagari" panose="02040503050201020203" pitchFamily="18" charset="0"/>
              </a:rPr>
              <a:t> show different major compositions from those of the Harrat Uwayrid having </a:t>
            </a:r>
            <a:r>
              <a:rPr lang="en-GB" sz="1600" b="1" dirty="0">
                <a:solidFill>
                  <a:srgbClr val="C00000"/>
                </a:solidFill>
                <a:latin typeface="Adobe Devanagari" panose="02040503050201020203" pitchFamily="18" charset="0"/>
                <a:cs typeface="Adobe Devanagari" panose="02040503050201020203" pitchFamily="18" charset="0"/>
              </a:rPr>
              <a:t>lower Al2O3 </a:t>
            </a:r>
            <a:r>
              <a:rPr lang="en-GB" sz="1600" dirty="0">
                <a:latin typeface="Adobe Devanagari" panose="02040503050201020203" pitchFamily="18" charset="0"/>
                <a:cs typeface="Adobe Devanagari" panose="02040503050201020203" pitchFamily="18" charset="0"/>
              </a:rPr>
              <a:t>(13-9 </a:t>
            </a:r>
            <a:r>
              <a:rPr lang="en-GB" sz="1600" dirty="0" err="1">
                <a:latin typeface="Adobe Devanagari" panose="02040503050201020203" pitchFamily="18" charset="0"/>
                <a:cs typeface="Adobe Devanagari" panose="02040503050201020203" pitchFamily="18" charset="0"/>
              </a:rPr>
              <a:t>wt</a:t>
            </a:r>
            <a:r>
              <a:rPr lang="en-GB" sz="1600" dirty="0">
                <a:latin typeface="Adobe Devanagari" panose="02040503050201020203" pitchFamily="18" charset="0"/>
                <a:cs typeface="Adobe Devanagari" panose="02040503050201020203" pitchFamily="18" charset="0"/>
              </a:rPr>
              <a:t>%) and </a:t>
            </a:r>
            <a:r>
              <a:rPr lang="en-GB" sz="1600" b="1" dirty="0">
                <a:solidFill>
                  <a:srgbClr val="C00000"/>
                </a:solidFill>
                <a:latin typeface="Adobe Devanagari" panose="02040503050201020203" pitchFamily="18" charset="0"/>
                <a:cs typeface="Adobe Devanagari" panose="02040503050201020203" pitchFamily="18" charset="0"/>
              </a:rPr>
              <a:t>higher TiO2 </a:t>
            </a:r>
            <a:r>
              <a:rPr lang="en-GB" sz="1600" dirty="0">
                <a:latin typeface="Adobe Devanagari" panose="02040503050201020203" pitchFamily="18" charset="0"/>
                <a:cs typeface="Adobe Devanagari" panose="02040503050201020203" pitchFamily="18" charset="0"/>
              </a:rPr>
              <a:t>(3-4.7 </a:t>
            </a:r>
            <a:r>
              <a:rPr lang="en-GB" sz="1600" dirty="0" err="1">
                <a:latin typeface="Adobe Devanagari" panose="02040503050201020203" pitchFamily="18" charset="0"/>
                <a:cs typeface="Adobe Devanagari" panose="02040503050201020203" pitchFamily="18" charset="0"/>
              </a:rPr>
              <a:t>wt</a:t>
            </a:r>
            <a:r>
              <a:rPr lang="en-GB" sz="1600" dirty="0">
                <a:latin typeface="Adobe Devanagari" panose="02040503050201020203" pitchFamily="18" charset="0"/>
                <a:cs typeface="Adobe Devanagari" panose="02040503050201020203" pitchFamily="18" charset="0"/>
              </a:rPr>
              <a:t>%) contents. </a:t>
            </a:r>
          </a:p>
          <a:p>
            <a:endParaRPr lang="en-GB" sz="1600" dirty="0">
              <a:latin typeface="Adobe Devanagari" panose="02040503050201020203" pitchFamily="18" charset="0"/>
              <a:cs typeface="Adobe Devanagari" panose="02040503050201020203" pitchFamily="18" charset="0"/>
            </a:endParaRPr>
          </a:p>
        </p:txBody>
      </p:sp>
      <p:sp>
        <p:nvSpPr>
          <p:cNvPr id="9" name="CasellaDiTesto 8"/>
          <p:cNvSpPr txBox="1"/>
          <p:nvPr/>
        </p:nvSpPr>
        <p:spPr>
          <a:xfrm>
            <a:off x="-280220" y="23978"/>
            <a:ext cx="12344401" cy="1077218"/>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Gechemical</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results</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p>
          <a:p>
            <a:pPr algn="ct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diffrences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between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lavas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from the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H.Uwayrid</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and the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pipes</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Tree>
    <p:extLst>
      <p:ext uri="{BB962C8B-B14F-4D97-AF65-F5344CB8AC3E}">
        <p14:creationId xmlns:p14="http://schemas.microsoft.com/office/powerpoint/2010/main" val="27002422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ttangolo 17"/>
          <p:cNvSpPr/>
          <p:nvPr/>
        </p:nvSpPr>
        <p:spPr>
          <a:xfrm>
            <a:off x="551944" y="2305456"/>
            <a:ext cx="2535386" cy="316799"/>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tangolo 13"/>
          <p:cNvSpPr/>
          <p:nvPr/>
        </p:nvSpPr>
        <p:spPr>
          <a:xfrm>
            <a:off x="1867272" y="5639123"/>
            <a:ext cx="4807613" cy="1079644"/>
          </a:xfrm>
          <a:prstGeom prst="rect">
            <a:avLst/>
          </a:prstGeom>
          <a:solidFill>
            <a:srgbClr val="FFFF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ttangolo 16"/>
          <p:cNvSpPr/>
          <p:nvPr/>
        </p:nvSpPr>
        <p:spPr>
          <a:xfrm>
            <a:off x="6035509" y="1292301"/>
            <a:ext cx="686659" cy="45720"/>
          </a:xfrm>
          <a:prstGeom prst="rect">
            <a:avLst/>
          </a:prstGeom>
          <a:solidFill>
            <a:srgbClr val="391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tangolo 15"/>
          <p:cNvSpPr/>
          <p:nvPr/>
        </p:nvSpPr>
        <p:spPr>
          <a:xfrm>
            <a:off x="5494733" y="1292301"/>
            <a:ext cx="540777" cy="45719"/>
          </a:xfrm>
          <a:prstGeom prst="rect">
            <a:avLst/>
          </a:prstGeom>
          <a:solidFill>
            <a:srgbClr val="FF0000">
              <a:alpha val="8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ttangolo 10"/>
          <p:cNvSpPr/>
          <p:nvPr/>
        </p:nvSpPr>
        <p:spPr>
          <a:xfrm>
            <a:off x="2352470" y="1292302"/>
            <a:ext cx="941336" cy="4571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83879" y="2651751"/>
            <a:ext cx="9229925" cy="2787642"/>
          </a:xfrm>
          <a:prstGeom prst="rect">
            <a:avLst/>
          </a:prstGeom>
        </p:spPr>
      </p:pic>
      <p:sp>
        <p:nvSpPr>
          <p:cNvPr id="3" name="CasellaDiTesto 2"/>
          <p:cNvSpPr txBox="1"/>
          <p:nvPr/>
        </p:nvSpPr>
        <p:spPr>
          <a:xfrm>
            <a:off x="-280220" y="23978"/>
            <a:ext cx="12344401" cy="1077218"/>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Gechemical</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results</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p>
          <a:p>
            <a:pPr algn="ct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diffrences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between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lavas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from the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H.Uwayrid</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and the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pipes</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Rettangolo 3"/>
          <p:cNvSpPr/>
          <p:nvPr/>
        </p:nvSpPr>
        <p:spPr>
          <a:xfrm>
            <a:off x="4491845" y="3645207"/>
            <a:ext cx="296465" cy="816077"/>
          </a:xfrm>
          <a:prstGeom prst="rect">
            <a:avLst/>
          </a:prstGeom>
          <a:solidFill>
            <a:srgbClr val="FFFF00">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ttangolo 4"/>
          <p:cNvSpPr/>
          <p:nvPr/>
        </p:nvSpPr>
        <p:spPr>
          <a:xfrm>
            <a:off x="9640528" y="3978177"/>
            <a:ext cx="634182" cy="647499"/>
          </a:xfrm>
          <a:prstGeom prst="rect">
            <a:avLst/>
          </a:prstGeom>
          <a:solidFill>
            <a:srgbClr val="FFFF00">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ttangolo 5"/>
          <p:cNvSpPr/>
          <p:nvPr/>
        </p:nvSpPr>
        <p:spPr>
          <a:xfrm>
            <a:off x="5312837" y="3677893"/>
            <a:ext cx="321047" cy="947783"/>
          </a:xfrm>
          <a:prstGeom prst="rect">
            <a:avLst/>
          </a:prstGeom>
          <a:solidFill>
            <a:srgbClr val="FFFF00">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tangolo 6"/>
          <p:cNvSpPr/>
          <p:nvPr/>
        </p:nvSpPr>
        <p:spPr>
          <a:xfrm>
            <a:off x="3313470" y="3250191"/>
            <a:ext cx="294968" cy="859694"/>
          </a:xfrm>
          <a:prstGeom prst="rect">
            <a:avLst/>
          </a:prstGeom>
          <a:solidFill>
            <a:srgbClr val="FFFF00">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p:cNvSpPr txBox="1"/>
          <p:nvPr/>
        </p:nvSpPr>
        <p:spPr>
          <a:xfrm>
            <a:off x="1936422" y="6015384"/>
            <a:ext cx="5046938" cy="338554"/>
          </a:xfrm>
          <a:prstGeom prst="rect">
            <a:avLst/>
          </a:prstGeom>
          <a:noFill/>
        </p:spPr>
        <p:txBody>
          <a:bodyPr wrap="square" rtlCol="0">
            <a:spAutoFit/>
          </a:bodyPr>
          <a:lstStyle/>
          <a:p>
            <a:pPr marL="285750" indent="-285750" algn="just">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Depleted in </a:t>
            </a:r>
            <a:r>
              <a:rPr lang="en-GB" sz="1600" b="1" dirty="0" err="1" smtClean="0">
                <a:latin typeface="Adobe Devanagari" panose="02040503050201020203" pitchFamily="18" charset="0"/>
                <a:cs typeface="Adobe Devanagari" panose="02040503050201020203" pitchFamily="18" charset="0"/>
              </a:rPr>
              <a:t>Zr</a:t>
            </a:r>
            <a:r>
              <a:rPr lang="en-GB" sz="1600" dirty="0" smtClean="0">
                <a:latin typeface="Adobe Devanagari" panose="02040503050201020203" pitchFamily="18" charset="0"/>
                <a:cs typeface="Adobe Devanagari" panose="02040503050201020203" pitchFamily="18" charset="0"/>
              </a:rPr>
              <a:t> and </a:t>
            </a:r>
            <a:r>
              <a:rPr lang="en-GB" sz="1600" b="1" dirty="0" err="1" smtClean="0">
                <a:latin typeface="Adobe Devanagari" panose="02040503050201020203" pitchFamily="18" charset="0"/>
                <a:cs typeface="Adobe Devanagari" panose="02040503050201020203" pitchFamily="18" charset="0"/>
              </a:rPr>
              <a:t>Hf</a:t>
            </a:r>
            <a:r>
              <a:rPr lang="en-GB" sz="1600" dirty="0" smtClean="0">
                <a:latin typeface="Adobe Devanagari" panose="02040503050201020203" pitchFamily="18" charset="0"/>
                <a:cs typeface="Adobe Devanagari" panose="02040503050201020203" pitchFamily="18" charset="0"/>
              </a:rPr>
              <a:t>, if compered to the neighbours </a:t>
            </a:r>
            <a:endParaRPr lang="en-GB" sz="1600" dirty="0">
              <a:latin typeface="Adobe Devanagari" panose="02040503050201020203" pitchFamily="18" charset="0"/>
              <a:cs typeface="Adobe Devanagari" panose="02040503050201020203" pitchFamily="18" charset="0"/>
            </a:endParaRPr>
          </a:p>
        </p:txBody>
      </p:sp>
      <p:sp>
        <p:nvSpPr>
          <p:cNvPr id="10" name="CasellaDiTesto 9"/>
          <p:cNvSpPr txBox="1"/>
          <p:nvPr/>
        </p:nvSpPr>
        <p:spPr>
          <a:xfrm>
            <a:off x="1936422" y="5650555"/>
            <a:ext cx="4083377" cy="338554"/>
          </a:xfrm>
          <a:prstGeom prst="rect">
            <a:avLst/>
          </a:prstGeom>
          <a:noFill/>
        </p:spPr>
        <p:txBody>
          <a:bodyPr wrap="square" rtlCol="0">
            <a:spAutoFit/>
          </a:bodyPr>
          <a:lstStyle/>
          <a:p>
            <a:pPr marL="285750" indent="-285750" algn="just">
              <a:buFont typeface="Arial" panose="020B0604020202020204" pitchFamily="34" charset="0"/>
              <a:buChar char="•"/>
            </a:pPr>
            <a:r>
              <a:rPr lang="en-GB" sz="1600" dirty="0" err="1" smtClean="0">
                <a:latin typeface="Adobe Devanagari" panose="02040503050201020203" pitchFamily="18" charset="0"/>
                <a:cs typeface="Adobe Devanagari" panose="02040503050201020203" pitchFamily="18" charset="0"/>
              </a:rPr>
              <a:t>Pronunced</a:t>
            </a:r>
            <a:r>
              <a:rPr lang="en-GB" sz="1600" dirty="0" smtClean="0">
                <a:latin typeface="Adobe Devanagari" panose="02040503050201020203" pitchFamily="18" charset="0"/>
                <a:cs typeface="Adobe Devanagari" panose="02040503050201020203" pitchFamily="18" charset="0"/>
              </a:rPr>
              <a:t> </a:t>
            </a:r>
            <a:r>
              <a:rPr lang="en-GB" sz="1600" b="1" dirty="0" err="1" smtClean="0">
                <a:latin typeface="Adobe Devanagari" panose="02040503050201020203" pitchFamily="18" charset="0"/>
                <a:cs typeface="Adobe Devanagari" panose="02040503050201020203" pitchFamily="18" charset="0"/>
              </a:rPr>
              <a:t>Ti</a:t>
            </a:r>
            <a:r>
              <a:rPr lang="en-GB" sz="1600" b="1" dirty="0" smtClean="0">
                <a:latin typeface="Adobe Devanagari" panose="02040503050201020203" pitchFamily="18" charset="0"/>
                <a:cs typeface="Adobe Devanagari" panose="02040503050201020203" pitchFamily="18" charset="0"/>
              </a:rPr>
              <a:t> positive anomaly</a:t>
            </a:r>
            <a:endParaRPr lang="en-GB" sz="1600" b="1" dirty="0">
              <a:latin typeface="Adobe Devanagari" panose="02040503050201020203" pitchFamily="18" charset="0"/>
              <a:cs typeface="Adobe Devanagari" panose="02040503050201020203" pitchFamily="18" charset="0"/>
            </a:endParaRPr>
          </a:p>
        </p:txBody>
      </p:sp>
      <p:sp>
        <p:nvSpPr>
          <p:cNvPr id="13" name="CasellaDiTesto 12"/>
          <p:cNvSpPr txBox="1"/>
          <p:nvPr/>
        </p:nvSpPr>
        <p:spPr>
          <a:xfrm>
            <a:off x="444156" y="5784797"/>
            <a:ext cx="1376517" cy="668594"/>
          </a:xfrm>
          <a:prstGeom prst="rect">
            <a:avLst/>
          </a:prstGeom>
          <a:noFill/>
        </p:spPr>
        <p:txBody>
          <a:bodyPr wrap="square" rtlCol="0">
            <a:spAutoFit/>
          </a:bodyPr>
          <a:lstStyle/>
          <a:p>
            <a:r>
              <a:rPr lang="it-IT" dirty="0" smtClean="0">
                <a:solidFill>
                  <a:srgbClr val="FF0000"/>
                </a:solidFill>
              </a:rPr>
              <a:t>Pipe UH-05</a:t>
            </a:r>
          </a:p>
          <a:p>
            <a:r>
              <a:rPr lang="it-IT" dirty="0" smtClean="0">
                <a:solidFill>
                  <a:schemeClr val="accent5">
                    <a:lumMod val="75000"/>
                  </a:schemeClr>
                </a:solidFill>
              </a:rPr>
              <a:t>Pipe UH-10</a:t>
            </a:r>
            <a:endParaRPr lang="en-GB" dirty="0">
              <a:solidFill>
                <a:schemeClr val="accent5">
                  <a:lumMod val="75000"/>
                </a:schemeClr>
              </a:solidFill>
            </a:endParaRPr>
          </a:p>
        </p:txBody>
      </p:sp>
      <p:sp>
        <p:nvSpPr>
          <p:cNvPr id="12" name="CasellaDiTesto 11"/>
          <p:cNvSpPr txBox="1"/>
          <p:nvPr/>
        </p:nvSpPr>
        <p:spPr>
          <a:xfrm>
            <a:off x="1936423" y="6348604"/>
            <a:ext cx="4785746" cy="338554"/>
          </a:xfrm>
          <a:prstGeom prst="rect">
            <a:avLst/>
          </a:prstGeom>
          <a:noFill/>
        </p:spPr>
        <p:txBody>
          <a:bodyPr wrap="square" rtlCol="0">
            <a:spAutoFit/>
          </a:bodyPr>
          <a:lstStyle/>
          <a:p>
            <a:pPr marL="285750" indent="-285750" algn="just">
              <a:buFont typeface="Arial" panose="020B0604020202020204" pitchFamily="34" charset="0"/>
              <a:buChar char="•"/>
            </a:pPr>
            <a:r>
              <a:rPr lang="en-GB" sz="1600" dirty="0">
                <a:latin typeface="Adobe Devanagari" panose="02040503050201020203" pitchFamily="18" charset="0"/>
                <a:cs typeface="Adobe Devanagari" panose="02040503050201020203" pitchFamily="18" charset="0"/>
              </a:rPr>
              <a:t>strongly depleted HREE relative to </a:t>
            </a:r>
            <a:r>
              <a:rPr lang="en-GB" sz="1600" dirty="0" smtClean="0">
                <a:latin typeface="Adobe Devanagari" panose="02040503050201020203" pitchFamily="18" charset="0"/>
                <a:cs typeface="Adobe Devanagari" panose="02040503050201020203" pitchFamily="18" charset="0"/>
              </a:rPr>
              <a:t>MREE (high </a:t>
            </a:r>
            <a:r>
              <a:rPr lang="en-GB" sz="1600" dirty="0" err="1" smtClean="0">
                <a:latin typeface="Adobe Devanagari" panose="02040503050201020203" pitchFamily="18" charset="0"/>
                <a:cs typeface="Adobe Devanagari" panose="02040503050201020203" pitchFamily="18" charset="0"/>
              </a:rPr>
              <a:t>Gd</a:t>
            </a:r>
            <a:r>
              <a:rPr lang="en-GB" sz="1600" dirty="0" smtClean="0">
                <a:latin typeface="Adobe Devanagari" panose="02040503050201020203" pitchFamily="18" charset="0"/>
                <a:cs typeface="Adobe Devanagari" panose="02040503050201020203" pitchFamily="18" charset="0"/>
              </a:rPr>
              <a:t>/</a:t>
            </a:r>
            <a:r>
              <a:rPr lang="en-GB" sz="1600" dirty="0" err="1" smtClean="0">
                <a:latin typeface="Adobe Devanagari" panose="02040503050201020203" pitchFamily="18" charset="0"/>
                <a:cs typeface="Adobe Devanagari" panose="02040503050201020203" pitchFamily="18" charset="0"/>
              </a:rPr>
              <a:t>Yb</a:t>
            </a:r>
            <a:r>
              <a:rPr lang="en-GB" sz="1600" dirty="0" smtClean="0">
                <a:latin typeface="Adobe Devanagari" panose="02040503050201020203" pitchFamily="18" charset="0"/>
                <a:cs typeface="Adobe Devanagari" panose="02040503050201020203" pitchFamily="18" charset="0"/>
              </a:rPr>
              <a:t>)</a:t>
            </a:r>
            <a:endParaRPr lang="en-GB" sz="1600" b="1" dirty="0">
              <a:latin typeface="Adobe Devanagari" panose="02040503050201020203" pitchFamily="18" charset="0"/>
              <a:cs typeface="Adobe Devanagari" panose="02040503050201020203" pitchFamily="18" charset="0"/>
            </a:endParaRPr>
          </a:p>
        </p:txBody>
      </p:sp>
      <p:sp>
        <p:nvSpPr>
          <p:cNvPr id="15" name="CasellaDiTesto 14"/>
          <p:cNvSpPr txBox="1"/>
          <p:nvPr/>
        </p:nvSpPr>
        <p:spPr>
          <a:xfrm>
            <a:off x="6734565" y="6130225"/>
            <a:ext cx="3699699" cy="646331"/>
          </a:xfrm>
          <a:prstGeom prst="rect">
            <a:avLst/>
          </a:prstGeom>
          <a:noFill/>
        </p:spPr>
        <p:txBody>
          <a:bodyPr wrap="square" rtlCol="0">
            <a:spAutoFit/>
          </a:bodyPr>
          <a:lstStyle/>
          <a:p>
            <a:pPr algn="ctr"/>
            <a:r>
              <a:rPr lang="it-IT" b="1" dirty="0" err="1" smtClean="0">
                <a:latin typeface="Adobe Devanagari" panose="02040503050201020203" pitchFamily="18" charset="0"/>
                <a:cs typeface="Adobe Devanagari" panose="02040503050201020203" pitchFamily="18" charset="0"/>
              </a:rPr>
              <a:t>Residual</a:t>
            </a:r>
            <a:r>
              <a:rPr lang="it-IT" b="1" dirty="0" smtClean="0">
                <a:latin typeface="Adobe Devanagari" panose="02040503050201020203" pitchFamily="18" charset="0"/>
                <a:cs typeface="Adobe Devanagari" panose="02040503050201020203" pitchFamily="18" charset="0"/>
              </a:rPr>
              <a:t> GARNET in </a:t>
            </a:r>
            <a:r>
              <a:rPr lang="it-IT" b="1" dirty="0" err="1" smtClean="0">
                <a:latin typeface="Adobe Devanagari" panose="02040503050201020203" pitchFamily="18" charset="0"/>
                <a:cs typeface="Adobe Devanagari" panose="02040503050201020203" pitchFamily="18" charset="0"/>
              </a:rPr>
              <a:t>their</a:t>
            </a:r>
            <a:r>
              <a:rPr lang="it-IT" b="1" dirty="0" smtClean="0">
                <a:latin typeface="Adobe Devanagari" panose="02040503050201020203" pitchFamily="18" charset="0"/>
                <a:cs typeface="Adobe Devanagari" panose="02040503050201020203" pitchFamily="18" charset="0"/>
              </a:rPr>
              <a:t> source</a:t>
            </a:r>
          </a:p>
          <a:p>
            <a:pPr algn="ctr"/>
            <a:r>
              <a:rPr lang="it-IT" b="1" dirty="0" smtClean="0">
                <a:latin typeface="Adobe Devanagari" panose="02040503050201020203" pitchFamily="18" charset="0"/>
                <a:cs typeface="Adobe Devanagari" panose="02040503050201020203" pitchFamily="18" charset="0"/>
              </a:rPr>
              <a:t> </a:t>
            </a:r>
            <a:r>
              <a:rPr lang="it-IT" sz="1400" dirty="0" smtClean="0">
                <a:latin typeface="Adobe Devanagari" panose="02040503050201020203" pitchFamily="18" charset="0"/>
                <a:cs typeface="Adobe Devanagari" panose="02040503050201020203" pitchFamily="18" charset="0"/>
              </a:rPr>
              <a:t>(Green </a:t>
            </a:r>
            <a:r>
              <a:rPr lang="it-IT" sz="1400" dirty="0">
                <a:latin typeface="Adobe Devanagari" panose="02040503050201020203" pitchFamily="18" charset="0"/>
                <a:cs typeface="Adobe Devanagari" panose="02040503050201020203" pitchFamily="18" charset="0"/>
              </a:rPr>
              <a:t>et al</a:t>
            </a:r>
            <a:r>
              <a:rPr lang="it-IT" sz="1400" dirty="0" smtClean="0">
                <a:latin typeface="Adobe Devanagari" panose="02040503050201020203" pitchFamily="18" charset="0"/>
                <a:cs typeface="Adobe Devanagari" panose="02040503050201020203" pitchFamily="18" charset="0"/>
              </a:rPr>
              <a:t>., 2000; </a:t>
            </a:r>
            <a:r>
              <a:rPr lang="en-GB" sz="1400" dirty="0" err="1" smtClean="0">
                <a:latin typeface="Adobe Devanagari" panose="02040503050201020203" pitchFamily="18" charset="0"/>
                <a:cs typeface="Adobe Devanagari" panose="02040503050201020203" pitchFamily="18" charset="0"/>
              </a:rPr>
              <a:t>Dalou</a:t>
            </a:r>
            <a:r>
              <a:rPr lang="en-GB" sz="1400" dirty="0" smtClean="0">
                <a:latin typeface="Adobe Devanagari" panose="02040503050201020203" pitchFamily="18" charset="0"/>
                <a:cs typeface="Adobe Devanagari" panose="02040503050201020203" pitchFamily="18" charset="0"/>
              </a:rPr>
              <a:t> </a:t>
            </a:r>
            <a:r>
              <a:rPr lang="en-GB" sz="1400" dirty="0">
                <a:latin typeface="Adobe Devanagari" panose="02040503050201020203" pitchFamily="18" charset="0"/>
                <a:cs typeface="Adobe Devanagari" panose="02040503050201020203" pitchFamily="18" charset="0"/>
              </a:rPr>
              <a:t>et al., </a:t>
            </a:r>
            <a:r>
              <a:rPr lang="en-GB" sz="1400" dirty="0" smtClean="0">
                <a:latin typeface="Adobe Devanagari" panose="02040503050201020203" pitchFamily="18" charset="0"/>
                <a:cs typeface="Adobe Devanagari" panose="02040503050201020203" pitchFamily="18" charset="0"/>
              </a:rPr>
              <a:t>2009)</a:t>
            </a:r>
            <a:endParaRPr lang="en-GB" sz="1400" dirty="0">
              <a:latin typeface="Adobe Devanagari" panose="02040503050201020203" pitchFamily="18" charset="0"/>
              <a:cs typeface="Adobe Devanagari" panose="02040503050201020203" pitchFamily="18" charset="0"/>
            </a:endParaRPr>
          </a:p>
        </p:txBody>
      </p:sp>
      <p:sp>
        <p:nvSpPr>
          <p:cNvPr id="20" name="Parentesi graffa chiusa 19"/>
          <p:cNvSpPr/>
          <p:nvPr/>
        </p:nvSpPr>
        <p:spPr>
          <a:xfrm>
            <a:off x="6550054" y="6084738"/>
            <a:ext cx="373626" cy="634029"/>
          </a:xfrm>
          <a:prstGeom prst="rightBrace">
            <a:avLst/>
          </a:prstGeom>
          <a:ln w="19050">
            <a:solidFill>
              <a:srgbClr val="8E6C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8" name="CasellaDiTesto 7"/>
          <p:cNvSpPr txBox="1"/>
          <p:nvPr/>
        </p:nvSpPr>
        <p:spPr>
          <a:xfrm>
            <a:off x="246553" y="1035408"/>
            <a:ext cx="11290854" cy="1569660"/>
          </a:xfrm>
          <a:prstGeom prst="rect">
            <a:avLst/>
          </a:prstGeom>
          <a:noFill/>
        </p:spPr>
        <p:txBody>
          <a:bodyPr wrap="square" rtlCol="0">
            <a:spAutoFit/>
          </a:bodyPr>
          <a:lstStyle/>
          <a:p>
            <a:pPr algn="just"/>
            <a:r>
              <a:rPr lang="it-IT" sz="1600" dirty="0" smtClean="0">
                <a:latin typeface="Adobe Devanagari" panose="02040503050201020203" pitchFamily="18" charset="0"/>
                <a:cs typeface="Adobe Devanagari" panose="02040503050201020203" pitchFamily="18" charset="0"/>
              </a:rPr>
              <a:t>For </a:t>
            </a:r>
            <a:r>
              <a:rPr lang="it-IT" sz="1600" dirty="0" err="1" smtClean="0">
                <a:latin typeface="Adobe Devanagari" panose="02040503050201020203" pitchFamily="18" charset="0"/>
                <a:cs typeface="Adobe Devanagari" panose="02040503050201020203" pitchFamily="18" charset="0"/>
              </a:rPr>
              <a:t>both</a:t>
            </a:r>
            <a:r>
              <a:rPr lang="it-IT" sz="1600" dirty="0" smtClean="0">
                <a:latin typeface="Adobe Devanagari" panose="02040503050201020203" pitchFamily="18" charset="0"/>
                <a:cs typeface="Adobe Devanagari" panose="02040503050201020203" pitchFamily="18" charset="0"/>
              </a:rPr>
              <a:t> </a:t>
            </a:r>
            <a:r>
              <a:rPr lang="it-IT" sz="1600" dirty="0" err="1" smtClean="0">
                <a:latin typeface="Adobe Devanagari" panose="02040503050201020203" pitchFamily="18" charset="0"/>
                <a:cs typeface="Adobe Devanagari" panose="02040503050201020203" pitchFamily="18" charset="0"/>
              </a:rPr>
              <a:t>series</a:t>
            </a:r>
            <a:r>
              <a:rPr lang="it-IT" sz="1600" dirty="0" smtClean="0">
                <a:latin typeface="Adobe Devanagari" panose="02040503050201020203" pitchFamily="18" charset="0"/>
                <a:cs typeface="Adobe Devanagari" panose="02040503050201020203" pitchFamily="18" charset="0"/>
              </a:rPr>
              <a:t>, </a:t>
            </a:r>
            <a:r>
              <a:rPr lang="it-IT" sz="1600" dirty="0" err="1" smtClean="0">
                <a:latin typeface="Adobe Devanagari" panose="02040503050201020203" pitchFamily="18" charset="0"/>
                <a:cs typeface="Adobe Devanagari" panose="02040503050201020203" pitchFamily="18" charset="0"/>
              </a:rPr>
              <a:t>lavas</a:t>
            </a:r>
            <a:r>
              <a:rPr lang="it-IT" sz="1600" dirty="0" smtClean="0">
                <a:latin typeface="Adobe Devanagari" panose="02040503050201020203" pitchFamily="18" charset="0"/>
                <a:cs typeface="Adobe Devanagari" panose="02040503050201020203" pitchFamily="18" charset="0"/>
              </a:rPr>
              <a:t> from </a:t>
            </a:r>
            <a:r>
              <a:rPr lang="it-IT" sz="1600" dirty="0" err="1" smtClean="0">
                <a:latin typeface="Adobe Devanagari" panose="02040503050201020203" pitchFamily="18" charset="0"/>
                <a:cs typeface="Adobe Devanagari" panose="02040503050201020203" pitchFamily="18" charset="0"/>
              </a:rPr>
              <a:t>H.Uwayrid</a:t>
            </a:r>
            <a:r>
              <a:rPr lang="it-IT" sz="1600" dirty="0" smtClean="0">
                <a:latin typeface="Adobe Devanagari" panose="02040503050201020203" pitchFamily="18" charset="0"/>
                <a:cs typeface="Adobe Devanagari" panose="02040503050201020203" pitchFamily="18" charset="0"/>
              </a:rPr>
              <a:t> and from the </a:t>
            </a:r>
            <a:r>
              <a:rPr lang="it-IT" sz="1600" dirty="0" err="1" smtClean="0">
                <a:latin typeface="Adobe Devanagari" panose="02040503050201020203" pitchFamily="18" charset="0"/>
                <a:cs typeface="Adobe Devanagari" panose="02040503050201020203" pitchFamily="18" charset="0"/>
              </a:rPr>
              <a:t>volcanic</a:t>
            </a:r>
            <a:r>
              <a:rPr lang="it-IT" sz="1600" dirty="0" smtClean="0">
                <a:latin typeface="Adobe Devanagari" panose="02040503050201020203" pitchFamily="18" charset="0"/>
                <a:cs typeface="Adobe Devanagari" panose="02040503050201020203" pitchFamily="18" charset="0"/>
              </a:rPr>
              <a:t> </a:t>
            </a:r>
            <a:r>
              <a:rPr lang="it-IT" sz="1600" dirty="0" err="1" smtClean="0">
                <a:latin typeface="Adobe Devanagari" panose="02040503050201020203" pitchFamily="18" charset="0"/>
                <a:cs typeface="Adobe Devanagari" panose="02040503050201020203" pitchFamily="18" charset="0"/>
              </a:rPr>
              <a:t>pipes</a:t>
            </a:r>
            <a:r>
              <a:rPr lang="it-IT" sz="1600" dirty="0" smtClean="0">
                <a:latin typeface="Adobe Devanagari" panose="02040503050201020203" pitchFamily="18" charset="0"/>
                <a:cs typeface="Adobe Devanagari" panose="02040503050201020203" pitchFamily="18" charset="0"/>
              </a:rPr>
              <a:t> (UH-o5; UH-10), show </a:t>
            </a:r>
            <a:r>
              <a:rPr lang="it-IT" sz="1600" dirty="0" err="1" smtClean="0">
                <a:latin typeface="Adobe Devanagari" panose="02040503050201020203" pitchFamily="18" charset="0"/>
                <a:cs typeface="Adobe Devanagari" panose="02040503050201020203" pitchFamily="18" charset="0"/>
              </a:rPr>
              <a:t>enrichement</a:t>
            </a:r>
            <a:r>
              <a:rPr lang="it-IT" sz="1600" dirty="0" smtClean="0">
                <a:latin typeface="Adobe Devanagari" panose="02040503050201020203" pitchFamily="18" charset="0"/>
                <a:cs typeface="Adobe Devanagari" panose="02040503050201020203" pitchFamily="18" charset="0"/>
              </a:rPr>
              <a:t> in </a:t>
            </a:r>
            <a:r>
              <a:rPr lang="it-IT" sz="1600" dirty="0" err="1" smtClean="0">
                <a:latin typeface="Adobe Devanagari" panose="02040503050201020203" pitchFamily="18" charset="0"/>
                <a:cs typeface="Adobe Devanagari" panose="02040503050201020203" pitchFamily="18" charset="0"/>
              </a:rPr>
              <a:t>incompatible</a:t>
            </a:r>
            <a:r>
              <a:rPr lang="it-IT" sz="1600" dirty="0" smtClean="0">
                <a:latin typeface="Adobe Devanagari" panose="02040503050201020203" pitchFamily="18" charset="0"/>
                <a:cs typeface="Adobe Devanagari" panose="02040503050201020203" pitchFamily="18" charset="0"/>
              </a:rPr>
              <a:t> </a:t>
            </a:r>
            <a:r>
              <a:rPr lang="it-IT" sz="1600" dirty="0" err="1" smtClean="0">
                <a:latin typeface="Adobe Devanagari" panose="02040503050201020203" pitchFamily="18" charset="0"/>
                <a:cs typeface="Adobe Devanagari" panose="02040503050201020203" pitchFamily="18" charset="0"/>
              </a:rPr>
              <a:t>elements</a:t>
            </a:r>
            <a:r>
              <a:rPr lang="it-IT" sz="1600" dirty="0" smtClean="0">
                <a:latin typeface="Adobe Devanagari" panose="02040503050201020203" pitchFamily="18" charset="0"/>
                <a:cs typeface="Adobe Devanagari" panose="02040503050201020203" pitchFamily="18" charset="0"/>
              </a:rPr>
              <a:t>:</a:t>
            </a:r>
          </a:p>
          <a:p>
            <a:pPr marL="285750" indent="-285750" algn="just">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high </a:t>
            </a:r>
            <a:r>
              <a:rPr lang="en-GB" sz="1600" dirty="0" err="1">
                <a:latin typeface="Adobe Devanagari" panose="02040503050201020203" pitchFamily="18" charset="0"/>
                <a:cs typeface="Adobe Devanagari" panose="02040503050201020203" pitchFamily="18" charset="0"/>
              </a:rPr>
              <a:t>Nb</a:t>
            </a:r>
            <a:r>
              <a:rPr lang="en-GB" sz="1600" dirty="0">
                <a:latin typeface="Adobe Devanagari" panose="02040503050201020203" pitchFamily="18" charset="0"/>
                <a:cs typeface="Adobe Devanagari" panose="02040503050201020203" pitchFamily="18" charset="0"/>
              </a:rPr>
              <a:t> and Ta </a:t>
            </a:r>
            <a:endParaRPr lang="en-GB" sz="1600"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LILE </a:t>
            </a:r>
            <a:r>
              <a:rPr lang="en-GB" sz="1600" dirty="0">
                <a:latin typeface="Adobe Devanagari" panose="02040503050201020203" pitchFamily="18" charset="0"/>
                <a:cs typeface="Adobe Devanagari" panose="02040503050201020203" pitchFamily="18" charset="0"/>
              </a:rPr>
              <a:t>(</a:t>
            </a:r>
            <a:r>
              <a:rPr lang="en-GB" sz="1600" dirty="0" err="1">
                <a:latin typeface="Adobe Devanagari" panose="02040503050201020203" pitchFamily="18" charset="0"/>
                <a:cs typeface="Adobe Devanagari" panose="02040503050201020203" pitchFamily="18" charset="0"/>
              </a:rPr>
              <a:t>Rb</a:t>
            </a:r>
            <a:r>
              <a:rPr lang="en-GB" sz="1600" dirty="0">
                <a:latin typeface="Adobe Devanagari" panose="02040503050201020203" pitchFamily="18" charset="0"/>
                <a:cs typeface="Adobe Devanagari" panose="02040503050201020203" pitchFamily="18" charset="0"/>
              </a:rPr>
              <a:t>, Ba, Cs) and </a:t>
            </a:r>
            <a:r>
              <a:rPr lang="en-GB" sz="1600" dirty="0" err="1">
                <a:latin typeface="Adobe Devanagari" panose="02040503050201020203" pitchFamily="18" charset="0"/>
                <a:cs typeface="Adobe Devanagari" panose="02040503050201020203" pitchFamily="18" charset="0"/>
              </a:rPr>
              <a:t>Th</a:t>
            </a:r>
            <a:r>
              <a:rPr lang="en-GB" sz="1600" dirty="0">
                <a:latin typeface="Adobe Devanagari" panose="02040503050201020203" pitchFamily="18" charset="0"/>
                <a:cs typeface="Adobe Devanagari" panose="02040503050201020203" pitchFamily="18" charset="0"/>
              </a:rPr>
              <a:t> and U are relatively low compared to </a:t>
            </a:r>
            <a:r>
              <a:rPr lang="en-GB" sz="1600" dirty="0" err="1">
                <a:latin typeface="Adobe Devanagari" panose="02040503050201020203" pitchFamily="18" charset="0"/>
                <a:cs typeface="Adobe Devanagari" panose="02040503050201020203" pitchFamily="18" charset="0"/>
              </a:rPr>
              <a:t>Nb</a:t>
            </a:r>
            <a:r>
              <a:rPr lang="en-GB" sz="1600" dirty="0">
                <a:latin typeface="Adobe Devanagari" panose="02040503050201020203" pitchFamily="18" charset="0"/>
                <a:cs typeface="Adobe Devanagari" panose="02040503050201020203" pitchFamily="18" charset="0"/>
              </a:rPr>
              <a:t> and Ta. </a:t>
            </a:r>
            <a:endParaRPr lang="en-GB" sz="1600"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The </a:t>
            </a:r>
            <a:r>
              <a:rPr lang="en-GB" sz="1600" dirty="0">
                <a:latin typeface="Adobe Devanagari" panose="02040503050201020203" pitchFamily="18" charset="0"/>
                <a:cs typeface="Adobe Devanagari" panose="02040503050201020203" pitchFamily="18" charset="0"/>
              </a:rPr>
              <a:t>low LILE relative to HFSE and REE contents reveal OIB-like enriched incompatible trace element patterns </a:t>
            </a:r>
            <a:endParaRPr lang="en-GB" sz="1600"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GB" sz="1600" dirty="0" smtClean="0">
                <a:latin typeface="Adobe Devanagari" panose="02040503050201020203" pitchFamily="18" charset="0"/>
                <a:cs typeface="Adobe Devanagari" panose="02040503050201020203" pitchFamily="18" charset="0"/>
              </a:rPr>
              <a:t>The enriched compositions may reflect </a:t>
            </a:r>
            <a:r>
              <a:rPr lang="en-GB" sz="1600" dirty="0">
                <a:latin typeface="Adobe Devanagari" panose="02040503050201020203" pitchFamily="18" charset="0"/>
                <a:cs typeface="Adobe Devanagari" panose="02040503050201020203" pitchFamily="18" charset="0"/>
              </a:rPr>
              <a:t>high Ba/</a:t>
            </a:r>
            <a:r>
              <a:rPr lang="en-GB" sz="1600" dirty="0" err="1">
                <a:latin typeface="Adobe Devanagari" panose="02040503050201020203" pitchFamily="18" charset="0"/>
                <a:cs typeface="Adobe Devanagari" panose="02040503050201020203" pitchFamily="18" charset="0"/>
              </a:rPr>
              <a:t>Rb</a:t>
            </a:r>
            <a:r>
              <a:rPr lang="en-GB" sz="1600" dirty="0">
                <a:latin typeface="Adobe Devanagari" panose="02040503050201020203" pitchFamily="18" charset="0"/>
                <a:cs typeface="Adobe Devanagari" panose="02040503050201020203" pitchFamily="18" charset="0"/>
              </a:rPr>
              <a:t> and </a:t>
            </a:r>
            <a:r>
              <a:rPr lang="en-GB" sz="1600" dirty="0" err="1">
                <a:latin typeface="Adobe Devanagari" panose="02040503050201020203" pitchFamily="18" charset="0"/>
                <a:cs typeface="Adobe Devanagari" panose="02040503050201020203" pitchFamily="18" charset="0"/>
              </a:rPr>
              <a:t>Nb</a:t>
            </a:r>
            <a:r>
              <a:rPr lang="en-GB" sz="1600" dirty="0">
                <a:latin typeface="Adobe Devanagari" panose="02040503050201020203" pitchFamily="18" charset="0"/>
                <a:cs typeface="Adobe Devanagari" panose="02040503050201020203" pitchFamily="18" charset="0"/>
              </a:rPr>
              <a:t>/</a:t>
            </a:r>
            <a:r>
              <a:rPr lang="en-GB" sz="1600" dirty="0" err="1">
                <a:latin typeface="Adobe Devanagari" panose="02040503050201020203" pitchFamily="18" charset="0"/>
                <a:cs typeface="Adobe Devanagari" panose="02040503050201020203" pitchFamily="18" charset="0"/>
              </a:rPr>
              <a:t>Th</a:t>
            </a:r>
            <a:r>
              <a:rPr lang="en-GB" sz="1600" dirty="0">
                <a:latin typeface="Adobe Devanagari" panose="02040503050201020203" pitchFamily="18" charset="0"/>
                <a:cs typeface="Adobe Devanagari" panose="02040503050201020203" pitchFamily="18" charset="0"/>
              </a:rPr>
              <a:t>-U ratios of the mantle source. </a:t>
            </a:r>
            <a:endParaRPr lang="it-IT" sz="1600" dirty="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GB" sz="1600" dirty="0" err="1" smtClean="0">
                <a:latin typeface="Adobe Devanagari" panose="02040503050201020203" pitchFamily="18" charset="0"/>
                <a:cs typeface="Adobe Devanagari" panose="02040503050201020203" pitchFamily="18" charset="0"/>
              </a:rPr>
              <a:t>Pronunced</a:t>
            </a:r>
            <a:r>
              <a:rPr lang="en-GB" sz="1600" dirty="0" smtClean="0">
                <a:latin typeface="Adobe Devanagari" panose="02040503050201020203" pitchFamily="18" charset="0"/>
                <a:cs typeface="Adobe Devanagari" panose="02040503050201020203" pitchFamily="18" charset="0"/>
              </a:rPr>
              <a:t> negative </a:t>
            </a:r>
            <a:r>
              <a:rPr lang="en-GB" sz="1600" b="1" dirty="0">
                <a:latin typeface="Adobe Devanagari" panose="02040503050201020203" pitchFamily="18" charset="0"/>
                <a:cs typeface="Adobe Devanagari" panose="02040503050201020203" pitchFamily="18" charset="0"/>
              </a:rPr>
              <a:t>K </a:t>
            </a:r>
            <a:r>
              <a:rPr lang="en-GB" sz="1600" b="1" dirty="0" smtClean="0">
                <a:latin typeface="Adobe Devanagari" panose="02040503050201020203" pitchFamily="18" charset="0"/>
                <a:cs typeface="Adobe Devanagari" panose="02040503050201020203" pitchFamily="18" charset="0"/>
              </a:rPr>
              <a:t>anomaly </a:t>
            </a:r>
            <a:r>
              <a:rPr lang="en-GB" sz="1600" dirty="0" smtClean="0">
                <a:latin typeface="Adobe Devanagari" panose="02040503050201020203" pitchFamily="18" charset="0"/>
                <a:cs typeface="Adobe Devanagari" panose="02040503050201020203" pitchFamily="18" charset="0"/>
              </a:rPr>
              <a:t>-&gt; occurrence </a:t>
            </a:r>
            <a:r>
              <a:rPr lang="en-GB" sz="1600" dirty="0">
                <a:latin typeface="Adobe Devanagari" panose="02040503050201020203" pitchFamily="18" charset="0"/>
                <a:cs typeface="Adobe Devanagari" panose="02040503050201020203" pitchFamily="18" charset="0"/>
              </a:rPr>
              <a:t>of an alkali-bearing phase, such as </a:t>
            </a:r>
            <a:r>
              <a:rPr lang="en-GB" sz="1600" b="1" dirty="0">
                <a:latin typeface="Adobe Devanagari" panose="02040503050201020203" pitchFamily="18" charset="0"/>
                <a:cs typeface="Adobe Devanagari" panose="02040503050201020203" pitchFamily="18" charset="0"/>
              </a:rPr>
              <a:t>amphibole </a:t>
            </a:r>
            <a:r>
              <a:rPr lang="en-GB" sz="1600" dirty="0" smtClean="0">
                <a:latin typeface="Adobe Devanagari" panose="02040503050201020203" pitchFamily="18" charset="0"/>
                <a:cs typeface="Adobe Devanagari" panose="02040503050201020203" pitchFamily="18" charset="0"/>
              </a:rPr>
              <a:t>in </a:t>
            </a:r>
            <a:r>
              <a:rPr lang="en-GB" sz="1600" dirty="0">
                <a:latin typeface="Adobe Devanagari" panose="02040503050201020203" pitchFamily="18" charset="0"/>
                <a:cs typeface="Adobe Devanagari" panose="02040503050201020203" pitchFamily="18" charset="0"/>
              </a:rPr>
              <a:t>the mantle </a:t>
            </a:r>
            <a:r>
              <a:rPr lang="en-GB" sz="1600" dirty="0" smtClean="0">
                <a:latin typeface="Adobe Devanagari" panose="02040503050201020203" pitchFamily="18" charset="0"/>
                <a:cs typeface="Adobe Devanagari" panose="02040503050201020203" pitchFamily="18" charset="0"/>
              </a:rPr>
              <a:t>source </a:t>
            </a:r>
            <a:r>
              <a:rPr lang="en-GB" sz="1400" dirty="0" smtClean="0">
                <a:latin typeface="Adobe Devanagari" panose="02040503050201020203" pitchFamily="18" charset="0"/>
                <a:cs typeface="Adobe Devanagari" panose="02040503050201020203" pitchFamily="18" charset="0"/>
              </a:rPr>
              <a:t>(</a:t>
            </a:r>
            <a:r>
              <a:rPr lang="nb-NO" sz="1400" dirty="0" smtClean="0">
                <a:latin typeface="Adobe Devanagari" panose="02040503050201020203" pitchFamily="18" charset="0"/>
                <a:cs typeface="Adobe Devanagari" panose="02040503050201020203" pitchFamily="18" charset="0"/>
              </a:rPr>
              <a:t>e.g</a:t>
            </a:r>
            <a:r>
              <a:rPr lang="nb-NO" sz="1400" dirty="0">
                <a:latin typeface="Adobe Devanagari" panose="02040503050201020203" pitchFamily="18" charset="0"/>
                <a:cs typeface="Adobe Devanagari" panose="02040503050201020203" pitchFamily="18" charset="0"/>
              </a:rPr>
              <a:t>., Rosenthal et al., </a:t>
            </a:r>
            <a:r>
              <a:rPr lang="nb-NO" sz="1400" dirty="0" smtClean="0">
                <a:latin typeface="Adobe Devanagari" panose="02040503050201020203" pitchFamily="18" charset="0"/>
                <a:cs typeface="Adobe Devanagari" panose="02040503050201020203" pitchFamily="18" charset="0"/>
              </a:rPr>
              <a:t>2009</a:t>
            </a:r>
            <a:r>
              <a:rPr lang="en-GB" sz="1400" dirty="0" smtClean="0">
                <a:latin typeface="Adobe Devanagari" panose="02040503050201020203" pitchFamily="18" charset="0"/>
                <a:cs typeface="Adobe Devanagari" panose="02040503050201020203" pitchFamily="18" charset="0"/>
              </a:rPr>
              <a:t>)</a:t>
            </a:r>
            <a:endParaRPr lang="en-GB" sz="14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414984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0549" y="1124767"/>
            <a:ext cx="7245586" cy="3451376"/>
          </a:xfrm>
          <a:prstGeom prst="rect">
            <a:avLst/>
          </a:prstGeom>
        </p:spPr>
      </p:pic>
      <p:sp>
        <p:nvSpPr>
          <p:cNvPr id="3" name="CasellaDiTesto 2"/>
          <p:cNvSpPr txBox="1"/>
          <p:nvPr/>
        </p:nvSpPr>
        <p:spPr>
          <a:xfrm>
            <a:off x="-152401" y="0"/>
            <a:ext cx="12344401" cy="1077218"/>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Isotopic</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results</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p>
          <a:p>
            <a:pPr algn="ct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pipes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compered</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with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other</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Arabian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and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Afriacn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lava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fields</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CasellaDiTesto 3"/>
          <p:cNvSpPr txBox="1"/>
          <p:nvPr/>
        </p:nvSpPr>
        <p:spPr>
          <a:xfrm>
            <a:off x="4572001" y="5150100"/>
            <a:ext cx="7462683" cy="1015663"/>
          </a:xfrm>
          <a:prstGeom prst="rect">
            <a:avLst/>
          </a:prstGeom>
          <a:noFill/>
        </p:spPr>
        <p:txBody>
          <a:bodyPr wrap="square" rtlCol="0">
            <a:spAutoFit/>
          </a:bodyPr>
          <a:lstStyle/>
          <a:p>
            <a:r>
              <a:rPr lang="en-GB" sz="2000" dirty="0">
                <a:latin typeface="Adobe Devanagari" panose="02040503050201020203" pitchFamily="18" charset="0"/>
                <a:cs typeface="Adobe Devanagari" panose="02040503050201020203" pitchFamily="18" charset="0"/>
              </a:rPr>
              <a:t>Basalts from volcanic pipes </a:t>
            </a:r>
            <a:r>
              <a:rPr lang="en-GB" sz="2000" dirty="0" smtClean="0">
                <a:latin typeface="Adobe Devanagari" panose="02040503050201020203" pitchFamily="18" charset="0"/>
                <a:cs typeface="Adobe Devanagari" panose="02040503050201020203" pitchFamily="18" charset="0"/>
              </a:rPr>
              <a:t>have lower </a:t>
            </a:r>
            <a:r>
              <a:rPr lang="en-GB" sz="2000" baseline="30000" dirty="0">
                <a:latin typeface="Adobe Devanagari" panose="02040503050201020203" pitchFamily="18" charset="0"/>
                <a:cs typeface="Adobe Devanagari" panose="02040503050201020203" pitchFamily="18" charset="0"/>
              </a:rPr>
              <a:t>143</a:t>
            </a:r>
            <a:r>
              <a:rPr lang="en-GB" sz="2000" dirty="0">
                <a:latin typeface="Adobe Devanagari" panose="02040503050201020203" pitchFamily="18" charset="0"/>
                <a:cs typeface="Adobe Devanagari" panose="02040503050201020203" pitchFamily="18" charset="0"/>
              </a:rPr>
              <a:t>Nd/</a:t>
            </a:r>
            <a:r>
              <a:rPr lang="en-GB" sz="2000" baseline="30000" dirty="0">
                <a:latin typeface="Adobe Devanagari" panose="02040503050201020203" pitchFamily="18" charset="0"/>
                <a:cs typeface="Adobe Devanagari" panose="02040503050201020203" pitchFamily="18" charset="0"/>
              </a:rPr>
              <a:t>144</a:t>
            </a:r>
            <a:r>
              <a:rPr lang="en-GB" sz="2000" dirty="0">
                <a:latin typeface="Adobe Devanagari" panose="02040503050201020203" pitchFamily="18" charset="0"/>
                <a:cs typeface="Adobe Devanagari" panose="02040503050201020203" pitchFamily="18" charset="0"/>
              </a:rPr>
              <a:t>Nd and </a:t>
            </a:r>
            <a:r>
              <a:rPr lang="en-GB" sz="2000" baseline="30000" dirty="0">
                <a:latin typeface="Adobe Devanagari" panose="02040503050201020203" pitchFamily="18" charset="0"/>
                <a:cs typeface="Adobe Devanagari" panose="02040503050201020203" pitchFamily="18" charset="0"/>
              </a:rPr>
              <a:t>176</a:t>
            </a:r>
            <a:r>
              <a:rPr lang="en-GB" sz="2000" dirty="0">
                <a:latin typeface="Adobe Devanagari" panose="02040503050201020203" pitchFamily="18" charset="0"/>
                <a:cs typeface="Adobe Devanagari" panose="02040503050201020203" pitchFamily="18" charset="0"/>
              </a:rPr>
              <a:t>Hf/</a:t>
            </a:r>
            <a:r>
              <a:rPr lang="en-GB" sz="2000" baseline="30000" dirty="0">
                <a:latin typeface="Adobe Devanagari" panose="02040503050201020203" pitchFamily="18" charset="0"/>
                <a:cs typeface="Adobe Devanagari" panose="02040503050201020203" pitchFamily="18" charset="0"/>
              </a:rPr>
              <a:t>177</a:t>
            </a:r>
            <a:r>
              <a:rPr lang="en-GB" sz="2000" dirty="0">
                <a:latin typeface="Adobe Devanagari" panose="02040503050201020203" pitchFamily="18" charset="0"/>
                <a:cs typeface="Adobe Devanagari" panose="02040503050201020203" pitchFamily="18" charset="0"/>
              </a:rPr>
              <a:t>Hf ratios, and </a:t>
            </a:r>
            <a:r>
              <a:rPr lang="en-GB" sz="2000" baseline="30000" dirty="0">
                <a:latin typeface="Adobe Devanagari" panose="02040503050201020203" pitchFamily="18" charset="0"/>
                <a:cs typeface="Adobe Devanagari" panose="02040503050201020203" pitchFamily="18" charset="0"/>
              </a:rPr>
              <a:t>87</a:t>
            </a:r>
            <a:r>
              <a:rPr lang="en-GB" sz="2000" dirty="0">
                <a:latin typeface="Adobe Devanagari" panose="02040503050201020203" pitchFamily="18" charset="0"/>
                <a:cs typeface="Adobe Devanagari" panose="02040503050201020203" pitchFamily="18" charset="0"/>
              </a:rPr>
              <a:t>Sr/</a:t>
            </a:r>
            <a:r>
              <a:rPr lang="en-GB" sz="2000" baseline="30000" dirty="0">
                <a:latin typeface="Adobe Devanagari" panose="02040503050201020203" pitchFamily="18" charset="0"/>
                <a:cs typeface="Adobe Devanagari" panose="02040503050201020203" pitchFamily="18" charset="0"/>
              </a:rPr>
              <a:t>86</a:t>
            </a:r>
            <a:r>
              <a:rPr lang="en-GB" sz="2000" dirty="0">
                <a:latin typeface="Adobe Devanagari" panose="02040503050201020203" pitchFamily="18" charset="0"/>
                <a:cs typeface="Adobe Devanagari" panose="02040503050201020203" pitchFamily="18" charset="0"/>
              </a:rPr>
              <a:t>Sr and </a:t>
            </a:r>
            <a:r>
              <a:rPr lang="en-GB" sz="2000" baseline="30000" dirty="0">
                <a:latin typeface="Adobe Devanagari" panose="02040503050201020203" pitchFamily="18" charset="0"/>
                <a:cs typeface="Adobe Devanagari" panose="02040503050201020203" pitchFamily="18" charset="0"/>
              </a:rPr>
              <a:t>206</a:t>
            </a:r>
            <a:r>
              <a:rPr lang="en-GB" sz="2000" dirty="0">
                <a:latin typeface="Adobe Devanagari" panose="02040503050201020203" pitchFamily="18" charset="0"/>
                <a:cs typeface="Adobe Devanagari" panose="02040503050201020203" pitchFamily="18" charset="0"/>
              </a:rPr>
              <a:t>Pb/</a:t>
            </a:r>
            <a:r>
              <a:rPr lang="en-GB" sz="2000" baseline="30000" dirty="0">
                <a:latin typeface="Adobe Devanagari" panose="02040503050201020203" pitchFamily="18" charset="0"/>
                <a:cs typeface="Adobe Devanagari" panose="02040503050201020203" pitchFamily="18" charset="0"/>
              </a:rPr>
              <a:t>204</a:t>
            </a:r>
            <a:r>
              <a:rPr lang="en-GB" sz="2000" dirty="0">
                <a:latin typeface="Adobe Devanagari" panose="02040503050201020203" pitchFamily="18" charset="0"/>
                <a:cs typeface="Adobe Devanagari" panose="02040503050201020203" pitchFamily="18" charset="0"/>
              </a:rPr>
              <a:t>Pb ratios more radiogenic, </a:t>
            </a:r>
            <a:r>
              <a:rPr lang="en-GB" sz="2000" dirty="0" smtClean="0">
                <a:latin typeface="Adobe Devanagari" panose="02040503050201020203" pitchFamily="18" charset="0"/>
                <a:cs typeface="Adobe Devanagari" panose="02040503050201020203" pitchFamily="18" charset="0"/>
              </a:rPr>
              <a:t>than </a:t>
            </a:r>
            <a:r>
              <a:rPr lang="en-GB" sz="2000" dirty="0">
                <a:latin typeface="Adobe Devanagari" panose="02040503050201020203" pitchFamily="18" charset="0"/>
                <a:cs typeface="Adobe Devanagari" panose="02040503050201020203" pitchFamily="18" charset="0"/>
              </a:rPr>
              <a:t>any lava ever reported in western Arabia.</a:t>
            </a:r>
          </a:p>
        </p:txBody>
      </p:sp>
      <p:sp>
        <p:nvSpPr>
          <p:cNvPr id="5" name="CasellaDiTesto 4"/>
          <p:cNvSpPr txBox="1"/>
          <p:nvPr/>
        </p:nvSpPr>
        <p:spPr>
          <a:xfrm>
            <a:off x="226144" y="1403229"/>
            <a:ext cx="3932902" cy="4755148"/>
          </a:xfrm>
          <a:prstGeom prst="rect">
            <a:avLst/>
          </a:prstGeom>
          <a:noFill/>
        </p:spPr>
        <p:txBody>
          <a:bodyPr wrap="square" rtlCol="0">
            <a:spAutoFit/>
          </a:bodyPr>
          <a:lstStyle/>
          <a:p>
            <a:pPr algn="just">
              <a:lnSpc>
                <a:spcPct val="150000"/>
              </a:lnSpc>
            </a:pPr>
            <a:r>
              <a:rPr lang="en-US" sz="1600" dirty="0" smtClean="0">
                <a:latin typeface="Adobe Devanagari" panose="02040503050201020203" pitchFamily="18" charset="0"/>
                <a:cs typeface="Adobe Devanagari" panose="02040503050201020203" pitchFamily="18" charset="0"/>
              </a:rPr>
              <a:t>Almost </a:t>
            </a:r>
            <a:r>
              <a:rPr lang="en-US" sz="1600" dirty="0">
                <a:latin typeface="Adobe Devanagari" panose="02040503050201020203" pitchFamily="18" charset="0"/>
                <a:cs typeface="Adobe Devanagari" panose="02040503050201020203" pitchFamily="18" charset="0"/>
              </a:rPr>
              <a:t>all alkaline lavas of the Arabian plate have relatively low </a:t>
            </a:r>
            <a:r>
              <a:rPr lang="en-US" sz="1600" baseline="30000" dirty="0">
                <a:latin typeface="Adobe Devanagari" panose="02040503050201020203" pitchFamily="18" charset="0"/>
                <a:cs typeface="Adobe Devanagari" panose="02040503050201020203" pitchFamily="18" charset="0"/>
              </a:rPr>
              <a:t>143</a:t>
            </a:r>
            <a:r>
              <a:rPr lang="en-US" sz="1600" dirty="0">
                <a:latin typeface="Adobe Devanagari" panose="02040503050201020203" pitchFamily="18" charset="0"/>
                <a:cs typeface="Adobe Devanagari" panose="02040503050201020203" pitchFamily="18" charset="0"/>
              </a:rPr>
              <a:t>Nd/</a:t>
            </a:r>
            <a:r>
              <a:rPr lang="en-US" sz="1600" baseline="30000" dirty="0">
                <a:latin typeface="Adobe Devanagari" panose="02040503050201020203" pitchFamily="18" charset="0"/>
                <a:cs typeface="Adobe Devanagari" panose="02040503050201020203" pitchFamily="18" charset="0"/>
              </a:rPr>
              <a:t>144</a:t>
            </a:r>
            <a:r>
              <a:rPr lang="en-US" sz="1600" dirty="0">
                <a:latin typeface="Adobe Devanagari" panose="02040503050201020203" pitchFamily="18" charset="0"/>
                <a:cs typeface="Adobe Devanagari" panose="02040503050201020203" pitchFamily="18" charset="0"/>
              </a:rPr>
              <a:t>Nd, </a:t>
            </a:r>
            <a:r>
              <a:rPr lang="en-US" sz="1600" baseline="30000" dirty="0">
                <a:latin typeface="Adobe Devanagari" panose="02040503050201020203" pitchFamily="18" charset="0"/>
                <a:cs typeface="Adobe Devanagari" panose="02040503050201020203" pitchFamily="18" charset="0"/>
              </a:rPr>
              <a:t>143</a:t>
            </a:r>
            <a:r>
              <a:rPr lang="en-US" sz="1600" dirty="0">
                <a:latin typeface="Adobe Devanagari" panose="02040503050201020203" pitchFamily="18" charset="0"/>
                <a:cs typeface="Adobe Devanagari" panose="02040503050201020203" pitchFamily="18" charset="0"/>
              </a:rPr>
              <a:t>Hf/</a:t>
            </a:r>
            <a:r>
              <a:rPr lang="en-US" sz="1600" baseline="30000" dirty="0">
                <a:latin typeface="Adobe Devanagari" panose="02040503050201020203" pitchFamily="18" charset="0"/>
                <a:cs typeface="Adobe Devanagari" panose="02040503050201020203" pitchFamily="18" charset="0"/>
              </a:rPr>
              <a:t>144</a:t>
            </a:r>
            <a:r>
              <a:rPr lang="en-US" sz="1600" dirty="0">
                <a:latin typeface="Adobe Devanagari" panose="02040503050201020203" pitchFamily="18" charset="0"/>
                <a:cs typeface="Adobe Devanagari" panose="02040503050201020203" pitchFamily="18" charset="0"/>
              </a:rPr>
              <a:t>Hf and </a:t>
            </a:r>
            <a:r>
              <a:rPr lang="en-US" sz="1600" baseline="30000" dirty="0">
                <a:latin typeface="Adobe Devanagari" panose="02040503050201020203" pitchFamily="18" charset="0"/>
                <a:cs typeface="Adobe Devanagari" panose="02040503050201020203" pitchFamily="18" charset="0"/>
              </a:rPr>
              <a:t>87</a:t>
            </a:r>
            <a:r>
              <a:rPr lang="en-US" sz="1600" dirty="0">
                <a:latin typeface="Adobe Devanagari" panose="02040503050201020203" pitchFamily="18" charset="0"/>
                <a:cs typeface="Adobe Devanagari" panose="02040503050201020203" pitchFamily="18" charset="0"/>
              </a:rPr>
              <a:t>Sr/</a:t>
            </a:r>
            <a:r>
              <a:rPr lang="en-US" sz="1600" baseline="30000" dirty="0">
                <a:latin typeface="Adobe Devanagari" panose="02040503050201020203" pitchFamily="18" charset="0"/>
                <a:cs typeface="Adobe Devanagari" panose="02040503050201020203" pitchFamily="18" charset="0"/>
              </a:rPr>
              <a:t>86</a:t>
            </a:r>
            <a:r>
              <a:rPr lang="en-US" sz="1600" dirty="0">
                <a:latin typeface="Adobe Devanagari" panose="02040503050201020203" pitchFamily="18" charset="0"/>
                <a:cs typeface="Adobe Devanagari" panose="02040503050201020203" pitchFamily="18" charset="0"/>
              </a:rPr>
              <a:t>Sr isotopic ratios, and radiogenic </a:t>
            </a:r>
            <a:r>
              <a:rPr lang="en-US" sz="1600" baseline="30000" dirty="0">
                <a:latin typeface="Adobe Devanagari" panose="02040503050201020203" pitchFamily="18" charset="0"/>
                <a:cs typeface="Adobe Devanagari" panose="02040503050201020203" pitchFamily="18" charset="0"/>
              </a:rPr>
              <a:t>206</a:t>
            </a:r>
            <a:r>
              <a:rPr lang="en-US" sz="1600" dirty="0">
                <a:latin typeface="Adobe Devanagari" panose="02040503050201020203" pitchFamily="18" charset="0"/>
                <a:cs typeface="Adobe Devanagari" panose="02040503050201020203" pitchFamily="18" charset="0"/>
              </a:rPr>
              <a:t>Pb/</a:t>
            </a:r>
            <a:r>
              <a:rPr lang="en-US" sz="1600" baseline="30000" dirty="0">
                <a:latin typeface="Adobe Devanagari" panose="02040503050201020203" pitchFamily="18" charset="0"/>
                <a:cs typeface="Adobe Devanagari" panose="02040503050201020203" pitchFamily="18" charset="0"/>
              </a:rPr>
              <a:t>204</a:t>
            </a:r>
            <a:r>
              <a:rPr lang="en-US" sz="1600" dirty="0">
                <a:latin typeface="Adobe Devanagari" panose="02040503050201020203" pitchFamily="18" charset="0"/>
                <a:cs typeface="Adobe Devanagari" panose="02040503050201020203" pitchFamily="18" charset="0"/>
              </a:rPr>
              <a:t>Pb ratio </a:t>
            </a:r>
            <a:r>
              <a:rPr lang="en-US" sz="1400" dirty="0">
                <a:latin typeface="Adobe Devanagari" panose="02040503050201020203" pitchFamily="18" charset="0"/>
                <a:cs typeface="Adobe Devanagari" panose="02040503050201020203" pitchFamily="18" charset="0"/>
              </a:rPr>
              <a:t>(</a:t>
            </a:r>
            <a:r>
              <a:rPr lang="en-US" sz="1400" dirty="0" err="1">
                <a:latin typeface="Adobe Devanagari" panose="02040503050201020203" pitchFamily="18" charset="0"/>
                <a:cs typeface="Adobe Devanagari" panose="02040503050201020203" pitchFamily="18" charset="0"/>
              </a:rPr>
              <a:t>Altherr</a:t>
            </a:r>
            <a:r>
              <a:rPr lang="en-US" sz="1400" dirty="0">
                <a:latin typeface="Adobe Devanagari" panose="02040503050201020203" pitchFamily="18" charset="0"/>
                <a:cs typeface="Adobe Devanagari" panose="02040503050201020203" pitchFamily="18" charset="0"/>
              </a:rPr>
              <a:t> et al. 1990; Stein and Hofmann 1992; Bertrand et al. 2003; Shaw et al. 2003; </a:t>
            </a:r>
            <a:r>
              <a:rPr lang="en-US" sz="1400" dirty="0" err="1">
                <a:latin typeface="Adobe Devanagari" panose="02040503050201020203" pitchFamily="18" charset="0"/>
                <a:cs typeface="Adobe Devanagari" panose="02040503050201020203" pitchFamily="18" charset="0"/>
              </a:rPr>
              <a:t>Moufti</a:t>
            </a:r>
            <a:r>
              <a:rPr lang="en-US" sz="1400" dirty="0">
                <a:latin typeface="Adobe Devanagari" panose="02040503050201020203" pitchFamily="18" charset="0"/>
                <a:cs typeface="Adobe Devanagari" panose="02040503050201020203" pitchFamily="18" charset="0"/>
              </a:rPr>
              <a:t> et al. 2013; Rooney et al. 2014). </a:t>
            </a:r>
            <a:endParaRPr lang="en-US" sz="1600" dirty="0" smtClean="0">
              <a:latin typeface="Adobe Devanagari" panose="02040503050201020203" pitchFamily="18" charset="0"/>
              <a:cs typeface="Adobe Devanagari" panose="02040503050201020203" pitchFamily="18" charset="0"/>
            </a:endParaRPr>
          </a:p>
          <a:p>
            <a:pPr algn="just">
              <a:lnSpc>
                <a:spcPct val="150000"/>
              </a:lnSpc>
            </a:pPr>
            <a:r>
              <a:rPr lang="en-US" sz="1600" dirty="0" smtClean="0">
                <a:latin typeface="Adobe Devanagari" panose="02040503050201020203" pitchFamily="18" charset="0"/>
                <a:cs typeface="Adobe Devanagari" panose="02040503050201020203" pitchFamily="18" charset="0"/>
              </a:rPr>
              <a:t>These </a:t>
            </a:r>
            <a:r>
              <a:rPr lang="en-US" sz="1600" dirty="0">
                <a:latin typeface="Adobe Devanagari" panose="02040503050201020203" pitchFamily="18" charset="0"/>
                <a:cs typeface="Adobe Devanagari" panose="02040503050201020203" pitchFamily="18" charset="0"/>
              </a:rPr>
              <a:t>isotopic signatures indicate the involvement of a source with a high time-integrated </a:t>
            </a:r>
            <a:r>
              <a:rPr lang="en-US" sz="1600" baseline="30000" dirty="0" smtClean="0">
                <a:latin typeface="Adobe Devanagari" panose="02040503050201020203" pitchFamily="18" charset="0"/>
                <a:cs typeface="Adobe Devanagari" panose="02040503050201020203" pitchFamily="18" charset="0"/>
              </a:rPr>
              <a:t>238</a:t>
            </a:r>
            <a:r>
              <a:rPr lang="en-US" sz="1600" dirty="0" smtClean="0">
                <a:latin typeface="Adobe Devanagari" panose="02040503050201020203" pitchFamily="18" charset="0"/>
                <a:cs typeface="Adobe Devanagari" panose="02040503050201020203" pitchFamily="18" charset="0"/>
              </a:rPr>
              <a:t>U/</a:t>
            </a:r>
            <a:r>
              <a:rPr lang="en-US" sz="1600" baseline="30000" dirty="0" smtClean="0">
                <a:latin typeface="Adobe Devanagari" panose="02040503050201020203" pitchFamily="18" charset="0"/>
                <a:cs typeface="Adobe Devanagari" panose="02040503050201020203" pitchFamily="18" charset="0"/>
              </a:rPr>
              <a:t>204</a:t>
            </a:r>
            <a:r>
              <a:rPr lang="en-US" sz="1600" dirty="0" smtClean="0">
                <a:latin typeface="Adobe Devanagari" panose="02040503050201020203" pitchFamily="18" charset="0"/>
                <a:cs typeface="Adobe Devanagari" panose="02040503050201020203" pitchFamily="18" charset="0"/>
              </a:rPr>
              <a:t>Pb </a:t>
            </a:r>
            <a:r>
              <a:rPr lang="en-US" sz="1600" dirty="0">
                <a:latin typeface="Adobe Devanagari" panose="02040503050201020203" pitchFamily="18" charset="0"/>
                <a:cs typeface="Adobe Devanagari" panose="02040503050201020203" pitchFamily="18" charset="0"/>
              </a:rPr>
              <a:t>ratio, for relatively low </a:t>
            </a:r>
            <a:r>
              <a:rPr lang="en-US" sz="1600" baseline="30000" dirty="0">
                <a:latin typeface="Adobe Devanagari" panose="02040503050201020203" pitchFamily="18" charset="0"/>
                <a:cs typeface="Adobe Devanagari" panose="02040503050201020203" pitchFamily="18" charset="0"/>
              </a:rPr>
              <a:t>87</a:t>
            </a:r>
            <a:r>
              <a:rPr lang="en-US" sz="1600" dirty="0">
                <a:latin typeface="Adobe Devanagari" panose="02040503050201020203" pitchFamily="18" charset="0"/>
                <a:cs typeface="Adobe Devanagari" panose="02040503050201020203" pitchFamily="18" charset="0"/>
              </a:rPr>
              <a:t>Rb/</a:t>
            </a:r>
            <a:r>
              <a:rPr lang="en-US" sz="1600" baseline="30000" dirty="0">
                <a:latin typeface="Adobe Devanagari" panose="02040503050201020203" pitchFamily="18" charset="0"/>
                <a:cs typeface="Adobe Devanagari" panose="02040503050201020203" pitchFamily="18" charset="0"/>
              </a:rPr>
              <a:t>86</a:t>
            </a:r>
            <a:r>
              <a:rPr lang="en-US" sz="1600" dirty="0">
                <a:latin typeface="Adobe Devanagari" panose="02040503050201020203" pitchFamily="18" charset="0"/>
                <a:cs typeface="Adobe Devanagari" panose="02040503050201020203" pitchFamily="18" charset="0"/>
              </a:rPr>
              <a:t>Sr, </a:t>
            </a:r>
            <a:r>
              <a:rPr lang="en-US" sz="1600" baseline="30000" dirty="0">
                <a:latin typeface="Adobe Devanagari" panose="02040503050201020203" pitchFamily="18" charset="0"/>
                <a:cs typeface="Adobe Devanagari" panose="02040503050201020203" pitchFamily="18" charset="0"/>
              </a:rPr>
              <a:t>143</a:t>
            </a:r>
            <a:r>
              <a:rPr lang="en-US" sz="1600" dirty="0">
                <a:latin typeface="Adobe Devanagari" panose="02040503050201020203" pitchFamily="18" charset="0"/>
                <a:cs typeface="Adobe Devanagari" panose="02040503050201020203" pitchFamily="18" charset="0"/>
              </a:rPr>
              <a:t>Sm/</a:t>
            </a:r>
            <a:r>
              <a:rPr lang="en-US" sz="1600" baseline="30000" dirty="0">
                <a:latin typeface="Adobe Devanagari" panose="02040503050201020203" pitchFamily="18" charset="0"/>
                <a:cs typeface="Adobe Devanagari" panose="02040503050201020203" pitchFamily="18" charset="0"/>
              </a:rPr>
              <a:t>144</a:t>
            </a:r>
            <a:r>
              <a:rPr lang="en-US" sz="1600" dirty="0">
                <a:latin typeface="Adobe Devanagari" panose="02040503050201020203" pitchFamily="18" charset="0"/>
                <a:cs typeface="Adobe Devanagari" panose="02040503050201020203" pitchFamily="18" charset="0"/>
              </a:rPr>
              <a:t>Nd and </a:t>
            </a:r>
            <a:r>
              <a:rPr lang="en-US" sz="1600" baseline="30000" dirty="0">
                <a:latin typeface="Adobe Devanagari" panose="02040503050201020203" pitchFamily="18" charset="0"/>
                <a:cs typeface="Adobe Devanagari" panose="02040503050201020203" pitchFamily="18" charset="0"/>
              </a:rPr>
              <a:t>176</a:t>
            </a:r>
            <a:r>
              <a:rPr lang="en-US" sz="1600" dirty="0">
                <a:latin typeface="Adobe Devanagari" panose="02040503050201020203" pitchFamily="18" charset="0"/>
                <a:cs typeface="Adobe Devanagari" panose="02040503050201020203" pitchFamily="18" charset="0"/>
              </a:rPr>
              <a:t>Lu/</a:t>
            </a:r>
            <a:r>
              <a:rPr lang="en-US" sz="1600" baseline="30000" dirty="0">
                <a:latin typeface="Adobe Devanagari" panose="02040503050201020203" pitchFamily="18" charset="0"/>
                <a:cs typeface="Adobe Devanagari" panose="02040503050201020203" pitchFamily="18" charset="0"/>
              </a:rPr>
              <a:t>177</a:t>
            </a:r>
            <a:r>
              <a:rPr lang="en-US" sz="1600" dirty="0">
                <a:latin typeface="Adobe Devanagari" panose="02040503050201020203" pitchFamily="18" charset="0"/>
                <a:cs typeface="Adobe Devanagari" panose="02040503050201020203" pitchFamily="18" charset="0"/>
              </a:rPr>
              <a:t>Hf. These compositions point to a </a:t>
            </a:r>
            <a:r>
              <a:rPr lang="en-US" sz="1600" b="1" dirty="0">
                <a:latin typeface="Adobe Devanagari" panose="02040503050201020203" pitchFamily="18" charset="0"/>
                <a:cs typeface="Adobe Devanagari" panose="02040503050201020203" pitchFamily="18" charset="0"/>
              </a:rPr>
              <a:t>HIMU-like signature</a:t>
            </a:r>
            <a:r>
              <a:rPr lang="en-US" sz="1600" dirty="0">
                <a:latin typeface="Adobe Devanagari" panose="02040503050201020203" pitchFamily="18" charset="0"/>
                <a:cs typeface="Adobe Devanagari" panose="02040503050201020203" pitchFamily="18" charset="0"/>
              </a:rPr>
              <a:t>, somehow similar to that defined in OIB </a:t>
            </a:r>
            <a:r>
              <a:rPr lang="en-US" sz="1400" dirty="0">
                <a:latin typeface="Adobe Devanagari" panose="02040503050201020203" pitchFamily="18" charset="0"/>
                <a:cs typeface="Adobe Devanagari" panose="02040503050201020203" pitchFamily="18" charset="0"/>
              </a:rPr>
              <a:t>(</a:t>
            </a:r>
            <a:r>
              <a:rPr lang="en-US" sz="1400" dirty="0" err="1">
                <a:latin typeface="Adobe Devanagari" panose="02040503050201020203" pitchFamily="18" charset="0"/>
                <a:cs typeface="Adobe Devanagari" panose="02040503050201020203" pitchFamily="18" charset="0"/>
              </a:rPr>
              <a:t>Zindler</a:t>
            </a:r>
            <a:r>
              <a:rPr lang="en-US" sz="1400" dirty="0">
                <a:latin typeface="Adobe Devanagari" panose="02040503050201020203" pitchFamily="18" charset="0"/>
                <a:cs typeface="Adobe Devanagari" panose="02040503050201020203" pitchFamily="18" charset="0"/>
              </a:rPr>
              <a:t> and Hart 1986; Hofmann 1997). </a:t>
            </a:r>
            <a:endParaRPr lang="en-GB" sz="1600" dirty="0">
              <a:latin typeface="Adobe Devanagari" panose="02040503050201020203" pitchFamily="18" charset="0"/>
              <a:cs typeface="Adobe Devanagari" panose="02040503050201020203" pitchFamily="18" charset="0"/>
            </a:endParaRPr>
          </a:p>
        </p:txBody>
      </p:sp>
      <p:sp>
        <p:nvSpPr>
          <p:cNvPr id="6" name="CasellaDiTesto 5"/>
          <p:cNvSpPr txBox="1"/>
          <p:nvPr/>
        </p:nvSpPr>
        <p:spPr>
          <a:xfrm>
            <a:off x="6849552" y="4696420"/>
            <a:ext cx="2761162" cy="369332"/>
          </a:xfrm>
          <a:prstGeom prst="rect">
            <a:avLst/>
          </a:prstGeom>
          <a:noFill/>
        </p:spPr>
        <p:txBody>
          <a:bodyPr wrap="square" rtlCol="0">
            <a:spAutoFit/>
          </a:bodyPr>
          <a:lstStyle/>
          <a:p>
            <a:r>
              <a:rPr lang="it-IT" dirty="0" smtClean="0">
                <a:solidFill>
                  <a:srgbClr val="FF0000"/>
                </a:solidFill>
              </a:rPr>
              <a:t>Pipe UH-05/</a:t>
            </a:r>
            <a:r>
              <a:rPr lang="it-IT" dirty="0" smtClean="0">
                <a:solidFill>
                  <a:schemeClr val="accent5">
                    <a:lumMod val="75000"/>
                  </a:schemeClr>
                </a:solidFill>
              </a:rPr>
              <a:t>Pipe UH-10</a:t>
            </a:r>
            <a:endParaRPr lang="en-GB" dirty="0">
              <a:solidFill>
                <a:schemeClr val="accent5">
                  <a:lumMod val="75000"/>
                </a:schemeClr>
              </a:solidFill>
            </a:endParaRPr>
          </a:p>
        </p:txBody>
      </p:sp>
      <p:sp>
        <p:nvSpPr>
          <p:cNvPr id="8" name="Rettangolo 7"/>
          <p:cNvSpPr/>
          <p:nvPr/>
        </p:nvSpPr>
        <p:spPr>
          <a:xfrm>
            <a:off x="4503174" y="4660491"/>
            <a:ext cx="7452852" cy="158962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e 8"/>
          <p:cNvSpPr/>
          <p:nvPr/>
        </p:nvSpPr>
        <p:spPr>
          <a:xfrm>
            <a:off x="5997677" y="3618272"/>
            <a:ext cx="1858297" cy="47194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171240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0549" y="1124767"/>
            <a:ext cx="7245586" cy="3451376"/>
          </a:xfrm>
          <a:prstGeom prst="rect">
            <a:avLst/>
          </a:prstGeom>
        </p:spPr>
      </p:pic>
      <p:sp>
        <p:nvSpPr>
          <p:cNvPr id="3" name="CasellaDiTesto 2"/>
          <p:cNvSpPr txBox="1"/>
          <p:nvPr/>
        </p:nvSpPr>
        <p:spPr>
          <a:xfrm>
            <a:off x="-152401" y="0"/>
            <a:ext cx="12344401" cy="1077218"/>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Isotopic</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results</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p>
          <a:p>
            <a:pPr algn="ct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Marthoum</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volcanic</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pipes</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compered</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with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other</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Arabian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and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African</a:t>
            </a:r>
            <a:r>
              <a:rPr lang="it-IT" sz="28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lava </a:t>
            </a:r>
            <a:r>
              <a:rPr lang="it-IT" sz="28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fields</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CasellaDiTesto 3"/>
          <p:cNvSpPr txBox="1"/>
          <p:nvPr/>
        </p:nvSpPr>
        <p:spPr>
          <a:xfrm>
            <a:off x="4503175" y="5150100"/>
            <a:ext cx="7531510" cy="707886"/>
          </a:xfrm>
          <a:prstGeom prst="rect">
            <a:avLst/>
          </a:prstGeom>
          <a:noFill/>
        </p:spPr>
        <p:txBody>
          <a:bodyPr wrap="square" rtlCol="0">
            <a:spAutoFit/>
          </a:bodyPr>
          <a:lstStyle/>
          <a:p>
            <a:r>
              <a:rPr lang="en-GB" sz="2000" dirty="0">
                <a:latin typeface="Adobe Devanagari" panose="02040503050201020203" pitchFamily="18" charset="0"/>
                <a:cs typeface="Adobe Devanagari" panose="02040503050201020203" pitchFamily="18" charset="0"/>
              </a:rPr>
              <a:t>Basalts from volcanic pipes </a:t>
            </a:r>
            <a:r>
              <a:rPr lang="en-GB" sz="2000" dirty="0" smtClean="0">
                <a:latin typeface="Adobe Devanagari" panose="02040503050201020203" pitchFamily="18" charset="0"/>
                <a:cs typeface="Adobe Devanagari" panose="02040503050201020203" pitchFamily="18" charset="0"/>
              </a:rPr>
              <a:t>have enriched isotopic signatures </a:t>
            </a:r>
            <a:r>
              <a:rPr lang="en-GB" sz="2000" dirty="0">
                <a:latin typeface="Adobe Devanagari" panose="02040503050201020203" pitchFamily="18" charset="0"/>
                <a:cs typeface="Adobe Devanagari" panose="02040503050201020203" pitchFamily="18" charset="0"/>
              </a:rPr>
              <a:t>similar </a:t>
            </a:r>
            <a:r>
              <a:rPr lang="en-GB" sz="2000" dirty="0" smtClean="0">
                <a:latin typeface="Adobe Devanagari" panose="02040503050201020203" pitchFamily="18" charset="0"/>
                <a:cs typeface="Adobe Devanagari" panose="02040503050201020203" pitchFamily="18" charset="0"/>
              </a:rPr>
              <a:t>to HIMU-like volcanism of East Africa </a:t>
            </a:r>
            <a:r>
              <a:rPr lang="en-GB" dirty="0" smtClean="0">
                <a:latin typeface="Adobe Devanagari" panose="02040503050201020203" pitchFamily="18" charset="0"/>
                <a:cs typeface="Adobe Devanagari" panose="02040503050201020203" pitchFamily="18" charset="0"/>
              </a:rPr>
              <a:t>(Rooney et al.,2014; Abu el </a:t>
            </a:r>
            <a:r>
              <a:rPr lang="en-GB" dirty="0" err="1" smtClean="0">
                <a:latin typeface="Adobe Devanagari" panose="02040503050201020203" pitchFamily="18" charset="0"/>
                <a:cs typeface="Adobe Devanagari" panose="02040503050201020203" pitchFamily="18" charset="0"/>
              </a:rPr>
              <a:t>Rus</a:t>
            </a:r>
            <a:r>
              <a:rPr lang="en-GB" dirty="0" smtClean="0">
                <a:latin typeface="Adobe Devanagari" panose="02040503050201020203" pitchFamily="18" charset="0"/>
                <a:cs typeface="Adobe Devanagari" panose="02040503050201020203" pitchFamily="18" charset="0"/>
              </a:rPr>
              <a:t> et al., 2018)</a:t>
            </a:r>
            <a:endParaRPr lang="en-GB" dirty="0">
              <a:latin typeface="Adobe Devanagari" panose="02040503050201020203" pitchFamily="18" charset="0"/>
              <a:cs typeface="Adobe Devanagari" panose="02040503050201020203" pitchFamily="18" charset="0"/>
            </a:endParaRPr>
          </a:p>
        </p:txBody>
      </p:sp>
      <p:sp>
        <p:nvSpPr>
          <p:cNvPr id="6" name="CasellaDiTesto 5"/>
          <p:cNvSpPr txBox="1"/>
          <p:nvPr/>
        </p:nvSpPr>
        <p:spPr>
          <a:xfrm>
            <a:off x="6849552" y="4696420"/>
            <a:ext cx="2761162" cy="369332"/>
          </a:xfrm>
          <a:prstGeom prst="rect">
            <a:avLst/>
          </a:prstGeom>
          <a:noFill/>
        </p:spPr>
        <p:txBody>
          <a:bodyPr wrap="square" rtlCol="0">
            <a:spAutoFit/>
          </a:bodyPr>
          <a:lstStyle/>
          <a:p>
            <a:r>
              <a:rPr lang="it-IT" dirty="0" smtClean="0">
                <a:solidFill>
                  <a:srgbClr val="FF0000"/>
                </a:solidFill>
              </a:rPr>
              <a:t>Pipe UH-05/</a:t>
            </a:r>
            <a:r>
              <a:rPr lang="it-IT" dirty="0" smtClean="0">
                <a:solidFill>
                  <a:schemeClr val="accent5">
                    <a:lumMod val="75000"/>
                  </a:schemeClr>
                </a:solidFill>
              </a:rPr>
              <a:t>Pipe UH-10</a:t>
            </a:r>
            <a:endParaRPr lang="en-GB" dirty="0">
              <a:solidFill>
                <a:schemeClr val="accent5">
                  <a:lumMod val="75000"/>
                </a:schemeClr>
              </a:solidFill>
            </a:endParaRPr>
          </a:p>
        </p:txBody>
      </p:sp>
      <p:sp>
        <p:nvSpPr>
          <p:cNvPr id="8" name="Rettangolo 7"/>
          <p:cNvSpPr/>
          <p:nvPr/>
        </p:nvSpPr>
        <p:spPr>
          <a:xfrm>
            <a:off x="4355690" y="4660491"/>
            <a:ext cx="7600336" cy="158962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e 9"/>
          <p:cNvSpPr/>
          <p:nvPr/>
        </p:nvSpPr>
        <p:spPr>
          <a:xfrm>
            <a:off x="5997677" y="3618272"/>
            <a:ext cx="1858297" cy="471948"/>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magine 4"/>
          <p:cNvPicPr>
            <a:picLocks noChangeAspect="1"/>
          </p:cNvPicPr>
          <p:nvPr/>
        </p:nvPicPr>
        <p:blipFill>
          <a:blip r:embed="rId3"/>
          <a:stretch>
            <a:fillRect/>
          </a:stretch>
        </p:blipFill>
        <p:spPr>
          <a:xfrm>
            <a:off x="285529" y="1674677"/>
            <a:ext cx="3366836" cy="4505991"/>
          </a:xfrm>
          <a:prstGeom prst="rect">
            <a:avLst/>
          </a:prstGeom>
        </p:spPr>
      </p:pic>
      <p:sp>
        <p:nvSpPr>
          <p:cNvPr id="9" name="Rettangolo 8"/>
          <p:cNvSpPr/>
          <p:nvPr/>
        </p:nvSpPr>
        <p:spPr>
          <a:xfrm>
            <a:off x="1002890" y="5065752"/>
            <a:ext cx="1248697" cy="5484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smtClean="0">
                <a:solidFill>
                  <a:schemeClr val="tx1">
                    <a:lumMod val="95000"/>
                    <a:lumOff val="5000"/>
                  </a:schemeClr>
                </a:solidFill>
                <a:latin typeface="Adobe Devanagari" panose="02040503050201020203" pitchFamily="18" charset="0"/>
                <a:cs typeface="Adobe Devanagari" panose="02040503050201020203" pitchFamily="18" charset="0"/>
              </a:rPr>
              <a:t>Gerba Guaracha</a:t>
            </a:r>
            <a:endParaRPr lang="en-GB" sz="1600" b="1" dirty="0">
              <a:solidFill>
                <a:schemeClr val="tx1">
                  <a:lumMod val="95000"/>
                  <a:lumOff val="5000"/>
                </a:schemeClr>
              </a:solidFill>
              <a:latin typeface="Adobe Devanagari" panose="02040503050201020203" pitchFamily="18" charset="0"/>
              <a:cs typeface="Adobe Devanagari" panose="02040503050201020203" pitchFamily="18" charset="0"/>
            </a:endParaRPr>
          </a:p>
        </p:txBody>
      </p:sp>
      <p:sp>
        <p:nvSpPr>
          <p:cNvPr id="11" name="Rettangolo 10"/>
          <p:cNvSpPr/>
          <p:nvPr/>
        </p:nvSpPr>
        <p:spPr>
          <a:xfrm>
            <a:off x="803824" y="2557346"/>
            <a:ext cx="1165123" cy="5201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dirty="0" err="1" smtClean="0">
                <a:solidFill>
                  <a:schemeClr val="tx1">
                    <a:lumMod val="95000"/>
                    <a:lumOff val="5000"/>
                  </a:schemeClr>
                </a:solidFill>
                <a:latin typeface="Adobe Devanagari" panose="02040503050201020203" pitchFamily="18" charset="0"/>
                <a:cs typeface="Adobe Devanagari" panose="02040503050201020203" pitchFamily="18" charset="0"/>
              </a:rPr>
              <a:t>Natash</a:t>
            </a:r>
            <a:r>
              <a:rPr lang="it-IT" sz="1600" b="1" dirty="0" smtClean="0">
                <a:solidFill>
                  <a:schemeClr val="tx1">
                    <a:lumMod val="95000"/>
                    <a:lumOff val="5000"/>
                  </a:schemeClr>
                </a:solidFill>
                <a:latin typeface="Adobe Devanagari" panose="02040503050201020203" pitchFamily="18" charset="0"/>
                <a:cs typeface="Adobe Devanagari" panose="02040503050201020203" pitchFamily="18" charset="0"/>
              </a:rPr>
              <a:t> lava </a:t>
            </a:r>
            <a:r>
              <a:rPr lang="it-IT" sz="1600" b="1" dirty="0" err="1" smtClean="0">
                <a:solidFill>
                  <a:schemeClr val="tx1">
                    <a:lumMod val="95000"/>
                    <a:lumOff val="5000"/>
                  </a:schemeClr>
                </a:solidFill>
                <a:latin typeface="Adobe Devanagari" panose="02040503050201020203" pitchFamily="18" charset="0"/>
                <a:cs typeface="Adobe Devanagari" panose="02040503050201020203" pitchFamily="18" charset="0"/>
              </a:rPr>
              <a:t>field</a:t>
            </a:r>
            <a:endParaRPr lang="en-GB" sz="1600" b="1" dirty="0">
              <a:solidFill>
                <a:schemeClr val="tx1">
                  <a:lumMod val="95000"/>
                  <a:lumOff val="5000"/>
                </a:schemeClr>
              </a:solidFill>
              <a:latin typeface="Adobe Devanagari" panose="02040503050201020203" pitchFamily="18" charset="0"/>
              <a:cs typeface="Adobe Devanagari" panose="02040503050201020203" pitchFamily="18" charset="0"/>
            </a:endParaRPr>
          </a:p>
        </p:txBody>
      </p:sp>
      <p:cxnSp>
        <p:nvCxnSpPr>
          <p:cNvPr id="13" name="Connettore 2 12"/>
          <p:cNvCxnSpPr/>
          <p:nvPr/>
        </p:nvCxnSpPr>
        <p:spPr>
          <a:xfrm>
            <a:off x="1779639" y="2920181"/>
            <a:ext cx="1" cy="403122"/>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8" name="CasellaDiTesto 17"/>
          <p:cNvSpPr txBox="1"/>
          <p:nvPr/>
        </p:nvSpPr>
        <p:spPr>
          <a:xfrm>
            <a:off x="1002890" y="6314683"/>
            <a:ext cx="2841523" cy="307777"/>
          </a:xfrm>
          <a:prstGeom prst="rect">
            <a:avLst/>
          </a:prstGeom>
          <a:noFill/>
        </p:spPr>
        <p:txBody>
          <a:bodyPr wrap="square" rtlCol="0">
            <a:spAutoFit/>
          </a:bodyPr>
          <a:lstStyle/>
          <a:p>
            <a:r>
              <a:rPr lang="en-GB" sz="1400" dirty="0" smtClean="0">
                <a:latin typeface="Adobe Devanagari" panose="02040503050201020203" pitchFamily="18" charset="0"/>
                <a:ea typeface="Adobe Fangsong Std R" panose="02020400000000000000" pitchFamily="18" charset="-128"/>
                <a:cs typeface="Adobe Devanagari" panose="02040503050201020203" pitchFamily="18" charset="0"/>
              </a:rPr>
              <a:t>(modified after Rooney et al., 2014)</a:t>
            </a:r>
            <a:endParaRPr lang="en-GB" sz="1400" dirty="0"/>
          </a:p>
        </p:txBody>
      </p:sp>
    </p:spTree>
    <p:extLst>
      <p:ext uri="{BB962C8B-B14F-4D97-AF65-F5344CB8AC3E}">
        <p14:creationId xmlns:p14="http://schemas.microsoft.com/office/powerpoint/2010/main" val="40521576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26142" y="245806"/>
            <a:ext cx="12034684" cy="646331"/>
          </a:xfrm>
          <a:prstGeom prst="rect">
            <a:avLst/>
          </a:prstGeom>
          <a:noFill/>
        </p:spPr>
        <p:txBody>
          <a:bodyPr wrap="square" rtlCol="0">
            <a:spAutoFit/>
          </a:bodyPr>
          <a:lstStyle/>
          <a:p>
            <a:pPr algn="ctr"/>
            <a:r>
              <a:rPr lang="en-GB"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Origin of the HIMU-flavour </a:t>
            </a:r>
            <a:r>
              <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in the Arabian </a:t>
            </a:r>
            <a:r>
              <a:rPr lang="en-GB" sz="3600" b="1" dirty="0" err="1">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Cenozic</a:t>
            </a:r>
            <a:r>
              <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volcanism</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CasellaDiTesto 3"/>
          <p:cNvSpPr txBox="1"/>
          <p:nvPr/>
        </p:nvSpPr>
        <p:spPr>
          <a:xfrm>
            <a:off x="614516" y="1120877"/>
            <a:ext cx="11257936" cy="4893647"/>
          </a:xfrm>
          <a:prstGeom prst="rect">
            <a:avLst/>
          </a:prstGeom>
          <a:noFill/>
        </p:spPr>
        <p:txBody>
          <a:bodyPr wrap="square" rtlCol="0">
            <a:spAutoFit/>
          </a:bodyPr>
          <a:lstStyle/>
          <a:p>
            <a:pPr marL="285750" indent="-285750" algn="just">
              <a:buFont typeface="Arial" panose="020B0604020202020204" pitchFamily="34" charset="0"/>
              <a:buChar char="•"/>
            </a:pPr>
            <a:r>
              <a:rPr lang="it-IT" sz="2400" b="1" dirty="0" err="1" smtClean="0">
                <a:latin typeface="Adobe Devanagari" panose="02040503050201020203" pitchFamily="18" charset="0"/>
                <a:cs typeface="Adobe Devanagari" panose="02040503050201020203" pitchFamily="18" charset="0"/>
              </a:rPr>
              <a:t>Afar</a:t>
            </a:r>
            <a:r>
              <a:rPr lang="it-IT" sz="2400" b="1" dirty="0" smtClean="0">
                <a:latin typeface="Adobe Devanagari" panose="02040503050201020203" pitchFamily="18" charset="0"/>
                <a:cs typeface="Adobe Devanagari" panose="02040503050201020203" pitchFamily="18" charset="0"/>
              </a:rPr>
              <a:t> </a:t>
            </a:r>
            <a:r>
              <a:rPr lang="it-IT" sz="2400" b="1" dirty="0" err="1" smtClean="0">
                <a:latin typeface="Adobe Devanagari" panose="02040503050201020203" pitchFamily="18" charset="0"/>
                <a:cs typeface="Adobe Devanagari" panose="02040503050201020203" pitchFamily="18" charset="0"/>
              </a:rPr>
              <a:t>Plume</a:t>
            </a:r>
            <a:r>
              <a:rPr lang="it-IT" dirty="0" smtClean="0">
                <a:latin typeface="Adobe Devanagari" panose="02040503050201020203" pitchFamily="18" charset="0"/>
                <a:cs typeface="Adobe Devanagari" panose="02040503050201020203" pitchFamily="18" charset="0"/>
              </a:rPr>
              <a:t>: </a:t>
            </a:r>
            <a:r>
              <a:rPr lang="en-US" dirty="0">
                <a:latin typeface="Adobe Devanagari" panose="02040503050201020203" pitchFamily="18" charset="0"/>
                <a:cs typeface="Adobe Devanagari" panose="02040503050201020203" pitchFamily="18" charset="0"/>
              </a:rPr>
              <a:t>isotopic compositions of most lava fields in western Arabia lay on trends pointing towards an enriched source markedly different from the Afar plume </a:t>
            </a:r>
            <a:r>
              <a:rPr lang="en-US" sz="1600" dirty="0">
                <a:latin typeface="Adobe Devanagari" panose="02040503050201020203" pitchFamily="18" charset="0"/>
                <a:cs typeface="Adobe Devanagari" panose="02040503050201020203" pitchFamily="18" charset="0"/>
              </a:rPr>
              <a:t>(Rooney et al., 2012</a:t>
            </a:r>
            <a:r>
              <a:rPr lang="en-US" sz="1600" dirty="0" smtClean="0">
                <a:latin typeface="Adobe Devanagari" panose="02040503050201020203" pitchFamily="18" charset="0"/>
                <a:cs typeface="Adobe Devanagari" panose="02040503050201020203" pitchFamily="18" charset="0"/>
              </a:rPr>
              <a:t>), </a:t>
            </a:r>
            <a:r>
              <a:rPr lang="en-US" dirty="0" smtClean="0">
                <a:latin typeface="Adobe Devanagari" panose="02040503050201020203" pitchFamily="18" charset="0"/>
                <a:cs typeface="Adobe Devanagari" panose="02040503050201020203" pitchFamily="18" charset="0"/>
              </a:rPr>
              <a:t>having lower </a:t>
            </a:r>
            <a:r>
              <a:rPr lang="en-US" baseline="30000" dirty="0" smtClean="0">
                <a:latin typeface="Adobe Devanagari" panose="02040503050201020203" pitchFamily="18" charset="0"/>
                <a:cs typeface="Adobe Devanagari" panose="02040503050201020203" pitchFamily="18" charset="0"/>
              </a:rPr>
              <a:t>87</a:t>
            </a:r>
            <a:r>
              <a:rPr lang="en-US" dirty="0" smtClean="0">
                <a:latin typeface="Adobe Devanagari" panose="02040503050201020203" pitchFamily="18" charset="0"/>
                <a:cs typeface="Adobe Devanagari" panose="02040503050201020203" pitchFamily="18" charset="0"/>
              </a:rPr>
              <a:t>Sr/</a:t>
            </a:r>
            <a:r>
              <a:rPr lang="en-US" baseline="30000" dirty="0" smtClean="0">
                <a:latin typeface="Adobe Devanagari" panose="02040503050201020203" pitchFamily="18" charset="0"/>
                <a:cs typeface="Adobe Devanagari" panose="02040503050201020203" pitchFamily="18" charset="0"/>
              </a:rPr>
              <a:t>86</a:t>
            </a:r>
            <a:r>
              <a:rPr lang="en-US" dirty="0" smtClean="0">
                <a:latin typeface="Adobe Devanagari" panose="02040503050201020203" pitchFamily="18" charset="0"/>
                <a:cs typeface="Adobe Devanagari" panose="02040503050201020203" pitchFamily="18" charset="0"/>
              </a:rPr>
              <a:t>Sr and lower  </a:t>
            </a:r>
            <a:r>
              <a:rPr lang="en-US" baseline="30000" dirty="0" smtClean="0">
                <a:latin typeface="Adobe Devanagari" panose="02040503050201020203" pitchFamily="18" charset="0"/>
                <a:cs typeface="Adobe Devanagari" panose="02040503050201020203" pitchFamily="18" charset="0"/>
              </a:rPr>
              <a:t>177</a:t>
            </a:r>
            <a:r>
              <a:rPr lang="en-US" dirty="0" smtClean="0">
                <a:latin typeface="Adobe Devanagari" panose="02040503050201020203" pitchFamily="18" charset="0"/>
                <a:cs typeface="Adobe Devanagari" panose="02040503050201020203" pitchFamily="18" charset="0"/>
              </a:rPr>
              <a:t>Hf/</a:t>
            </a:r>
            <a:r>
              <a:rPr lang="en-US" baseline="30000" dirty="0" smtClean="0">
                <a:latin typeface="Adobe Devanagari" panose="02040503050201020203" pitchFamily="18" charset="0"/>
                <a:cs typeface="Adobe Devanagari" panose="02040503050201020203" pitchFamily="18" charset="0"/>
              </a:rPr>
              <a:t>176</a:t>
            </a:r>
            <a:r>
              <a:rPr lang="en-US" dirty="0" smtClean="0">
                <a:latin typeface="Adobe Devanagari" panose="02040503050201020203" pitchFamily="18" charset="0"/>
                <a:cs typeface="Adobe Devanagari" panose="02040503050201020203" pitchFamily="18" charset="0"/>
              </a:rPr>
              <a:t>Hf and </a:t>
            </a:r>
            <a:r>
              <a:rPr lang="en-US" baseline="30000" dirty="0" smtClean="0">
                <a:latin typeface="Adobe Devanagari" panose="02040503050201020203" pitchFamily="18" charset="0"/>
                <a:cs typeface="Adobe Devanagari" panose="02040503050201020203" pitchFamily="18" charset="0"/>
              </a:rPr>
              <a:t>143</a:t>
            </a:r>
            <a:r>
              <a:rPr lang="en-US" dirty="0" smtClean="0">
                <a:latin typeface="Adobe Devanagari" panose="02040503050201020203" pitchFamily="18" charset="0"/>
                <a:cs typeface="Adobe Devanagari" panose="02040503050201020203" pitchFamily="18" charset="0"/>
              </a:rPr>
              <a:t>Nd/</a:t>
            </a:r>
            <a:r>
              <a:rPr lang="en-US" baseline="30000" dirty="0" smtClean="0">
                <a:latin typeface="Adobe Devanagari" panose="02040503050201020203" pitchFamily="18" charset="0"/>
                <a:cs typeface="Adobe Devanagari" panose="02040503050201020203" pitchFamily="18" charset="0"/>
              </a:rPr>
              <a:t>144</a:t>
            </a:r>
            <a:r>
              <a:rPr lang="en-US" dirty="0" smtClean="0">
                <a:latin typeface="Adobe Devanagari" panose="02040503050201020203" pitchFamily="18" charset="0"/>
                <a:cs typeface="Adobe Devanagari" panose="02040503050201020203" pitchFamily="18" charset="0"/>
              </a:rPr>
              <a:t>Nd. </a:t>
            </a:r>
          </a:p>
          <a:p>
            <a:pPr algn="just"/>
            <a:r>
              <a:rPr lang="en-US" dirty="0" smtClean="0">
                <a:latin typeface="Adobe Devanagari" panose="02040503050201020203" pitchFamily="18" charset="0"/>
                <a:cs typeface="Adobe Devanagari" panose="02040503050201020203" pitchFamily="18" charset="0"/>
              </a:rPr>
              <a:t>-&gt; in addition the emplacement time of the volcanic pipes (50 and 70 Ma) is older than the Afar plume magmatism (30 Ma);</a:t>
            </a:r>
          </a:p>
          <a:p>
            <a:pPr algn="just"/>
            <a:endParaRPr lang="en-US"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US" sz="2400" b="1" dirty="0" smtClean="0">
                <a:latin typeface="Adobe Devanagari" panose="02040503050201020203" pitchFamily="18" charset="0"/>
                <a:cs typeface="Adobe Devanagari" panose="02040503050201020203" pitchFamily="18" charset="0"/>
              </a:rPr>
              <a:t>Israel plume: </a:t>
            </a:r>
            <a:r>
              <a:rPr lang="en-US" dirty="0">
                <a:latin typeface="Adobe Devanagari" panose="02040503050201020203" pitchFamily="18" charset="0"/>
                <a:cs typeface="Adobe Devanagari" panose="02040503050201020203" pitchFamily="18" charset="0"/>
              </a:rPr>
              <a:t>Based on recurring eruptions of alkali basalt with an isotopically enriched signature in Israel since ~200 Ma, Stein and Hoffman (1992) proposed that </a:t>
            </a:r>
            <a:r>
              <a:rPr lang="en-US" dirty="0" smtClean="0">
                <a:latin typeface="Adobe Devanagari" panose="02040503050201020203" pitchFamily="18" charset="0"/>
                <a:cs typeface="Adobe Devanagari" panose="02040503050201020203" pitchFamily="18" charset="0"/>
              </a:rPr>
              <a:t>a “fossilized” plume head was </a:t>
            </a:r>
            <a:r>
              <a:rPr lang="en-US" dirty="0">
                <a:latin typeface="Adobe Devanagari" panose="02040503050201020203" pitchFamily="18" charset="0"/>
                <a:cs typeface="Adobe Devanagari" panose="02040503050201020203" pitchFamily="18" charset="0"/>
              </a:rPr>
              <a:t>accreted at the base of the lithosphere in the </a:t>
            </a:r>
            <a:r>
              <a:rPr lang="en-US" dirty="0" smtClean="0">
                <a:latin typeface="Adobe Devanagari" panose="02040503050201020203" pitchFamily="18" charset="0"/>
                <a:cs typeface="Adobe Devanagari" panose="02040503050201020203" pitchFamily="18" charset="0"/>
              </a:rPr>
              <a:t>Jurassic, whose </a:t>
            </a:r>
            <a:r>
              <a:rPr lang="en-US" dirty="0" err="1" smtClean="0">
                <a:latin typeface="Adobe Devanagari" panose="02040503050201020203" pitchFamily="18" charset="0"/>
                <a:cs typeface="Adobe Devanagari" panose="02040503050201020203" pitchFamily="18" charset="0"/>
              </a:rPr>
              <a:t>enrichedn</a:t>
            </a:r>
            <a:r>
              <a:rPr lang="en-US" dirty="0" smtClean="0">
                <a:latin typeface="Adobe Devanagari" panose="02040503050201020203" pitchFamily="18" charset="0"/>
                <a:cs typeface="Adobe Devanagari" panose="02040503050201020203" pitchFamily="18" charset="0"/>
              </a:rPr>
              <a:t> material partially </a:t>
            </a:r>
            <a:r>
              <a:rPr lang="en-US" dirty="0">
                <a:latin typeface="Adobe Devanagari" panose="02040503050201020203" pitchFamily="18" charset="0"/>
                <a:cs typeface="Adobe Devanagari" panose="02040503050201020203" pitchFamily="18" charset="0"/>
              </a:rPr>
              <a:t>homogenized with the ambient </a:t>
            </a:r>
            <a:r>
              <a:rPr lang="en-US" dirty="0" smtClean="0">
                <a:latin typeface="Adobe Devanagari" panose="02040503050201020203" pitchFamily="18" charset="0"/>
                <a:cs typeface="Adobe Devanagari" panose="02040503050201020203" pitchFamily="18" charset="0"/>
              </a:rPr>
              <a:t>mantle.</a:t>
            </a:r>
          </a:p>
          <a:p>
            <a:pPr algn="just"/>
            <a:r>
              <a:rPr lang="en-US" dirty="0" smtClean="0">
                <a:latin typeface="Adobe Devanagari" panose="02040503050201020203" pitchFamily="18" charset="0"/>
                <a:cs typeface="Adobe Devanagari" panose="02040503050201020203" pitchFamily="18" charset="0"/>
              </a:rPr>
              <a:t>-&gt;the </a:t>
            </a:r>
            <a:r>
              <a:rPr lang="en-US" dirty="0">
                <a:latin typeface="Adobe Devanagari" panose="02040503050201020203" pitchFamily="18" charset="0"/>
                <a:cs typeface="Adobe Devanagari" panose="02040503050201020203" pitchFamily="18" charset="0"/>
              </a:rPr>
              <a:t>geochemical compositions of the Israel basalts are, however, much more radiogenic in </a:t>
            </a:r>
            <a:r>
              <a:rPr lang="en-US" dirty="0" err="1">
                <a:latin typeface="Adobe Devanagari" panose="02040503050201020203" pitchFamily="18" charset="0"/>
                <a:cs typeface="Adobe Devanagari" panose="02040503050201020203" pitchFamily="18" charset="0"/>
              </a:rPr>
              <a:t>Nd</a:t>
            </a:r>
            <a:r>
              <a:rPr lang="en-US" dirty="0">
                <a:latin typeface="Adobe Devanagari" panose="02040503050201020203" pitchFamily="18" charset="0"/>
                <a:cs typeface="Adobe Devanagari" panose="02040503050201020203" pitchFamily="18" charset="0"/>
              </a:rPr>
              <a:t> and </a:t>
            </a:r>
            <a:r>
              <a:rPr lang="en-US" dirty="0" err="1">
                <a:latin typeface="Adobe Devanagari" panose="02040503050201020203" pitchFamily="18" charset="0"/>
                <a:cs typeface="Adobe Devanagari" panose="02040503050201020203" pitchFamily="18" charset="0"/>
              </a:rPr>
              <a:t>Hf</a:t>
            </a:r>
            <a:r>
              <a:rPr lang="en-US" dirty="0">
                <a:latin typeface="Adobe Devanagari" panose="02040503050201020203" pitchFamily="18" charset="0"/>
                <a:cs typeface="Adobe Devanagari" panose="02040503050201020203" pitchFamily="18" charset="0"/>
              </a:rPr>
              <a:t> than those of the </a:t>
            </a:r>
            <a:r>
              <a:rPr lang="en-US" dirty="0" err="1">
                <a:latin typeface="Adobe Devanagari" panose="02040503050201020203" pitchFamily="18" charset="0"/>
                <a:cs typeface="Adobe Devanagari" panose="02040503050201020203" pitchFamily="18" charset="0"/>
              </a:rPr>
              <a:t>Marthoum</a:t>
            </a:r>
            <a:r>
              <a:rPr lang="en-US" dirty="0">
                <a:latin typeface="Adobe Devanagari" panose="02040503050201020203" pitchFamily="18" charset="0"/>
                <a:cs typeface="Adobe Devanagari" panose="02040503050201020203" pitchFamily="18" charset="0"/>
              </a:rPr>
              <a:t> pipes, and slightly less radiogenic in </a:t>
            </a:r>
            <a:r>
              <a:rPr lang="en-US" dirty="0" smtClean="0">
                <a:latin typeface="Adobe Devanagari" panose="02040503050201020203" pitchFamily="18" charset="0"/>
                <a:cs typeface="Adobe Devanagari" panose="02040503050201020203" pitchFamily="18" charset="0"/>
              </a:rPr>
              <a:t>Sr.</a:t>
            </a:r>
            <a:endParaRPr lang="en-US" sz="2400" b="1" dirty="0" smtClean="0">
              <a:latin typeface="Adobe Devanagari" panose="02040503050201020203" pitchFamily="18" charset="0"/>
              <a:cs typeface="Adobe Devanagari" panose="02040503050201020203" pitchFamily="18" charset="0"/>
            </a:endParaRPr>
          </a:p>
          <a:p>
            <a:pPr algn="just"/>
            <a:endParaRPr lang="en-US" sz="2400" b="1" dirty="0" smtClean="0">
              <a:latin typeface="Adobe Devanagari" panose="02040503050201020203" pitchFamily="18" charset="0"/>
              <a:cs typeface="Adobe Devanagari" panose="02040503050201020203" pitchFamily="18" charset="0"/>
            </a:endParaRPr>
          </a:p>
          <a:p>
            <a:pPr marL="285750" indent="-285750" algn="just">
              <a:buFont typeface="Arial" panose="020B0604020202020204" pitchFamily="34" charset="0"/>
              <a:buChar char="•"/>
            </a:pPr>
            <a:r>
              <a:rPr lang="en-US" sz="2400" b="1" dirty="0" smtClean="0">
                <a:latin typeface="Adobe Devanagari" panose="02040503050201020203" pitchFamily="18" charset="0"/>
                <a:cs typeface="Adobe Devanagari" panose="02040503050201020203" pitchFamily="18" charset="0"/>
              </a:rPr>
              <a:t>Sub-continental lithosphere</a:t>
            </a:r>
            <a:r>
              <a:rPr lang="en-US" dirty="0" smtClean="0">
                <a:latin typeface="Adobe Devanagari" panose="02040503050201020203" pitchFamily="18" charset="0"/>
                <a:cs typeface="Adobe Devanagari" panose="02040503050201020203" pitchFamily="18" charset="0"/>
              </a:rPr>
              <a:t>: </a:t>
            </a:r>
          </a:p>
          <a:p>
            <a:pPr algn="just"/>
            <a:r>
              <a:rPr lang="en-US" dirty="0" smtClean="0">
                <a:latin typeface="Adobe Devanagari" panose="02040503050201020203" pitchFamily="18" charset="0"/>
                <a:cs typeface="Adobe Devanagari" panose="02040503050201020203" pitchFamily="18" charset="0"/>
              </a:rPr>
              <a:t>(1)Rooney et al., 2014, and  Stein </a:t>
            </a:r>
            <a:r>
              <a:rPr lang="en-US" dirty="0">
                <a:latin typeface="Adobe Devanagari" panose="02040503050201020203" pitchFamily="18" charset="0"/>
                <a:cs typeface="Adobe Devanagari" panose="02040503050201020203" pitchFamily="18" charset="0"/>
              </a:rPr>
              <a:t>et </a:t>
            </a:r>
            <a:r>
              <a:rPr lang="en-US" dirty="0" smtClean="0">
                <a:latin typeface="Adobe Devanagari" panose="02040503050201020203" pitchFamily="18" charset="0"/>
                <a:cs typeface="Adobe Devanagari" panose="02040503050201020203" pitchFamily="18" charset="0"/>
              </a:rPr>
              <a:t>al.,1997</a:t>
            </a:r>
            <a:r>
              <a:rPr lang="en-US" dirty="0">
                <a:latin typeface="Adobe Devanagari" panose="02040503050201020203" pitchFamily="18" charset="0"/>
                <a:cs typeface="Adobe Devanagari" panose="02040503050201020203" pitchFamily="18" charset="0"/>
              </a:rPr>
              <a:t>,</a:t>
            </a:r>
            <a:r>
              <a:rPr lang="en-US" dirty="0" smtClean="0">
                <a:latin typeface="Adobe Devanagari" panose="02040503050201020203" pitchFamily="18" charset="0"/>
                <a:cs typeface="Adobe Devanagari" panose="02040503050201020203" pitchFamily="18" charset="0"/>
              </a:rPr>
              <a:t> </a:t>
            </a:r>
            <a:r>
              <a:rPr lang="en-US" dirty="0">
                <a:latin typeface="Adobe Devanagari" panose="02040503050201020203" pitchFamily="18" charset="0"/>
                <a:cs typeface="Adobe Devanagari" panose="02040503050201020203" pitchFamily="18" charset="0"/>
              </a:rPr>
              <a:t>proposed that </a:t>
            </a:r>
            <a:r>
              <a:rPr lang="en-US" dirty="0" smtClean="0">
                <a:latin typeface="Adobe Devanagari" panose="02040503050201020203" pitchFamily="18" charset="0"/>
                <a:cs typeface="Adobe Devanagari" panose="02040503050201020203" pitchFamily="18" charset="0"/>
              </a:rPr>
              <a:t>the </a:t>
            </a:r>
            <a:r>
              <a:rPr lang="en-US" dirty="0">
                <a:latin typeface="Adobe Devanagari" panose="02040503050201020203" pitchFamily="18" charset="0"/>
                <a:cs typeface="Adobe Devanagari" panose="02040503050201020203" pitchFamily="18" charset="0"/>
              </a:rPr>
              <a:t>HIMU-like isotopic composition develops in the subcontinental lithosphere as consequence </a:t>
            </a:r>
            <a:r>
              <a:rPr lang="en-US" dirty="0" smtClean="0">
                <a:latin typeface="Adobe Devanagari" panose="02040503050201020203" pitchFamily="18" charset="0"/>
                <a:cs typeface="Adobe Devanagari" panose="02040503050201020203" pitchFamily="18" charset="0"/>
              </a:rPr>
              <a:t>of rock-melt interaction and dehydration in </a:t>
            </a:r>
            <a:r>
              <a:rPr lang="en-US" dirty="0">
                <a:latin typeface="Adobe Devanagari" panose="02040503050201020203" pitchFamily="18" charset="0"/>
                <a:cs typeface="Adobe Devanagari" panose="02040503050201020203" pitchFamily="18" charset="0"/>
              </a:rPr>
              <a:t>the </a:t>
            </a:r>
            <a:r>
              <a:rPr lang="en-US" dirty="0" smtClean="0">
                <a:latin typeface="Adobe Devanagari" panose="02040503050201020203" pitchFamily="18" charset="0"/>
                <a:cs typeface="Adobe Devanagari" panose="02040503050201020203" pitchFamily="18" charset="0"/>
              </a:rPr>
              <a:t>lowermost part of the mantle </a:t>
            </a:r>
            <a:r>
              <a:rPr lang="en-US" dirty="0">
                <a:latin typeface="Adobe Devanagari" panose="02040503050201020203" pitchFamily="18" charset="0"/>
                <a:cs typeface="Adobe Devanagari" panose="02040503050201020203" pitchFamily="18" charset="0"/>
              </a:rPr>
              <a:t>wedge above a subduction zone. </a:t>
            </a:r>
            <a:endParaRPr lang="en-US" dirty="0" smtClean="0">
              <a:latin typeface="Adobe Devanagari" panose="02040503050201020203" pitchFamily="18" charset="0"/>
              <a:cs typeface="Adobe Devanagari" panose="02040503050201020203" pitchFamily="18" charset="0"/>
            </a:endParaRPr>
          </a:p>
          <a:p>
            <a:pPr algn="just"/>
            <a:r>
              <a:rPr lang="en-US" dirty="0" smtClean="0">
                <a:latin typeface="Adobe Devanagari" panose="02040503050201020203" pitchFamily="18" charset="0"/>
                <a:cs typeface="Adobe Devanagari" panose="02040503050201020203" pitchFamily="18" charset="0"/>
              </a:rPr>
              <a:t>(2) </a:t>
            </a:r>
            <a:r>
              <a:rPr lang="en-US" dirty="0" err="1" smtClean="0">
                <a:latin typeface="Adobe Devanagari" panose="02040503050201020203" pitchFamily="18" charset="0"/>
                <a:cs typeface="Adobe Devanagari" panose="02040503050201020203" pitchFamily="18" charset="0"/>
              </a:rPr>
              <a:t>metasomatism</a:t>
            </a:r>
            <a:r>
              <a:rPr lang="en-US" dirty="0" smtClean="0">
                <a:latin typeface="Adobe Devanagari" panose="02040503050201020203" pitchFamily="18" charset="0"/>
                <a:cs typeface="Adobe Devanagari" panose="02040503050201020203" pitchFamily="18" charset="0"/>
              </a:rPr>
              <a:t> related to migration to </a:t>
            </a:r>
            <a:r>
              <a:rPr lang="en-US" dirty="0" err="1" smtClean="0">
                <a:latin typeface="Adobe Devanagari" panose="02040503050201020203" pitchFamily="18" charset="0"/>
                <a:cs typeface="Adobe Devanagari" panose="02040503050201020203" pitchFamily="18" charset="0"/>
              </a:rPr>
              <a:t>carbonatitic</a:t>
            </a:r>
            <a:r>
              <a:rPr lang="en-US" dirty="0" smtClean="0">
                <a:latin typeface="Adobe Devanagari" panose="02040503050201020203" pitchFamily="18" charset="0"/>
                <a:cs typeface="Adobe Devanagari" panose="02040503050201020203" pitchFamily="18" charset="0"/>
              </a:rPr>
              <a:t> melt (Weiss et al., 2016; Abu el </a:t>
            </a:r>
            <a:r>
              <a:rPr lang="en-US" dirty="0" err="1" smtClean="0">
                <a:latin typeface="Adobe Devanagari" panose="02040503050201020203" pitchFamily="18" charset="0"/>
                <a:cs typeface="Adobe Devanagari" panose="02040503050201020203" pitchFamily="18" charset="0"/>
              </a:rPr>
              <a:t>Rus</a:t>
            </a:r>
            <a:r>
              <a:rPr lang="en-US" dirty="0" smtClean="0">
                <a:latin typeface="Adobe Devanagari" panose="02040503050201020203" pitchFamily="18" charset="0"/>
                <a:cs typeface="Adobe Devanagari" panose="02040503050201020203" pitchFamily="18" charset="0"/>
              </a:rPr>
              <a:t> et al., 2018). </a:t>
            </a:r>
            <a:endParaRPr lang="it-IT" dirty="0" smtClean="0">
              <a:latin typeface="Adobe Devanagari" panose="02040503050201020203" pitchFamily="18" charset="0"/>
              <a:cs typeface="Adobe Devanagari" panose="02040503050201020203" pitchFamily="18" charset="0"/>
            </a:endParaRPr>
          </a:p>
          <a:p>
            <a:pPr algn="just"/>
            <a:endParaRPr lang="en-GB" dirty="0">
              <a:latin typeface="Adobe Devanagari" panose="02040503050201020203" pitchFamily="18" charset="0"/>
              <a:cs typeface="Adobe Devanagari" panose="02040503050201020203" pitchFamily="18" charset="0"/>
            </a:endParaRPr>
          </a:p>
        </p:txBody>
      </p:sp>
      <p:sp>
        <p:nvSpPr>
          <p:cNvPr id="6" name="Figura a mano libera 5"/>
          <p:cNvSpPr/>
          <p:nvPr/>
        </p:nvSpPr>
        <p:spPr>
          <a:xfrm>
            <a:off x="257793" y="4031172"/>
            <a:ext cx="248605" cy="674362"/>
          </a:xfrm>
          <a:custGeom>
            <a:avLst/>
            <a:gdLst>
              <a:gd name="connsiteX0" fmla="*/ 0 w 560438"/>
              <a:gd name="connsiteY0" fmla="*/ 441229 h 869784"/>
              <a:gd name="connsiteX1" fmla="*/ 58993 w 560438"/>
              <a:gd name="connsiteY1" fmla="*/ 441229 h 869784"/>
              <a:gd name="connsiteX2" fmla="*/ 353961 w 560438"/>
              <a:gd name="connsiteY2" fmla="*/ 864016 h 869784"/>
              <a:gd name="connsiteX3" fmla="*/ 442451 w 560438"/>
              <a:gd name="connsiteY3" fmla="*/ 87267 h 869784"/>
              <a:gd name="connsiteX4" fmla="*/ 560438 w 560438"/>
              <a:gd name="connsiteY4" fmla="*/ 18442 h 869784"/>
              <a:gd name="connsiteX5" fmla="*/ 560438 w 560438"/>
              <a:gd name="connsiteY5" fmla="*/ 18442 h 869784"/>
              <a:gd name="connsiteX6" fmla="*/ 511277 w 560438"/>
              <a:gd name="connsiteY6" fmla="*/ 8609 h 869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438" h="869784">
                <a:moveTo>
                  <a:pt x="0" y="441229"/>
                </a:moveTo>
                <a:cubicBezTo>
                  <a:pt x="0" y="405997"/>
                  <a:pt x="0" y="370765"/>
                  <a:pt x="58993" y="441229"/>
                </a:cubicBezTo>
                <a:cubicBezTo>
                  <a:pt x="117986" y="511693"/>
                  <a:pt x="290051" y="923010"/>
                  <a:pt x="353961" y="864016"/>
                </a:cubicBezTo>
                <a:cubicBezTo>
                  <a:pt x="417871" y="805022"/>
                  <a:pt x="408038" y="228196"/>
                  <a:pt x="442451" y="87267"/>
                </a:cubicBezTo>
                <a:cubicBezTo>
                  <a:pt x="476864" y="-53662"/>
                  <a:pt x="560438" y="18442"/>
                  <a:pt x="560438" y="18442"/>
                </a:cubicBezTo>
                <a:lnTo>
                  <a:pt x="560438" y="18442"/>
                </a:lnTo>
                <a:lnTo>
                  <a:pt x="511277" y="8609"/>
                </a:lnTo>
              </a:path>
            </a:pathLst>
          </a:cu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GB"/>
          </a:p>
        </p:txBody>
      </p:sp>
    </p:spTree>
    <p:extLst>
      <p:ext uri="{BB962C8B-B14F-4D97-AF65-F5344CB8AC3E}">
        <p14:creationId xmlns:p14="http://schemas.microsoft.com/office/powerpoint/2010/main" val="25097484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974" y="1223538"/>
            <a:ext cx="6892413" cy="4116504"/>
          </a:xfrm>
          <a:prstGeom prst="rect">
            <a:avLst/>
          </a:prstGeom>
        </p:spPr>
      </p:pic>
      <p:sp>
        <p:nvSpPr>
          <p:cNvPr id="3" name="CasellaDiTesto 2"/>
          <p:cNvSpPr txBox="1"/>
          <p:nvPr/>
        </p:nvSpPr>
        <p:spPr>
          <a:xfrm>
            <a:off x="157316" y="245805"/>
            <a:ext cx="12034684" cy="646331"/>
          </a:xfrm>
          <a:prstGeom prst="rect">
            <a:avLst/>
          </a:prstGeom>
          <a:noFill/>
        </p:spPr>
        <p:txBody>
          <a:bodyPr wrap="square" rtlCol="0">
            <a:spAutoFit/>
          </a:bodyPr>
          <a:lstStyle/>
          <a:p>
            <a:pPr algn="ct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Isotopic</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evolution</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of the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enriched</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a:t>
            </a:r>
            <a:r>
              <a:rPr lang="it-IT" sz="3600" b="1" dirty="0" err="1"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mantle</a:t>
            </a:r>
            <a:r>
              <a:rPr lang="it-IT"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source</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CasellaDiTesto 3"/>
          <p:cNvSpPr txBox="1"/>
          <p:nvPr/>
        </p:nvSpPr>
        <p:spPr>
          <a:xfrm>
            <a:off x="7268535" y="1478103"/>
            <a:ext cx="4729157" cy="3262432"/>
          </a:xfrm>
          <a:prstGeom prst="rect">
            <a:avLst/>
          </a:prstGeom>
          <a:noFill/>
        </p:spPr>
        <p:txBody>
          <a:bodyPr wrap="square" rtlCol="0">
            <a:spAutoFit/>
          </a:bodyPr>
          <a:lstStyle/>
          <a:p>
            <a:pPr algn="just"/>
            <a:r>
              <a:rPr lang="en-US" sz="1600" dirty="0" smtClean="0">
                <a:latin typeface="Adobe Devanagari" panose="02040503050201020203" pitchFamily="18" charset="0"/>
                <a:cs typeface="Adobe Devanagari" panose="02040503050201020203" pitchFamily="18" charset="0"/>
              </a:rPr>
              <a:t>Taken </a:t>
            </a:r>
            <a:r>
              <a:rPr lang="en-US" sz="1600" dirty="0">
                <a:latin typeface="Adobe Devanagari" panose="02040503050201020203" pitchFamily="18" charset="0"/>
                <a:cs typeface="Adobe Devanagari" panose="02040503050201020203" pitchFamily="18" charset="0"/>
              </a:rPr>
              <a:t>together, our calculation </a:t>
            </a:r>
            <a:r>
              <a:rPr lang="en-US" sz="1600" dirty="0" smtClean="0">
                <a:latin typeface="Adobe Devanagari" panose="02040503050201020203" pitchFamily="18" charset="0"/>
                <a:cs typeface="Adobe Devanagari" panose="02040503050201020203" pitchFamily="18" charset="0"/>
              </a:rPr>
              <a:t>shows </a:t>
            </a:r>
            <a:r>
              <a:rPr lang="en-US" sz="1600" dirty="0">
                <a:latin typeface="Adobe Devanagari" panose="02040503050201020203" pitchFamily="18" charset="0"/>
                <a:cs typeface="Adobe Devanagari" panose="02040503050201020203" pitchFamily="18" charset="0"/>
              </a:rPr>
              <a:t>that the metasomatic process, occurred in </a:t>
            </a:r>
            <a:r>
              <a:rPr lang="en-US" sz="1600" b="1" dirty="0" err="1" smtClean="0">
                <a:latin typeface="Adobe Devanagari" panose="02040503050201020203" pitchFamily="18" charset="0"/>
                <a:cs typeface="Adobe Devanagari" panose="02040503050201020203" pitchFamily="18" charset="0"/>
              </a:rPr>
              <a:t>Peleozoic</a:t>
            </a:r>
            <a:r>
              <a:rPr lang="en-US" sz="1600" b="1" dirty="0" smtClean="0">
                <a:latin typeface="Adobe Devanagari" panose="02040503050201020203" pitchFamily="18" charset="0"/>
                <a:cs typeface="Adobe Devanagari" panose="02040503050201020203" pitchFamily="18" charset="0"/>
              </a:rPr>
              <a:t> times</a:t>
            </a:r>
            <a:r>
              <a:rPr lang="en-US" sz="1600" dirty="0" smtClean="0">
                <a:latin typeface="Adobe Devanagari" panose="02040503050201020203" pitchFamily="18" charset="0"/>
                <a:cs typeface="Adobe Devanagari" panose="02040503050201020203" pitchFamily="18" charset="0"/>
              </a:rPr>
              <a:t>, changed </a:t>
            </a:r>
            <a:r>
              <a:rPr lang="en-US" sz="1600" dirty="0">
                <a:latin typeface="Adobe Devanagari" panose="02040503050201020203" pitchFamily="18" charset="0"/>
                <a:cs typeface="Adobe Devanagari" panose="02040503050201020203" pitchFamily="18" charset="0"/>
              </a:rPr>
              <a:t>the parent/daughter ratios of the DM peridotites (calculated for a differentiation time of 3 Ga; Salters &amp; Stracke, 2004), leading to increases of </a:t>
            </a:r>
            <a:r>
              <a:rPr lang="en-US" sz="1600" baseline="30000" dirty="0">
                <a:latin typeface="Adobe Devanagari" panose="02040503050201020203" pitchFamily="18" charset="0"/>
                <a:cs typeface="Adobe Devanagari" panose="02040503050201020203" pitchFamily="18" charset="0"/>
              </a:rPr>
              <a:t>238</a:t>
            </a:r>
            <a:r>
              <a:rPr lang="en-US" sz="1600" dirty="0">
                <a:latin typeface="Adobe Devanagari" panose="02040503050201020203" pitchFamily="18" charset="0"/>
                <a:cs typeface="Adobe Devanagari" panose="02040503050201020203" pitchFamily="18" charset="0"/>
              </a:rPr>
              <a:t>U/</a:t>
            </a:r>
            <a:r>
              <a:rPr lang="en-US" sz="1600" baseline="30000" dirty="0">
                <a:latin typeface="Adobe Devanagari" panose="02040503050201020203" pitchFamily="18" charset="0"/>
                <a:cs typeface="Adobe Devanagari" panose="02040503050201020203" pitchFamily="18" charset="0"/>
              </a:rPr>
              <a:t>206</a:t>
            </a:r>
            <a:r>
              <a:rPr lang="en-US" sz="1600" dirty="0">
                <a:latin typeface="Adobe Devanagari" panose="02040503050201020203" pitchFamily="18" charset="0"/>
                <a:cs typeface="Adobe Devanagari" panose="02040503050201020203" pitchFamily="18" charset="0"/>
              </a:rPr>
              <a:t>Pb (u=8 to u=25), </a:t>
            </a:r>
            <a:r>
              <a:rPr lang="en-US" sz="1600" baseline="30000" dirty="0">
                <a:latin typeface="Adobe Devanagari" panose="02040503050201020203" pitchFamily="18" charset="0"/>
                <a:cs typeface="Adobe Devanagari" panose="02040503050201020203" pitchFamily="18" charset="0"/>
              </a:rPr>
              <a:t>143</a:t>
            </a:r>
            <a:r>
              <a:rPr lang="en-US" sz="1600" dirty="0">
                <a:latin typeface="Adobe Devanagari" panose="02040503050201020203" pitchFamily="18" charset="0"/>
                <a:cs typeface="Adobe Devanagari" panose="02040503050201020203" pitchFamily="18" charset="0"/>
              </a:rPr>
              <a:t>Sm/</a:t>
            </a:r>
            <a:r>
              <a:rPr lang="en-US" sz="1600" baseline="30000" dirty="0">
                <a:latin typeface="Adobe Devanagari" panose="02040503050201020203" pitchFamily="18" charset="0"/>
                <a:cs typeface="Adobe Devanagari" panose="02040503050201020203" pitchFamily="18" charset="0"/>
              </a:rPr>
              <a:t>144</a:t>
            </a:r>
            <a:r>
              <a:rPr lang="en-US" sz="1600" dirty="0">
                <a:latin typeface="Adobe Devanagari" panose="02040503050201020203" pitchFamily="18" charset="0"/>
                <a:cs typeface="Adobe Devanagari" panose="02040503050201020203" pitchFamily="18" charset="0"/>
              </a:rPr>
              <a:t>Nd (0.220 to ~0.135) and </a:t>
            </a:r>
            <a:r>
              <a:rPr lang="en-US" sz="1600" baseline="30000" dirty="0">
                <a:latin typeface="Adobe Devanagari" panose="02040503050201020203" pitchFamily="18" charset="0"/>
                <a:cs typeface="Adobe Devanagari" panose="02040503050201020203" pitchFamily="18" charset="0"/>
              </a:rPr>
              <a:t>176</a:t>
            </a:r>
            <a:r>
              <a:rPr lang="en-US" sz="1600" dirty="0">
                <a:latin typeface="Adobe Devanagari" panose="02040503050201020203" pitchFamily="18" charset="0"/>
                <a:cs typeface="Adobe Devanagari" panose="02040503050201020203" pitchFamily="18" charset="0"/>
              </a:rPr>
              <a:t>Lu/</a:t>
            </a:r>
            <a:r>
              <a:rPr lang="en-US" sz="1600" baseline="30000" dirty="0">
                <a:latin typeface="Adobe Devanagari" panose="02040503050201020203" pitchFamily="18" charset="0"/>
                <a:cs typeface="Adobe Devanagari" panose="02040503050201020203" pitchFamily="18" charset="0"/>
              </a:rPr>
              <a:t>177</a:t>
            </a:r>
            <a:r>
              <a:rPr lang="en-US" sz="1600" dirty="0">
                <a:latin typeface="Adobe Devanagari" panose="02040503050201020203" pitchFamily="18" charset="0"/>
                <a:cs typeface="Adobe Devanagari" panose="02040503050201020203" pitchFamily="18" charset="0"/>
              </a:rPr>
              <a:t>Hf (0.042 to ~0.005), along with small variations of </a:t>
            </a:r>
            <a:r>
              <a:rPr lang="en-US" sz="1600" baseline="30000" dirty="0">
                <a:latin typeface="Adobe Devanagari" panose="02040503050201020203" pitchFamily="18" charset="0"/>
                <a:cs typeface="Adobe Devanagari" panose="02040503050201020203" pitchFamily="18" charset="0"/>
              </a:rPr>
              <a:t>87</a:t>
            </a:r>
            <a:r>
              <a:rPr lang="en-US" sz="1600" dirty="0">
                <a:latin typeface="Adobe Devanagari" panose="02040503050201020203" pitchFamily="18" charset="0"/>
                <a:cs typeface="Adobe Devanagari" panose="02040503050201020203" pitchFamily="18" charset="0"/>
              </a:rPr>
              <a:t>Rb/</a:t>
            </a:r>
            <a:r>
              <a:rPr lang="en-US" sz="1600" baseline="30000" dirty="0">
                <a:latin typeface="Adobe Devanagari" panose="02040503050201020203" pitchFamily="18" charset="0"/>
                <a:cs typeface="Adobe Devanagari" panose="02040503050201020203" pitchFamily="18" charset="0"/>
              </a:rPr>
              <a:t>86</a:t>
            </a:r>
            <a:r>
              <a:rPr lang="en-US" sz="1600" dirty="0">
                <a:latin typeface="Adobe Devanagari" panose="02040503050201020203" pitchFamily="18" charset="0"/>
                <a:cs typeface="Adobe Devanagari" panose="02040503050201020203" pitchFamily="18" charset="0"/>
              </a:rPr>
              <a:t>Sr ratios (0.041 to ~</a:t>
            </a:r>
            <a:r>
              <a:rPr lang="en-US" sz="1600" dirty="0" smtClean="0">
                <a:latin typeface="Adobe Devanagari" panose="02040503050201020203" pitchFamily="18" charset="0"/>
                <a:cs typeface="Adobe Devanagari" panose="02040503050201020203" pitchFamily="18" charset="0"/>
              </a:rPr>
              <a:t>0.084).</a:t>
            </a:r>
          </a:p>
          <a:p>
            <a:pPr algn="just"/>
            <a:r>
              <a:rPr lang="en-US" sz="1600" dirty="0" smtClean="0">
                <a:latin typeface="Adobe Devanagari" panose="02040503050201020203" pitchFamily="18" charset="0"/>
                <a:cs typeface="Adobe Devanagari" panose="02040503050201020203" pitchFamily="18" charset="0"/>
              </a:rPr>
              <a:t>These </a:t>
            </a:r>
            <a:r>
              <a:rPr lang="en-US" sz="1600" dirty="0">
                <a:latin typeface="Adobe Devanagari" panose="02040503050201020203" pitchFamily="18" charset="0"/>
                <a:cs typeface="Adobe Devanagari" panose="02040503050201020203" pitchFamily="18" charset="0"/>
              </a:rPr>
              <a:t>variations are in agreement with the two-stages process of magmatic </a:t>
            </a:r>
            <a:r>
              <a:rPr lang="en-US" sz="1600" dirty="0" err="1">
                <a:latin typeface="Adobe Devanagari" panose="02040503050201020203" pitchFamily="18" charset="0"/>
                <a:cs typeface="Adobe Devanagari" panose="02040503050201020203" pitchFamily="18" charset="0"/>
              </a:rPr>
              <a:t>metasomatism</a:t>
            </a:r>
            <a:r>
              <a:rPr lang="en-US" sz="1600" dirty="0">
                <a:latin typeface="Adobe Devanagari" panose="02040503050201020203" pitchFamily="18" charset="0"/>
                <a:cs typeface="Adobe Devanagari" panose="02040503050201020203" pitchFamily="18" charset="0"/>
              </a:rPr>
              <a:t> from hydrous-melts, followed by dehydration at the base of the lithosphere as proposed by </a:t>
            </a:r>
            <a:r>
              <a:rPr lang="en-US" sz="1600" b="1" dirty="0">
                <a:latin typeface="Adobe Devanagari" panose="02040503050201020203" pitchFamily="18" charset="0"/>
                <a:cs typeface="Adobe Devanagari" panose="02040503050201020203" pitchFamily="18" charset="0"/>
              </a:rPr>
              <a:t>Stein et al. (1997</a:t>
            </a:r>
            <a:r>
              <a:rPr lang="en-US" sz="1600" b="1" dirty="0" smtClean="0">
                <a:latin typeface="Adobe Devanagari" panose="02040503050201020203" pitchFamily="18" charset="0"/>
                <a:cs typeface="Adobe Devanagari" panose="02040503050201020203" pitchFamily="18" charset="0"/>
              </a:rPr>
              <a:t>).</a:t>
            </a:r>
          </a:p>
          <a:p>
            <a:pPr algn="just"/>
            <a:endParaRPr lang="en-GB" sz="1400" b="1" dirty="0">
              <a:latin typeface="Adobe Devanagari" panose="02040503050201020203" pitchFamily="18" charset="0"/>
              <a:cs typeface="Adobe Devanagari" panose="02040503050201020203" pitchFamily="18" charset="0"/>
            </a:endParaRPr>
          </a:p>
        </p:txBody>
      </p:sp>
      <p:sp>
        <p:nvSpPr>
          <p:cNvPr id="5" name="CasellaDiTesto 4"/>
          <p:cNvSpPr txBox="1"/>
          <p:nvPr/>
        </p:nvSpPr>
        <p:spPr>
          <a:xfrm>
            <a:off x="7268535" y="4917391"/>
            <a:ext cx="4798142" cy="1077218"/>
          </a:xfrm>
          <a:prstGeom prst="rect">
            <a:avLst/>
          </a:prstGeom>
          <a:noFill/>
        </p:spPr>
        <p:txBody>
          <a:bodyPr wrap="square" rtlCol="0">
            <a:spAutoFit/>
          </a:bodyPr>
          <a:lstStyle/>
          <a:p>
            <a:r>
              <a:rPr lang="en-GB" sz="1600" dirty="0">
                <a:latin typeface="Adobe Devanagari" panose="02040503050201020203" pitchFamily="18" charset="0"/>
                <a:cs typeface="Adobe Devanagari" panose="02040503050201020203" pitchFamily="18" charset="0"/>
              </a:rPr>
              <a:t>Note that </a:t>
            </a:r>
            <a:r>
              <a:rPr lang="en-GB" sz="1600" dirty="0" err="1">
                <a:latin typeface="Adobe Devanagari" panose="02040503050201020203" pitchFamily="18" charset="0"/>
                <a:cs typeface="Adobe Devanagari" panose="02040503050201020203" pitchFamily="18" charset="0"/>
              </a:rPr>
              <a:t>Nd</a:t>
            </a:r>
            <a:r>
              <a:rPr lang="en-GB" sz="1600" dirty="0">
                <a:latin typeface="Adobe Devanagari" panose="02040503050201020203" pitchFamily="18" charset="0"/>
                <a:cs typeface="Adobe Devanagari" panose="02040503050201020203" pitchFamily="18" charset="0"/>
              </a:rPr>
              <a:t> and </a:t>
            </a:r>
            <a:r>
              <a:rPr lang="en-GB" sz="1600" dirty="0" err="1">
                <a:latin typeface="Adobe Devanagari" panose="02040503050201020203" pitchFamily="18" charset="0"/>
                <a:cs typeface="Adobe Devanagari" panose="02040503050201020203" pitchFamily="18" charset="0"/>
              </a:rPr>
              <a:t>Hf</a:t>
            </a:r>
            <a:r>
              <a:rPr lang="en-GB" sz="1600" dirty="0">
                <a:latin typeface="Adobe Devanagari" panose="02040503050201020203" pitchFamily="18" charset="0"/>
                <a:cs typeface="Adobe Devanagari" panose="02040503050201020203" pitchFamily="18" charset="0"/>
              </a:rPr>
              <a:t> of the </a:t>
            </a:r>
            <a:r>
              <a:rPr lang="en-GB" sz="1600" dirty="0" err="1">
                <a:latin typeface="Adobe Devanagari" panose="02040503050201020203" pitchFamily="18" charset="0"/>
                <a:cs typeface="Adobe Devanagari" panose="02040503050201020203" pitchFamily="18" charset="0"/>
              </a:rPr>
              <a:t>Marthousm</a:t>
            </a:r>
            <a:r>
              <a:rPr lang="en-GB" sz="1600" dirty="0">
                <a:latin typeface="Adobe Devanagari" panose="02040503050201020203" pitchFamily="18" charset="0"/>
                <a:cs typeface="Adobe Devanagari" panose="02040503050201020203" pitchFamily="18" charset="0"/>
              </a:rPr>
              <a:t> volcanic pipes coherently indicate </a:t>
            </a:r>
            <a:r>
              <a:rPr lang="en-GB" sz="1600" b="1" dirty="0">
                <a:latin typeface="Adobe Devanagari" panose="02040503050201020203" pitchFamily="18" charset="0"/>
                <a:cs typeface="Adobe Devanagari" panose="02040503050201020203" pitchFamily="18" charset="0"/>
              </a:rPr>
              <a:t>600-700 Ma as time of isolation from the ambient mantle</a:t>
            </a:r>
            <a:r>
              <a:rPr lang="en-GB" sz="1600" dirty="0">
                <a:latin typeface="Adobe Devanagari" panose="02040503050201020203" pitchFamily="18" charset="0"/>
                <a:cs typeface="Adobe Devanagari" panose="02040503050201020203" pitchFamily="18" charset="0"/>
              </a:rPr>
              <a:t>, constraining the age of the </a:t>
            </a:r>
            <a:r>
              <a:rPr lang="en-GB" sz="1600" dirty="0" err="1">
                <a:latin typeface="Adobe Devanagari" panose="02040503050201020203" pitchFamily="18" charset="0"/>
                <a:cs typeface="Adobe Devanagari" panose="02040503050201020203" pitchFamily="18" charset="0"/>
              </a:rPr>
              <a:t>metasomatism</a:t>
            </a:r>
            <a:r>
              <a:rPr lang="en-GB" sz="1600" dirty="0">
                <a:latin typeface="Adobe Devanagari" panose="02040503050201020203" pitchFamily="18" charset="0"/>
                <a:cs typeface="Adobe Devanagari" panose="02040503050201020203" pitchFamily="18" charset="0"/>
              </a:rPr>
              <a:t> in the </a:t>
            </a:r>
            <a:r>
              <a:rPr lang="en-GB" sz="1600" dirty="0" err="1">
                <a:latin typeface="Adobe Devanagari" panose="02040503050201020203" pitchFamily="18" charset="0"/>
                <a:cs typeface="Adobe Devanagari" panose="02040503050201020203" pitchFamily="18" charset="0"/>
              </a:rPr>
              <a:t>Paleozoic</a:t>
            </a:r>
            <a:r>
              <a:rPr lang="en-GB" sz="1600" dirty="0">
                <a:latin typeface="Adobe Devanagari" panose="02040503050201020203" pitchFamily="18" charset="0"/>
                <a:cs typeface="Adobe Devanagari" panose="02040503050201020203" pitchFamily="18" charset="0"/>
              </a:rPr>
              <a:t> (after Stein et al., 1997</a:t>
            </a:r>
            <a:r>
              <a:rPr lang="en-GB" sz="1600" dirty="0" smtClean="0">
                <a:latin typeface="Adobe Devanagari" panose="02040503050201020203" pitchFamily="18" charset="0"/>
                <a:cs typeface="Adobe Devanagari" panose="02040503050201020203" pitchFamily="18" charset="0"/>
              </a:rPr>
              <a:t>). </a:t>
            </a:r>
            <a:endParaRPr lang="en-GB" sz="1600" dirty="0"/>
          </a:p>
        </p:txBody>
      </p:sp>
      <p:cxnSp>
        <p:nvCxnSpPr>
          <p:cNvPr id="7" name="Connettore 4 6"/>
          <p:cNvCxnSpPr/>
          <p:nvPr/>
        </p:nvCxnSpPr>
        <p:spPr>
          <a:xfrm rot="10800000" flipV="1">
            <a:off x="6243484" y="5326502"/>
            <a:ext cx="1025051" cy="870977"/>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p:cNvSpPr txBox="1"/>
          <p:nvPr/>
        </p:nvSpPr>
        <p:spPr>
          <a:xfrm>
            <a:off x="624348" y="5671444"/>
            <a:ext cx="6076335" cy="646331"/>
          </a:xfrm>
          <a:prstGeom prst="rect">
            <a:avLst/>
          </a:prstGeom>
          <a:noFill/>
        </p:spPr>
        <p:txBody>
          <a:bodyPr wrap="square" rtlCol="0">
            <a:spAutoFit/>
          </a:bodyPr>
          <a:lstStyle/>
          <a:p>
            <a:r>
              <a:rPr lang="it-IT" dirty="0" smtClean="0">
                <a:latin typeface="Adobe Devanagari" panose="02040503050201020203" pitchFamily="18" charset="0"/>
                <a:cs typeface="Adobe Devanagari" panose="02040503050201020203" pitchFamily="18" charset="0"/>
              </a:rPr>
              <a:t>The </a:t>
            </a:r>
            <a:r>
              <a:rPr lang="it-IT" dirty="0" err="1" smtClean="0">
                <a:latin typeface="Adobe Devanagari" panose="02040503050201020203" pitchFamily="18" charset="0"/>
                <a:cs typeface="Adobe Devanagari" panose="02040503050201020203" pitchFamily="18" charset="0"/>
              </a:rPr>
              <a:t>metasomatic</a:t>
            </a:r>
            <a:r>
              <a:rPr lang="it-IT" dirty="0" smtClean="0">
                <a:latin typeface="Adobe Devanagari" panose="02040503050201020203" pitchFamily="18" charset="0"/>
                <a:cs typeface="Adobe Devanagari" panose="02040503050201020203" pitchFamily="18" charset="0"/>
              </a:rPr>
              <a:t> </a:t>
            </a:r>
            <a:r>
              <a:rPr lang="it-IT" dirty="0" err="1" smtClean="0">
                <a:latin typeface="Adobe Devanagari" panose="02040503050201020203" pitchFamily="18" charset="0"/>
                <a:cs typeface="Adobe Devanagari" panose="02040503050201020203" pitchFamily="18" charset="0"/>
              </a:rPr>
              <a:t>event</a:t>
            </a:r>
            <a:r>
              <a:rPr lang="it-IT" dirty="0" smtClean="0">
                <a:latin typeface="Adobe Devanagari" panose="02040503050201020203" pitchFamily="18" charset="0"/>
                <a:cs typeface="Adobe Devanagari" panose="02040503050201020203" pitchFamily="18" charset="0"/>
              </a:rPr>
              <a:t> </a:t>
            </a:r>
            <a:r>
              <a:rPr lang="it-IT" dirty="0" err="1" smtClean="0">
                <a:latin typeface="Adobe Devanagari" panose="02040503050201020203" pitchFamily="18" charset="0"/>
                <a:cs typeface="Adobe Devanagari" panose="02040503050201020203" pitchFamily="18" charset="0"/>
              </a:rPr>
              <a:t>occourred</a:t>
            </a:r>
            <a:r>
              <a:rPr lang="it-IT" dirty="0" smtClean="0">
                <a:latin typeface="Adobe Devanagari" panose="02040503050201020203" pitchFamily="18" charset="0"/>
                <a:cs typeface="Adobe Devanagari" panose="02040503050201020203" pitchFamily="18" charset="0"/>
              </a:rPr>
              <a:t> in </a:t>
            </a:r>
            <a:r>
              <a:rPr lang="it-IT" dirty="0" err="1" smtClean="0">
                <a:latin typeface="Adobe Devanagari" panose="02040503050201020203" pitchFamily="18" charset="0"/>
                <a:cs typeface="Adobe Devanagari" panose="02040503050201020203" pitchFamily="18" charset="0"/>
              </a:rPr>
              <a:t>Peleozoic</a:t>
            </a:r>
            <a:r>
              <a:rPr lang="it-IT" dirty="0" smtClean="0">
                <a:latin typeface="Adobe Devanagari" panose="02040503050201020203" pitchFamily="18" charset="0"/>
                <a:cs typeface="Adobe Devanagari" panose="02040503050201020203" pitchFamily="18" charset="0"/>
              </a:rPr>
              <a:t> </a:t>
            </a:r>
            <a:r>
              <a:rPr lang="it-IT" dirty="0" err="1" smtClean="0">
                <a:latin typeface="Adobe Devanagari" panose="02040503050201020203" pitchFamily="18" charset="0"/>
                <a:cs typeface="Adobe Devanagari" panose="02040503050201020203" pitchFamily="18" charset="0"/>
              </a:rPr>
              <a:t>times</a:t>
            </a:r>
            <a:r>
              <a:rPr lang="it-IT" dirty="0" smtClean="0">
                <a:latin typeface="Adobe Devanagari" panose="02040503050201020203" pitchFamily="18" charset="0"/>
                <a:cs typeface="Adobe Devanagari" panose="02040503050201020203" pitchFamily="18" charset="0"/>
              </a:rPr>
              <a:t>, </a:t>
            </a:r>
            <a:r>
              <a:rPr lang="it-IT" dirty="0" err="1" smtClean="0">
                <a:latin typeface="Adobe Devanagari" panose="02040503050201020203" pitchFamily="18" charset="0"/>
                <a:cs typeface="Adobe Devanagari" panose="02040503050201020203" pitchFamily="18" charset="0"/>
              </a:rPr>
              <a:t>corrisponding</a:t>
            </a:r>
            <a:r>
              <a:rPr lang="it-IT" dirty="0" smtClean="0">
                <a:latin typeface="Adobe Devanagari" panose="02040503050201020203" pitchFamily="18" charset="0"/>
                <a:cs typeface="Adobe Devanagari" panose="02040503050201020203" pitchFamily="18" charset="0"/>
              </a:rPr>
              <a:t> to the </a:t>
            </a:r>
            <a:r>
              <a:rPr lang="it-IT" b="1" dirty="0" smtClean="0">
                <a:latin typeface="Adobe Devanagari" panose="02040503050201020203" pitchFamily="18" charset="0"/>
                <a:cs typeface="Adobe Devanagari" panose="02040503050201020203" pitchFamily="18" charset="0"/>
              </a:rPr>
              <a:t>Pan-</a:t>
            </a:r>
            <a:r>
              <a:rPr lang="it-IT" b="1" dirty="0" err="1" smtClean="0">
                <a:latin typeface="Adobe Devanagari" panose="02040503050201020203" pitchFamily="18" charset="0"/>
                <a:cs typeface="Adobe Devanagari" panose="02040503050201020203" pitchFamily="18" charset="0"/>
              </a:rPr>
              <a:t>African</a:t>
            </a:r>
            <a:r>
              <a:rPr lang="it-IT" b="1" dirty="0" smtClean="0">
                <a:latin typeface="Adobe Devanagari" panose="02040503050201020203" pitchFamily="18" charset="0"/>
                <a:cs typeface="Adobe Devanagari" panose="02040503050201020203" pitchFamily="18" charset="0"/>
              </a:rPr>
              <a:t> </a:t>
            </a:r>
            <a:r>
              <a:rPr lang="it-IT" b="1" dirty="0" err="1" smtClean="0">
                <a:latin typeface="Adobe Devanagari" panose="02040503050201020203" pitchFamily="18" charset="0"/>
                <a:cs typeface="Adobe Devanagari" panose="02040503050201020203" pitchFamily="18" charset="0"/>
              </a:rPr>
              <a:t>orogeny</a:t>
            </a:r>
            <a:r>
              <a:rPr lang="it-IT" dirty="0" smtClean="0">
                <a:latin typeface="Adobe Devanagari" panose="02040503050201020203" pitchFamily="18" charset="0"/>
                <a:cs typeface="Adobe Devanagari" panose="02040503050201020203" pitchFamily="18" charset="0"/>
              </a:rPr>
              <a:t> </a:t>
            </a:r>
            <a:r>
              <a:rPr lang="it-IT" dirty="0" err="1" smtClean="0">
                <a:latin typeface="Adobe Devanagari" panose="02040503050201020203" pitchFamily="18" charset="0"/>
                <a:cs typeface="Adobe Devanagari" panose="02040503050201020203" pitchFamily="18" charset="0"/>
              </a:rPr>
              <a:t>ages</a:t>
            </a:r>
            <a:r>
              <a:rPr lang="it-IT" dirty="0" smtClean="0">
                <a:latin typeface="Adobe Devanagari" panose="02040503050201020203" pitchFamily="18" charset="0"/>
                <a:cs typeface="Adobe Devanagari" panose="02040503050201020203" pitchFamily="18" charset="0"/>
              </a:rPr>
              <a:t>.</a:t>
            </a:r>
            <a:endParaRPr lang="en-GB"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7293050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5944428" y="5228709"/>
            <a:ext cx="5244682" cy="1027239"/>
          </a:xfrm>
          <a:prstGeom prst="rect">
            <a:avLst/>
          </a:prstGeom>
          <a:solidFill>
            <a:srgbClr val="FFFF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tangolo 6"/>
          <p:cNvSpPr/>
          <p:nvPr/>
        </p:nvSpPr>
        <p:spPr>
          <a:xfrm>
            <a:off x="6759677" y="1177788"/>
            <a:ext cx="2738284" cy="198728"/>
          </a:xfrm>
          <a:prstGeom prst="rect">
            <a:avLst/>
          </a:prstGeom>
          <a:solidFill>
            <a:schemeClr val="accent1">
              <a:lumMod val="60000"/>
              <a:lumOff val="40000"/>
              <a:alpha val="5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ttangolo 5"/>
          <p:cNvSpPr/>
          <p:nvPr/>
        </p:nvSpPr>
        <p:spPr>
          <a:xfrm>
            <a:off x="8032955" y="2029233"/>
            <a:ext cx="2271251" cy="202690"/>
          </a:xfrm>
          <a:prstGeom prst="rect">
            <a:avLst/>
          </a:prstGeom>
          <a:solidFill>
            <a:srgbClr val="FF0000">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asellaDiTesto 1"/>
          <p:cNvSpPr txBox="1"/>
          <p:nvPr/>
        </p:nvSpPr>
        <p:spPr>
          <a:xfrm>
            <a:off x="245806" y="285135"/>
            <a:ext cx="12034684" cy="646331"/>
          </a:xfrm>
          <a:prstGeom prst="rect">
            <a:avLst/>
          </a:prstGeom>
          <a:noFill/>
        </p:spPr>
        <p:txBody>
          <a:bodyPr wrap="square" rtlCol="0">
            <a:spAutoFit/>
          </a:bodyPr>
          <a:lstStyle/>
          <a:p>
            <a:pPr algn="ctr"/>
            <a:r>
              <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Widespread HIMU-</a:t>
            </a:r>
            <a:r>
              <a:rPr lang="en-GB" sz="3600" b="1" dirty="0" err="1">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flavor</a:t>
            </a:r>
            <a:r>
              <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in the Arabian </a:t>
            </a:r>
            <a:r>
              <a:rPr lang="en-GB" sz="3600" b="1" dirty="0" err="1">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Cenozic</a:t>
            </a:r>
            <a:r>
              <a:rPr lang="en-GB" sz="36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 volcanism</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199" y="1121641"/>
            <a:ext cx="5787112" cy="4877795"/>
          </a:xfrm>
          <a:prstGeom prst="rect">
            <a:avLst/>
          </a:prstGeom>
        </p:spPr>
      </p:pic>
      <p:sp>
        <p:nvSpPr>
          <p:cNvPr id="3" name="CasellaDiTesto 2"/>
          <p:cNvSpPr txBox="1"/>
          <p:nvPr/>
        </p:nvSpPr>
        <p:spPr>
          <a:xfrm>
            <a:off x="6263148" y="1121641"/>
            <a:ext cx="4925962" cy="2308324"/>
          </a:xfrm>
          <a:prstGeom prst="rect">
            <a:avLst/>
          </a:prstGeom>
          <a:noFill/>
        </p:spPr>
        <p:txBody>
          <a:bodyPr wrap="square" rtlCol="0">
            <a:spAutoFit/>
          </a:bodyPr>
          <a:lstStyle/>
          <a:p>
            <a:pPr algn="just"/>
            <a:r>
              <a:rPr lang="en-GB" dirty="0">
                <a:latin typeface="Adobe Devanagari" panose="02040503050201020203" pitchFamily="18" charset="0"/>
                <a:cs typeface="Adobe Devanagari" panose="02040503050201020203" pitchFamily="18" charset="0"/>
              </a:rPr>
              <a:t>T</a:t>
            </a:r>
            <a:r>
              <a:rPr lang="en-GB" dirty="0" smtClean="0">
                <a:latin typeface="Adobe Devanagari" panose="02040503050201020203" pitchFamily="18" charset="0"/>
                <a:cs typeface="Adobe Devanagari" panose="02040503050201020203" pitchFamily="18" charset="0"/>
              </a:rPr>
              <a:t>he </a:t>
            </a:r>
            <a:r>
              <a:rPr lang="en-GB" dirty="0">
                <a:latin typeface="Adobe Devanagari" panose="02040503050201020203" pitchFamily="18" charset="0"/>
                <a:cs typeface="Adobe Devanagari" panose="02040503050201020203" pitchFamily="18" charset="0"/>
              </a:rPr>
              <a:t>alkali-basalts of western Arabia </a:t>
            </a:r>
            <a:r>
              <a:rPr lang="da-DK" dirty="0">
                <a:latin typeface="Adobe Devanagari" panose="02040503050201020203" pitchFamily="18" charset="0"/>
                <a:cs typeface="Adobe Devanagari" panose="02040503050201020203" pitchFamily="18" charset="0"/>
              </a:rPr>
              <a:t>(</a:t>
            </a:r>
            <a:r>
              <a:rPr lang="da-DK" sz="1600" dirty="0">
                <a:latin typeface="Adobe Devanagari" panose="02040503050201020203" pitchFamily="18" charset="0"/>
                <a:cs typeface="Adobe Devanagari" panose="02040503050201020203" pitchFamily="18" charset="0"/>
              </a:rPr>
              <a:t>Bertrand et al., 2003; Moufti et al., 2012</a:t>
            </a:r>
            <a:r>
              <a:rPr lang="da-DK" sz="1600" dirty="0" smtClean="0">
                <a:latin typeface="Adobe Devanagari" panose="02040503050201020203" pitchFamily="18" charset="0"/>
                <a:cs typeface="Adobe Devanagari" panose="02040503050201020203" pitchFamily="18" charset="0"/>
              </a:rPr>
              <a:t>) </a:t>
            </a:r>
            <a:r>
              <a:rPr lang="en-GB" dirty="0" smtClean="0">
                <a:latin typeface="Adobe Devanagari" panose="02040503050201020203" pitchFamily="18" charset="0"/>
                <a:cs typeface="Adobe Devanagari" panose="02040503050201020203" pitchFamily="18" charset="0"/>
              </a:rPr>
              <a:t>lie </a:t>
            </a:r>
            <a:r>
              <a:rPr lang="en-GB" dirty="0">
                <a:latin typeface="Adobe Devanagari" panose="02040503050201020203" pitchFamily="18" charset="0"/>
                <a:cs typeface="Adobe Devanagari" panose="02040503050201020203" pitchFamily="18" charset="0"/>
              </a:rPr>
              <a:t>on binary mixing lines connecting </a:t>
            </a:r>
            <a:r>
              <a:rPr lang="en-GB" dirty="0" err="1">
                <a:latin typeface="Adobe Devanagari" panose="02040503050201020203" pitchFamily="18" charset="0"/>
                <a:cs typeface="Adobe Devanagari" panose="02040503050201020203" pitchFamily="18" charset="0"/>
              </a:rPr>
              <a:t>asthenospheric</a:t>
            </a:r>
            <a:r>
              <a:rPr lang="en-GB" dirty="0">
                <a:latin typeface="Adobe Devanagari" panose="02040503050201020203" pitchFamily="18" charset="0"/>
                <a:cs typeface="Adobe Devanagari" panose="02040503050201020203" pitchFamily="18" charset="0"/>
              </a:rPr>
              <a:t> (DM) components with MORB </a:t>
            </a:r>
            <a:r>
              <a:rPr lang="en-GB" dirty="0" smtClean="0">
                <a:latin typeface="Adobe Devanagari" panose="02040503050201020203" pitchFamily="18" charset="0"/>
                <a:cs typeface="Adobe Devanagari" panose="02040503050201020203" pitchFamily="18" charset="0"/>
              </a:rPr>
              <a:t>composition of the </a:t>
            </a:r>
            <a:r>
              <a:rPr lang="en-GB" dirty="0">
                <a:latin typeface="Adobe Devanagari" panose="02040503050201020203" pitchFamily="18" charset="0"/>
                <a:cs typeface="Adobe Devanagari" panose="02040503050201020203" pitchFamily="18" charset="0"/>
              </a:rPr>
              <a:t>Red Sea and Golf of Aden </a:t>
            </a:r>
            <a:r>
              <a:rPr lang="en-GB" sz="1600" dirty="0">
                <a:latin typeface="Adobe Devanagari" panose="02040503050201020203" pitchFamily="18" charset="0"/>
                <a:cs typeface="Adobe Devanagari" panose="02040503050201020203" pitchFamily="18" charset="0"/>
              </a:rPr>
              <a:t>(</a:t>
            </a:r>
            <a:r>
              <a:rPr lang="en-GB" sz="1600" dirty="0" err="1">
                <a:latin typeface="Adobe Devanagari" panose="02040503050201020203" pitchFamily="18" charset="0"/>
                <a:cs typeface="Adobe Devanagari" panose="02040503050201020203" pitchFamily="18" charset="0"/>
              </a:rPr>
              <a:t>Altherr</a:t>
            </a:r>
            <a:r>
              <a:rPr lang="en-GB" sz="1600" dirty="0">
                <a:latin typeface="Adobe Devanagari" panose="02040503050201020203" pitchFamily="18" charset="0"/>
                <a:cs typeface="Adobe Devanagari" panose="02040503050201020203" pitchFamily="18" charset="0"/>
              </a:rPr>
              <a:t> et al., 1988; </a:t>
            </a:r>
            <a:r>
              <a:rPr lang="en-GB" sz="1600" dirty="0" err="1">
                <a:latin typeface="Adobe Devanagari" panose="02040503050201020203" pitchFamily="18" charset="0"/>
                <a:cs typeface="Adobe Devanagari" panose="02040503050201020203" pitchFamily="18" charset="0"/>
              </a:rPr>
              <a:t>Eissen</a:t>
            </a:r>
            <a:r>
              <a:rPr lang="en-GB" sz="1600" dirty="0">
                <a:latin typeface="Adobe Devanagari" panose="02040503050201020203" pitchFamily="18" charset="0"/>
                <a:cs typeface="Adobe Devanagari" panose="02040503050201020203" pitchFamily="18" charset="0"/>
              </a:rPr>
              <a:t> et al., 1989; Volker et al., 1993, 1997) </a:t>
            </a:r>
            <a:r>
              <a:rPr lang="en-GB" dirty="0">
                <a:latin typeface="Adobe Devanagari" panose="02040503050201020203" pitchFamily="18" charset="0"/>
                <a:cs typeface="Adobe Devanagari" panose="02040503050201020203" pitchFamily="18" charset="0"/>
              </a:rPr>
              <a:t>, and the enriched component residing in </a:t>
            </a:r>
            <a:r>
              <a:rPr lang="en-GB" b="1" dirty="0" err="1">
                <a:latin typeface="Adobe Devanagari" panose="02040503050201020203" pitchFamily="18" charset="0"/>
                <a:cs typeface="Adobe Devanagari" panose="02040503050201020203" pitchFamily="18" charset="0"/>
              </a:rPr>
              <a:t>Marthoum</a:t>
            </a:r>
            <a:r>
              <a:rPr lang="en-GB" b="1" dirty="0">
                <a:latin typeface="Adobe Devanagari" panose="02040503050201020203" pitchFamily="18" charset="0"/>
                <a:cs typeface="Adobe Devanagari" panose="02040503050201020203" pitchFamily="18" charset="0"/>
              </a:rPr>
              <a:t> pipes </a:t>
            </a:r>
            <a:r>
              <a:rPr lang="en-GB" dirty="0">
                <a:latin typeface="Adobe Devanagari" panose="02040503050201020203" pitchFamily="18" charset="0"/>
                <a:cs typeface="Adobe Devanagari" panose="02040503050201020203" pitchFamily="18" charset="0"/>
              </a:rPr>
              <a:t>and in HIMU-like lava fields of </a:t>
            </a:r>
            <a:r>
              <a:rPr lang="en-GB" b="1" dirty="0">
                <a:latin typeface="Adobe Devanagari" panose="02040503050201020203" pitchFamily="18" charset="0"/>
                <a:cs typeface="Adobe Devanagari" panose="02040503050201020203" pitchFamily="18" charset="0"/>
              </a:rPr>
              <a:t>East </a:t>
            </a:r>
            <a:r>
              <a:rPr lang="en-GB" b="1" dirty="0" smtClean="0">
                <a:latin typeface="Adobe Devanagari" panose="02040503050201020203" pitchFamily="18" charset="0"/>
                <a:cs typeface="Adobe Devanagari" panose="02040503050201020203" pitchFamily="18" charset="0"/>
              </a:rPr>
              <a:t>Africa</a:t>
            </a:r>
            <a:r>
              <a:rPr lang="en-GB" dirty="0" smtClean="0">
                <a:latin typeface="Adobe Devanagari" panose="02040503050201020203" pitchFamily="18" charset="0"/>
                <a:cs typeface="Adobe Devanagari" panose="02040503050201020203" pitchFamily="18" charset="0"/>
              </a:rPr>
              <a:t> </a:t>
            </a:r>
            <a:r>
              <a:rPr lang="en-GB" sz="1600" dirty="0">
                <a:latin typeface="Adobe Devanagari" panose="02040503050201020203" pitchFamily="18" charset="0"/>
                <a:cs typeface="Adobe Devanagari" panose="02040503050201020203" pitchFamily="18" charset="0"/>
              </a:rPr>
              <a:t>(Rooney et al., 2014; Abu el </a:t>
            </a:r>
            <a:r>
              <a:rPr lang="en-GB" sz="1600" dirty="0" err="1">
                <a:latin typeface="Adobe Devanagari" panose="02040503050201020203" pitchFamily="18" charset="0"/>
                <a:cs typeface="Adobe Devanagari" panose="02040503050201020203" pitchFamily="18" charset="0"/>
              </a:rPr>
              <a:t>Rus</a:t>
            </a:r>
            <a:r>
              <a:rPr lang="en-GB" sz="1600" dirty="0">
                <a:latin typeface="Adobe Devanagari" panose="02040503050201020203" pitchFamily="18" charset="0"/>
                <a:cs typeface="Adobe Devanagari" panose="02040503050201020203" pitchFamily="18" charset="0"/>
              </a:rPr>
              <a:t> et al., 2018)</a:t>
            </a:r>
            <a:r>
              <a:rPr lang="en-GB" sz="1600" dirty="0" smtClean="0">
                <a:latin typeface="Adobe Devanagari" panose="02040503050201020203" pitchFamily="18" charset="0"/>
                <a:cs typeface="Adobe Devanagari" panose="02040503050201020203" pitchFamily="18" charset="0"/>
              </a:rPr>
              <a:t>.</a:t>
            </a:r>
            <a:endParaRPr lang="en-GB" dirty="0">
              <a:latin typeface="Adobe Devanagari" panose="02040503050201020203" pitchFamily="18" charset="0"/>
              <a:cs typeface="Adobe Devanagari" panose="02040503050201020203" pitchFamily="18" charset="0"/>
            </a:endParaRPr>
          </a:p>
        </p:txBody>
      </p:sp>
      <p:sp>
        <p:nvSpPr>
          <p:cNvPr id="8" name="CasellaDiTesto 7"/>
          <p:cNvSpPr txBox="1"/>
          <p:nvPr/>
        </p:nvSpPr>
        <p:spPr>
          <a:xfrm>
            <a:off x="6131241" y="3888923"/>
            <a:ext cx="4935794" cy="2308324"/>
          </a:xfrm>
          <a:prstGeom prst="rect">
            <a:avLst/>
          </a:prstGeom>
          <a:noFill/>
        </p:spPr>
        <p:txBody>
          <a:bodyPr wrap="square" rtlCol="0">
            <a:spAutoFit/>
          </a:bodyPr>
          <a:lstStyle/>
          <a:p>
            <a:pPr algn="just"/>
            <a:r>
              <a:rPr lang="en-GB" dirty="0">
                <a:latin typeface="Adobe Devanagari" panose="02040503050201020203" pitchFamily="18" charset="0"/>
                <a:cs typeface="Adobe Devanagari" panose="02040503050201020203" pitchFamily="18" charset="0"/>
              </a:rPr>
              <a:t>The progressive deepening of the K-anomaly</a:t>
            </a:r>
            <a:r>
              <a:rPr lang="en-GB" b="1" dirty="0">
                <a:latin typeface="Adobe Devanagari" panose="02040503050201020203" pitchFamily="18" charset="0"/>
                <a:cs typeface="Adobe Devanagari" panose="02040503050201020203" pitchFamily="18" charset="0"/>
              </a:rPr>
              <a:t> </a:t>
            </a:r>
            <a:r>
              <a:rPr lang="en-GB" b="1" dirty="0" smtClean="0">
                <a:latin typeface="Adobe Devanagari" panose="02040503050201020203" pitchFamily="18" charset="0"/>
                <a:cs typeface="Adobe Devanagari" panose="02040503050201020203" pitchFamily="18" charset="0"/>
              </a:rPr>
              <a:t>(b) </a:t>
            </a:r>
            <a:r>
              <a:rPr lang="en-GB" dirty="0" smtClean="0">
                <a:latin typeface="Adobe Devanagari" panose="02040503050201020203" pitchFamily="18" charset="0"/>
                <a:cs typeface="Adobe Devanagari" panose="02040503050201020203" pitchFamily="18" charset="0"/>
              </a:rPr>
              <a:t>and </a:t>
            </a:r>
            <a:r>
              <a:rPr lang="en-GB" dirty="0">
                <a:latin typeface="Adobe Devanagari" panose="02040503050201020203" pitchFamily="18" charset="0"/>
                <a:cs typeface="Adobe Devanagari" panose="02040503050201020203" pitchFamily="18" charset="0"/>
              </a:rPr>
              <a:t>overall increase of </a:t>
            </a:r>
            <a:r>
              <a:rPr lang="en-GB" dirty="0" smtClean="0">
                <a:latin typeface="Adobe Devanagari" panose="02040503050201020203" pitchFamily="18" charset="0"/>
                <a:cs typeface="Adobe Devanagari" panose="02040503050201020203" pitchFamily="18" charset="0"/>
              </a:rPr>
              <a:t>La/</a:t>
            </a:r>
            <a:r>
              <a:rPr lang="en-GB" dirty="0" err="1" smtClean="0">
                <a:latin typeface="Adobe Devanagari" panose="02040503050201020203" pitchFamily="18" charset="0"/>
                <a:cs typeface="Adobe Devanagari" panose="02040503050201020203" pitchFamily="18" charset="0"/>
              </a:rPr>
              <a:t>Yb</a:t>
            </a:r>
            <a:r>
              <a:rPr lang="en-GB" dirty="0" smtClean="0">
                <a:latin typeface="Adobe Devanagari" panose="02040503050201020203" pitchFamily="18" charset="0"/>
                <a:cs typeface="Adobe Devanagari" panose="02040503050201020203" pitchFamily="18" charset="0"/>
              </a:rPr>
              <a:t> </a:t>
            </a:r>
            <a:r>
              <a:rPr lang="en-GB" b="1" dirty="0" smtClean="0">
                <a:latin typeface="Adobe Devanagari" panose="02040503050201020203" pitchFamily="18" charset="0"/>
                <a:cs typeface="Adobe Devanagari" panose="02040503050201020203" pitchFamily="18" charset="0"/>
              </a:rPr>
              <a:t>(c) </a:t>
            </a:r>
            <a:r>
              <a:rPr lang="en-GB" dirty="0">
                <a:latin typeface="Adobe Devanagari" panose="02040503050201020203" pitchFamily="18" charset="0"/>
                <a:cs typeface="Adobe Devanagari" panose="02040503050201020203" pitchFamily="18" charset="0"/>
              </a:rPr>
              <a:t>and </a:t>
            </a:r>
            <a:r>
              <a:rPr lang="en-GB" dirty="0" err="1" smtClean="0">
                <a:latin typeface="Adobe Devanagari" panose="02040503050201020203" pitchFamily="18" charset="0"/>
                <a:cs typeface="Adobe Devanagari" panose="02040503050201020203" pitchFamily="18" charset="0"/>
              </a:rPr>
              <a:t>Gd</a:t>
            </a:r>
            <a:r>
              <a:rPr lang="en-GB" dirty="0" smtClean="0">
                <a:latin typeface="Adobe Devanagari" panose="02040503050201020203" pitchFamily="18" charset="0"/>
                <a:cs typeface="Adobe Devanagari" panose="02040503050201020203" pitchFamily="18" charset="0"/>
              </a:rPr>
              <a:t>/</a:t>
            </a:r>
            <a:r>
              <a:rPr lang="en-GB" dirty="0" err="1" smtClean="0">
                <a:latin typeface="Adobe Devanagari" panose="02040503050201020203" pitchFamily="18" charset="0"/>
                <a:cs typeface="Adobe Devanagari" panose="02040503050201020203" pitchFamily="18" charset="0"/>
              </a:rPr>
              <a:t>Yb</a:t>
            </a:r>
            <a:r>
              <a:rPr lang="en-GB" dirty="0" smtClean="0">
                <a:latin typeface="Adobe Devanagari" panose="02040503050201020203" pitchFamily="18" charset="0"/>
                <a:cs typeface="Adobe Devanagari" panose="02040503050201020203" pitchFamily="18" charset="0"/>
              </a:rPr>
              <a:t> </a:t>
            </a:r>
            <a:r>
              <a:rPr lang="en-GB" b="1" dirty="0" smtClean="0">
                <a:latin typeface="Adobe Devanagari" panose="02040503050201020203" pitchFamily="18" charset="0"/>
                <a:cs typeface="Adobe Devanagari" panose="02040503050201020203" pitchFamily="18" charset="0"/>
              </a:rPr>
              <a:t>(a) </a:t>
            </a:r>
            <a:r>
              <a:rPr lang="en-GB" dirty="0">
                <a:latin typeface="Adobe Devanagari" panose="02040503050201020203" pitchFamily="18" charset="0"/>
                <a:cs typeface="Adobe Devanagari" panose="02040503050201020203" pitchFamily="18" charset="0"/>
              </a:rPr>
              <a:t>ratios towards the more enriched isotopic compositions (i.e., high </a:t>
            </a:r>
            <a:r>
              <a:rPr lang="en-GB" dirty="0" err="1">
                <a:latin typeface="Adobe Devanagari" panose="02040503050201020203" pitchFamily="18" charset="0"/>
                <a:cs typeface="Adobe Devanagari" panose="02040503050201020203" pitchFamily="18" charset="0"/>
              </a:rPr>
              <a:t>Sr</a:t>
            </a:r>
            <a:r>
              <a:rPr lang="en-GB" dirty="0">
                <a:latin typeface="Adobe Devanagari" panose="02040503050201020203" pitchFamily="18" charset="0"/>
                <a:cs typeface="Adobe Devanagari" panose="02040503050201020203" pitchFamily="18" charset="0"/>
              </a:rPr>
              <a:t> and </a:t>
            </a:r>
            <a:r>
              <a:rPr lang="en-GB" dirty="0" err="1">
                <a:latin typeface="Adobe Devanagari" panose="02040503050201020203" pitchFamily="18" charset="0"/>
                <a:cs typeface="Adobe Devanagari" panose="02040503050201020203" pitchFamily="18" charset="0"/>
              </a:rPr>
              <a:t>Pb</a:t>
            </a:r>
            <a:r>
              <a:rPr lang="en-GB" dirty="0">
                <a:latin typeface="Adobe Devanagari" panose="02040503050201020203" pitchFamily="18" charset="0"/>
                <a:cs typeface="Adobe Devanagari" panose="02040503050201020203" pitchFamily="18" charset="0"/>
              </a:rPr>
              <a:t>, low </a:t>
            </a:r>
            <a:r>
              <a:rPr lang="en-GB" dirty="0" err="1">
                <a:latin typeface="Adobe Devanagari" panose="02040503050201020203" pitchFamily="18" charset="0"/>
                <a:cs typeface="Adobe Devanagari" panose="02040503050201020203" pitchFamily="18" charset="0"/>
              </a:rPr>
              <a:t>Nd</a:t>
            </a:r>
            <a:r>
              <a:rPr lang="en-GB" dirty="0">
                <a:latin typeface="Adobe Devanagari" panose="02040503050201020203" pitchFamily="18" charset="0"/>
                <a:cs typeface="Adobe Devanagari" panose="02040503050201020203" pitchFamily="18" charset="0"/>
              </a:rPr>
              <a:t> and </a:t>
            </a:r>
            <a:r>
              <a:rPr lang="en-GB" dirty="0" err="1">
                <a:latin typeface="Adobe Devanagari" panose="02040503050201020203" pitchFamily="18" charset="0"/>
                <a:cs typeface="Adobe Devanagari" panose="02040503050201020203" pitchFamily="18" charset="0"/>
              </a:rPr>
              <a:t>Hf</a:t>
            </a:r>
            <a:r>
              <a:rPr lang="en-GB" dirty="0">
                <a:latin typeface="Adobe Devanagari" panose="02040503050201020203" pitchFamily="18" charset="0"/>
                <a:cs typeface="Adobe Devanagari" panose="02040503050201020203" pitchFamily="18" charset="0"/>
              </a:rPr>
              <a:t> isotopic ratios) agree with the idea </a:t>
            </a:r>
            <a:r>
              <a:rPr lang="en-GB" dirty="0" smtClean="0">
                <a:latin typeface="Adobe Devanagari" panose="02040503050201020203" pitchFamily="18" charset="0"/>
                <a:cs typeface="Adobe Devanagari" panose="02040503050201020203" pitchFamily="18" charset="0"/>
              </a:rPr>
              <a:t>that:</a:t>
            </a:r>
          </a:p>
          <a:p>
            <a:pPr algn="just"/>
            <a:r>
              <a:rPr lang="en-GB" dirty="0" smtClean="0">
                <a:latin typeface="Adobe Devanagari" panose="02040503050201020203" pitchFamily="18" charset="0"/>
                <a:cs typeface="Adobe Devanagari" panose="02040503050201020203" pitchFamily="18" charset="0"/>
              </a:rPr>
              <a:t> </a:t>
            </a:r>
            <a:r>
              <a:rPr lang="en-GB" dirty="0">
                <a:latin typeface="Adobe Devanagari" panose="02040503050201020203" pitchFamily="18" charset="0"/>
                <a:cs typeface="Adobe Devanagari" panose="02040503050201020203" pitchFamily="18" charset="0"/>
              </a:rPr>
              <a:t>T</a:t>
            </a:r>
            <a:r>
              <a:rPr lang="en-GB" dirty="0" smtClean="0">
                <a:latin typeface="Adobe Devanagari" panose="02040503050201020203" pitchFamily="18" charset="0"/>
                <a:cs typeface="Adobe Devanagari" panose="02040503050201020203" pitchFamily="18" charset="0"/>
              </a:rPr>
              <a:t>he </a:t>
            </a:r>
            <a:r>
              <a:rPr lang="en-GB" dirty="0">
                <a:latin typeface="Adobe Devanagari" panose="02040503050201020203" pitchFamily="18" charset="0"/>
                <a:cs typeface="Adobe Devanagari" panose="02040503050201020203" pitchFamily="18" charset="0"/>
              </a:rPr>
              <a:t>enriched end-member may be represented by an amphibole- and garnet-bearing lithospheric mantle </a:t>
            </a:r>
            <a:r>
              <a:rPr lang="en-GB" sz="1600" dirty="0">
                <a:latin typeface="Adobe Devanagari" panose="02040503050201020203" pitchFamily="18" charset="0"/>
                <a:cs typeface="Adobe Devanagari" panose="02040503050201020203" pitchFamily="18" charset="0"/>
              </a:rPr>
              <a:t>(Rooney et al., 2014). </a:t>
            </a:r>
            <a:endParaRPr lang="en-GB"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1086467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09600" y="777481"/>
            <a:ext cx="11021961" cy="4801314"/>
          </a:xfrm>
          <a:prstGeom prst="rect">
            <a:avLst/>
          </a:prstGeom>
          <a:noFill/>
        </p:spPr>
        <p:txBody>
          <a:bodyPr wrap="square" rtlCol="0">
            <a:spAutoFit/>
          </a:bodyPr>
          <a:lstStyle/>
          <a:p>
            <a:pPr algn="just"/>
            <a:r>
              <a:rPr lang="en-US" dirty="0" smtClean="0">
                <a:latin typeface="Adobe Devanagari" panose="02040503050201020203" pitchFamily="18" charset="0"/>
                <a:cs typeface="Adobe Devanagari" panose="02040503050201020203" pitchFamily="18" charset="0"/>
              </a:rPr>
              <a:t>HIMU FLAVOUR IN THE ARABIAN LITHOSPHERE: </a:t>
            </a:r>
          </a:p>
          <a:p>
            <a:pPr algn="just"/>
            <a:r>
              <a:rPr lang="en-US" dirty="0" smtClean="0">
                <a:latin typeface="Adobe Devanagari" panose="02040503050201020203" pitchFamily="18" charset="0"/>
                <a:cs typeface="Adobe Devanagari" panose="02040503050201020203" pitchFamily="18" charset="0"/>
              </a:rPr>
              <a:t>At this point our preferred </a:t>
            </a:r>
            <a:r>
              <a:rPr lang="en-US" dirty="0">
                <a:latin typeface="Adobe Devanagari" panose="02040503050201020203" pitchFamily="18" charset="0"/>
                <a:cs typeface="Adobe Devanagari" panose="02040503050201020203" pitchFamily="18" charset="0"/>
              </a:rPr>
              <a:t>hypothesis for the origin of the HIMU-like flavor in the Arabian-African alkaline volcanism is that it derives from a lithosphere enriched by an ancient process of </a:t>
            </a:r>
            <a:r>
              <a:rPr lang="en-US" b="1" dirty="0" err="1">
                <a:latin typeface="Adobe Devanagari" panose="02040503050201020203" pitchFamily="18" charset="0"/>
                <a:cs typeface="Adobe Devanagari" panose="02040503050201020203" pitchFamily="18" charset="0"/>
              </a:rPr>
              <a:t>refertilization</a:t>
            </a:r>
            <a:r>
              <a:rPr lang="en-US" b="1" dirty="0">
                <a:latin typeface="Adobe Devanagari" panose="02040503050201020203" pitchFamily="18" charset="0"/>
                <a:cs typeface="Adobe Devanagari" panose="02040503050201020203" pitchFamily="18" charset="0"/>
              </a:rPr>
              <a:t> and de-hydration in the deep portion of the mantle wedge during the </a:t>
            </a:r>
            <a:r>
              <a:rPr lang="en-US" b="1" dirty="0" err="1">
                <a:latin typeface="Adobe Devanagari" panose="02040503050201020203" pitchFamily="18" charset="0"/>
                <a:cs typeface="Adobe Devanagari" panose="02040503050201020203" pitchFamily="18" charset="0"/>
              </a:rPr>
              <a:t>Panafrican</a:t>
            </a:r>
            <a:r>
              <a:rPr lang="en-US" b="1" dirty="0">
                <a:latin typeface="Adobe Devanagari" panose="02040503050201020203" pitchFamily="18" charset="0"/>
                <a:cs typeface="Adobe Devanagari" panose="02040503050201020203" pitchFamily="18" charset="0"/>
              </a:rPr>
              <a:t> orogeny. </a:t>
            </a:r>
            <a:r>
              <a:rPr lang="en-US" b="1" dirty="0" smtClean="0">
                <a:latin typeface="Adobe Devanagari" panose="02040503050201020203" pitchFamily="18" charset="0"/>
                <a:cs typeface="Adobe Devanagari" panose="02040503050201020203" pitchFamily="18" charset="0"/>
              </a:rPr>
              <a:t>-&gt; </a:t>
            </a:r>
            <a:r>
              <a:rPr lang="en-US" dirty="0" smtClean="0">
                <a:latin typeface="Adobe Devanagari" panose="02040503050201020203" pitchFamily="18" charset="0"/>
                <a:cs typeface="Adobe Devanagari" panose="02040503050201020203" pitchFamily="18" charset="0"/>
              </a:rPr>
              <a:t>idea also proposed by Rooney et al. 2014 and Abu el Rus. 2018, and in this study sustained by the </a:t>
            </a:r>
            <a:r>
              <a:rPr lang="en-US" dirty="0" err="1" smtClean="0">
                <a:latin typeface="Adobe Devanagari" panose="02040503050201020203" pitchFamily="18" charset="0"/>
                <a:cs typeface="Adobe Devanagari" panose="02040503050201020203" pitchFamily="18" charset="0"/>
              </a:rPr>
              <a:t>referilization</a:t>
            </a:r>
            <a:r>
              <a:rPr lang="en-US" dirty="0" smtClean="0">
                <a:latin typeface="Adobe Devanagari" panose="02040503050201020203" pitchFamily="18" charset="0"/>
                <a:cs typeface="Adobe Devanagari" panose="02040503050201020203" pitchFamily="18" charset="0"/>
              </a:rPr>
              <a:t> and dehydration two-stage model of Stein 1997.</a:t>
            </a:r>
          </a:p>
          <a:p>
            <a:pPr algn="just"/>
            <a:endParaRPr lang="en-US" dirty="0" smtClean="0">
              <a:latin typeface="Adobe Devanagari" panose="02040503050201020203" pitchFamily="18" charset="0"/>
              <a:cs typeface="Adobe Devanagari" panose="02040503050201020203" pitchFamily="18" charset="0"/>
            </a:endParaRPr>
          </a:p>
          <a:p>
            <a:pPr algn="just"/>
            <a:r>
              <a:rPr lang="en-GB" dirty="0" smtClean="0">
                <a:latin typeface="Adobe Devanagari" panose="02040503050201020203" pitchFamily="18" charset="0"/>
                <a:cs typeface="Adobe Devanagari" panose="02040503050201020203" pitchFamily="18" charset="0"/>
              </a:rPr>
              <a:t>We therefore propose that enriched </a:t>
            </a:r>
            <a:r>
              <a:rPr lang="en-GB" dirty="0">
                <a:latin typeface="Adobe Devanagari" panose="02040503050201020203" pitchFamily="18" charset="0"/>
                <a:cs typeface="Adobe Devanagari" panose="02040503050201020203" pitchFamily="18" charset="0"/>
              </a:rPr>
              <a:t>portions of the lithosphere be thermally eroded and physically removed during progressive thinning of the lithospheric lid, triggered by regional extension and mantle upwelling. Under these conditions, the fertile geochemical </a:t>
            </a:r>
            <a:r>
              <a:rPr lang="en-GB" dirty="0" smtClean="0">
                <a:latin typeface="Adobe Devanagari" panose="02040503050201020203" pitchFamily="18" charset="0"/>
                <a:cs typeface="Adobe Devanagari" panose="02040503050201020203" pitchFamily="18" charset="0"/>
              </a:rPr>
              <a:t>components (</a:t>
            </a:r>
            <a:r>
              <a:rPr lang="en-GB" b="1" dirty="0" smtClean="0">
                <a:latin typeface="Adobe Devanagari" panose="02040503050201020203" pitchFamily="18" charset="0"/>
                <a:cs typeface="Adobe Devanagari" panose="02040503050201020203" pitchFamily="18" charset="0"/>
              </a:rPr>
              <a:t>metasomas</a:t>
            </a:r>
            <a:r>
              <a:rPr lang="en-GB" dirty="0" smtClean="0">
                <a:latin typeface="Adobe Devanagari" panose="02040503050201020203" pitchFamily="18" charset="0"/>
                <a:cs typeface="Adobe Devanagari" panose="02040503050201020203" pitchFamily="18" charset="0"/>
              </a:rPr>
              <a:t>) </a:t>
            </a:r>
            <a:r>
              <a:rPr lang="en-GB" dirty="0">
                <a:latin typeface="Adobe Devanagari" panose="02040503050201020203" pitchFamily="18" charset="0"/>
                <a:cs typeface="Adobe Devanagari" panose="02040503050201020203" pitchFamily="18" charset="0"/>
              </a:rPr>
              <a:t>are preferentially melted at depth and at low degrees of melting. As the extension proceeds, the amount of melt from </a:t>
            </a:r>
            <a:r>
              <a:rPr lang="en-GB" b="1" dirty="0">
                <a:latin typeface="Adobe Devanagari" panose="02040503050201020203" pitchFamily="18" charset="0"/>
                <a:cs typeface="Adobe Devanagari" panose="02040503050201020203" pitchFamily="18" charset="0"/>
              </a:rPr>
              <a:t>the enriched source progressively decreases and its contribution is easily concealed by mixing with melts produced by a depleted asthenosphere</a:t>
            </a:r>
            <a:r>
              <a:rPr lang="en-GB" dirty="0">
                <a:latin typeface="Adobe Devanagari" panose="02040503050201020203" pitchFamily="18" charset="0"/>
                <a:cs typeface="Adobe Devanagari" panose="02040503050201020203" pitchFamily="18" charset="0"/>
              </a:rPr>
              <a:t>. </a:t>
            </a:r>
            <a:endParaRPr lang="en-GB" dirty="0" smtClean="0">
              <a:latin typeface="Adobe Devanagari" panose="02040503050201020203" pitchFamily="18" charset="0"/>
              <a:cs typeface="Adobe Devanagari" panose="02040503050201020203" pitchFamily="18" charset="0"/>
            </a:endParaRPr>
          </a:p>
          <a:p>
            <a:pPr algn="just"/>
            <a:endParaRPr lang="it-IT" dirty="0">
              <a:latin typeface="Adobe Devanagari" panose="02040503050201020203" pitchFamily="18" charset="0"/>
              <a:cs typeface="Adobe Devanagari" panose="02040503050201020203" pitchFamily="18" charset="0"/>
            </a:endParaRPr>
          </a:p>
          <a:p>
            <a:pPr algn="just"/>
            <a:r>
              <a:rPr lang="en-US" dirty="0" smtClean="0">
                <a:latin typeface="Adobe Devanagari" panose="02040503050201020203" pitchFamily="18" charset="0"/>
                <a:cs typeface="Adobe Devanagari" panose="02040503050201020203" pitchFamily="18" charset="0"/>
              </a:rPr>
              <a:t>HIMU FLAVOUR IN THE </a:t>
            </a:r>
            <a:r>
              <a:rPr lang="it-IT" dirty="0" smtClean="0">
                <a:latin typeface="Adobe Devanagari" panose="02040503050201020203" pitchFamily="18" charset="0"/>
                <a:cs typeface="Adobe Devanagari" panose="02040503050201020203" pitchFamily="18" charset="0"/>
              </a:rPr>
              <a:t>MATHOUSM PIPES: </a:t>
            </a:r>
            <a:r>
              <a:rPr lang="en-GB" dirty="0">
                <a:latin typeface="Adobe Devanagari" panose="02040503050201020203" pitchFamily="18" charset="0"/>
                <a:cs typeface="Adobe Devanagari" panose="02040503050201020203" pitchFamily="18" charset="0"/>
              </a:rPr>
              <a:t>Consequently, the enriched character would be better preserved </a:t>
            </a:r>
            <a:r>
              <a:rPr lang="en-GB" b="1" dirty="0">
                <a:latin typeface="Adobe Devanagari" panose="02040503050201020203" pitchFamily="18" charset="0"/>
                <a:cs typeface="Adobe Devanagari" panose="02040503050201020203" pitchFamily="18" charset="0"/>
              </a:rPr>
              <a:t>in the pre-rift volcanism </a:t>
            </a:r>
            <a:r>
              <a:rPr lang="en-GB" dirty="0" smtClean="0">
                <a:latin typeface="Adobe Devanagari" panose="02040503050201020203" pitchFamily="18" charset="0"/>
                <a:cs typeface="Adobe Devanagari" panose="02040503050201020203" pitchFamily="18" charset="0"/>
              </a:rPr>
              <a:t>(50 and 80 Ma) generated </a:t>
            </a:r>
            <a:r>
              <a:rPr lang="en-GB" dirty="0">
                <a:latin typeface="Adobe Devanagari" panose="02040503050201020203" pitchFamily="18" charset="0"/>
                <a:cs typeface="Adobe Devanagari" panose="02040503050201020203" pitchFamily="18" charset="0"/>
              </a:rPr>
              <a:t>beneath a thick continental </a:t>
            </a:r>
            <a:r>
              <a:rPr lang="en-GB" dirty="0" smtClean="0">
                <a:latin typeface="Adobe Devanagari" panose="02040503050201020203" pitchFamily="18" charset="0"/>
                <a:cs typeface="Adobe Devanagari" panose="02040503050201020203" pitchFamily="18" charset="0"/>
              </a:rPr>
              <a:t>lithosphere.</a:t>
            </a:r>
          </a:p>
          <a:p>
            <a:pPr algn="just"/>
            <a:r>
              <a:rPr lang="en-GB" dirty="0" smtClean="0">
                <a:latin typeface="Adobe Devanagari" panose="02040503050201020203" pitchFamily="18" charset="0"/>
                <a:cs typeface="Adobe Devanagari" panose="02040503050201020203" pitchFamily="18" charset="0"/>
              </a:rPr>
              <a:t> </a:t>
            </a:r>
          </a:p>
          <a:p>
            <a:pPr algn="just"/>
            <a:endParaRPr lang="it-IT" dirty="0">
              <a:latin typeface="Adobe Devanagari" panose="02040503050201020203" pitchFamily="18" charset="0"/>
              <a:cs typeface="Adobe Devanagari" panose="02040503050201020203" pitchFamily="18" charset="0"/>
            </a:endParaRPr>
          </a:p>
          <a:p>
            <a:pPr algn="just"/>
            <a:endParaRPr lang="en-GB" dirty="0">
              <a:latin typeface="Adobe Devanagari" panose="02040503050201020203" pitchFamily="18" charset="0"/>
              <a:cs typeface="Adobe Devanagari" panose="02040503050201020203" pitchFamily="18" charset="0"/>
            </a:endParaRPr>
          </a:p>
        </p:txBody>
      </p:sp>
      <p:sp>
        <p:nvSpPr>
          <p:cNvPr id="3" name="CasellaDiTesto 2"/>
          <p:cNvSpPr txBox="1"/>
          <p:nvPr/>
        </p:nvSpPr>
        <p:spPr>
          <a:xfrm>
            <a:off x="265471" y="131150"/>
            <a:ext cx="12034684" cy="646331"/>
          </a:xfrm>
          <a:prstGeom prst="rect">
            <a:avLst/>
          </a:prstGeom>
          <a:noFill/>
        </p:spPr>
        <p:txBody>
          <a:bodyPr wrap="square" rtlCol="0">
            <a:spAutoFit/>
          </a:bodyPr>
          <a:lstStyle/>
          <a:p>
            <a:pPr algn="ctr"/>
            <a:r>
              <a:rPr lang="en-GB"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Conclusion</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4" name="Freccia in giù 3"/>
          <p:cNvSpPr/>
          <p:nvPr/>
        </p:nvSpPr>
        <p:spPr>
          <a:xfrm>
            <a:off x="5702710" y="4817807"/>
            <a:ext cx="462116" cy="491612"/>
          </a:xfrm>
          <a:prstGeom prst="downArrow">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asellaDiTesto 4"/>
          <p:cNvSpPr txBox="1"/>
          <p:nvPr/>
        </p:nvSpPr>
        <p:spPr>
          <a:xfrm>
            <a:off x="609600" y="5578795"/>
            <a:ext cx="10746658" cy="1015663"/>
          </a:xfrm>
          <a:prstGeom prst="rect">
            <a:avLst/>
          </a:prstGeom>
          <a:noFill/>
        </p:spPr>
        <p:txBody>
          <a:bodyPr wrap="square" rtlCol="0">
            <a:spAutoFit/>
          </a:bodyPr>
          <a:lstStyle/>
          <a:p>
            <a:r>
              <a:rPr lang="en-GB" sz="2000" dirty="0" smtClean="0">
                <a:latin typeface="Adobe Devanagari" panose="02040503050201020203" pitchFamily="18" charset="0"/>
                <a:cs typeface="Adobe Devanagari" panose="02040503050201020203" pitchFamily="18" charset="0"/>
              </a:rPr>
              <a:t>Although this </a:t>
            </a:r>
            <a:r>
              <a:rPr lang="en-GB" sz="2000" dirty="0">
                <a:latin typeface="Adobe Devanagari" panose="02040503050201020203" pitchFamily="18" charset="0"/>
                <a:cs typeface="Adobe Devanagari" panose="02040503050201020203" pitchFamily="18" charset="0"/>
              </a:rPr>
              <a:t>enriched lithospheric component </a:t>
            </a:r>
            <a:r>
              <a:rPr lang="en-GB" sz="2000" dirty="0" smtClean="0">
                <a:latin typeface="Adobe Devanagari" panose="02040503050201020203" pitchFamily="18" charset="0"/>
                <a:cs typeface="Adobe Devanagari" panose="02040503050201020203" pitchFamily="18" charset="0"/>
              </a:rPr>
              <a:t>is </a:t>
            </a:r>
            <a:r>
              <a:rPr lang="en-GB" sz="2000" dirty="0">
                <a:latin typeface="Adobe Devanagari" panose="02040503050201020203" pitchFamily="18" charset="0"/>
                <a:cs typeface="Adobe Devanagari" panose="02040503050201020203" pitchFamily="18" charset="0"/>
              </a:rPr>
              <a:t>a</a:t>
            </a:r>
            <a:r>
              <a:rPr lang="en-GB" sz="2000" dirty="0" smtClean="0">
                <a:latin typeface="Adobe Devanagari" panose="02040503050201020203" pitchFamily="18" charset="0"/>
                <a:cs typeface="Adobe Devanagari" panose="02040503050201020203" pitchFamily="18" charset="0"/>
              </a:rPr>
              <a:t>pparently </a:t>
            </a:r>
            <a:r>
              <a:rPr lang="en-GB" sz="2000" dirty="0">
                <a:latin typeface="Adobe Devanagari" panose="02040503050201020203" pitchFamily="18" charset="0"/>
                <a:cs typeface="Adobe Devanagari" panose="02040503050201020203" pitchFamily="18" charset="0"/>
              </a:rPr>
              <a:t>hidden, </a:t>
            </a:r>
            <a:r>
              <a:rPr lang="en-GB" sz="2000" dirty="0" smtClean="0">
                <a:latin typeface="Adobe Devanagari" panose="02040503050201020203" pitchFamily="18" charset="0"/>
                <a:cs typeface="Adobe Devanagari" panose="02040503050201020203" pitchFamily="18" charset="0"/>
              </a:rPr>
              <a:t>is </a:t>
            </a:r>
            <a:r>
              <a:rPr lang="en-GB" sz="2000" dirty="0">
                <a:latin typeface="Adobe Devanagari" panose="02040503050201020203" pitchFamily="18" charset="0"/>
                <a:cs typeface="Adobe Devanagari" panose="02040503050201020203" pitchFamily="18" charset="0"/>
              </a:rPr>
              <a:t>therefore ubiquitous and widespread in the </a:t>
            </a:r>
            <a:r>
              <a:rPr lang="en-GB" sz="2000" dirty="0" err="1">
                <a:latin typeface="Adobe Devanagari" panose="02040503050201020203" pitchFamily="18" charset="0"/>
                <a:cs typeface="Adobe Devanagari" panose="02040503050201020203" pitchFamily="18" charset="0"/>
              </a:rPr>
              <a:t>cratonic</a:t>
            </a:r>
            <a:r>
              <a:rPr lang="en-GB" sz="2000" dirty="0">
                <a:latin typeface="Adobe Devanagari" panose="02040503050201020203" pitchFamily="18" charset="0"/>
                <a:cs typeface="Adobe Devanagari" panose="02040503050201020203" pitchFamily="18" charset="0"/>
              </a:rPr>
              <a:t> roots of the African and Arabian lithospheric mantle. </a:t>
            </a:r>
            <a:endParaRPr lang="it-IT" sz="2000" dirty="0">
              <a:latin typeface="Adobe Devanagari" panose="02040503050201020203" pitchFamily="18" charset="0"/>
              <a:cs typeface="Adobe Devanagari" panose="02040503050201020203" pitchFamily="18" charset="0"/>
            </a:endParaRPr>
          </a:p>
          <a:p>
            <a:endParaRPr lang="en-GB" sz="2000" dirty="0"/>
          </a:p>
        </p:txBody>
      </p:sp>
      <p:sp>
        <p:nvSpPr>
          <p:cNvPr id="6" name="Rettangolo 5"/>
          <p:cNvSpPr/>
          <p:nvPr/>
        </p:nvSpPr>
        <p:spPr>
          <a:xfrm>
            <a:off x="353961" y="5476568"/>
            <a:ext cx="11464413" cy="88490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949838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68826" y="28268"/>
            <a:ext cx="12054348" cy="6780572"/>
          </a:xfrm>
          <a:prstGeom prst="rect">
            <a:avLst/>
          </a:prstGeom>
        </p:spPr>
      </p:pic>
      <p:sp>
        <p:nvSpPr>
          <p:cNvPr id="2" name="CasellaDiTesto 1"/>
          <p:cNvSpPr txBox="1"/>
          <p:nvPr/>
        </p:nvSpPr>
        <p:spPr>
          <a:xfrm>
            <a:off x="875072" y="1582992"/>
            <a:ext cx="11739716" cy="1200329"/>
          </a:xfrm>
          <a:prstGeom prst="rect">
            <a:avLst/>
          </a:prstGeom>
          <a:noFill/>
        </p:spPr>
        <p:txBody>
          <a:bodyPr wrap="square" rtlCol="0">
            <a:spAutoFit/>
          </a:bodyPr>
          <a:lstStyle/>
          <a:p>
            <a:r>
              <a:rPr lang="it-IT" sz="7200" dirty="0" err="1" smtClean="0">
                <a:solidFill>
                  <a:schemeClr val="accent2">
                    <a:lumMod val="75000"/>
                  </a:schemeClr>
                </a:solidFill>
              </a:rPr>
              <a:t>Thanks</a:t>
            </a:r>
            <a:r>
              <a:rPr lang="it-IT" sz="7200" dirty="0" smtClean="0">
                <a:solidFill>
                  <a:schemeClr val="accent2">
                    <a:lumMod val="75000"/>
                  </a:schemeClr>
                </a:solidFill>
              </a:rPr>
              <a:t> for </a:t>
            </a:r>
            <a:r>
              <a:rPr lang="it-IT" sz="7200" dirty="0" err="1" smtClean="0">
                <a:solidFill>
                  <a:schemeClr val="accent2">
                    <a:lumMod val="75000"/>
                  </a:schemeClr>
                </a:solidFill>
              </a:rPr>
              <a:t>your</a:t>
            </a:r>
            <a:r>
              <a:rPr lang="it-IT" sz="7200" dirty="0" smtClean="0">
                <a:solidFill>
                  <a:schemeClr val="accent2">
                    <a:lumMod val="75000"/>
                  </a:schemeClr>
                </a:solidFill>
              </a:rPr>
              <a:t> </a:t>
            </a:r>
            <a:r>
              <a:rPr lang="it-IT" sz="7200" dirty="0" err="1" smtClean="0">
                <a:solidFill>
                  <a:schemeClr val="accent2">
                    <a:lumMod val="75000"/>
                  </a:schemeClr>
                </a:solidFill>
              </a:rPr>
              <a:t>attention</a:t>
            </a:r>
            <a:r>
              <a:rPr lang="it-IT" sz="7200" dirty="0" smtClean="0">
                <a:solidFill>
                  <a:schemeClr val="accent2">
                    <a:lumMod val="75000"/>
                  </a:schemeClr>
                </a:solidFill>
              </a:rPr>
              <a:t> !!</a:t>
            </a:r>
            <a:endParaRPr lang="en-GB" sz="7200" dirty="0">
              <a:solidFill>
                <a:schemeClr val="accent2">
                  <a:lumMod val="75000"/>
                </a:schemeClr>
              </a:solidFill>
            </a:endParaRPr>
          </a:p>
        </p:txBody>
      </p:sp>
    </p:spTree>
    <p:extLst>
      <p:ext uri="{BB962C8B-B14F-4D97-AF65-F5344CB8AC3E}">
        <p14:creationId xmlns:p14="http://schemas.microsoft.com/office/powerpoint/2010/main" val="34696181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57316" y="150814"/>
            <a:ext cx="12034684" cy="646331"/>
          </a:xfrm>
          <a:prstGeom prst="rect">
            <a:avLst/>
          </a:prstGeom>
          <a:noFill/>
        </p:spPr>
        <p:txBody>
          <a:bodyPr wrap="square" rtlCol="0">
            <a:spAutoFit/>
          </a:bodyPr>
          <a:lstStyle/>
          <a:p>
            <a:pPr algn="ctr"/>
            <a:r>
              <a:rPr lang="en-GB" sz="3600" b="1" dirty="0" smtClean="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rPr>
              <a:t>References</a:t>
            </a:r>
            <a:endParaRPr lang="en-GB" sz="2800" b="1" dirty="0">
              <a:solidFill>
                <a:schemeClr val="accent2">
                  <a:lumMod val="50000"/>
                </a:schemeClr>
              </a:solidFill>
              <a:latin typeface="Adobe Devanagari" panose="02040503050201020203" pitchFamily="18" charset="0"/>
              <a:ea typeface="Adobe Fangsong Std R" panose="02020400000000000000" pitchFamily="18" charset="-128"/>
              <a:cs typeface="Adobe Devanagari" panose="02040503050201020203" pitchFamily="18" charset="0"/>
            </a:endParaRPr>
          </a:p>
        </p:txBody>
      </p:sp>
      <p:sp>
        <p:nvSpPr>
          <p:cNvPr id="3" name="CasellaDiTesto 2"/>
          <p:cNvSpPr txBox="1"/>
          <p:nvPr/>
        </p:nvSpPr>
        <p:spPr>
          <a:xfrm>
            <a:off x="373625" y="639829"/>
            <a:ext cx="11602065" cy="6771084"/>
          </a:xfrm>
          <a:prstGeom prst="rect">
            <a:avLst/>
          </a:prstGeom>
          <a:noFill/>
        </p:spPr>
        <p:txBody>
          <a:bodyPr wrap="square" rtlCol="0">
            <a:spAutoFit/>
          </a:bodyPr>
          <a:lstStyle/>
          <a:p>
            <a:pPr marL="171450" indent="-171450">
              <a:buFont typeface="Arial" panose="020B0604020202020204" pitchFamily="34" charset="0"/>
              <a:buChar char="•"/>
            </a:pPr>
            <a:r>
              <a:rPr lang="en-US" sz="1200" b="1" dirty="0" smtClean="0">
                <a:latin typeface="Adobe Devanagari" panose="02040503050201020203" pitchFamily="18" charset="0"/>
                <a:cs typeface="Adobe Devanagari" panose="02040503050201020203" pitchFamily="18" charset="0"/>
              </a:rPr>
              <a:t>Abu</a:t>
            </a:r>
            <a:r>
              <a:rPr lang="en-US" sz="1400" b="1" dirty="0" smtClean="0">
                <a:latin typeface="Adobe Devanagari" panose="02040503050201020203" pitchFamily="18" charset="0"/>
                <a:cs typeface="Adobe Devanagari" panose="02040503050201020203" pitchFamily="18" charset="0"/>
              </a:rPr>
              <a:t> </a:t>
            </a:r>
            <a:r>
              <a:rPr lang="en-US" sz="1400" b="1" dirty="0">
                <a:latin typeface="Adobe Devanagari" panose="02040503050201020203" pitchFamily="18" charset="0"/>
                <a:cs typeface="Adobe Devanagari" panose="02040503050201020203" pitchFamily="18" charset="0"/>
              </a:rPr>
              <a:t>El-</a:t>
            </a:r>
            <a:r>
              <a:rPr lang="en-US" sz="1400" b="1" dirty="0" err="1">
                <a:latin typeface="Adobe Devanagari" panose="02040503050201020203" pitchFamily="18" charset="0"/>
                <a:cs typeface="Adobe Devanagari" panose="02040503050201020203" pitchFamily="18" charset="0"/>
              </a:rPr>
              <a:t>Rus</a:t>
            </a:r>
            <a:r>
              <a:rPr lang="en-US" sz="1400" dirty="0">
                <a:latin typeface="Adobe Devanagari" panose="02040503050201020203" pitchFamily="18" charset="0"/>
                <a:cs typeface="Adobe Devanagari" panose="02040503050201020203" pitchFamily="18" charset="0"/>
              </a:rPr>
              <a:t>, M. A., </a:t>
            </a:r>
            <a:r>
              <a:rPr lang="en-US" sz="1400" dirty="0" err="1">
                <a:latin typeface="Adobe Devanagari" panose="02040503050201020203" pitchFamily="18" charset="0"/>
                <a:cs typeface="Adobe Devanagari" panose="02040503050201020203" pitchFamily="18" charset="0"/>
              </a:rPr>
              <a:t>Chazot</a:t>
            </a:r>
            <a:r>
              <a:rPr lang="en-US" sz="1400" dirty="0">
                <a:latin typeface="Adobe Devanagari" panose="02040503050201020203" pitchFamily="18" charset="0"/>
                <a:cs typeface="Adobe Devanagari" panose="02040503050201020203" pitchFamily="18" charset="0"/>
              </a:rPr>
              <a:t>, G., </a:t>
            </a:r>
            <a:r>
              <a:rPr lang="en-US" sz="1400" dirty="0" err="1">
                <a:latin typeface="Adobe Devanagari" panose="02040503050201020203" pitchFamily="18" charset="0"/>
                <a:cs typeface="Adobe Devanagari" panose="02040503050201020203" pitchFamily="18" charset="0"/>
              </a:rPr>
              <a:t>Vannucci</a:t>
            </a:r>
            <a:r>
              <a:rPr lang="en-US" sz="1400" dirty="0">
                <a:latin typeface="Adobe Devanagari" panose="02040503050201020203" pitchFamily="18" charset="0"/>
                <a:cs typeface="Adobe Devanagari" panose="02040503050201020203" pitchFamily="18" charset="0"/>
              </a:rPr>
              <a:t>, R., and Paquette, J. (2018). Tracing the HIMU component within Pan-African lithosphere beneath northeast Africa: Evidence </a:t>
            </a:r>
            <a:r>
              <a:rPr lang="en-US" sz="1400" dirty="0" smtClean="0">
                <a:latin typeface="Adobe Devanagari" panose="02040503050201020203" pitchFamily="18" charset="0"/>
                <a:cs typeface="Adobe Devanagari" panose="02040503050201020203" pitchFamily="18" charset="0"/>
              </a:rPr>
              <a:t>    from </a:t>
            </a:r>
            <a:r>
              <a:rPr lang="en-US" sz="1400" dirty="0">
                <a:latin typeface="Adobe Devanagari" panose="02040503050201020203" pitchFamily="18" charset="0"/>
                <a:cs typeface="Adobe Devanagari" panose="02040503050201020203" pitchFamily="18" charset="0"/>
              </a:rPr>
              <a:t>Late Cretaceous </a:t>
            </a:r>
            <a:r>
              <a:rPr lang="en-US" sz="1400" dirty="0" err="1">
                <a:latin typeface="Adobe Devanagari" panose="02040503050201020203" pitchFamily="18" charset="0"/>
                <a:cs typeface="Adobe Devanagari" panose="02040503050201020203" pitchFamily="18" charset="0"/>
              </a:rPr>
              <a:t>Natash</a:t>
            </a:r>
            <a:r>
              <a:rPr lang="en-US" sz="1400" dirty="0">
                <a:latin typeface="Adobe Devanagari" panose="02040503050201020203" pitchFamily="18" charset="0"/>
                <a:cs typeface="Adobe Devanagari" panose="02040503050201020203" pitchFamily="18" charset="0"/>
              </a:rPr>
              <a:t> alkaline </a:t>
            </a:r>
            <a:r>
              <a:rPr lang="en-US" sz="1400" dirty="0" err="1">
                <a:latin typeface="Adobe Devanagari" panose="02040503050201020203" pitchFamily="18" charset="0"/>
                <a:cs typeface="Adobe Devanagari" panose="02040503050201020203" pitchFamily="18" charset="0"/>
              </a:rPr>
              <a:t>volcanics</a:t>
            </a:r>
            <a:r>
              <a:rPr lang="en-US" sz="1400" dirty="0">
                <a:latin typeface="Adobe Devanagari" panose="02040503050201020203" pitchFamily="18" charset="0"/>
                <a:cs typeface="Adobe Devanagari" panose="02040503050201020203" pitchFamily="18" charset="0"/>
              </a:rPr>
              <a:t>, Egypt. </a:t>
            </a:r>
            <a:r>
              <a:rPr lang="en-US" sz="1400" i="1" dirty="0" err="1">
                <a:latin typeface="Adobe Devanagari" panose="02040503050201020203" pitchFamily="18" charset="0"/>
                <a:cs typeface="Adobe Devanagari" panose="02040503050201020203" pitchFamily="18" charset="0"/>
              </a:rPr>
              <a:t>Lithos</a:t>
            </a:r>
            <a:r>
              <a:rPr lang="en-US" sz="1400" dirty="0">
                <a:latin typeface="Adobe Devanagari" panose="02040503050201020203" pitchFamily="18" charset="0"/>
                <a:cs typeface="Adobe Devanagari" panose="02040503050201020203" pitchFamily="18" charset="0"/>
              </a:rPr>
              <a:t> 300–301, 136-153. </a:t>
            </a:r>
            <a:r>
              <a:rPr lang="en-US" sz="1400" dirty="0" err="1">
                <a:latin typeface="Adobe Devanagari" panose="02040503050201020203" pitchFamily="18" charset="0"/>
                <a:cs typeface="Adobe Devanagari" panose="02040503050201020203" pitchFamily="18" charset="0"/>
              </a:rPr>
              <a:t>doi</a:t>
            </a:r>
            <a:r>
              <a:rPr lang="en-US" sz="1400" dirty="0">
                <a:latin typeface="Adobe Devanagari" panose="02040503050201020203" pitchFamily="18" charset="0"/>
                <a:cs typeface="Adobe Devanagari" panose="02040503050201020203" pitchFamily="18" charset="0"/>
              </a:rPr>
              <a:t>:</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10.1016/j.lithos.2017.11.037</a:t>
            </a:r>
          </a:p>
          <a:p>
            <a:pPr marL="285750" indent="-285750">
              <a:buFont typeface="Arial" panose="020B0604020202020204" pitchFamily="34" charset="0"/>
              <a:buChar char="•"/>
            </a:pPr>
            <a:r>
              <a:rPr lang="en-GB" sz="1400" b="1" dirty="0" err="1" smtClean="0">
                <a:latin typeface="Adobe Devanagari" panose="02040503050201020203" pitchFamily="18" charset="0"/>
                <a:cs typeface="Adobe Devanagari" panose="02040503050201020203" pitchFamily="18" charset="0"/>
              </a:rPr>
              <a:t>Altherr</a:t>
            </a:r>
            <a:r>
              <a:rPr lang="en-GB" sz="1400" b="1" dirty="0">
                <a:latin typeface="Adobe Devanagari" panose="02040503050201020203" pitchFamily="18" charset="0"/>
                <a:cs typeface="Adobe Devanagari" panose="02040503050201020203" pitchFamily="18" charset="0"/>
              </a:rPr>
              <a:t>, R., </a:t>
            </a:r>
            <a:r>
              <a:rPr lang="en-GB" sz="1400" dirty="0">
                <a:latin typeface="Adobe Devanagari" panose="02040503050201020203" pitchFamily="18" charset="0"/>
                <a:cs typeface="Adobe Devanagari" panose="02040503050201020203" pitchFamily="18" charset="0"/>
              </a:rPr>
              <a:t>Mertz-Kraus, R., Volker, F., </a:t>
            </a:r>
            <a:r>
              <a:rPr lang="en-GB" sz="1400" dirty="0" err="1">
                <a:latin typeface="Adobe Devanagari" panose="02040503050201020203" pitchFamily="18" charset="0"/>
                <a:cs typeface="Adobe Devanagari" panose="02040503050201020203" pitchFamily="18" charset="0"/>
              </a:rPr>
              <a:t>Kreuzer</a:t>
            </a:r>
            <a:r>
              <a:rPr lang="en-GB" sz="1400" dirty="0">
                <a:latin typeface="Adobe Devanagari" panose="02040503050201020203" pitchFamily="18" charset="0"/>
                <a:cs typeface="Adobe Devanagari" panose="02040503050201020203" pitchFamily="18" charset="0"/>
              </a:rPr>
              <a:t>, H., </a:t>
            </a:r>
            <a:r>
              <a:rPr lang="en-GB" sz="1400" dirty="0" err="1">
                <a:latin typeface="Adobe Devanagari" panose="02040503050201020203" pitchFamily="18" charset="0"/>
                <a:cs typeface="Adobe Devanagari" panose="02040503050201020203" pitchFamily="18" charset="0"/>
              </a:rPr>
              <a:t>Henjes-Kunst</a:t>
            </a:r>
            <a:r>
              <a:rPr lang="en-GB" sz="1400" dirty="0">
                <a:latin typeface="Adobe Devanagari" panose="02040503050201020203" pitchFamily="18" charset="0"/>
                <a:cs typeface="Adobe Devanagari" panose="02040503050201020203" pitchFamily="18" charset="0"/>
              </a:rPr>
              <a:t>, F., and Lange, U. (2019). Geodynamic setting of Upper Miocene to Quaternary alkaline basalts from Harrat al ‘Uwayrid (NW Saudi Arabia): Constraints from K </a:t>
            </a:r>
            <a:r>
              <a:rPr lang="en-GB" sz="1400" dirty="0" err="1">
                <a:latin typeface="Adobe Devanagari" panose="02040503050201020203" pitchFamily="18" charset="0"/>
                <a:cs typeface="Adobe Devanagari" panose="02040503050201020203" pitchFamily="18" charset="0"/>
              </a:rPr>
              <a:t>Ar</a:t>
            </a:r>
            <a:r>
              <a:rPr lang="en-GB" sz="1400" dirty="0">
                <a:latin typeface="Adobe Devanagari" panose="02040503050201020203" pitchFamily="18" charset="0"/>
                <a:cs typeface="Adobe Devanagari" panose="02040503050201020203" pitchFamily="18" charset="0"/>
              </a:rPr>
              <a:t> dating, chemical and </a:t>
            </a:r>
            <a:r>
              <a:rPr lang="en-GB" sz="1400" dirty="0" err="1">
                <a:latin typeface="Adobe Devanagari" panose="02040503050201020203" pitchFamily="18" charset="0"/>
                <a:cs typeface="Adobe Devanagari" panose="02040503050201020203" pitchFamily="18" charset="0"/>
              </a:rPr>
              <a:t>Sr-Nd-Pb</a:t>
            </a:r>
            <a:r>
              <a:rPr lang="en-GB" sz="1400" dirty="0">
                <a:latin typeface="Adobe Devanagari" panose="02040503050201020203" pitchFamily="18" charset="0"/>
                <a:cs typeface="Adobe Devanagari" panose="02040503050201020203" pitchFamily="18" charset="0"/>
              </a:rPr>
              <a:t> isotope compositions, and petrological </a:t>
            </a:r>
            <a:r>
              <a:rPr lang="en-GB" sz="1400" dirty="0" err="1">
                <a:latin typeface="Adobe Devanagari" panose="02040503050201020203" pitchFamily="18" charset="0"/>
                <a:cs typeface="Adobe Devanagari" panose="02040503050201020203" pitchFamily="18" charset="0"/>
              </a:rPr>
              <a:t>modeling</a:t>
            </a:r>
            <a:r>
              <a:rPr lang="en-GB" sz="1400" dirty="0">
                <a:latin typeface="Adobe Devanagari" panose="02040503050201020203" pitchFamily="18" charset="0"/>
                <a:cs typeface="Adobe Devanagari" panose="02040503050201020203" pitchFamily="18" charset="0"/>
              </a:rPr>
              <a:t>. </a:t>
            </a:r>
            <a:r>
              <a:rPr lang="en-GB" sz="1400" i="1" dirty="0" err="1">
                <a:latin typeface="Adobe Devanagari" panose="02040503050201020203" pitchFamily="18" charset="0"/>
                <a:cs typeface="Adobe Devanagari" panose="02040503050201020203" pitchFamily="18" charset="0"/>
              </a:rPr>
              <a:t>Lithos</a:t>
            </a:r>
            <a:r>
              <a:rPr lang="en-GB" sz="1400" dirty="0">
                <a:latin typeface="Adobe Devanagari" panose="02040503050201020203" pitchFamily="18" charset="0"/>
                <a:cs typeface="Adobe Devanagari" panose="02040503050201020203" pitchFamily="18" charset="0"/>
              </a:rPr>
              <a:t> 330-331, 120–138.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10.1016/j.lithos.2019.02.007;</a:t>
            </a:r>
          </a:p>
          <a:p>
            <a:pPr marL="285750" indent="-285750">
              <a:buFont typeface="Arial" panose="020B0604020202020204" pitchFamily="34" charset="0"/>
              <a:buChar char="•"/>
            </a:pPr>
            <a:r>
              <a:rPr lang="en-US" sz="1400" b="1" dirty="0">
                <a:latin typeface="Adobe Devanagari" panose="02040503050201020203" pitchFamily="18" charset="0"/>
                <a:cs typeface="Adobe Devanagari" panose="02040503050201020203" pitchFamily="18" charset="0"/>
              </a:rPr>
              <a:t>Bertrand, H., </a:t>
            </a:r>
            <a:r>
              <a:rPr lang="en-US" sz="1400" dirty="0" err="1">
                <a:latin typeface="Adobe Devanagari" panose="02040503050201020203" pitchFamily="18" charset="0"/>
                <a:cs typeface="Adobe Devanagari" panose="02040503050201020203" pitchFamily="18" charset="0"/>
              </a:rPr>
              <a:t>Chazot</a:t>
            </a:r>
            <a:r>
              <a:rPr lang="en-US" sz="1400" dirty="0">
                <a:latin typeface="Adobe Devanagari" panose="02040503050201020203" pitchFamily="18" charset="0"/>
                <a:cs typeface="Adobe Devanagari" panose="02040503050201020203" pitchFamily="18" charset="0"/>
              </a:rPr>
              <a:t>, G., </a:t>
            </a:r>
            <a:r>
              <a:rPr lang="en-US" sz="1400" dirty="0" err="1">
                <a:latin typeface="Adobe Devanagari" panose="02040503050201020203" pitchFamily="18" charset="0"/>
                <a:cs typeface="Adobe Devanagari" panose="02040503050201020203" pitchFamily="18" charset="0"/>
              </a:rPr>
              <a:t>Blichert-Toft</a:t>
            </a:r>
            <a:r>
              <a:rPr lang="en-US" sz="1400" dirty="0">
                <a:latin typeface="Adobe Devanagari" panose="02040503050201020203" pitchFamily="18" charset="0"/>
                <a:cs typeface="Adobe Devanagari" panose="02040503050201020203" pitchFamily="18" charset="0"/>
              </a:rPr>
              <a:t>, J., and </a:t>
            </a:r>
            <a:r>
              <a:rPr lang="en-US" sz="1400" dirty="0" err="1">
                <a:latin typeface="Adobe Devanagari" panose="02040503050201020203" pitchFamily="18" charset="0"/>
                <a:cs typeface="Adobe Devanagari" panose="02040503050201020203" pitchFamily="18" charset="0"/>
              </a:rPr>
              <a:t>Thoral</a:t>
            </a:r>
            <a:r>
              <a:rPr lang="en-US" sz="1400" dirty="0">
                <a:latin typeface="Adobe Devanagari" panose="02040503050201020203" pitchFamily="18" charset="0"/>
                <a:cs typeface="Adobe Devanagari" panose="02040503050201020203" pitchFamily="18" charset="0"/>
              </a:rPr>
              <a:t>, S. (2003). Implications of widespread high-m volcanism on the Arabian Plate for Afar mantle plume and lithosphere composition. </a:t>
            </a:r>
            <a:r>
              <a:rPr lang="en-US" sz="1400" i="1" dirty="0">
                <a:latin typeface="Adobe Devanagari" panose="02040503050201020203" pitchFamily="18" charset="0"/>
                <a:cs typeface="Adobe Devanagari" panose="02040503050201020203" pitchFamily="18" charset="0"/>
              </a:rPr>
              <a:t>Chem. Geology</a:t>
            </a:r>
            <a:r>
              <a:rPr lang="en-US" sz="1400" dirty="0">
                <a:latin typeface="Adobe Devanagari" panose="02040503050201020203" pitchFamily="18" charset="0"/>
                <a:cs typeface="Adobe Devanagari" panose="02040503050201020203" pitchFamily="18" charset="0"/>
              </a:rPr>
              <a:t> 198, 47–61. </a:t>
            </a:r>
            <a:r>
              <a:rPr lang="en-US" sz="1400" dirty="0" err="1">
                <a:latin typeface="Adobe Devanagari" panose="02040503050201020203" pitchFamily="18" charset="0"/>
                <a:cs typeface="Adobe Devanagari" panose="02040503050201020203" pitchFamily="18" charset="0"/>
              </a:rPr>
              <a:t>doi</a:t>
            </a:r>
            <a:r>
              <a:rPr lang="en-US"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10.1016/S0009-2541(02)00418-7</a:t>
            </a:r>
          </a:p>
          <a:p>
            <a:pPr marL="285750" indent="-285750">
              <a:buFont typeface="Arial" panose="020B0604020202020204" pitchFamily="34" charset="0"/>
              <a:buChar char="•"/>
            </a:pPr>
            <a:r>
              <a:rPr lang="en-US" sz="1400" b="1" dirty="0" err="1">
                <a:latin typeface="Adobe Devanagari" panose="02040503050201020203" pitchFamily="18" charset="0"/>
                <a:cs typeface="Adobe Devanagari" panose="02040503050201020203" pitchFamily="18" charset="0"/>
              </a:rPr>
              <a:t>Dalou</a:t>
            </a:r>
            <a:r>
              <a:rPr lang="en-US" sz="1400" b="1" dirty="0">
                <a:latin typeface="Adobe Devanagari" panose="02040503050201020203" pitchFamily="18" charset="0"/>
                <a:cs typeface="Adobe Devanagari" panose="02040503050201020203" pitchFamily="18" charset="0"/>
              </a:rPr>
              <a:t>, C., </a:t>
            </a:r>
            <a:r>
              <a:rPr lang="en-US" sz="1400" dirty="0">
                <a:latin typeface="Adobe Devanagari" panose="02040503050201020203" pitchFamily="18" charset="0"/>
                <a:cs typeface="Adobe Devanagari" panose="02040503050201020203" pitchFamily="18" charset="0"/>
              </a:rPr>
              <a:t>Koga, K. T., </a:t>
            </a:r>
            <a:r>
              <a:rPr lang="en-US" sz="1400" dirty="0" err="1">
                <a:latin typeface="Adobe Devanagari" panose="02040503050201020203" pitchFamily="18" charset="0"/>
                <a:cs typeface="Adobe Devanagari" panose="02040503050201020203" pitchFamily="18" charset="0"/>
              </a:rPr>
              <a:t>Hammouda</a:t>
            </a:r>
            <a:r>
              <a:rPr lang="en-US" sz="1400" dirty="0">
                <a:latin typeface="Adobe Devanagari" panose="02040503050201020203" pitchFamily="18" charset="0"/>
                <a:cs typeface="Adobe Devanagari" panose="02040503050201020203" pitchFamily="18" charset="0"/>
              </a:rPr>
              <a:t>, T., and </a:t>
            </a:r>
            <a:r>
              <a:rPr lang="en-US" sz="1400" dirty="0" err="1">
                <a:latin typeface="Adobe Devanagari" panose="02040503050201020203" pitchFamily="18" charset="0"/>
                <a:cs typeface="Adobe Devanagari" panose="02040503050201020203" pitchFamily="18" charset="0"/>
              </a:rPr>
              <a:t>Poitrasson</a:t>
            </a:r>
            <a:r>
              <a:rPr lang="en-US" sz="1400" dirty="0">
                <a:latin typeface="Adobe Devanagari" panose="02040503050201020203" pitchFamily="18" charset="0"/>
                <a:cs typeface="Adobe Devanagari" panose="02040503050201020203" pitchFamily="18" charset="0"/>
              </a:rPr>
              <a:t>, F. (2009). </a:t>
            </a:r>
            <a:r>
              <a:rPr lang="en-GB" sz="1400" dirty="0">
                <a:latin typeface="Adobe Devanagari" panose="02040503050201020203" pitchFamily="18" charset="0"/>
                <a:cs typeface="Adobe Devanagari" panose="02040503050201020203" pitchFamily="18" charset="0"/>
              </a:rPr>
              <a:t>Trace element partitioning between </a:t>
            </a:r>
            <a:r>
              <a:rPr lang="en-GB" sz="1400" dirty="0" err="1">
                <a:latin typeface="Adobe Devanagari" panose="02040503050201020203" pitchFamily="18" charset="0"/>
                <a:cs typeface="Adobe Devanagari" panose="02040503050201020203" pitchFamily="18" charset="0"/>
              </a:rPr>
              <a:t>carbonatitic</a:t>
            </a:r>
            <a:r>
              <a:rPr lang="en-GB" sz="1400" dirty="0">
                <a:latin typeface="Adobe Devanagari" panose="02040503050201020203" pitchFamily="18" charset="0"/>
                <a:cs typeface="Adobe Devanagari" panose="02040503050201020203" pitchFamily="18" charset="0"/>
              </a:rPr>
              <a:t> melts and mantle transition zone minerals: Implications for the source of carbonatites, </a:t>
            </a:r>
            <a:r>
              <a:rPr lang="en-US" sz="1400" i="1" dirty="0" err="1">
                <a:latin typeface="Adobe Devanagari" panose="02040503050201020203" pitchFamily="18" charset="0"/>
                <a:cs typeface="Adobe Devanagari" panose="02040503050201020203" pitchFamily="18" charset="0"/>
              </a:rPr>
              <a:t>Geochim</a:t>
            </a:r>
            <a:r>
              <a:rPr lang="en-US" sz="1400" i="1" dirty="0">
                <a:latin typeface="Adobe Devanagari" panose="02040503050201020203" pitchFamily="18" charset="0"/>
                <a:cs typeface="Adobe Devanagari" panose="02040503050201020203" pitchFamily="18" charset="0"/>
              </a:rPr>
              <a:t>. </a:t>
            </a:r>
            <a:r>
              <a:rPr lang="en-GB" sz="1400" i="1" dirty="0" err="1">
                <a:latin typeface="Adobe Devanagari" panose="02040503050201020203" pitchFamily="18" charset="0"/>
                <a:cs typeface="Adobe Devanagari" panose="02040503050201020203" pitchFamily="18" charset="0"/>
              </a:rPr>
              <a:t>Cosmochim</a:t>
            </a:r>
            <a:r>
              <a:rPr lang="en-GB" sz="1400" i="1" dirty="0">
                <a:latin typeface="Adobe Devanagari" panose="02040503050201020203" pitchFamily="18" charset="0"/>
                <a:cs typeface="Adobe Devanagari" panose="02040503050201020203" pitchFamily="18" charset="0"/>
              </a:rPr>
              <a:t>. </a:t>
            </a:r>
            <a:r>
              <a:rPr lang="en-GB" sz="1400" i="1" dirty="0" err="1">
                <a:latin typeface="Adobe Devanagari" panose="02040503050201020203" pitchFamily="18" charset="0"/>
                <a:cs typeface="Adobe Devanagari" panose="02040503050201020203" pitchFamily="18" charset="0"/>
              </a:rPr>
              <a:t>Acta</a:t>
            </a:r>
            <a:r>
              <a:rPr lang="en-GB" sz="1400" dirty="0">
                <a:latin typeface="Adobe Devanagari" panose="02040503050201020203" pitchFamily="18" charset="0"/>
                <a:cs typeface="Adobe Devanagari" panose="02040503050201020203" pitchFamily="18" charset="0"/>
              </a:rPr>
              <a:t>, 73, 239–255.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10.1016/j.gca.2008.09.020</a:t>
            </a: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Green, T</a:t>
            </a:r>
            <a:r>
              <a:rPr lang="en-GB" sz="1400" dirty="0">
                <a:latin typeface="Adobe Devanagari" panose="02040503050201020203" pitchFamily="18" charset="0"/>
                <a:cs typeface="Adobe Devanagari" panose="02040503050201020203" pitchFamily="18" charset="0"/>
              </a:rPr>
              <a:t>., Blundy, J., Adam, J., and </a:t>
            </a:r>
            <a:r>
              <a:rPr lang="en-GB" sz="1400" dirty="0" err="1">
                <a:latin typeface="Adobe Devanagari" panose="02040503050201020203" pitchFamily="18" charset="0"/>
                <a:cs typeface="Adobe Devanagari" panose="02040503050201020203" pitchFamily="18" charset="0"/>
              </a:rPr>
              <a:t>Yaxley</a:t>
            </a:r>
            <a:r>
              <a:rPr lang="en-GB" sz="1400" dirty="0">
                <a:latin typeface="Adobe Devanagari" panose="02040503050201020203" pitchFamily="18" charset="0"/>
                <a:cs typeface="Adobe Devanagari" panose="02040503050201020203" pitchFamily="18" charset="0"/>
              </a:rPr>
              <a:t>, G. (2000). SIMS determinations of trace element partition </a:t>
            </a:r>
            <a:r>
              <a:rPr lang="en-GB" sz="1400" dirty="0" err="1">
                <a:latin typeface="Adobe Devanagari" panose="02040503050201020203" pitchFamily="18" charset="0"/>
                <a:cs typeface="Adobe Devanagari" panose="02040503050201020203" pitchFamily="18" charset="0"/>
              </a:rPr>
              <a:t>coef</a:t>
            </a:r>
            <a:r>
              <a:rPr lang="en-GB" sz="1400" dirty="0">
                <a:latin typeface="Adobe Devanagari" panose="02040503050201020203" pitchFamily="18" charset="0"/>
                <a:cs typeface="Adobe Devanagari" panose="02040503050201020203" pitchFamily="18" charset="0"/>
              </a:rPr>
              <a:t> ﬁ </a:t>
            </a:r>
            <a:r>
              <a:rPr lang="en-GB" sz="1400" dirty="0" err="1">
                <a:latin typeface="Adobe Devanagari" panose="02040503050201020203" pitchFamily="18" charset="0"/>
                <a:cs typeface="Adobe Devanagari" panose="02040503050201020203" pitchFamily="18" charset="0"/>
              </a:rPr>
              <a:t>cients</a:t>
            </a:r>
            <a:r>
              <a:rPr lang="en-GB" sz="1400" dirty="0">
                <a:latin typeface="Adobe Devanagari" panose="02040503050201020203" pitchFamily="18" charset="0"/>
                <a:cs typeface="Adobe Devanagari" panose="02040503050201020203" pitchFamily="18" charset="0"/>
              </a:rPr>
              <a:t> between garnet, clinopyroxenes and hydrous basaltic liquids at 2–7.5 </a:t>
            </a:r>
            <a:r>
              <a:rPr lang="en-GB" sz="1400" dirty="0" err="1">
                <a:latin typeface="Adobe Devanagari" panose="02040503050201020203" pitchFamily="18" charset="0"/>
                <a:cs typeface="Adobe Devanagari" panose="02040503050201020203" pitchFamily="18" charset="0"/>
              </a:rPr>
              <a:t>GPa</a:t>
            </a:r>
            <a:r>
              <a:rPr lang="en-GB" sz="1400" dirty="0">
                <a:latin typeface="Adobe Devanagari" panose="02040503050201020203" pitchFamily="18" charset="0"/>
                <a:cs typeface="Adobe Devanagari" panose="02040503050201020203" pitchFamily="18" charset="0"/>
              </a:rPr>
              <a:t> and 1080–1200 °C. </a:t>
            </a:r>
            <a:r>
              <a:rPr lang="en-GB" sz="1400" i="1" dirty="0" err="1">
                <a:latin typeface="Adobe Devanagari" panose="02040503050201020203" pitchFamily="18" charset="0"/>
                <a:cs typeface="Adobe Devanagari" panose="02040503050201020203" pitchFamily="18" charset="0"/>
              </a:rPr>
              <a:t>Lithos</a:t>
            </a:r>
            <a:r>
              <a:rPr lang="en-GB" sz="1400" dirty="0">
                <a:latin typeface="Adobe Devanagari" panose="02040503050201020203" pitchFamily="18" charset="0"/>
                <a:cs typeface="Adobe Devanagari" panose="02040503050201020203" pitchFamily="18" charset="0"/>
              </a:rPr>
              <a:t> 53, 165–187.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10.1016/S0024-4937(00)00023-2</a:t>
            </a: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Hofmann, A. W</a:t>
            </a:r>
            <a:r>
              <a:rPr lang="en-GB" sz="1400" dirty="0">
                <a:latin typeface="Adobe Devanagari" panose="02040503050201020203" pitchFamily="18" charset="0"/>
                <a:cs typeface="Adobe Devanagari" panose="02040503050201020203" pitchFamily="18" charset="0"/>
              </a:rPr>
              <a:t>., </a:t>
            </a:r>
            <a:r>
              <a:rPr lang="en-GB" sz="1400" dirty="0" err="1">
                <a:latin typeface="Adobe Devanagari" panose="02040503050201020203" pitchFamily="18" charset="0"/>
                <a:cs typeface="Adobe Devanagari" panose="02040503050201020203" pitchFamily="18" charset="0"/>
              </a:rPr>
              <a:t>Jochum</a:t>
            </a:r>
            <a:r>
              <a:rPr lang="en-GB" sz="1400" dirty="0">
                <a:latin typeface="Adobe Devanagari" panose="02040503050201020203" pitchFamily="18" charset="0"/>
                <a:cs typeface="Adobe Devanagari" panose="02040503050201020203" pitchFamily="18" charset="0"/>
              </a:rPr>
              <a:t>, K. P., </a:t>
            </a:r>
            <a:r>
              <a:rPr lang="en-GB" sz="1400" dirty="0" err="1">
                <a:latin typeface="Adobe Devanagari" panose="02040503050201020203" pitchFamily="18" charset="0"/>
                <a:cs typeface="Adobe Devanagari" panose="02040503050201020203" pitchFamily="18" charset="0"/>
              </a:rPr>
              <a:t>Seufert</a:t>
            </a:r>
            <a:r>
              <a:rPr lang="en-GB" sz="1400" dirty="0">
                <a:latin typeface="Adobe Devanagari" panose="02040503050201020203" pitchFamily="18" charset="0"/>
                <a:cs typeface="Adobe Devanagari" panose="02040503050201020203" pitchFamily="18" charset="0"/>
              </a:rPr>
              <a:t>, M., and White, W. M. (1986). </a:t>
            </a:r>
            <a:r>
              <a:rPr lang="en-GB" sz="1400" dirty="0" err="1">
                <a:latin typeface="Adobe Devanagari" panose="02040503050201020203" pitchFamily="18" charset="0"/>
                <a:cs typeface="Adobe Devanagari" panose="02040503050201020203" pitchFamily="18" charset="0"/>
              </a:rPr>
              <a:t>Nb</a:t>
            </a:r>
            <a:r>
              <a:rPr lang="en-GB" sz="1400" dirty="0">
                <a:latin typeface="Adobe Devanagari" panose="02040503050201020203" pitchFamily="18" charset="0"/>
                <a:cs typeface="Adobe Devanagari" panose="02040503050201020203" pitchFamily="18" charset="0"/>
              </a:rPr>
              <a:t> and </a:t>
            </a:r>
            <a:r>
              <a:rPr lang="en-GB" sz="1400" dirty="0" err="1">
                <a:latin typeface="Adobe Devanagari" panose="02040503050201020203" pitchFamily="18" charset="0"/>
                <a:cs typeface="Adobe Devanagari" panose="02040503050201020203" pitchFamily="18" charset="0"/>
              </a:rPr>
              <a:t>Pb</a:t>
            </a:r>
            <a:r>
              <a:rPr lang="en-GB" sz="1400" dirty="0">
                <a:latin typeface="Adobe Devanagari" panose="02040503050201020203" pitchFamily="18" charset="0"/>
                <a:cs typeface="Adobe Devanagari" panose="02040503050201020203" pitchFamily="18" charset="0"/>
              </a:rPr>
              <a:t> in oceanic basalts: new constraints on mantle evolution. Earth Planet. Sci. Lett. 79, 33–45.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10.1016/0012-821X(86)90038-5</a:t>
            </a:r>
          </a:p>
          <a:p>
            <a:pPr marL="285750" indent="-285750">
              <a:buFont typeface="Arial" panose="020B0604020202020204" pitchFamily="34" charset="0"/>
              <a:buChar char="•"/>
            </a:pPr>
            <a:r>
              <a:rPr lang="fr-FR" sz="1400" b="1" dirty="0" err="1">
                <a:latin typeface="Adobe Devanagari" panose="02040503050201020203" pitchFamily="18" charset="0"/>
                <a:cs typeface="Adobe Devanagari" panose="02040503050201020203" pitchFamily="18" charset="0"/>
              </a:rPr>
              <a:t>Liddicoat</a:t>
            </a:r>
            <a:r>
              <a:rPr lang="fr-FR" sz="1400" b="1" dirty="0">
                <a:latin typeface="Adobe Devanagari" panose="02040503050201020203" pitchFamily="18" charset="0"/>
                <a:cs typeface="Adobe Devanagari" panose="02040503050201020203" pitchFamily="18" charset="0"/>
              </a:rPr>
              <a:t>, </a:t>
            </a:r>
            <a:r>
              <a:rPr lang="fr-FR" sz="1400" dirty="0">
                <a:latin typeface="Adobe Devanagari" panose="02040503050201020203" pitchFamily="18" charset="0"/>
                <a:cs typeface="Adobe Devanagari" panose="02040503050201020203" pitchFamily="18" charset="0"/>
              </a:rPr>
              <a:t>W. K. (1982). </a:t>
            </a:r>
            <a:r>
              <a:rPr lang="fr-FR" sz="1400" dirty="0" err="1">
                <a:latin typeface="Adobe Devanagari" panose="02040503050201020203" pitchFamily="18" charset="0"/>
                <a:cs typeface="Adobe Devanagari" panose="02040503050201020203" pitchFamily="18" charset="0"/>
              </a:rPr>
              <a:t>Cenozoic</a:t>
            </a:r>
            <a:r>
              <a:rPr lang="fr-FR" sz="1400" dirty="0">
                <a:latin typeface="Adobe Devanagari" panose="02040503050201020203" pitchFamily="18" charset="0"/>
                <a:cs typeface="Adobe Devanagari" panose="02040503050201020203" pitchFamily="18" charset="0"/>
              </a:rPr>
              <a:t> </a:t>
            </a:r>
            <a:r>
              <a:rPr lang="fr-FR" sz="1400" dirty="0" err="1">
                <a:latin typeface="Adobe Devanagari" panose="02040503050201020203" pitchFamily="18" charset="0"/>
                <a:cs typeface="Adobe Devanagari" panose="02040503050201020203" pitchFamily="18" charset="0"/>
              </a:rPr>
              <a:t>volcanic</a:t>
            </a:r>
            <a:r>
              <a:rPr lang="fr-FR" sz="1400" dirty="0">
                <a:latin typeface="Adobe Devanagari" panose="02040503050201020203" pitchFamily="18" charset="0"/>
                <a:cs typeface="Adobe Devanagari" panose="02040503050201020203" pitchFamily="18" charset="0"/>
              </a:rPr>
              <a:t> pipes in the </a:t>
            </a:r>
            <a:r>
              <a:rPr lang="fr-FR" sz="1400" dirty="0" err="1">
                <a:latin typeface="Adobe Devanagari" panose="02040503050201020203" pitchFamily="18" charset="0"/>
                <a:cs typeface="Adobe Devanagari" panose="02040503050201020203" pitchFamily="18" charset="0"/>
              </a:rPr>
              <a:t>Marthoum</a:t>
            </a:r>
            <a:r>
              <a:rPr lang="fr-FR" sz="1400" dirty="0">
                <a:latin typeface="Adobe Devanagari" panose="02040503050201020203" pitchFamily="18" charset="0"/>
                <a:cs typeface="Adobe Devanagari" panose="02040503050201020203" pitchFamily="18" charset="0"/>
              </a:rPr>
              <a:t> area (27/37D). </a:t>
            </a:r>
            <a:r>
              <a:rPr lang="fr-FR" sz="1400" dirty="0" err="1">
                <a:latin typeface="Adobe Devanagari" panose="02040503050201020203" pitchFamily="18" charset="0"/>
                <a:cs typeface="Adobe Devanagari" panose="02040503050201020203" pitchFamily="18" charset="0"/>
              </a:rPr>
              <a:t>Saudi</a:t>
            </a:r>
            <a:r>
              <a:rPr lang="fr-FR" sz="1400" dirty="0">
                <a:latin typeface="Adobe Devanagari" panose="02040503050201020203" pitchFamily="18" charset="0"/>
                <a:cs typeface="Adobe Devanagari" panose="02040503050201020203" pitchFamily="18" charset="0"/>
              </a:rPr>
              <a:t> </a:t>
            </a:r>
            <a:r>
              <a:rPr lang="fr-FR" sz="1400" dirty="0" err="1">
                <a:latin typeface="Adobe Devanagari" panose="02040503050201020203" pitchFamily="18" charset="0"/>
                <a:cs typeface="Adobe Devanagari" panose="02040503050201020203" pitchFamily="18" charset="0"/>
              </a:rPr>
              <a:t>Arabian</a:t>
            </a:r>
            <a:r>
              <a:rPr lang="fr-FR" sz="1400" dirty="0">
                <a:latin typeface="Adobe Devanagari" panose="02040503050201020203" pitchFamily="18" charset="0"/>
                <a:cs typeface="Adobe Devanagari" panose="02040503050201020203" pitchFamily="18" charset="0"/>
              </a:rPr>
              <a:t> </a:t>
            </a:r>
            <a:r>
              <a:rPr lang="fr-FR" sz="1400" dirty="0" err="1">
                <a:latin typeface="Adobe Devanagari" panose="02040503050201020203" pitchFamily="18" charset="0"/>
                <a:cs typeface="Adobe Devanagari" panose="02040503050201020203" pitchFamily="18" charset="0"/>
              </a:rPr>
              <a:t>Deputy</a:t>
            </a:r>
            <a:r>
              <a:rPr lang="fr-FR" sz="1400" dirty="0">
                <a:latin typeface="Adobe Devanagari" panose="02040503050201020203" pitchFamily="18" charset="0"/>
                <a:cs typeface="Adobe Devanagari" panose="02040503050201020203" pitchFamily="18" charset="0"/>
              </a:rPr>
              <a:t> Ministry for </a:t>
            </a:r>
            <a:r>
              <a:rPr lang="fr-FR" sz="1400" dirty="0" err="1">
                <a:latin typeface="Adobe Devanagari" panose="02040503050201020203" pitchFamily="18" charset="0"/>
                <a:cs typeface="Adobe Devanagari" panose="02040503050201020203" pitchFamily="18" charset="0"/>
              </a:rPr>
              <a:t>Mineral</a:t>
            </a:r>
            <a:r>
              <a:rPr lang="fr-FR" sz="1400" dirty="0">
                <a:latin typeface="Adobe Devanagari" panose="02040503050201020203" pitchFamily="18" charset="0"/>
                <a:cs typeface="Adobe Devanagari" panose="02040503050201020203" pitchFamily="18" charset="0"/>
              </a:rPr>
              <a:t> </a:t>
            </a:r>
            <a:r>
              <a:rPr lang="fr-FR" sz="1400" dirty="0" err="1">
                <a:latin typeface="Adobe Devanagari" panose="02040503050201020203" pitchFamily="18" charset="0"/>
                <a:cs typeface="Adobe Devanagari" panose="02040503050201020203" pitchFamily="18" charset="0"/>
              </a:rPr>
              <a:t>resources</a:t>
            </a:r>
            <a:r>
              <a:rPr lang="fr-FR" sz="1400" dirty="0">
                <a:latin typeface="Adobe Devanagari" panose="02040503050201020203" pitchFamily="18" charset="0"/>
                <a:cs typeface="Adobe Devanagari" panose="02040503050201020203" pitchFamily="18" charset="0"/>
              </a:rPr>
              <a:t>, </a:t>
            </a:r>
            <a:r>
              <a:rPr lang="fr-FR" sz="1400" dirty="0" err="1">
                <a:latin typeface="Adobe Devanagari" panose="02040503050201020203" pitchFamily="18" charset="0"/>
                <a:cs typeface="Adobe Devanagari" panose="02040503050201020203" pitchFamily="18" charset="0"/>
              </a:rPr>
              <a:t>Jeddah</a:t>
            </a:r>
            <a:r>
              <a:rPr lang="fr-FR" sz="1400" dirty="0">
                <a:latin typeface="Adobe Devanagari" panose="02040503050201020203" pitchFamily="18" charset="0"/>
                <a:cs typeface="Adobe Devanagari" panose="02040503050201020203" pitchFamily="18" charset="0"/>
              </a:rPr>
              <a:t>, Open-File Report DGMR-OF-03-11, pp. 47</a:t>
            </a:r>
            <a:r>
              <a:rPr lang="fr-FR" sz="1400" dirty="0" smtClean="0">
                <a:latin typeface="Adobe Devanagari" panose="02040503050201020203" pitchFamily="18" charset="0"/>
                <a:cs typeface="Adobe Devanagari" panose="02040503050201020203" pitchFamily="18" charset="0"/>
              </a:rPr>
              <a:t>.</a:t>
            </a:r>
          </a:p>
          <a:p>
            <a:pPr marL="285750" indent="-285750">
              <a:buFont typeface="Arial" panose="020B0604020202020204" pitchFamily="34" charset="0"/>
              <a:buChar char="•"/>
            </a:pPr>
            <a:r>
              <a:rPr lang="en-US" sz="1400" b="1" dirty="0" err="1">
                <a:latin typeface="Adobe Devanagari" panose="02040503050201020203" pitchFamily="18" charset="0"/>
                <a:cs typeface="Adobe Devanagari" panose="02040503050201020203" pitchFamily="18" charset="0"/>
              </a:rPr>
              <a:t>Moufti</a:t>
            </a:r>
            <a:r>
              <a:rPr lang="en-US" sz="1400" b="1" dirty="0">
                <a:latin typeface="Adobe Devanagari" panose="02040503050201020203" pitchFamily="18" charset="0"/>
                <a:cs typeface="Adobe Devanagari" panose="02040503050201020203" pitchFamily="18" charset="0"/>
              </a:rPr>
              <a:t>, M. R</a:t>
            </a:r>
            <a:r>
              <a:rPr lang="en-US" sz="1400" dirty="0">
                <a:latin typeface="Adobe Devanagari" panose="02040503050201020203" pitchFamily="18" charset="0"/>
                <a:cs typeface="Adobe Devanagari" panose="02040503050201020203" pitchFamily="18" charset="0"/>
              </a:rPr>
              <a:t>., </a:t>
            </a:r>
            <a:r>
              <a:rPr lang="en-US" sz="1400" dirty="0" err="1">
                <a:latin typeface="Adobe Devanagari" panose="02040503050201020203" pitchFamily="18" charset="0"/>
                <a:cs typeface="Adobe Devanagari" panose="02040503050201020203" pitchFamily="18" charset="0"/>
              </a:rPr>
              <a:t>Moghazi</a:t>
            </a:r>
            <a:r>
              <a:rPr lang="en-US" sz="1400" dirty="0">
                <a:latin typeface="Adobe Devanagari" panose="02040503050201020203" pitchFamily="18" charset="0"/>
                <a:cs typeface="Adobe Devanagari" panose="02040503050201020203" pitchFamily="18" charset="0"/>
              </a:rPr>
              <a:t>, A. M., and Ali, K. A. (2012). </a:t>
            </a:r>
            <a:r>
              <a:rPr lang="en-GB" sz="1400" dirty="0">
                <a:latin typeface="Adobe Devanagari" panose="02040503050201020203" pitchFamily="18" charset="0"/>
                <a:cs typeface="Adobe Devanagari" panose="02040503050201020203" pitchFamily="18" charset="0"/>
              </a:rPr>
              <a:t>Geochemistry and </a:t>
            </a:r>
            <a:r>
              <a:rPr lang="en-GB" sz="1400" dirty="0" err="1">
                <a:latin typeface="Adobe Devanagari" panose="02040503050201020203" pitchFamily="18" charset="0"/>
                <a:cs typeface="Adobe Devanagari" panose="02040503050201020203" pitchFamily="18" charset="0"/>
              </a:rPr>
              <a:t>Sr</a:t>
            </a:r>
            <a:r>
              <a:rPr lang="en-GB" sz="1400" dirty="0">
                <a:latin typeface="Adobe Devanagari" panose="02040503050201020203" pitchFamily="18" charset="0"/>
                <a:cs typeface="Adobe Devanagari" panose="02040503050201020203" pitchFamily="18" charset="0"/>
              </a:rPr>
              <a:t>–</a:t>
            </a:r>
            <a:r>
              <a:rPr lang="en-GB" sz="1400" dirty="0" err="1">
                <a:latin typeface="Adobe Devanagari" panose="02040503050201020203" pitchFamily="18" charset="0"/>
                <a:cs typeface="Adobe Devanagari" panose="02040503050201020203" pitchFamily="18" charset="0"/>
              </a:rPr>
              <a:t>Nd</a:t>
            </a:r>
            <a:r>
              <a:rPr lang="en-GB" sz="1400" dirty="0">
                <a:latin typeface="Adobe Devanagari" panose="02040503050201020203" pitchFamily="18" charset="0"/>
                <a:cs typeface="Adobe Devanagari" panose="02040503050201020203" pitchFamily="18" charset="0"/>
              </a:rPr>
              <a:t>–</a:t>
            </a:r>
            <a:r>
              <a:rPr lang="en-GB" sz="1400" dirty="0" err="1">
                <a:latin typeface="Adobe Devanagari" panose="02040503050201020203" pitchFamily="18" charset="0"/>
                <a:cs typeface="Adobe Devanagari" panose="02040503050201020203" pitchFamily="18" charset="0"/>
              </a:rPr>
              <a:t>Pb</a:t>
            </a:r>
            <a:r>
              <a:rPr lang="en-GB" sz="1400" dirty="0">
                <a:latin typeface="Adobe Devanagari" panose="02040503050201020203" pitchFamily="18" charset="0"/>
                <a:cs typeface="Adobe Devanagari" panose="02040503050201020203" pitchFamily="18" charset="0"/>
              </a:rPr>
              <a:t> isotopic composition of the Harrat Al-Madinah volcanic field, Saudi Arabia</a:t>
            </a:r>
            <a:r>
              <a:rPr lang="en-US" sz="1400" dirty="0">
                <a:latin typeface="Adobe Devanagari" panose="02040503050201020203" pitchFamily="18" charset="0"/>
                <a:cs typeface="Adobe Devanagari" panose="02040503050201020203" pitchFamily="18" charset="0"/>
              </a:rPr>
              <a:t>. </a:t>
            </a:r>
            <a:r>
              <a:rPr lang="en-US" sz="1400" i="1" dirty="0" err="1">
                <a:latin typeface="Adobe Devanagari" panose="02040503050201020203" pitchFamily="18" charset="0"/>
                <a:cs typeface="Adobe Devanagari" panose="02040503050201020203" pitchFamily="18" charset="0"/>
              </a:rPr>
              <a:t>Gondwana</a:t>
            </a:r>
            <a:r>
              <a:rPr lang="en-US" sz="1400" i="1" dirty="0">
                <a:latin typeface="Adobe Devanagari" panose="02040503050201020203" pitchFamily="18" charset="0"/>
                <a:cs typeface="Adobe Devanagari" panose="02040503050201020203" pitchFamily="18" charset="0"/>
              </a:rPr>
              <a:t> Res</a:t>
            </a:r>
            <a:r>
              <a:rPr lang="en-US" sz="1400" dirty="0">
                <a:latin typeface="Adobe Devanagari" panose="02040503050201020203" pitchFamily="18" charset="0"/>
                <a:cs typeface="Adobe Devanagari" panose="02040503050201020203" pitchFamily="18" charset="0"/>
              </a:rPr>
              <a:t> 21, 670–689. </a:t>
            </a:r>
            <a:r>
              <a:rPr lang="en-US" sz="1400" dirty="0" err="1">
                <a:latin typeface="Adobe Devanagari" panose="02040503050201020203" pitchFamily="18" charset="0"/>
                <a:cs typeface="Adobe Devanagari" panose="02040503050201020203" pitchFamily="18" charset="0"/>
              </a:rPr>
              <a:t>doi</a:t>
            </a:r>
            <a:r>
              <a:rPr lang="en-US"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10.1016/j.gr.2011.06.003</a:t>
            </a:r>
            <a:endParaRPr lang="fr-FR" sz="1400" dirty="0" smtClean="0">
              <a:latin typeface="Adobe Devanagari" panose="02040503050201020203" pitchFamily="18" charset="0"/>
              <a:cs typeface="Adobe Devanagari" panose="02040503050201020203" pitchFamily="18" charset="0"/>
            </a:endParaRP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Rosenthal, A., </a:t>
            </a:r>
            <a:r>
              <a:rPr lang="en-GB" sz="1400" dirty="0">
                <a:latin typeface="Adobe Devanagari" panose="02040503050201020203" pitchFamily="18" charset="0"/>
                <a:cs typeface="Adobe Devanagari" panose="02040503050201020203" pitchFamily="18" charset="0"/>
              </a:rPr>
              <a:t>Foley, S. F., Pearson, D. G., </a:t>
            </a:r>
            <a:r>
              <a:rPr lang="en-GB" sz="1400" dirty="0" err="1">
                <a:latin typeface="Adobe Devanagari" panose="02040503050201020203" pitchFamily="18" charset="0"/>
                <a:cs typeface="Adobe Devanagari" panose="02040503050201020203" pitchFamily="18" charset="0"/>
              </a:rPr>
              <a:t>Nowell</a:t>
            </a:r>
            <a:r>
              <a:rPr lang="en-GB" sz="1400" dirty="0">
                <a:latin typeface="Adobe Devanagari" panose="02040503050201020203" pitchFamily="18" charset="0"/>
                <a:cs typeface="Adobe Devanagari" panose="02040503050201020203" pitchFamily="18" charset="0"/>
              </a:rPr>
              <a:t>, G. M., and </a:t>
            </a:r>
            <a:r>
              <a:rPr lang="en-GB" sz="1400" dirty="0" err="1">
                <a:latin typeface="Adobe Devanagari" panose="02040503050201020203" pitchFamily="18" charset="0"/>
                <a:cs typeface="Adobe Devanagari" panose="02040503050201020203" pitchFamily="18" charset="0"/>
              </a:rPr>
              <a:t>Tappe</a:t>
            </a:r>
            <a:r>
              <a:rPr lang="en-GB" sz="1400" dirty="0">
                <a:latin typeface="Adobe Devanagari" panose="02040503050201020203" pitchFamily="18" charset="0"/>
                <a:cs typeface="Adobe Devanagari" panose="02040503050201020203" pitchFamily="18" charset="0"/>
              </a:rPr>
              <a:t>, S. (2009). </a:t>
            </a:r>
            <a:r>
              <a:rPr lang="en-GB" sz="1400" dirty="0" err="1">
                <a:latin typeface="Adobe Devanagari" panose="02040503050201020203" pitchFamily="18" charset="0"/>
                <a:cs typeface="Adobe Devanagari" panose="02040503050201020203" pitchFamily="18" charset="0"/>
              </a:rPr>
              <a:t>Petrogenesis</a:t>
            </a:r>
            <a:r>
              <a:rPr lang="en-GB" sz="1400" dirty="0">
                <a:latin typeface="Adobe Devanagari" panose="02040503050201020203" pitchFamily="18" charset="0"/>
                <a:cs typeface="Adobe Devanagari" panose="02040503050201020203" pitchFamily="18" charset="0"/>
              </a:rPr>
              <a:t> of strongly alkaline primitive volcanic rocks at the propagating tip of the western branch of the East African Rift. </a:t>
            </a:r>
            <a:r>
              <a:rPr lang="en-GB" sz="1400" i="1" dirty="0">
                <a:latin typeface="Adobe Devanagari" panose="02040503050201020203" pitchFamily="18" charset="0"/>
                <a:cs typeface="Adobe Devanagari" panose="02040503050201020203" pitchFamily="18" charset="0"/>
              </a:rPr>
              <a:t>Earth Planet. Sci. Lett.</a:t>
            </a:r>
            <a:r>
              <a:rPr lang="en-GB" sz="1400" dirty="0">
                <a:latin typeface="Adobe Devanagari" panose="02040503050201020203" pitchFamily="18" charset="0"/>
                <a:cs typeface="Adobe Devanagari" panose="02040503050201020203" pitchFamily="18" charset="0"/>
              </a:rPr>
              <a:t> 284, 236–248.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10.1016/j.epsl.2009.04.036.</a:t>
            </a: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Rooney, T. O., </a:t>
            </a:r>
            <a:r>
              <a:rPr lang="en-GB" sz="1400" dirty="0" err="1">
                <a:latin typeface="Adobe Devanagari" panose="02040503050201020203" pitchFamily="18" charset="0"/>
                <a:cs typeface="Adobe Devanagari" panose="02040503050201020203" pitchFamily="18" charset="0"/>
              </a:rPr>
              <a:t>Hanan</a:t>
            </a:r>
            <a:r>
              <a:rPr lang="en-GB" sz="1400" dirty="0">
                <a:latin typeface="Adobe Devanagari" panose="02040503050201020203" pitchFamily="18" charset="0"/>
                <a:cs typeface="Adobe Devanagari" panose="02040503050201020203" pitchFamily="18" charset="0"/>
              </a:rPr>
              <a:t>, B. B., Graham, D. W., Furman, T., </a:t>
            </a:r>
            <a:r>
              <a:rPr lang="en-GB" sz="1400" dirty="0" err="1">
                <a:latin typeface="Adobe Devanagari" panose="02040503050201020203" pitchFamily="18" charset="0"/>
                <a:cs typeface="Adobe Devanagari" panose="02040503050201020203" pitchFamily="18" charset="0"/>
              </a:rPr>
              <a:t>Blichert</a:t>
            </a:r>
            <a:r>
              <a:rPr lang="en-GB" sz="1400" dirty="0">
                <a:latin typeface="Adobe Devanagari" panose="02040503050201020203" pitchFamily="18" charset="0"/>
                <a:cs typeface="Adobe Devanagari" panose="02040503050201020203" pitchFamily="18" charset="0"/>
              </a:rPr>
              <a:t>-Toft, J., and Schilling, J.-G. (2012). Upper Mantle Pollution during Afar Plume–Continental Rift Interaction. </a:t>
            </a:r>
            <a:r>
              <a:rPr lang="en-GB" sz="1400" i="1" dirty="0">
                <a:latin typeface="Adobe Devanagari" panose="02040503050201020203" pitchFamily="18" charset="0"/>
                <a:cs typeface="Adobe Devanagari" panose="02040503050201020203" pitchFamily="18" charset="0"/>
              </a:rPr>
              <a:t>J. Petrology</a:t>
            </a:r>
            <a:r>
              <a:rPr lang="en-GB" sz="1400" dirty="0">
                <a:latin typeface="Adobe Devanagari" panose="02040503050201020203" pitchFamily="18" charset="0"/>
                <a:cs typeface="Adobe Devanagari" panose="02040503050201020203" pitchFamily="18" charset="0"/>
              </a:rPr>
              <a:t> 53, 365–389.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10.1093/petrology/egr065</a:t>
            </a: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Rooney, T. O., </a:t>
            </a:r>
            <a:r>
              <a:rPr lang="en-GB" sz="1400" dirty="0" err="1">
                <a:latin typeface="Adobe Devanagari" panose="02040503050201020203" pitchFamily="18" charset="0"/>
                <a:cs typeface="Adobe Devanagari" panose="02040503050201020203" pitchFamily="18" charset="0"/>
              </a:rPr>
              <a:t>Hanan</a:t>
            </a:r>
            <a:r>
              <a:rPr lang="en-GB" sz="1400" dirty="0">
                <a:latin typeface="Adobe Devanagari" panose="02040503050201020203" pitchFamily="18" charset="0"/>
                <a:cs typeface="Adobe Devanagari" panose="02040503050201020203" pitchFamily="18" charset="0"/>
              </a:rPr>
              <a:t>, B. B., Graham, D. W., Furman, T., </a:t>
            </a:r>
            <a:r>
              <a:rPr lang="en-GB" sz="1400" dirty="0" err="1">
                <a:latin typeface="Adobe Devanagari" panose="02040503050201020203" pitchFamily="18" charset="0"/>
                <a:cs typeface="Adobe Devanagari" panose="02040503050201020203" pitchFamily="18" charset="0"/>
              </a:rPr>
              <a:t>Blichert</a:t>
            </a:r>
            <a:r>
              <a:rPr lang="en-GB" sz="1400" dirty="0">
                <a:latin typeface="Adobe Devanagari" panose="02040503050201020203" pitchFamily="18" charset="0"/>
                <a:cs typeface="Adobe Devanagari" panose="02040503050201020203" pitchFamily="18" charset="0"/>
              </a:rPr>
              <a:t>-Toft, J., and Schilling, J.-G. (2014). The role of continental lithosphere </a:t>
            </a:r>
            <a:r>
              <a:rPr lang="en-GB" sz="1400" dirty="0" err="1">
                <a:latin typeface="Adobe Devanagari" panose="02040503050201020203" pitchFamily="18" charset="0"/>
                <a:cs typeface="Adobe Devanagari" panose="02040503050201020203" pitchFamily="18" charset="0"/>
              </a:rPr>
              <a:t>metasomes</a:t>
            </a:r>
            <a:r>
              <a:rPr lang="en-GB" sz="1400" dirty="0">
                <a:latin typeface="Adobe Devanagari" panose="02040503050201020203" pitchFamily="18" charset="0"/>
                <a:cs typeface="Adobe Devanagari" panose="02040503050201020203" pitchFamily="18" charset="0"/>
              </a:rPr>
              <a:t> in the production of HIMU-like magmatism on the northeast African and Arabian plates. </a:t>
            </a:r>
            <a:r>
              <a:rPr lang="en-GB" sz="1400" i="1" dirty="0">
                <a:latin typeface="Adobe Devanagari" panose="02040503050201020203" pitchFamily="18" charset="0"/>
                <a:cs typeface="Adobe Devanagari" panose="02040503050201020203" pitchFamily="18" charset="0"/>
              </a:rPr>
              <a:t>Geology</a:t>
            </a:r>
            <a:r>
              <a:rPr lang="en-GB" sz="1400" dirty="0">
                <a:latin typeface="Adobe Devanagari" panose="02040503050201020203" pitchFamily="18" charset="0"/>
                <a:cs typeface="Adobe Devanagari" panose="02040503050201020203" pitchFamily="18" charset="0"/>
              </a:rPr>
              <a:t> 42, 419–422.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a:t>
            </a:r>
            <a:r>
              <a:rPr lang="en-GB" sz="1400" dirty="0" smtClean="0">
                <a:latin typeface="Adobe Devanagari" panose="02040503050201020203" pitchFamily="18" charset="0"/>
                <a:cs typeface="Adobe Devanagari" panose="02040503050201020203" pitchFamily="18" charset="0"/>
              </a:rPr>
              <a:t>10.1130/G35216.1</a:t>
            </a:r>
          </a:p>
          <a:p>
            <a:pPr marL="285750" indent="-285750">
              <a:buFont typeface="Arial" panose="020B0604020202020204" pitchFamily="34" charset="0"/>
              <a:buChar char="•"/>
            </a:pPr>
            <a:r>
              <a:rPr lang="en-GB" sz="1400" b="1" dirty="0" err="1">
                <a:latin typeface="Adobe Devanagari" panose="02040503050201020203" pitchFamily="18" charset="0"/>
                <a:cs typeface="Adobe Devanagari" panose="02040503050201020203" pitchFamily="18" charset="0"/>
              </a:rPr>
              <a:t>Vaslet</a:t>
            </a:r>
            <a:r>
              <a:rPr lang="en-GB" sz="1400" b="1" dirty="0">
                <a:latin typeface="Adobe Devanagari" panose="02040503050201020203" pitchFamily="18" charset="0"/>
                <a:cs typeface="Adobe Devanagari" panose="02040503050201020203" pitchFamily="18" charset="0"/>
              </a:rPr>
              <a:t>, D</a:t>
            </a:r>
            <a:r>
              <a:rPr lang="en-GB" sz="1400" dirty="0">
                <a:latin typeface="Adobe Devanagari" panose="02040503050201020203" pitchFamily="18" charset="0"/>
                <a:cs typeface="Adobe Devanagari" panose="02040503050201020203" pitchFamily="18" charset="0"/>
              </a:rPr>
              <a:t>., </a:t>
            </a:r>
            <a:r>
              <a:rPr lang="en-GB" sz="1400" dirty="0" err="1">
                <a:latin typeface="Adobe Devanagari" panose="02040503050201020203" pitchFamily="18" charset="0"/>
                <a:cs typeface="Adobe Devanagari" panose="02040503050201020203" pitchFamily="18" charset="0"/>
              </a:rPr>
              <a:t>Janjou</a:t>
            </a:r>
            <a:r>
              <a:rPr lang="en-GB" sz="1400" dirty="0">
                <a:latin typeface="Adobe Devanagari" panose="02040503050201020203" pitchFamily="18" charset="0"/>
                <a:cs typeface="Adobe Devanagari" panose="02040503050201020203" pitchFamily="18" charset="0"/>
              </a:rPr>
              <a:t>, D., </a:t>
            </a:r>
            <a:r>
              <a:rPr lang="en-GB" sz="1400" dirty="0" err="1">
                <a:latin typeface="Adobe Devanagari" panose="02040503050201020203" pitchFamily="18" charset="0"/>
                <a:cs typeface="Adobe Devanagari" panose="02040503050201020203" pitchFamily="18" charset="0"/>
              </a:rPr>
              <a:t>Robelin</a:t>
            </a:r>
            <a:r>
              <a:rPr lang="en-GB" sz="1400" dirty="0">
                <a:latin typeface="Adobe Devanagari" panose="02040503050201020203" pitchFamily="18" charset="0"/>
                <a:cs typeface="Adobe Devanagari" panose="02040503050201020203" pitchFamily="18" charset="0"/>
              </a:rPr>
              <a:t>, C., Al-</a:t>
            </a:r>
            <a:r>
              <a:rPr lang="en-GB" sz="1400" dirty="0" err="1">
                <a:latin typeface="Adobe Devanagari" panose="02040503050201020203" pitchFamily="18" charset="0"/>
                <a:cs typeface="Adobe Devanagari" panose="02040503050201020203" pitchFamily="18" charset="0"/>
              </a:rPr>
              <a:t>Muallem</a:t>
            </a:r>
            <a:r>
              <a:rPr lang="en-GB" sz="1400" dirty="0">
                <a:latin typeface="Adobe Devanagari" panose="02040503050201020203" pitchFamily="18" charset="0"/>
                <a:cs typeface="Adobe Devanagari" panose="02040503050201020203" pitchFamily="18" charset="0"/>
              </a:rPr>
              <a:t>, M. S., </a:t>
            </a:r>
            <a:r>
              <a:rPr lang="en-GB" sz="1400" dirty="0" err="1">
                <a:latin typeface="Adobe Devanagari" panose="02040503050201020203" pitchFamily="18" charset="0"/>
                <a:cs typeface="Adobe Devanagari" panose="02040503050201020203" pitchFamily="18" charset="0"/>
              </a:rPr>
              <a:t>Halawani</a:t>
            </a:r>
            <a:r>
              <a:rPr lang="en-GB" sz="1400" dirty="0">
                <a:latin typeface="Adobe Devanagari" panose="02040503050201020203" pitchFamily="18" charset="0"/>
                <a:cs typeface="Adobe Devanagari" panose="02040503050201020203" pitchFamily="18" charset="0"/>
              </a:rPr>
              <a:t>, M. A., </a:t>
            </a:r>
            <a:r>
              <a:rPr lang="en-GB" sz="1400" dirty="0" err="1">
                <a:latin typeface="Adobe Devanagari" panose="02040503050201020203" pitchFamily="18" charset="0"/>
                <a:cs typeface="Adobe Devanagari" panose="02040503050201020203" pitchFamily="18" charset="0"/>
              </a:rPr>
              <a:t>Brosse</a:t>
            </a:r>
            <a:r>
              <a:rPr lang="en-GB" sz="1400" dirty="0">
                <a:latin typeface="Adobe Devanagari" panose="02040503050201020203" pitchFamily="18" charset="0"/>
                <a:cs typeface="Adobe Devanagari" panose="02040503050201020203" pitchFamily="18" charset="0"/>
              </a:rPr>
              <a:t>, J.-M., Breton, J.-P., </a:t>
            </a:r>
            <a:r>
              <a:rPr lang="en-GB" sz="1400" dirty="0" err="1">
                <a:latin typeface="Adobe Devanagari" panose="02040503050201020203" pitchFamily="18" charset="0"/>
                <a:cs typeface="Adobe Devanagari" panose="02040503050201020203" pitchFamily="18" charset="0"/>
              </a:rPr>
              <a:t>Courboulix</a:t>
            </a:r>
            <a:r>
              <a:rPr lang="en-GB" sz="1400" dirty="0">
                <a:latin typeface="Adobe Devanagari" panose="02040503050201020203" pitchFamily="18" charset="0"/>
                <a:cs typeface="Adobe Devanagari" panose="02040503050201020203" pitchFamily="18" charset="0"/>
              </a:rPr>
              <a:t>, S., </a:t>
            </a:r>
            <a:r>
              <a:rPr lang="en-GB" sz="1400" dirty="0" err="1">
                <a:latin typeface="Adobe Devanagari" panose="02040503050201020203" pitchFamily="18" charset="0"/>
                <a:cs typeface="Adobe Devanagari" panose="02040503050201020203" pitchFamily="18" charset="0"/>
              </a:rPr>
              <a:t>Roobol</a:t>
            </a:r>
            <a:r>
              <a:rPr lang="en-GB" sz="1400" dirty="0">
                <a:latin typeface="Adobe Devanagari" panose="02040503050201020203" pitchFamily="18" charset="0"/>
                <a:cs typeface="Adobe Devanagari" panose="02040503050201020203" pitchFamily="18" charset="0"/>
              </a:rPr>
              <a:t>, M. J. and </a:t>
            </a:r>
            <a:r>
              <a:rPr lang="en-GB" sz="1400" dirty="0" err="1">
                <a:latin typeface="Adobe Devanagari" panose="02040503050201020203" pitchFamily="18" charset="0"/>
                <a:cs typeface="Adobe Devanagari" panose="02040503050201020203" pitchFamily="18" charset="0"/>
              </a:rPr>
              <a:t>Dagain</a:t>
            </a:r>
            <a:r>
              <a:rPr lang="en-GB" sz="1400" dirty="0">
                <a:latin typeface="Adobe Devanagari" panose="02040503050201020203" pitchFamily="18" charset="0"/>
                <a:cs typeface="Adobe Devanagari" panose="02040503050201020203" pitchFamily="18" charset="0"/>
              </a:rPr>
              <a:t>, J. (1994). Geologic map of the </a:t>
            </a:r>
            <a:r>
              <a:rPr lang="en-GB" sz="1400" dirty="0" err="1">
                <a:latin typeface="Adobe Devanagari" panose="02040503050201020203" pitchFamily="18" charset="0"/>
                <a:cs typeface="Adobe Devanagari" panose="02040503050201020203" pitchFamily="18" charset="0"/>
              </a:rPr>
              <a:t>Tayma</a:t>
            </a:r>
            <a:r>
              <a:rPr lang="en-GB" sz="1400" dirty="0">
                <a:latin typeface="Adobe Devanagari" panose="02040503050201020203" pitchFamily="18" charset="0"/>
                <a:cs typeface="Adobe Devanagari" panose="02040503050201020203" pitchFamily="18" charset="0"/>
              </a:rPr>
              <a:t> Quadrangle, Sheet 27C, Kingdom of Saudi Arabia. Saudi Arabian Directorate General of Mineral Resources Geoscience Map GM-134, scale 1:250,000, with explanatory text, pp. 51</a:t>
            </a:r>
            <a:r>
              <a:rPr lang="en-GB" sz="1400" dirty="0" smtClean="0">
                <a:latin typeface="Adobe Devanagari" panose="02040503050201020203" pitchFamily="18" charset="0"/>
                <a:cs typeface="Adobe Devanagari" panose="02040503050201020203" pitchFamily="18" charset="0"/>
              </a:rPr>
              <a:t>.</a:t>
            </a:r>
          </a:p>
          <a:p>
            <a:pPr marL="285750" indent="-285750">
              <a:buFont typeface="Arial" panose="020B0604020202020204" pitchFamily="34" charset="0"/>
              <a:buChar char="•"/>
            </a:pPr>
            <a:r>
              <a:rPr lang="en-GB" sz="1400" b="1" dirty="0">
                <a:latin typeface="Adobe Devanagari" panose="02040503050201020203" pitchFamily="18" charset="0"/>
                <a:cs typeface="Adobe Devanagari" panose="02040503050201020203" pitchFamily="18" charset="0"/>
              </a:rPr>
              <a:t>Weiss, Y</a:t>
            </a:r>
            <a:r>
              <a:rPr lang="en-GB" sz="1400" dirty="0">
                <a:latin typeface="Adobe Devanagari" panose="02040503050201020203" pitchFamily="18" charset="0"/>
                <a:cs typeface="Adobe Devanagari" panose="02040503050201020203" pitchFamily="18" charset="0"/>
              </a:rPr>
              <a:t>., Class, C., Goldstein, S. L., </a:t>
            </a:r>
            <a:r>
              <a:rPr lang="en-GB" sz="1400" dirty="0" err="1">
                <a:latin typeface="Adobe Devanagari" panose="02040503050201020203" pitchFamily="18" charset="0"/>
                <a:cs typeface="Adobe Devanagari" panose="02040503050201020203" pitchFamily="18" charset="0"/>
              </a:rPr>
              <a:t>Hanyu</a:t>
            </a:r>
            <a:r>
              <a:rPr lang="en-GB" sz="1400" dirty="0">
                <a:latin typeface="Adobe Devanagari" panose="02040503050201020203" pitchFamily="18" charset="0"/>
                <a:cs typeface="Adobe Devanagari" panose="02040503050201020203" pitchFamily="18" charset="0"/>
              </a:rPr>
              <a:t>, T. (2016). Key new pieces of the HIMU puzzle from </a:t>
            </a:r>
            <a:r>
              <a:rPr lang="en-GB" sz="1400" dirty="0" err="1">
                <a:latin typeface="Adobe Devanagari" panose="02040503050201020203" pitchFamily="18" charset="0"/>
                <a:cs typeface="Adobe Devanagari" panose="02040503050201020203" pitchFamily="18" charset="0"/>
              </a:rPr>
              <a:t>olivines</a:t>
            </a:r>
            <a:r>
              <a:rPr lang="en-GB" sz="1400" dirty="0">
                <a:latin typeface="Adobe Devanagari" panose="02040503050201020203" pitchFamily="18" charset="0"/>
                <a:cs typeface="Adobe Devanagari" panose="02040503050201020203" pitchFamily="18" charset="0"/>
              </a:rPr>
              <a:t> and diamond inclusions. Nature 537, 666–670. </a:t>
            </a:r>
            <a:r>
              <a:rPr lang="en-GB" sz="1400" dirty="0" err="1">
                <a:latin typeface="Adobe Devanagari" panose="02040503050201020203" pitchFamily="18" charset="0"/>
                <a:cs typeface="Adobe Devanagari" panose="02040503050201020203" pitchFamily="18" charset="0"/>
              </a:rPr>
              <a:t>doi</a:t>
            </a:r>
            <a:r>
              <a:rPr lang="en-GB" sz="1400" dirty="0">
                <a:latin typeface="Adobe Devanagari" panose="02040503050201020203" pitchFamily="18" charset="0"/>
                <a:cs typeface="Adobe Devanagari" panose="02040503050201020203" pitchFamily="18" charset="0"/>
              </a:rPr>
              <a:t>: 10.1038/nature19113</a:t>
            </a:r>
          </a:p>
          <a:p>
            <a:endParaRPr lang="en-GB" sz="1400" dirty="0" smtClean="0">
              <a:latin typeface="Adobe Devanagari" panose="02040503050201020203" pitchFamily="18" charset="0"/>
              <a:cs typeface="Adobe Devanagari" panose="02040503050201020203" pitchFamily="18" charset="0"/>
            </a:endParaRPr>
          </a:p>
          <a:p>
            <a:endParaRPr lang="en-GB" sz="1400" dirty="0">
              <a:latin typeface="Adobe Devanagari" panose="02040503050201020203" pitchFamily="18" charset="0"/>
              <a:cs typeface="Adobe Devanagari" panose="02040503050201020203" pitchFamily="18" charset="0"/>
            </a:endParaRPr>
          </a:p>
          <a:p>
            <a:endParaRPr lang="en-GB" sz="1400" dirty="0">
              <a:latin typeface="Adobe Devanagari" panose="02040503050201020203" pitchFamily="18" charset="0"/>
              <a:cs typeface="Adobe Devanagari" panose="02040503050201020203" pitchFamily="18" charset="0"/>
            </a:endParaRPr>
          </a:p>
        </p:txBody>
      </p:sp>
    </p:spTree>
    <p:extLst>
      <p:ext uri="{BB962C8B-B14F-4D97-AF65-F5344CB8AC3E}">
        <p14:creationId xmlns:p14="http://schemas.microsoft.com/office/powerpoint/2010/main" val="3443388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6987</TotalTime>
  <Words>2920</Words>
  <Application>Microsoft Office PowerPoint</Application>
  <PresentationFormat>Widescreen</PresentationFormat>
  <Paragraphs>126</Paragraphs>
  <Slides>17</Slides>
  <Notes>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17</vt:i4>
      </vt:variant>
    </vt:vector>
  </HeadingPairs>
  <TitlesOfParts>
    <vt:vector size="23" baseType="lpstr">
      <vt:lpstr>Adobe Fangsong Std R</vt:lpstr>
      <vt:lpstr>Adobe Devanagari</vt:lpstr>
      <vt:lpstr>Arial</vt:lpstr>
      <vt:lpstr>Calibri</vt:lpstr>
      <vt:lpstr>Calibri Light</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Camilla</dc:creator>
  <cp:lastModifiedBy>Camilla</cp:lastModifiedBy>
  <cp:revision>86</cp:revision>
  <dcterms:created xsi:type="dcterms:W3CDTF">2021-04-15T13:53:12Z</dcterms:created>
  <dcterms:modified xsi:type="dcterms:W3CDTF">2021-04-27T12:45:48Z</dcterms:modified>
</cp:coreProperties>
</file>