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611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17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948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509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239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140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9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88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247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234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51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6E11C-4F09-4AA3-88C4-84CB6E6C248F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7B9A5-25EE-4E57-B1D4-D7B7BDC0387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38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emf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.png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emf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23528" y="1340768"/>
            <a:ext cx="8712968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/>
              <a:t>Geochemical fingerprints and North-African dust sources: results from a multisite network of aerosol deposition in the south-western Europe</a:t>
            </a:r>
          </a:p>
          <a:p>
            <a:r>
              <a:rPr lang="en-US" dirty="0"/>
              <a:t> </a:t>
            </a:r>
            <a:endParaRPr lang="en-GB" dirty="0"/>
          </a:p>
          <a:p>
            <a:r>
              <a:rPr lang="es-ES" dirty="0"/>
              <a:t>J. Pey</a:t>
            </a:r>
            <a:r>
              <a:rPr lang="es-ES" baseline="30000" dirty="0"/>
              <a:t>1,2</a:t>
            </a:r>
            <a:r>
              <a:rPr lang="es-ES" dirty="0"/>
              <a:t>, J.C. Larrasoaña</a:t>
            </a:r>
            <a:r>
              <a:rPr lang="es-ES" baseline="30000" dirty="0"/>
              <a:t>3</a:t>
            </a:r>
            <a:r>
              <a:rPr lang="es-ES" dirty="0"/>
              <a:t>, J. Reyes</a:t>
            </a:r>
            <a:r>
              <a:rPr lang="es-ES" baseline="30000" dirty="0"/>
              <a:t>3</a:t>
            </a:r>
            <a:r>
              <a:rPr lang="es-ES" dirty="0"/>
              <a:t>, N. Pérez</a:t>
            </a:r>
            <a:r>
              <a:rPr lang="es-ES" baseline="30000" dirty="0"/>
              <a:t>4</a:t>
            </a:r>
            <a:r>
              <a:rPr lang="es-ES" dirty="0"/>
              <a:t>, J.C. Cerro</a:t>
            </a:r>
            <a:r>
              <a:rPr lang="es-ES" baseline="30000" dirty="0"/>
              <a:t>5,6</a:t>
            </a:r>
            <a:r>
              <a:rPr lang="es-ES" dirty="0"/>
              <a:t>, S. Castillo</a:t>
            </a:r>
            <a:r>
              <a:rPr lang="es-ES" baseline="30000" dirty="0"/>
              <a:t>7,8</a:t>
            </a:r>
            <a:r>
              <a:rPr lang="es-ES" dirty="0"/>
              <a:t>, M.P. Mata</a:t>
            </a:r>
            <a:r>
              <a:rPr lang="es-ES" baseline="30000" dirty="0"/>
              <a:t>3</a:t>
            </a:r>
            <a:r>
              <a:rPr lang="es-ES" dirty="0"/>
              <a:t>, J.M. Orellana</a:t>
            </a:r>
            <a:r>
              <a:rPr lang="es-ES" baseline="30000" dirty="0"/>
              <a:t>3</a:t>
            </a:r>
            <a:r>
              <a:rPr lang="es-ES" dirty="0"/>
              <a:t>, J. Causapé</a:t>
            </a:r>
            <a:r>
              <a:rPr lang="es-ES" baseline="30000" dirty="0"/>
              <a:t>3</a:t>
            </a:r>
            <a:r>
              <a:rPr lang="es-ES" dirty="0"/>
              <a:t>, B.L. Valero-Garcés</a:t>
            </a:r>
            <a:r>
              <a:rPr lang="es-ES" baseline="30000" dirty="0"/>
              <a:t>2</a:t>
            </a:r>
            <a:r>
              <a:rPr lang="es-ES" dirty="0"/>
              <a:t>, B. Oliva</a:t>
            </a:r>
            <a:r>
              <a:rPr lang="es-ES" baseline="30000" dirty="0"/>
              <a:t>9</a:t>
            </a:r>
            <a:r>
              <a:rPr lang="es-ES" dirty="0"/>
              <a:t>, J. Santos</a:t>
            </a:r>
            <a:r>
              <a:rPr lang="es-ES" baseline="30000" dirty="0"/>
              <a:t>10</a:t>
            </a:r>
            <a:r>
              <a:rPr lang="es-ES" dirty="0"/>
              <a:t>, R.B. </a:t>
            </a:r>
            <a:r>
              <a:rPr lang="es-ES" dirty="0" smtClean="0"/>
              <a:t>González</a:t>
            </a:r>
            <a:r>
              <a:rPr lang="es-ES" baseline="30000" dirty="0" smtClean="0"/>
              <a:t>10</a:t>
            </a:r>
          </a:p>
          <a:p>
            <a:endParaRPr lang="en-GB" dirty="0"/>
          </a:p>
          <a:p>
            <a:r>
              <a:rPr lang="en-GB" sz="1600" dirty="0"/>
              <a:t>1 </a:t>
            </a:r>
            <a:r>
              <a:rPr lang="en-GB" sz="1600" dirty="0" err="1"/>
              <a:t>Aragonese</a:t>
            </a:r>
            <a:r>
              <a:rPr lang="en-GB" sz="1600" dirty="0"/>
              <a:t> Foundation for Research and Development</a:t>
            </a:r>
          </a:p>
          <a:p>
            <a:r>
              <a:rPr lang="en-GB" sz="1600" dirty="0"/>
              <a:t>2 Pyrenean Institute of Ecology-CSIC</a:t>
            </a:r>
          </a:p>
          <a:p>
            <a:r>
              <a:rPr lang="en-GB" sz="1600" dirty="0"/>
              <a:t>3 Geological Survey of Spain</a:t>
            </a:r>
          </a:p>
          <a:p>
            <a:r>
              <a:rPr lang="en-GB" sz="1600" dirty="0"/>
              <a:t>4 Institute of Environmental Assessment and Water Research-CSIC</a:t>
            </a:r>
          </a:p>
          <a:p>
            <a:r>
              <a:rPr lang="en-GB" sz="1600" dirty="0"/>
              <a:t>5 University Balearic Islands</a:t>
            </a:r>
          </a:p>
          <a:p>
            <a:r>
              <a:rPr lang="en-GB" sz="1600" dirty="0"/>
              <a:t>6 Regional Government Balearic Islands</a:t>
            </a:r>
          </a:p>
          <a:p>
            <a:r>
              <a:rPr lang="en-GB" sz="1600" dirty="0"/>
              <a:t>7 </a:t>
            </a:r>
            <a:r>
              <a:rPr lang="en-GB" sz="1600" dirty="0" err="1"/>
              <a:t>Andalusian</a:t>
            </a:r>
            <a:r>
              <a:rPr lang="en-GB" sz="1600" dirty="0"/>
              <a:t> Institute for Earth System Research (IISTA-CEAMA)</a:t>
            </a:r>
          </a:p>
          <a:p>
            <a:r>
              <a:rPr lang="en-GB" sz="1600" dirty="0"/>
              <a:t>8 Department Applied Physics, University of Granada. 18071 Granada, Spain</a:t>
            </a:r>
          </a:p>
          <a:p>
            <a:r>
              <a:rPr lang="en-GB" sz="1600" dirty="0"/>
              <a:t>9 Autonomous University of Madrid</a:t>
            </a:r>
          </a:p>
          <a:p>
            <a:r>
              <a:rPr lang="en-GB" sz="1600" dirty="0"/>
              <a:t>10 Universidad de León</a:t>
            </a:r>
          </a:p>
        </p:txBody>
      </p:sp>
      <p:pic>
        <p:nvPicPr>
          <p:cNvPr id="10" name="9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18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77"/>
    </mc:Choice>
    <mc:Fallback>
      <p:transition spd="slow" advTm="7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6" y="188640"/>
            <a:ext cx="4011295" cy="2642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2"/>
          <a:stretch/>
        </p:blipFill>
        <p:spPr bwMode="auto">
          <a:xfrm>
            <a:off x="2216334" y="2576944"/>
            <a:ext cx="6892170" cy="4164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4035101" y="58479"/>
            <a:ext cx="3345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THE DONAIRE NETWORK</a:t>
            </a:r>
            <a:endParaRPr lang="en-GB" sz="24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35496" y="3030051"/>
            <a:ext cx="266429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SAMPLING AND </a:t>
            </a:r>
            <a:r>
              <a:rPr lang="es-ES" sz="2400" b="1" dirty="0" smtClean="0"/>
              <a:t>ANALYSIS</a:t>
            </a:r>
          </a:p>
          <a:p>
            <a:endParaRPr lang="es-ES" sz="2400" b="1" dirty="0"/>
          </a:p>
          <a:p>
            <a:endParaRPr lang="es-ES" sz="2000" b="1" dirty="0" smtClean="0"/>
          </a:p>
          <a:p>
            <a:endParaRPr lang="es-ES" sz="2000" b="1" dirty="0"/>
          </a:p>
          <a:p>
            <a:r>
              <a:rPr lang="es-ES" sz="2000" b="1" dirty="0" smtClean="0"/>
              <a:t>2016-2017</a:t>
            </a:r>
          </a:p>
          <a:p>
            <a:r>
              <a:rPr lang="es-ES" sz="2000" b="1" dirty="0" smtClean="0"/>
              <a:t>1 </a:t>
            </a:r>
            <a:r>
              <a:rPr lang="es-ES" sz="2000" b="1" dirty="0" err="1" smtClean="0"/>
              <a:t>year</a:t>
            </a:r>
            <a:endParaRPr lang="en-GB" sz="20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7244680" y="4428322"/>
            <a:ext cx="16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00B050"/>
                </a:solidFill>
              </a:rPr>
              <a:t>PMF v5.0</a:t>
            </a:r>
            <a:endParaRPr lang="en-GB" sz="2000" b="1" dirty="0">
              <a:solidFill>
                <a:srgbClr val="00B050"/>
              </a:solidFill>
            </a:endParaRPr>
          </a:p>
        </p:txBody>
      </p:sp>
      <p:pic>
        <p:nvPicPr>
          <p:cNvPr id="12" name="11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86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579"/>
    </mc:Choice>
    <mc:Fallback>
      <p:transition spd="slow" advTm="135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" y="3866773"/>
            <a:ext cx="4591663" cy="229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" y="1251187"/>
            <a:ext cx="4591663" cy="2292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574" y="1251187"/>
            <a:ext cx="4591663" cy="2261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430" y="3866773"/>
            <a:ext cx="4591662" cy="22882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8 CuadroTexto"/>
          <p:cNvSpPr txBox="1"/>
          <p:nvPr/>
        </p:nvSpPr>
        <p:spPr>
          <a:xfrm>
            <a:off x="73402" y="44624"/>
            <a:ext cx="9070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MAIN DUST EPISODES: METEOROLOGICAL CONTEXT, DUST CONCENTRATIONS AND POTENTIAL DUST SOURCES</a:t>
            </a:r>
            <a:endParaRPr lang="en-GB" sz="2400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5590940" y="6525344"/>
            <a:ext cx="3661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i="1" dirty="0" smtClean="0"/>
              <a:t>PSA </a:t>
            </a:r>
            <a:r>
              <a:rPr lang="es-ES" sz="1600" b="1" i="1" dirty="0" err="1" smtClean="0"/>
              <a:t>dust</a:t>
            </a:r>
            <a:r>
              <a:rPr lang="es-ES" sz="1600" b="1" i="1" dirty="0" smtClean="0"/>
              <a:t> </a:t>
            </a:r>
            <a:r>
              <a:rPr lang="es-ES" sz="1600" b="1" i="1" dirty="0" err="1" smtClean="0"/>
              <a:t>sources</a:t>
            </a:r>
            <a:r>
              <a:rPr lang="es-ES" sz="1600" b="1" i="1" dirty="0" smtClean="0"/>
              <a:t> (</a:t>
            </a:r>
            <a:r>
              <a:rPr lang="es-ES" sz="1600" b="1" i="1" dirty="0" err="1" smtClean="0"/>
              <a:t>Scheuvens</a:t>
            </a:r>
            <a:r>
              <a:rPr lang="es-ES" sz="1600" b="1" i="1" dirty="0" smtClean="0"/>
              <a:t> et al., 2013)</a:t>
            </a:r>
            <a:endParaRPr lang="en-GB" sz="1600" b="1" i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1019724" y="3450486"/>
            <a:ext cx="2184124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600" b="1" i="1" dirty="0" err="1" smtClean="0"/>
              <a:t>Mixed</a:t>
            </a:r>
            <a:r>
              <a:rPr lang="es-ES" sz="1600" b="1" i="1" dirty="0" smtClean="0"/>
              <a:t> PSA </a:t>
            </a:r>
            <a:r>
              <a:rPr lang="es-ES" sz="1600" b="1" i="1" dirty="0" err="1" smtClean="0"/>
              <a:t>dust</a:t>
            </a:r>
            <a:r>
              <a:rPr lang="es-ES" sz="1600" b="1" i="1" dirty="0" smtClean="0"/>
              <a:t> </a:t>
            </a:r>
            <a:r>
              <a:rPr lang="es-ES" sz="1600" b="1" i="1" dirty="0" err="1" smtClean="0"/>
              <a:t>sources</a:t>
            </a:r>
            <a:endParaRPr lang="en-GB" sz="1600" b="1" i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940152" y="6186790"/>
            <a:ext cx="2184124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600" b="1" i="1" dirty="0" err="1" smtClean="0"/>
              <a:t>Mixed</a:t>
            </a:r>
            <a:r>
              <a:rPr lang="es-ES" sz="1600" b="1" i="1" dirty="0" smtClean="0"/>
              <a:t> PSA </a:t>
            </a:r>
            <a:r>
              <a:rPr lang="es-ES" sz="1600" b="1" i="1" dirty="0" err="1" smtClean="0"/>
              <a:t>dust</a:t>
            </a:r>
            <a:r>
              <a:rPr lang="es-ES" sz="1600" b="1" i="1" dirty="0" smtClean="0"/>
              <a:t> </a:t>
            </a:r>
            <a:r>
              <a:rPr lang="es-ES" sz="1600" b="1" i="1" dirty="0" err="1" smtClean="0"/>
              <a:t>sources</a:t>
            </a:r>
            <a:endParaRPr lang="en-GB" sz="1600" b="1" i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955284" y="3450486"/>
            <a:ext cx="2168992" cy="33855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600" b="1" i="1" dirty="0" smtClean="0"/>
              <a:t>Single PSA </a:t>
            </a:r>
            <a:r>
              <a:rPr lang="es-ES" sz="1600" b="1" i="1" dirty="0" err="1" smtClean="0"/>
              <a:t>dust</a:t>
            </a:r>
            <a:r>
              <a:rPr lang="es-ES" sz="1600" b="1" i="1" dirty="0" smtClean="0"/>
              <a:t> </a:t>
            </a:r>
            <a:r>
              <a:rPr lang="es-ES" sz="1600" b="1" i="1" dirty="0" err="1" smtClean="0"/>
              <a:t>sources</a:t>
            </a:r>
            <a:endParaRPr lang="en-GB" sz="1600" b="1" i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216388" y="6155045"/>
            <a:ext cx="2168992" cy="33855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600" b="1" i="1" dirty="0" smtClean="0"/>
              <a:t>Single PSA </a:t>
            </a:r>
            <a:r>
              <a:rPr lang="es-ES" sz="1600" b="1" i="1" dirty="0" err="1" smtClean="0"/>
              <a:t>dust</a:t>
            </a:r>
            <a:r>
              <a:rPr lang="es-ES" sz="1600" b="1" i="1" dirty="0" smtClean="0"/>
              <a:t> </a:t>
            </a:r>
            <a:r>
              <a:rPr lang="es-ES" sz="1600" b="1" i="1" dirty="0" err="1" smtClean="0"/>
              <a:t>sources</a:t>
            </a:r>
            <a:endParaRPr lang="en-GB" sz="1600" b="1" i="1" dirty="0"/>
          </a:p>
        </p:txBody>
      </p:sp>
      <p:pic>
        <p:nvPicPr>
          <p:cNvPr id="18" name="17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111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113"/>
    </mc:Choice>
    <mc:Fallback>
      <p:transition spd="slow" advTm="201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" b="2138"/>
          <a:stretch/>
        </p:blipFill>
        <p:spPr bwMode="auto">
          <a:xfrm>
            <a:off x="107504" y="906100"/>
            <a:ext cx="4330700" cy="57632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9 Imagen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" b="1268"/>
          <a:stretch/>
        </p:blipFill>
        <p:spPr bwMode="auto">
          <a:xfrm>
            <a:off x="4471739" y="938485"/>
            <a:ext cx="4276725" cy="56984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467544" y="174785"/>
            <a:ext cx="8539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GEOCHEMICAL RATIOS: SPATIAL DISTRIBUTION AND ROBUSTNESS</a:t>
            </a:r>
            <a:endParaRPr lang="en-GB" sz="2400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772473" y="1124744"/>
            <a:ext cx="647550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err="1" smtClean="0"/>
              <a:t>Mixed</a:t>
            </a:r>
            <a:endParaRPr lang="en-GB" sz="1400" b="1" i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8108249" y="4005064"/>
            <a:ext cx="647550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err="1" smtClean="0"/>
              <a:t>Mixed</a:t>
            </a:r>
            <a:endParaRPr lang="en-GB" sz="1400" b="1" i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8120689" y="1141110"/>
            <a:ext cx="635110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smtClean="0"/>
              <a:t>Single</a:t>
            </a:r>
            <a:endParaRPr lang="en-GB" sz="1400" b="1" i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761477" y="4021430"/>
            <a:ext cx="635110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smtClean="0"/>
              <a:t>Single</a:t>
            </a:r>
            <a:endParaRPr lang="en-GB" sz="1400" b="1" i="1" dirty="0"/>
          </a:p>
        </p:txBody>
      </p:sp>
      <p:pic>
        <p:nvPicPr>
          <p:cNvPr id="7" name="6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03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49"/>
    </mc:Choice>
    <mc:Fallback>
      <p:transition spd="slow" advTm="9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719" y="1055298"/>
            <a:ext cx="9267430" cy="53980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2411760" y="174785"/>
            <a:ext cx="4950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SUMMARY OF GEOCHEMICAL RATIOS</a:t>
            </a:r>
            <a:endParaRPr lang="en-GB" sz="24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240887" y="6289575"/>
            <a:ext cx="647550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err="1" smtClean="0"/>
              <a:t>Mixed</a:t>
            </a:r>
            <a:endParaRPr lang="en-GB" sz="1400" b="1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2278899" y="6288054"/>
            <a:ext cx="647550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err="1" smtClean="0"/>
              <a:t>Mixed</a:t>
            </a:r>
            <a:endParaRPr lang="en-GB" sz="1400" b="1" i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939701" y="6289575"/>
            <a:ext cx="635110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smtClean="0"/>
              <a:t>Single</a:t>
            </a:r>
            <a:endParaRPr lang="en-GB" sz="1400" b="1" i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611368" y="6289575"/>
            <a:ext cx="635110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smtClean="0"/>
              <a:t>Single</a:t>
            </a:r>
            <a:endParaRPr lang="en-GB" sz="1400" b="1" i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326598" y="6289575"/>
            <a:ext cx="647550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err="1" smtClean="0"/>
              <a:t>Mixed</a:t>
            </a:r>
            <a:endParaRPr lang="en-GB" sz="1400" b="1" i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364610" y="6288054"/>
            <a:ext cx="647550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err="1" smtClean="0"/>
              <a:t>Mixed</a:t>
            </a:r>
            <a:endParaRPr lang="en-GB" sz="1400" b="1" i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4025412" y="6289575"/>
            <a:ext cx="635110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smtClean="0"/>
              <a:t>Single</a:t>
            </a:r>
            <a:endParaRPr lang="en-GB" sz="1400" b="1" i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4697079" y="6289575"/>
            <a:ext cx="635110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smtClean="0"/>
              <a:t>Single</a:t>
            </a:r>
            <a:endParaRPr lang="en-GB" sz="1400" b="1" i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6382833" y="6300208"/>
            <a:ext cx="647550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err="1" smtClean="0"/>
              <a:t>Mixed</a:t>
            </a:r>
            <a:endParaRPr lang="en-GB" sz="1400" b="1" i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8420845" y="6298687"/>
            <a:ext cx="647550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err="1" smtClean="0"/>
              <a:t>Mixed</a:t>
            </a:r>
            <a:endParaRPr lang="en-GB" sz="1400" b="1" i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7081647" y="6300208"/>
            <a:ext cx="635110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smtClean="0"/>
              <a:t>Single</a:t>
            </a:r>
            <a:endParaRPr lang="en-GB" sz="1400" b="1" i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7753314" y="6300208"/>
            <a:ext cx="635110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smtClean="0"/>
              <a:t>Single</a:t>
            </a:r>
            <a:endParaRPr lang="en-GB" sz="1400" b="1" i="1" dirty="0"/>
          </a:p>
        </p:txBody>
      </p:sp>
      <p:pic>
        <p:nvPicPr>
          <p:cNvPr id="21" name="20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22" name="21 Rectángulo"/>
          <p:cNvSpPr/>
          <p:nvPr/>
        </p:nvSpPr>
        <p:spPr>
          <a:xfrm>
            <a:off x="184993" y="2384505"/>
            <a:ext cx="89859" cy="7200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22 Rectángulo"/>
          <p:cNvSpPr/>
          <p:nvPr/>
        </p:nvSpPr>
        <p:spPr>
          <a:xfrm>
            <a:off x="3264296" y="2469043"/>
            <a:ext cx="89859" cy="7200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23 Rectángulo"/>
          <p:cNvSpPr/>
          <p:nvPr/>
        </p:nvSpPr>
        <p:spPr>
          <a:xfrm>
            <a:off x="6291314" y="2220822"/>
            <a:ext cx="89859" cy="5410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24 Rectángulo"/>
          <p:cNvSpPr/>
          <p:nvPr/>
        </p:nvSpPr>
        <p:spPr>
          <a:xfrm>
            <a:off x="6307594" y="5540134"/>
            <a:ext cx="89859" cy="129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25 Rectángulo"/>
          <p:cNvSpPr/>
          <p:nvPr/>
        </p:nvSpPr>
        <p:spPr>
          <a:xfrm>
            <a:off x="3261614" y="5229832"/>
            <a:ext cx="89859" cy="3359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26 Rectángulo"/>
          <p:cNvSpPr/>
          <p:nvPr/>
        </p:nvSpPr>
        <p:spPr>
          <a:xfrm>
            <a:off x="184993" y="5081219"/>
            <a:ext cx="89859" cy="5410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07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69"/>
    </mc:Choice>
    <mc:Fallback>
      <p:transition spd="slow" advTm="208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5" y="633841"/>
            <a:ext cx="4580638" cy="2995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843458"/>
            <a:ext cx="4580637" cy="3022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36153"/>
            <a:ext cx="4580637" cy="300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136 Imagen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849" y="3846348"/>
            <a:ext cx="4580638" cy="30390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CuadroTexto"/>
          <p:cNvSpPr txBox="1"/>
          <p:nvPr/>
        </p:nvSpPr>
        <p:spPr>
          <a:xfrm>
            <a:off x="539552" y="174785"/>
            <a:ext cx="8087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SOURCE APPORTIONMENT: POSITIVE MATRIX FACTORIZATION</a:t>
            </a:r>
            <a:endParaRPr lang="en-GB" sz="2400" b="1" dirty="0"/>
          </a:p>
        </p:txBody>
      </p:sp>
      <p:sp>
        <p:nvSpPr>
          <p:cNvPr id="138" name="137 CuadroTexto"/>
          <p:cNvSpPr txBox="1"/>
          <p:nvPr/>
        </p:nvSpPr>
        <p:spPr>
          <a:xfrm>
            <a:off x="3707904" y="908720"/>
            <a:ext cx="838691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smtClean="0"/>
              <a:t>AF2&gt;AF1</a:t>
            </a:r>
            <a:endParaRPr lang="en-GB" sz="1400" b="1" i="1" dirty="0"/>
          </a:p>
        </p:txBody>
      </p:sp>
      <p:sp>
        <p:nvSpPr>
          <p:cNvPr id="139" name="138 CuadroTexto"/>
          <p:cNvSpPr txBox="1"/>
          <p:nvPr/>
        </p:nvSpPr>
        <p:spPr>
          <a:xfrm>
            <a:off x="8131322" y="951252"/>
            <a:ext cx="968535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smtClean="0"/>
              <a:t>AF1 &gt;&gt;AF2</a:t>
            </a:r>
            <a:endParaRPr lang="en-GB" sz="1400" b="1" i="1" dirty="0"/>
          </a:p>
        </p:txBody>
      </p:sp>
      <p:sp>
        <p:nvSpPr>
          <p:cNvPr id="140" name="139 CuadroTexto"/>
          <p:cNvSpPr txBox="1"/>
          <p:nvPr/>
        </p:nvSpPr>
        <p:spPr>
          <a:xfrm>
            <a:off x="3586484" y="4149080"/>
            <a:ext cx="968535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smtClean="0"/>
              <a:t>AF1 &gt;&gt;AF2</a:t>
            </a:r>
            <a:endParaRPr lang="en-GB" sz="1400" b="1" i="1" dirty="0"/>
          </a:p>
        </p:txBody>
      </p:sp>
      <p:sp>
        <p:nvSpPr>
          <p:cNvPr id="142" name="141 CuadroTexto"/>
          <p:cNvSpPr txBox="1"/>
          <p:nvPr/>
        </p:nvSpPr>
        <p:spPr>
          <a:xfrm>
            <a:off x="8265674" y="4125112"/>
            <a:ext cx="851515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i="1" dirty="0" err="1" smtClean="0"/>
              <a:t>Only</a:t>
            </a:r>
            <a:r>
              <a:rPr lang="es-ES" sz="1400" b="1" i="1" dirty="0" smtClean="0"/>
              <a:t> AF2</a:t>
            </a:r>
            <a:endParaRPr lang="en-GB" sz="1400" b="1" i="1" dirty="0"/>
          </a:p>
        </p:txBody>
      </p:sp>
      <p:pic>
        <p:nvPicPr>
          <p:cNvPr id="11" name="10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0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631"/>
    </mc:Choice>
    <mc:Fallback>
      <p:transition spd="slow" advTm="246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51255" y="174785"/>
            <a:ext cx="2026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CONCLUSIONS</a:t>
            </a:r>
            <a:endParaRPr lang="en-GB" sz="24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504" y="764704"/>
            <a:ext cx="89289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/>
              <a:t>DUST DEPOSITION AT 15 SITES IN SPAIN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/>
              <a:t>GEOCHEMICAL SIGNATURES DURING DUST EPISODES RATHER UNIFORM AMONG SITES </a:t>
            </a:r>
            <a:r>
              <a:rPr lang="es-ES" sz="2000" dirty="0" smtClean="0">
                <a:sym typeface="Wingdings" pitchFamily="2" charset="2"/>
              </a:rPr>
              <a:t> ROBUST RESULTS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dirty="0" smtClean="0"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>
                <a:sym typeface="Wingdings" pitchFamily="2" charset="2"/>
              </a:rPr>
              <a:t>IN OUR CONTEXT, SOME GEOCHEMICAL RATIOS DISPLAY INTERESTING VARIATIONS: Fe/Ti; K/Al; Fe/Mg; Fe/Al; </a:t>
            </a:r>
            <a:r>
              <a:rPr lang="es-ES" sz="2000" dirty="0" err="1" smtClean="0">
                <a:sym typeface="Wingdings" pitchFamily="2" charset="2"/>
              </a:rPr>
              <a:t>Na</a:t>
            </a:r>
            <a:r>
              <a:rPr lang="es-ES" sz="2000" dirty="0" smtClean="0">
                <a:sym typeface="Wingdings" pitchFamily="2" charset="2"/>
              </a:rPr>
              <a:t>/Al; WHILE SOME OTHERS DO NOT: (</a:t>
            </a:r>
            <a:r>
              <a:rPr lang="es-ES" sz="2000" dirty="0" err="1" smtClean="0">
                <a:sym typeface="Wingdings" pitchFamily="2" charset="2"/>
              </a:rPr>
              <a:t>Ca+Mg</a:t>
            </a:r>
            <a:r>
              <a:rPr lang="es-ES" sz="2000" dirty="0" smtClean="0">
                <a:sym typeface="Wingdings" pitchFamily="2" charset="2"/>
              </a:rPr>
              <a:t>)/Fe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dirty="0" smtClean="0"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>
                <a:sym typeface="Wingdings" pitchFamily="2" charset="2"/>
              </a:rPr>
              <a:t>SOURCES DURING DUST EVENTS ARE DIVERSE, BUT PMF IS ABLE TO EXTRACT THREE MINERAL SOURCES: 2 FROM NORTH AFRICA; 1 FROM REGIONAL DUST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ES" sz="2000" dirty="0" smtClean="0">
                <a:sym typeface="Wingdings" pitchFamily="2" charset="2"/>
              </a:rPr>
              <a:t>AFRICAN 1: FROM NORTH-WESTERN AFRICA DUST SOURCES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ES" sz="2000" dirty="0" smtClean="0">
                <a:sym typeface="Wingdings" pitchFamily="2" charset="2"/>
              </a:rPr>
              <a:t>AFRICAN 2: MIXTURE OF SOURCES WITHOUT UNCLEAR ORIGIN</a:t>
            </a:r>
          </a:p>
          <a:p>
            <a:pPr marL="285750" indent="-285750">
              <a:buFont typeface="Arial" pitchFamily="34" charset="0"/>
              <a:buChar char="•"/>
            </a:pPr>
            <a:endParaRPr lang="es-ES" sz="2000" dirty="0" smtClean="0"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sz="2000" dirty="0" smtClean="0">
                <a:sym typeface="Wingdings" pitchFamily="2" charset="2"/>
              </a:rPr>
              <a:t>BOTH OCCUR ALREADY MIXED IN DIFEFRENT PROPORTIONS ALONG THE YEAR, BUT AFRICAN 1 IS NOT FREQUENT DURING SUMMER DUST OUTBREAKS (THE MOST FREQUENT, THE LESS LOADING IN TERMS OF DEPOSITION)</a:t>
            </a:r>
          </a:p>
          <a:p>
            <a:endParaRPr lang="en-GB" sz="2000" dirty="0"/>
          </a:p>
        </p:txBody>
      </p:sp>
      <p:pic>
        <p:nvPicPr>
          <p:cNvPr id="8" name="7 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5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38"/>
    </mc:Choice>
    <mc:Fallback>
      <p:transition spd="slow" advTm="9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239</Words>
  <Application>Microsoft Office PowerPoint</Application>
  <PresentationFormat>Presentación en pantalla (4:3)</PresentationFormat>
  <Paragraphs>63</Paragraphs>
  <Slides>7</Slides>
  <Notes>0</Notes>
  <HiddenSlides>0</HiddenSlides>
  <MMClips>7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Pey</dc:creator>
  <cp:lastModifiedBy>Jorge Pey</cp:lastModifiedBy>
  <cp:revision>12</cp:revision>
  <dcterms:created xsi:type="dcterms:W3CDTF">2021-04-23T19:00:39Z</dcterms:created>
  <dcterms:modified xsi:type="dcterms:W3CDTF">2021-04-24T10:46:51Z</dcterms:modified>
</cp:coreProperties>
</file>