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2.xml" ContentType="application/vnd.openxmlformats-officedocument.presentationml.notesSl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AE9F0-EF4C-4C9A-92DD-C8544DA94676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B18B2E-FBCA-45D4-A653-F035DFC540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3128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Add </a:t>
            </a:r>
            <a:r>
              <a:rPr lang="de-CH" dirty="0" err="1" smtClean="0"/>
              <a:t>logos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22985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smtClean="0"/>
              <a:t>Add </a:t>
            </a:r>
            <a:r>
              <a:rPr lang="de-CH" dirty="0" err="1" smtClean="0"/>
              <a:t>alaska</a:t>
            </a:r>
            <a:r>
              <a:rPr lang="de-CH" dirty="0" smtClean="0"/>
              <a:t>!!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7648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CH" dirty="0" err="1" smtClean="0"/>
              <a:t>Compare</a:t>
            </a:r>
            <a:r>
              <a:rPr lang="de-CH" dirty="0" smtClean="0"/>
              <a:t> </a:t>
            </a:r>
            <a:r>
              <a:rPr lang="de-CH" dirty="0" err="1" smtClean="0"/>
              <a:t>changri</a:t>
            </a:r>
            <a:r>
              <a:rPr lang="de-CH" dirty="0" smtClean="0"/>
              <a:t> </a:t>
            </a:r>
            <a:r>
              <a:rPr lang="de-CH" dirty="0" err="1" smtClean="0"/>
              <a:t>nup</a:t>
            </a:r>
            <a:r>
              <a:rPr lang="de-CH" dirty="0" smtClean="0"/>
              <a:t> multiple </a:t>
            </a:r>
            <a:r>
              <a:rPr lang="de-CH" dirty="0" err="1" smtClean="0"/>
              <a:t>years</a:t>
            </a:r>
            <a:endParaRPr lang="de-CH" dirty="0" smtClean="0"/>
          </a:p>
          <a:p>
            <a:endParaRPr lang="de-CH" dirty="0" smtClean="0"/>
          </a:p>
          <a:p>
            <a:r>
              <a:rPr lang="de-CH" dirty="0" smtClean="0"/>
              <a:t>Add </a:t>
            </a:r>
            <a:r>
              <a:rPr lang="de-CH" dirty="0" err="1" smtClean="0"/>
              <a:t>map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659512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005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82771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06157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1211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760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9721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02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236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5576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38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135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0" hasCustomPrompt="1"/>
          </p:nvPr>
        </p:nvSpPr>
        <p:spPr>
          <a:xfrm>
            <a:off x="452967" y="2441576"/>
            <a:ext cx="10035117" cy="40036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/>
            </a:lvl1pPr>
          </a:lstStyle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Here</a:t>
            </a:r>
          </a:p>
          <a:p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36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Your title should be in Arial Bold at size 36 and in </a:t>
            </a:r>
            <a:r>
              <a:rPr lang="en-GB" sz="3600" b="1" dirty="0" smtClean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Grey</a:t>
            </a:r>
            <a:endParaRPr lang="en-GB" sz="3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GB" sz="1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Please do not change the size of this text box </a:t>
            </a:r>
          </a:p>
        </p:txBody>
      </p:sp>
    </p:spTree>
    <p:extLst>
      <p:ext uri="{BB962C8B-B14F-4D97-AF65-F5344CB8AC3E}">
        <p14:creationId xmlns:p14="http://schemas.microsoft.com/office/powerpoint/2010/main" val="11684341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UP_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354973" y="6473106"/>
            <a:ext cx="837027" cy="365125"/>
          </a:xfrm>
        </p:spPr>
        <p:txBody>
          <a:bodyPr/>
          <a:lstStyle/>
          <a:p>
            <a:fld id="{5E197543-47FA-46EF-AFB3-AE45D927520E}" type="slidenum">
              <a:rPr lang="de-CH" smtClean="0"/>
              <a:pPr/>
              <a:t>‹#›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4018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618CA-9A48-4FA7-8AC2-0CD5B2EF8E57}" type="datetimeFigureOut">
              <a:rPr lang="en-GB" smtClean="0"/>
              <a:t>27/04/2021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3245CE-FE86-4D5E-ADB7-8132A51330D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234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evan.miles@wsl.ch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21" Type="http://schemas.openxmlformats.org/officeDocument/2006/relationships/image" Target="../media/image8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slideLayout" Target="../slideLayouts/slideLayout13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slide" Target="slide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image" Target="../media/image10.png"/><Relationship Id="rId10" Type="http://schemas.openxmlformats.org/officeDocument/2006/relationships/tags" Target="../tags/tag10.xml"/><Relationship Id="rId19" Type="http://schemas.openxmlformats.org/officeDocument/2006/relationships/image" Target="../media/image7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24.xml"/><Relationship Id="rId13" Type="http://schemas.openxmlformats.org/officeDocument/2006/relationships/tags" Target="../tags/tag29.xml"/><Relationship Id="rId18" Type="http://schemas.openxmlformats.org/officeDocument/2006/relationships/notesSlide" Target="../notesSlides/notesSlide3.xml"/><Relationship Id="rId3" Type="http://schemas.openxmlformats.org/officeDocument/2006/relationships/tags" Target="../tags/tag19.xml"/><Relationship Id="rId21" Type="http://schemas.openxmlformats.org/officeDocument/2006/relationships/image" Target="../media/image12.png"/><Relationship Id="rId7" Type="http://schemas.openxmlformats.org/officeDocument/2006/relationships/tags" Target="../tags/tag23.xml"/><Relationship Id="rId12" Type="http://schemas.openxmlformats.org/officeDocument/2006/relationships/tags" Target="../tags/tag28.xml"/><Relationship Id="rId17" Type="http://schemas.openxmlformats.org/officeDocument/2006/relationships/slideLayout" Target="../slideLayouts/slideLayout7.xml"/><Relationship Id="rId2" Type="http://schemas.openxmlformats.org/officeDocument/2006/relationships/tags" Target="../tags/tag18.xml"/><Relationship Id="rId16" Type="http://schemas.openxmlformats.org/officeDocument/2006/relationships/tags" Target="../tags/tag32.xml"/><Relationship Id="rId20" Type="http://schemas.openxmlformats.org/officeDocument/2006/relationships/slide" Target="slide2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tags" Target="../tags/tag27.xml"/><Relationship Id="rId5" Type="http://schemas.openxmlformats.org/officeDocument/2006/relationships/tags" Target="../tags/tag21.xml"/><Relationship Id="rId15" Type="http://schemas.openxmlformats.org/officeDocument/2006/relationships/tags" Target="../tags/tag31.xml"/><Relationship Id="rId10" Type="http://schemas.openxmlformats.org/officeDocument/2006/relationships/tags" Target="../tags/tag26.xml"/><Relationship Id="rId19" Type="http://schemas.openxmlformats.org/officeDocument/2006/relationships/image" Target="../media/image11.png"/><Relationship Id="rId4" Type="http://schemas.openxmlformats.org/officeDocument/2006/relationships/tags" Target="../tags/tag20.xml"/><Relationship Id="rId9" Type="http://schemas.openxmlformats.org/officeDocument/2006/relationships/tags" Target="../tags/tag25.xml"/><Relationship Id="rId14" Type="http://schemas.openxmlformats.org/officeDocument/2006/relationships/tags" Target="../tags/tag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0"/>
          </p:nvPr>
        </p:nvSpPr>
        <p:spPr>
          <a:xfrm>
            <a:off x="335360" y="141650"/>
            <a:ext cx="7128792" cy="1200663"/>
          </a:xfrm>
        </p:spPr>
        <p:txBody>
          <a:bodyPr/>
          <a:lstStyle/>
          <a:p>
            <a:endParaRPr lang="de-CH" sz="20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endParaRPr lang="de-CH" sz="2000" b="1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endParaRPr lang="de-CH" sz="2000" b="1" dirty="0" smtClean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4" name="Rectangle 7"/>
          <p:cNvSpPr txBox="1">
            <a:spLocks noChangeArrowheads="1"/>
          </p:cNvSpPr>
          <p:nvPr/>
        </p:nvSpPr>
        <p:spPr bwMode="auto">
          <a:xfrm>
            <a:off x="4511824" y="6400800"/>
            <a:ext cx="7467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7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0" indent="0" algn="r" rtl="0" eaLnBrk="0" fontAlgn="base" hangingPunct="0">
              <a:spcBef>
                <a:spcPct val="100000"/>
              </a:spcBef>
              <a:spcAft>
                <a:spcPct val="0"/>
              </a:spcAft>
              <a:buNone/>
              <a:defRPr sz="1100" smtClean="0">
                <a:solidFill>
                  <a:schemeClr val="tx1"/>
                </a:solidFill>
                <a:latin typeface="Arial" charset="0"/>
                <a:ea typeface="+mn-ea"/>
                <a:cs typeface="ＭＳ Ｐゴシック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>
              <a:defRPr/>
            </a:pPr>
            <a:r>
              <a:rPr lang="de-CH" kern="0" dirty="0" err="1">
                <a:latin typeface="Calibri" panose="020F0502020204030204" pitchFamily="34" charset="0"/>
                <a:cs typeface="Calibri" panose="020F0502020204030204" pitchFamily="34" charset="0"/>
              </a:rPr>
              <a:t>Eidg</a:t>
            </a:r>
            <a:r>
              <a:rPr lang="de-CH" kern="0" dirty="0">
                <a:latin typeface="Calibri" panose="020F0502020204030204" pitchFamily="34" charset="0"/>
                <a:cs typeface="Calibri" panose="020F0502020204030204" pitchFamily="34" charset="0"/>
              </a:rPr>
              <a:t>. Forschungsanstalt für Wald, Schnee und Landschaft WSL</a:t>
            </a:r>
            <a:br>
              <a:rPr lang="de-CH" kern="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de-CH" kern="0" dirty="0">
                <a:latin typeface="Calibri" panose="020F0502020204030204" pitchFamily="34" charset="0"/>
                <a:cs typeface="Calibri" panose="020F0502020204030204" pitchFamily="34" charset="0"/>
              </a:rPr>
              <a:t>Ein Forschungsinstitut des ETH-Bereichs </a:t>
            </a:r>
          </a:p>
          <a:p>
            <a:pPr>
              <a:defRPr/>
            </a:pPr>
            <a:r>
              <a:rPr lang="de-CH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2567608" y="141984"/>
            <a:ext cx="705678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Global differences in melt rates of debris covered glacier surfaces</a:t>
            </a:r>
            <a:endParaRPr lang="en-GB" sz="3600" b="1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056440" y="303816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  <a:hlinkClick r:id="rId3"/>
              </a:rPr>
              <a:t>evan.miles@wsl.ch</a:t>
            </a:r>
            <a:endParaRPr lang="en-GB" sz="1800" b="1" kern="0" dirty="0">
              <a:solidFill>
                <a:srgbClr val="FFFFFF">
                  <a:lumMod val="50000"/>
                </a:srgb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@</a:t>
            </a:r>
            <a:r>
              <a:rPr lang="en-GB" sz="18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Miles_of_Ice</a:t>
            </a:r>
            <a:endParaRPr lang="en-GB" sz="1800" b="1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4203" y="2207163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Evan Miles </a:t>
            </a:r>
          </a:p>
          <a:p>
            <a:pPr lvl="0">
              <a:spcBef>
                <a:spcPct val="100000"/>
              </a:spcBef>
            </a:pPr>
            <a:r>
              <a:rPr lang="en-GB" sz="18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Jakob</a:t>
            </a: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Steiner</a:t>
            </a:r>
          </a:p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Pascal </a:t>
            </a:r>
            <a:r>
              <a:rPr lang="en-GB" sz="18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Buri</a:t>
            </a:r>
            <a:endParaRPr lang="en-GB" sz="1800" b="1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Walter </a:t>
            </a:r>
            <a:r>
              <a:rPr lang="en-GB" sz="18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Immerzeel</a:t>
            </a:r>
            <a:endParaRPr lang="en-GB" sz="1800" b="1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  <a:p>
            <a:pPr lvl="0">
              <a:spcBef>
                <a:spcPct val="100000"/>
              </a:spcBef>
            </a:pPr>
            <a:r>
              <a:rPr lang="en-GB" sz="1800" b="1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Francesca </a:t>
            </a:r>
            <a:r>
              <a:rPr lang="en-GB" sz="1800" b="1" kern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Pellicciotti</a:t>
            </a:r>
            <a:endParaRPr lang="en-GB" sz="1800" b="1" kern="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pic>
        <p:nvPicPr>
          <p:cNvPr id="174" name="Picture 17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46" r="-1"/>
          <a:stretch/>
        </p:blipFill>
        <p:spPr>
          <a:xfrm>
            <a:off x="2793370" y="1556792"/>
            <a:ext cx="6605260" cy="43734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30" name="Picture 8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112" y="6093295"/>
            <a:ext cx="1299146" cy="680505"/>
          </a:xfrm>
          <a:prstGeom prst="rect">
            <a:avLst/>
          </a:prstGeom>
        </p:spPr>
      </p:pic>
      <p:pic>
        <p:nvPicPr>
          <p:cNvPr id="831" name="Picture 8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538" y="6144719"/>
            <a:ext cx="666878" cy="59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616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Picture 19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96"/>
          <a:stretch/>
        </p:blipFill>
        <p:spPr>
          <a:xfrm>
            <a:off x="6722863" y="2106476"/>
            <a:ext cx="5150863" cy="429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19" name="Rectangle 318"/>
          <p:cNvSpPr/>
          <p:nvPr/>
        </p:nvSpPr>
        <p:spPr bwMode="auto">
          <a:xfrm>
            <a:off x="6493933" y="2014501"/>
            <a:ext cx="5621867" cy="4407347"/>
          </a:xfrm>
          <a:prstGeom prst="rect">
            <a:avLst/>
          </a:prstGeom>
          <a:solidFill>
            <a:srgbClr val="FFFFFF">
              <a:alpha val="50196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0828" y="3698158"/>
            <a:ext cx="805615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Aims</a:t>
            </a:r>
            <a:endParaRPr lang="en-GB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6778159" y="846416"/>
            <a:ext cx="6309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Approach</a:t>
            </a:r>
          </a:p>
          <a:p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Use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b="1" dirty="0" err="1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four</a:t>
            </a:r>
            <a:r>
              <a:rPr lang="de-CH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energy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-balance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models</a:t>
            </a:r>
            <a:endParaRPr lang="de-CH" dirty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Evaluate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b="1" i="1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AWS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sites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b="1" dirty="0" err="1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globally</a:t>
            </a:r>
            <a:endParaRPr lang="de-CH" b="1" dirty="0" smtClean="0">
              <a:solidFill>
                <a:srgbClr val="A4142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	</a:t>
            </a:r>
            <a:endParaRPr lang="de-CH" dirty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dirty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GB" dirty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264" y="3355185"/>
            <a:ext cx="1360168" cy="1360168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8167" y="3022613"/>
            <a:ext cx="1360168" cy="136016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3390" y="4238588"/>
            <a:ext cx="1360168" cy="1360168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grayscl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0530" y="2734581"/>
            <a:ext cx="1360168" cy="1360168"/>
          </a:xfrm>
          <a:prstGeom prst="rect">
            <a:avLst/>
          </a:prstGeom>
        </p:spPr>
      </p:pic>
      <p:sp>
        <p:nvSpPr>
          <p:cNvPr id="191" name="TextBox 190"/>
          <p:cNvSpPr txBox="1"/>
          <p:nvPr/>
        </p:nvSpPr>
        <p:spPr>
          <a:xfrm>
            <a:off x="8085667" y="6421848"/>
            <a:ext cx="26640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i="1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Khumbu</a:t>
            </a:r>
            <a:r>
              <a:rPr lang="en-GB" sz="1400" i="1" dirty="0" smtClean="0">
                <a:latin typeface="Calibri" panose="020F0502020204030204" pitchFamily="34" charset="0"/>
                <a:cs typeface="Calibri" panose="020F0502020204030204" pitchFamily="34" charset="0"/>
              </a:rPr>
              <a:t> Glacier, Nepal</a:t>
            </a:r>
            <a:endParaRPr lang="en-GB" sz="1400" i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04957" y="4202522"/>
            <a:ext cx="598495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are </a:t>
            </a:r>
            <a:r>
              <a:rPr lang="en-US" b="1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relative melt rates</a:t>
            </a:r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debris-covered glacier surfaces?  </a:t>
            </a:r>
          </a:p>
          <a:p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=&gt; Ice, debris, cliffs, ponds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   Are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these melt factors </a:t>
            </a:r>
            <a:r>
              <a:rPr lang="en-US" b="1" dirty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consistent 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globally</a:t>
            </a: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/>
          <a:srcRect l="6618" b="9037"/>
          <a:stretch/>
        </p:blipFill>
        <p:spPr>
          <a:xfrm>
            <a:off x="2813423" y="573452"/>
            <a:ext cx="3210962" cy="35436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5187650" y="1360270"/>
            <a:ext cx="18506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i="1" dirty="0" err="1">
                <a:latin typeface="Calibri" panose="020F0502020204030204" pitchFamily="34" charset="0"/>
                <a:cs typeface="Calibri" panose="020F0502020204030204" pitchFamily="34" charset="0"/>
              </a:rPr>
              <a:t>Brun</a:t>
            </a:r>
            <a:r>
              <a:rPr lang="en-GB" sz="1200" i="1" dirty="0">
                <a:latin typeface="Calibri" panose="020F0502020204030204" pitchFamily="34" charset="0"/>
                <a:cs typeface="Calibri" panose="020F0502020204030204" pitchFamily="34" charset="0"/>
              </a:rPr>
              <a:t> and others (2018); TC</a:t>
            </a:r>
          </a:p>
        </p:txBody>
      </p:sp>
      <p:sp>
        <p:nvSpPr>
          <p:cNvPr id="6" name="Rectangle 5"/>
          <p:cNvSpPr/>
          <p:nvPr/>
        </p:nvSpPr>
        <p:spPr>
          <a:xfrm>
            <a:off x="505082" y="573452"/>
            <a:ext cx="23257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Motivation</a:t>
            </a:r>
          </a:p>
          <a:p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DCGs exhibit highly-variable thinning rates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7162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3699768"/>
            <a:ext cx="4046274" cy="303355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57365" y="461863"/>
            <a:ext cx="566258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Towards a </a:t>
            </a:r>
            <a:r>
              <a:rPr lang="en-US" sz="2800" b="1" dirty="0">
                <a:latin typeface="Calibri" panose="020F0502020204030204" pitchFamily="34" charset="0"/>
                <a:cs typeface="Calibri" panose="020F0502020204030204" pitchFamily="34" charset="0"/>
              </a:rPr>
              <a:t>global set of DCG AWSs</a:t>
            </a:r>
          </a:p>
        </p:txBody>
      </p:sp>
      <p:sp>
        <p:nvSpPr>
          <p:cNvPr id="21" name="CustomShape 1"/>
          <p:cNvSpPr/>
          <p:nvPr/>
        </p:nvSpPr>
        <p:spPr>
          <a:xfrm>
            <a:off x="4902200" y="5650635"/>
            <a:ext cx="5976664" cy="734605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ctr"/>
          <a:lstStyle/>
          <a:p>
            <a:pPr algn="ctr"/>
            <a:r>
              <a:rPr lang="en-US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On-debris AWS </a:t>
            </a:r>
            <a:r>
              <a:rPr lang="en-US" b="1" dirty="0" smtClean="0">
                <a:solidFill>
                  <a:srgbClr val="A4142E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gaps</a:t>
            </a:r>
            <a:r>
              <a:rPr lang="en-US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: KK, TS, LL, GR</a:t>
            </a:r>
            <a:endParaRPr lang="en-US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sp>
        <p:nvSpPr>
          <p:cNvPr id="341" name="Rectangle 340"/>
          <p:cNvSpPr/>
          <p:nvPr/>
        </p:nvSpPr>
        <p:spPr>
          <a:xfrm>
            <a:off x="262877" y="1220180"/>
            <a:ext cx="328075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u="sng" dirty="0" err="1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Require</a:t>
            </a:r>
            <a:endParaRPr lang="de-CH" u="sng" dirty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b="1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debris</a:t>
            </a:r>
            <a:endParaRPr lang="de-CH" dirty="0" smtClean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1+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ablation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season</a:t>
            </a:r>
            <a:endParaRPr lang="de-CH" dirty="0" smtClean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CH" b="1" dirty="0" err="1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Complete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sensor</a:t>
            </a:r>
            <a:r>
              <a:rPr lang="de-CH" dirty="0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 smtClean="0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</a:t>
            </a:r>
            <a:endParaRPr lang="de-CH" dirty="0" smtClean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de-CH" dirty="0" smtClean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b="1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-&gt; </a:t>
            </a:r>
            <a:r>
              <a:rPr lang="de-CH" b="1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13</a:t>
            </a:r>
            <a:r>
              <a:rPr lang="de-CH" dirty="0" smtClean="0">
                <a:solidFill>
                  <a:srgbClr val="A4142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CH" dirty="0" err="1">
                <a:solidFill>
                  <a:schemeClr val="tx2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sites</a:t>
            </a:r>
            <a:endParaRPr lang="de-CH" dirty="0">
              <a:solidFill>
                <a:schemeClr val="tx2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04D9F397-9034-4E91-9468-EB4BD3B35D0B}"/>
              </a:ext>
            </a:extLst>
          </p:cNvPr>
          <p:cNvSpPr/>
          <p:nvPr/>
        </p:nvSpPr>
        <p:spPr>
          <a:xfrm>
            <a:off x="9491528" y="4908766"/>
            <a:ext cx="30116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GB" sz="1400" i="1" dirty="0" err="1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Scherler</a:t>
            </a:r>
            <a:r>
              <a:rPr lang="en-GB" sz="14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others, </a:t>
            </a:r>
            <a:r>
              <a:rPr lang="en-GB" sz="14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GB" sz="14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2018); GRL</a:t>
            </a:r>
            <a:endParaRPr lang="en-GB" sz="14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3" name="Group 382"/>
          <p:cNvGrpSpPr/>
          <p:nvPr>
            <p:custDataLst>
              <p:tags r:id="rId1"/>
            </p:custDataLst>
          </p:nvPr>
        </p:nvGrpSpPr>
        <p:grpSpPr>
          <a:xfrm>
            <a:off x="127000" y="76200"/>
            <a:ext cx="11938000" cy="279400"/>
            <a:chOff x="127000" y="76200"/>
            <a:chExt cx="11938000" cy="279400"/>
          </a:xfrm>
        </p:grpSpPr>
        <p:sp>
          <p:nvSpPr>
            <p:cNvPr id="368" name="TextBox 367">
              <a:hlinkClick r:id="rId20" action="ppaction://hlinksldjump" tooltip="258,1,Slide 1,1"/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27000" y="76200"/>
              <a:ext cx="11938000" cy="184666"/>
            </a:xfrm>
            <a:prstGeom prst="rect">
              <a:avLst/>
            </a:prstGeom>
            <a:noFill/>
          </p:spPr>
          <p:txBody>
            <a:bodyPr vert="horz" lIns="0" tIns="0" rIns="0" bIns="0" rtlCol="0" anchorCtr="1">
              <a:spAutoFit/>
            </a:bodyPr>
            <a:lstStyle/>
            <a:p>
              <a:endParaRPr lang="en-GB" sz="1200">
                <a:solidFill>
                  <a:srgbClr val="DCE6F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69" name="Rectangle 368">
              <a:hlinkClick r:id="rId20" action="ppaction://hlinksldjump" tooltip="258,1,Slide 1,1"/>
            </p:cNvPr>
            <p:cNvSpPr/>
            <p:nvPr>
              <p:custDataLst>
                <p:tags r:id="rId3"/>
              </p:custDataLst>
            </p:nvPr>
          </p:nvSpPr>
          <p:spPr bwMode="auto">
            <a:xfrm>
              <a:off x="8720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0" name="Rectangle 369">
              <a:hlinkClick r:id="" action="ppaction://noaction" tooltip="355,3,Slide 3,2"/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1667933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1" name="Rectangle 370">
              <a:hlinkClick r:id="" action="ppaction://noaction" tooltip="357,4,Slide 4,3"/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24638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2" name="Rectangle 371">
              <a:hlinkClick r:id="" action="ppaction://noaction" tooltip="269,5,Slide 5,4"/>
            </p:cNvPr>
            <p:cNvSpPr/>
            <p:nvPr>
              <p:custDataLst>
                <p:tags r:id="rId6"/>
              </p:custDataLst>
            </p:nvPr>
          </p:nvSpPr>
          <p:spPr bwMode="auto">
            <a:xfrm>
              <a:off x="32596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3" name="Rectangle 372">
              <a:hlinkClick r:id="" action="ppaction://noaction" tooltip="360,9,Slide 9,5"/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4055533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4" name="Rectangle 373">
              <a:hlinkClick r:id="" action="ppaction://noaction" tooltip="359,10,Slide 10,6"/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48514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5" name="Rectangle 374">
              <a:hlinkClick r:id="" action="ppaction://noaction" tooltip="361,11,Slide 11,7"/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56472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6" name="Rectangle 375">
              <a:hlinkClick r:id="" action="ppaction://noaction" tooltip="353,16,Slide 16,8"/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6443133" y="254000"/>
              <a:ext cx="101601" cy="101600"/>
            </a:xfrm>
            <a:prstGeom prst="rect">
              <a:avLst/>
            </a:prstGeom>
            <a:solidFill>
              <a:srgbClr val="7575D1"/>
            </a:solidFill>
            <a:ln w="12700" cap="flat" cmpd="sng" algn="ctr">
              <a:solidFill>
                <a:srgbClr val="7575D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7" name="Rectangle 376">
              <a:hlinkClick r:id="" action="ppaction://noaction" tooltip="379,17,Slide 17,9"/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7239000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8" name="Rectangle 377">
              <a:hlinkClick r:id="" action="ppaction://noaction" tooltip="381,18,Slide 18,10"/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8034867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9" name="Rectangle 378">
              <a:hlinkClick r:id="" action="ppaction://noaction" tooltip="375,19,Slide 19,11"/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8830733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0" name="Rectangle 379">
              <a:hlinkClick r:id="" action="ppaction://noaction" tooltip="369,21,Slide 21,12"/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9626600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1" name="Rectangle 380">
              <a:hlinkClick r:id="" action="ppaction://noaction" tooltip="371,22,Slide 22,13"/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10422467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2" name="Rectangle 381">
              <a:hlinkClick r:id="" action="ppaction://noaction" tooltip="374,23,Slide 23,14"/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11218333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3431398" y="1165118"/>
            <a:ext cx="7837735" cy="3948568"/>
            <a:chOff x="3431398" y="1165118"/>
            <a:chExt cx="7837735" cy="3948568"/>
          </a:xfrm>
        </p:grpSpPr>
        <p:pic>
          <p:nvPicPr>
            <p:cNvPr id="366" name="Picture 365"/>
            <p:cNvPicPr>
              <a:picLocks noChangeAspect="1"/>
            </p:cNvPicPr>
            <p:nvPr/>
          </p:nvPicPr>
          <p:blipFill rotWithShape="1"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279"/>
            <a:stretch/>
          </p:blipFill>
          <p:spPr>
            <a:xfrm>
              <a:off x="3431398" y="1165118"/>
              <a:ext cx="7837735" cy="3948568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4947404" y="1567815"/>
              <a:ext cx="224671" cy="211455"/>
            </a:xfrm>
            <a:prstGeom prst="rect">
              <a:avLst/>
            </a:prstGeom>
          </p:spPr>
        </p:pic>
      </p:grpSp>
      <p:pic>
        <p:nvPicPr>
          <p:cNvPr id="174" name="Picture 173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36" t="36211" b="5320"/>
          <a:stretch/>
        </p:blipFill>
        <p:spPr>
          <a:xfrm>
            <a:off x="10603096" y="440668"/>
            <a:ext cx="143367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39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6015">
        <p:fade/>
      </p:transition>
    </mc:Choice>
    <mc:Fallback xmlns="">
      <p:transition spd="med" advTm="560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172" y="1832050"/>
            <a:ext cx="5577379" cy="2956316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08581" y="741844"/>
            <a:ext cx="62046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Melt </a:t>
            </a:r>
            <a:r>
              <a:rPr lang="en-US" sz="2800" dirty="0" smtClean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factors </a:t>
            </a:r>
            <a:r>
              <a:rPr lang="en-US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at glacier and </a:t>
            </a:r>
            <a:r>
              <a:rPr lang="en-US" sz="2800" dirty="0">
                <a:solidFill>
                  <a:srgbClr val="A4142E"/>
                </a:solidFill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regional</a:t>
            </a:r>
            <a:r>
              <a:rPr lang="en-US" sz="2800" dirty="0">
                <a:latin typeface="Calibri" panose="020F0502020204030204" pitchFamily="34" charset="0"/>
                <a:ea typeface="Arial" charset="0"/>
                <a:cs typeface="Calibri" panose="020F0502020204030204" pitchFamily="34" charset="0"/>
              </a:rPr>
              <a:t> scales</a:t>
            </a:r>
            <a:endParaRPr lang="en-US" sz="2800" dirty="0">
              <a:latin typeface="Calibri" panose="020F0502020204030204" pitchFamily="34" charset="0"/>
              <a:ea typeface="Arial" charset="0"/>
              <a:cs typeface="Calibri" panose="020F0502020204030204" pitchFamily="34" charset="0"/>
            </a:endParaRPr>
          </a:p>
        </p:txBody>
      </p:sp>
      <p:grpSp>
        <p:nvGrpSpPr>
          <p:cNvPr id="395" name="Group 394"/>
          <p:cNvGrpSpPr/>
          <p:nvPr>
            <p:custDataLst>
              <p:tags r:id="rId1"/>
            </p:custDataLst>
          </p:nvPr>
        </p:nvGrpSpPr>
        <p:grpSpPr>
          <a:xfrm>
            <a:off x="127000" y="76200"/>
            <a:ext cx="11938000" cy="279400"/>
            <a:chOff x="127000" y="76200"/>
            <a:chExt cx="11938000" cy="279400"/>
          </a:xfrm>
        </p:grpSpPr>
        <p:sp>
          <p:nvSpPr>
            <p:cNvPr id="374" name="TextBox 373">
              <a:hlinkClick r:id="rId20" action="ppaction://hlinksldjump" tooltip="258,1,Slide 1,1"/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127000" y="76200"/>
              <a:ext cx="11938000" cy="184666"/>
            </a:xfrm>
            <a:prstGeom prst="rect">
              <a:avLst/>
            </a:prstGeom>
            <a:noFill/>
          </p:spPr>
          <p:txBody>
            <a:bodyPr vert="horz" lIns="0" tIns="0" rIns="0" bIns="0" rtlCol="0" anchorCtr="1">
              <a:spAutoFit/>
            </a:bodyPr>
            <a:lstStyle/>
            <a:p>
              <a:endParaRPr lang="en-GB" sz="1200">
                <a:solidFill>
                  <a:srgbClr val="DCE6F2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375" name="Rectangle 374">
              <a:hlinkClick r:id="rId20" action="ppaction://hlinksldjump" tooltip="258,1,Slide 1,1"/>
            </p:cNvPr>
            <p:cNvSpPr/>
            <p:nvPr>
              <p:custDataLst>
                <p:tags r:id="rId3"/>
              </p:custDataLst>
            </p:nvPr>
          </p:nvSpPr>
          <p:spPr bwMode="auto">
            <a:xfrm>
              <a:off x="8720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6" name="Rectangle 375">
              <a:hlinkClick r:id="" action="ppaction://noaction" tooltip="355,3,Slide 3,2"/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1667933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7" name="Rectangle 376">
              <a:hlinkClick r:id="" action="ppaction://noaction" tooltip="357,4,Slide 4,3"/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24638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8" name="Rectangle 377">
              <a:hlinkClick r:id="" action="ppaction://noaction" tooltip="269,5,Slide 5,4"/>
            </p:cNvPr>
            <p:cNvSpPr/>
            <p:nvPr>
              <p:custDataLst>
                <p:tags r:id="rId6"/>
              </p:custDataLst>
            </p:nvPr>
          </p:nvSpPr>
          <p:spPr bwMode="auto">
            <a:xfrm>
              <a:off x="32596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79" name="Rectangle 378">
              <a:hlinkClick r:id="" action="ppaction://noaction" tooltip="360,9,Slide 9,5"/>
            </p:cNvPr>
            <p:cNvSpPr/>
            <p:nvPr>
              <p:custDataLst>
                <p:tags r:id="rId7"/>
              </p:custDataLst>
            </p:nvPr>
          </p:nvSpPr>
          <p:spPr bwMode="auto">
            <a:xfrm>
              <a:off x="4055533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0" name="Rectangle 379">
              <a:hlinkClick r:id="" action="ppaction://noaction" tooltip="359,10,Slide 10,6"/>
            </p:cNvPr>
            <p:cNvSpPr/>
            <p:nvPr>
              <p:custDataLst>
                <p:tags r:id="rId8"/>
              </p:custDataLst>
            </p:nvPr>
          </p:nvSpPr>
          <p:spPr bwMode="auto">
            <a:xfrm>
              <a:off x="48514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7" name="Rectangle 386">
              <a:hlinkClick r:id="" action="ppaction://noaction" tooltip="361,11,Slide 11,7"/>
            </p:cNvPr>
            <p:cNvSpPr/>
            <p:nvPr>
              <p:custDataLst>
                <p:tags r:id="rId9"/>
              </p:custDataLst>
            </p:nvPr>
          </p:nvSpPr>
          <p:spPr bwMode="auto">
            <a:xfrm>
              <a:off x="56472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8" name="Rectangle 387">
              <a:hlinkClick r:id="" action="ppaction://noaction" tooltip="353,16,Slide 16,8"/>
            </p:cNvPr>
            <p:cNvSpPr/>
            <p:nvPr>
              <p:custDataLst>
                <p:tags r:id="rId10"/>
              </p:custDataLst>
            </p:nvPr>
          </p:nvSpPr>
          <p:spPr bwMode="auto">
            <a:xfrm>
              <a:off x="6443133" y="254000"/>
              <a:ext cx="101601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89" name="Rectangle 388">
              <a:hlinkClick r:id="" action="ppaction://noaction" tooltip="379,17,Slide 17,9"/>
            </p:cNvPr>
            <p:cNvSpPr/>
            <p:nvPr>
              <p:custDataLst>
                <p:tags r:id="rId11"/>
              </p:custDataLst>
            </p:nvPr>
          </p:nvSpPr>
          <p:spPr bwMode="auto">
            <a:xfrm>
              <a:off x="72390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90" name="Rectangle 389">
              <a:hlinkClick r:id="" action="ppaction://noaction" tooltip="381,18,Slide 18,10"/>
            </p:cNvPr>
            <p:cNvSpPr/>
            <p:nvPr>
              <p:custDataLst>
                <p:tags r:id="rId12"/>
              </p:custDataLst>
            </p:nvPr>
          </p:nvSpPr>
          <p:spPr bwMode="auto">
            <a:xfrm>
              <a:off x="8034867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91" name="Rectangle 390">
              <a:hlinkClick r:id="" action="ppaction://noaction" tooltip="375,19,Slide 19,11"/>
            </p:cNvPr>
            <p:cNvSpPr/>
            <p:nvPr>
              <p:custDataLst>
                <p:tags r:id="rId13"/>
              </p:custDataLst>
            </p:nvPr>
          </p:nvSpPr>
          <p:spPr bwMode="auto">
            <a:xfrm>
              <a:off x="8830733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92" name="Rectangle 391">
              <a:hlinkClick r:id="" action="ppaction://noaction" tooltip="369,21,Slide 21,12"/>
            </p:cNvPr>
            <p:cNvSpPr/>
            <p:nvPr>
              <p:custDataLst>
                <p:tags r:id="rId14"/>
              </p:custDataLst>
            </p:nvPr>
          </p:nvSpPr>
          <p:spPr bwMode="auto">
            <a:xfrm>
              <a:off x="9626600" y="254000"/>
              <a:ext cx="101600" cy="101600"/>
            </a:xfrm>
            <a:prstGeom prst="rect">
              <a:avLst/>
            </a:prstGeom>
            <a:solidFill>
              <a:srgbClr val="333399"/>
            </a:solidFill>
            <a:ln w="127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93" name="Rectangle 392">
              <a:hlinkClick r:id="" action="ppaction://noaction" tooltip="371,22,Slide 22,13"/>
            </p:cNvPr>
            <p:cNvSpPr/>
            <p:nvPr>
              <p:custDataLst>
                <p:tags r:id="rId15"/>
              </p:custDataLst>
            </p:nvPr>
          </p:nvSpPr>
          <p:spPr bwMode="auto">
            <a:xfrm>
              <a:off x="10422467" y="254000"/>
              <a:ext cx="101600" cy="101600"/>
            </a:xfrm>
            <a:prstGeom prst="rect">
              <a:avLst/>
            </a:prstGeom>
            <a:solidFill>
              <a:srgbClr val="7575D1"/>
            </a:solidFill>
            <a:ln w="12700" cap="flat" cmpd="sng" algn="ctr">
              <a:solidFill>
                <a:srgbClr val="7575D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  <p:sp>
          <p:nvSpPr>
            <p:cNvPr id="394" name="Rectangle 393">
              <a:hlinkClick r:id="" action="ppaction://noaction" tooltip="374,23,Slide 23,14"/>
            </p:cNvPr>
            <p:cNvSpPr/>
            <p:nvPr>
              <p:custDataLst>
                <p:tags r:id="rId16"/>
              </p:custDataLst>
            </p:nvPr>
          </p:nvSpPr>
          <p:spPr bwMode="auto">
            <a:xfrm>
              <a:off x="11218333" y="254000"/>
              <a:ext cx="101600" cy="101600"/>
            </a:xfrm>
            <a:prstGeom prst="rect">
              <a:avLst/>
            </a:prstGeom>
            <a:solidFill>
              <a:srgbClr val="D1D1F0"/>
            </a:solidFill>
            <a:ln w="12700" cap="flat" cmpd="sng" algn="ctr">
              <a:solidFill>
                <a:srgbClr val="D1D1F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ＭＳ Ｐゴシック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2328912" y="1647384"/>
            <a:ext cx="33183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Lirung</a:t>
            </a:r>
            <a:r>
              <a:rPr lang="de-CH" sz="1800" dirty="0" smtClean="0">
                <a:latin typeface="Calibri" panose="020F0502020204030204" pitchFamily="34" charset="0"/>
                <a:cs typeface="Calibri" panose="020F0502020204030204" pitchFamily="34" charset="0"/>
              </a:rPr>
              <a:t> Glacier, Nepal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246" y="1564854"/>
            <a:ext cx="5333559" cy="3998645"/>
          </a:xfrm>
          <a:prstGeom prst="rect">
            <a:avLst/>
          </a:prstGeom>
        </p:spPr>
      </p:pic>
      <p:sp>
        <p:nvSpPr>
          <p:cNvPr id="31" name="Rectangle 30"/>
          <p:cNvSpPr/>
          <p:nvPr/>
        </p:nvSpPr>
        <p:spPr bwMode="auto">
          <a:xfrm>
            <a:off x="7194621" y="1966134"/>
            <a:ext cx="900223" cy="2530056"/>
          </a:xfrm>
          <a:prstGeom prst="rect">
            <a:avLst/>
          </a:prstGeom>
          <a:noFill/>
          <a:ln>
            <a:solidFill>
              <a:srgbClr val="C0000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2" name="Rectangle 31"/>
          <p:cNvSpPr/>
          <p:nvPr/>
        </p:nvSpPr>
        <p:spPr bwMode="auto">
          <a:xfrm>
            <a:off x="8423312" y="1909181"/>
            <a:ext cx="1230382" cy="3146990"/>
          </a:xfrm>
          <a:prstGeom prst="rect">
            <a:avLst/>
          </a:prstGeom>
          <a:noFill/>
          <a:ln>
            <a:solidFill>
              <a:srgbClr val="7030A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3" name="Rectangle 32"/>
          <p:cNvSpPr/>
          <p:nvPr/>
        </p:nvSpPr>
        <p:spPr bwMode="auto">
          <a:xfrm>
            <a:off x="9730061" y="1744375"/>
            <a:ext cx="622951" cy="2652577"/>
          </a:xfrm>
          <a:prstGeom prst="rect">
            <a:avLst/>
          </a:prstGeom>
          <a:noFill/>
          <a:ln>
            <a:solidFill>
              <a:srgbClr val="002060"/>
            </a:solidFill>
            <a:headEnd type="none" w="med" len="med"/>
            <a:tailEnd type="none" w="med" len="med"/>
          </a:ln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ＭＳ Ｐゴシック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45060" y="842164"/>
            <a:ext cx="12859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2.5</a:t>
            </a:r>
            <a:r>
              <a:rPr lang="en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0.4</a:t>
            </a:r>
            <a:endParaRPr lang="de-CH" sz="1800" dirty="0" smtClean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0.6</a:t>
            </a:r>
            <a:r>
              <a:rPr lang="en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±</a:t>
            </a:r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0.2</a:t>
            </a:r>
          </a:p>
          <a:p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0.14</a:t>
            </a:r>
            <a:r>
              <a:rPr lang="en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0.03</a:t>
            </a:r>
            <a:endParaRPr lang="en-GB" sz="18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357749" y="813688"/>
            <a:ext cx="1233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2.1</a:t>
            </a:r>
            <a:r>
              <a:rPr lang="en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0.8</a:t>
            </a:r>
            <a:endParaRPr lang="de-CH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18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.2</a:t>
            </a:r>
            <a:r>
              <a:rPr lang="en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0.4</a:t>
            </a:r>
            <a:endParaRPr lang="de-CH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0.19</a:t>
            </a:r>
            <a:r>
              <a:rPr lang="en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0.06</a:t>
            </a:r>
            <a:endParaRPr lang="de-CH" sz="1800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9706778" y="741844"/>
            <a:ext cx="12330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3.3</a:t>
            </a:r>
            <a:r>
              <a:rPr lang="en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0.7</a:t>
            </a:r>
            <a:endParaRPr lang="en-CH" sz="1800" dirty="0">
              <a:solidFill>
                <a:srgbClr val="2D2D8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.02</a:t>
            </a:r>
            <a:r>
              <a:rPr lang="en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0.6</a:t>
            </a:r>
            <a:endParaRPr lang="en-CH" sz="1800" dirty="0">
              <a:solidFill>
                <a:srgbClr val="2D2D8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0.13</a:t>
            </a:r>
            <a:r>
              <a:rPr lang="en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±</a:t>
            </a:r>
            <a:r>
              <a:rPr lang="de-CH" sz="1800" dirty="0" smtClean="0">
                <a:solidFill>
                  <a:srgbClr val="2D2D8A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0.01</a:t>
            </a:r>
            <a:endParaRPr lang="en-CH" sz="1800" dirty="0">
              <a:solidFill>
                <a:srgbClr val="2D2D8A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059806" y="5114336"/>
            <a:ext cx="543412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Want to know more? Join </a:t>
            </a:r>
            <a:r>
              <a:rPr lang="en-US" sz="2400" dirty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CR6.2</a:t>
            </a:r>
            <a:r>
              <a:rPr lang="en-US" sz="2400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chat (</a:t>
            </a:r>
            <a:r>
              <a:rPr lang="en-US" sz="2400" b="1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 27</a:t>
            </a:r>
            <a:r>
              <a:rPr lang="en-US" sz="2400" b="1" dirty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11:00AM - 12:30PM CET</a:t>
            </a:r>
            <a:r>
              <a:rPr lang="en-US" sz="2400" dirty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 or contact </a:t>
            </a:r>
            <a:r>
              <a:rPr lang="en-US" sz="2400" dirty="0" smtClean="0">
                <a:solidFill>
                  <a:srgbClr val="0E6E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 (evan.miles@wsl.ch)</a:t>
            </a:r>
            <a:endParaRPr lang="en-GB" sz="2400" dirty="0">
              <a:solidFill>
                <a:srgbClr val="0E6E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687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ROGRESS-INDICATOR__" val="yes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</Words>
  <Application>Microsoft Office PowerPoint</Application>
  <PresentationFormat>Widescreen</PresentationFormat>
  <Paragraphs>50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ＭＳ Ｐゴシック</vt:lpstr>
      <vt:lpstr>Arial</vt:lpstr>
      <vt:lpstr>Calibri</vt:lpstr>
      <vt:lpstr>Calibri Light</vt:lpstr>
      <vt:lpstr>Times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WSL/SLF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Evan Stewart Miles</dc:creator>
  <cp:lastModifiedBy>Evan Stewart Miles</cp:lastModifiedBy>
  <cp:revision>2</cp:revision>
  <dcterms:created xsi:type="dcterms:W3CDTF">2021-04-27T07:53:39Z</dcterms:created>
  <dcterms:modified xsi:type="dcterms:W3CDTF">2021-04-27T07:54:12Z</dcterms:modified>
</cp:coreProperties>
</file>