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58" r:id="rId3"/>
    <p:sldId id="27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OrZ5AZn9tNLdro0dT8G8Aw==" hashData="tDaCvM6yUSQV1ExYN8aSlGawlhypa81+vpHvGQe+MnfY+J/fU9+VdnxcAlmGIxTTjAWv8YeYk4rwJEdxpuYSHA=="/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bias Scholz" initials="TS" lastIdx="1" clrIdx="0">
    <p:extLst>
      <p:ext uri="{19B8F6BF-5375-455C-9EA6-DF929625EA0E}">
        <p15:presenceInfo xmlns:p15="http://schemas.microsoft.com/office/powerpoint/2012/main" userId="Tobias Scholz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A171"/>
    <a:srgbClr val="DCB894"/>
    <a:srgbClr val="B97B3D"/>
    <a:srgbClr val="996633"/>
    <a:srgbClr val="CC8800"/>
    <a:srgbClr val="C28446"/>
    <a:srgbClr val="99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830" autoAdjust="0"/>
  </p:normalViewPr>
  <p:slideViewPr>
    <p:cSldViewPr snapToGrid="0">
      <p:cViewPr varScale="1">
        <p:scale>
          <a:sx n="104" d="100"/>
          <a:sy n="104" d="100"/>
        </p:scale>
        <p:origin x="174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D0A22A-A1C0-4712-B12B-0C11D7217250}" type="datetimeFigureOut">
              <a:rPr lang="de-DE" smtClean="0"/>
              <a:t>14.04.2021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CD4C80-0994-4F8E-B43F-5B3248B0F9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1553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CD4C80-0994-4F8E-B43F-5B3248B0F963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257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CD4C80-0994-4F8E-B43F-5B3248B0F963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365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CD4C80-0994-4F8E-B43F-5B3248B0F963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18426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CD4C80-0994-4F8E-B43F-5B3248B0F963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49816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CD4C80-0994-4F8E-B43F-5B3248B0F963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072872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CD4C80-0994-4F8E-B43F-5B3248B0F963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49955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CD4C80-0994-4F8E-B43F-5B3248B0F963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6128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CD4C80-0994-4F8E-B43F-5B3248B0F963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0659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CD4C80-0994-4F8E-B43F-5B3248B0F963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03924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CD4C80-0994-4F8E-B43F-5B3248B0F963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15891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CD4C80-0994-4F8E-B43F-5B3248B0F963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75507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CD4C80-0994-4F8E-B43F-5B3248B0F963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944466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CD4C80-0994-4F8E-B43F-5B3248B0F963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79517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CD4C80-0994-4F8E-B43F-5B3248B0F963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9093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520F7-37FF-485C-BAEC-C2DDF7AA5BB4}" type="datetimeFigureOut">
              <a:rPr lang="de-DE" smtClean="0"/>
              <a:t>14.04.2021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0A7C-9D98-42B1-918A-C604234F0B0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8007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520F7-37FF-485C-BAEC-C2DDF7AA5BB4}" type="datetimeFigureOut">
              <a:rPr lang="de-DE" smtClean="0"/>
              <a:t>14.04.2021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0A7C-9D98-42B1-918A-C604234F0B0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1376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520F7-37FF-485C-BAEC-C2DDF7AA5BB4}" type="datetimeFigureOut">
              <a:rPr lang="de-DE" smtClean="0"/>
              <a:t>14.04.2021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0A7C-9D98-42B1-918A-C604234F0B0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8072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520F7-37FF-485C-BAEC-C2DDF7AA5BB4}" type="datetimeFigureOut">
              <a:rPr lang="de-DE" smtClean="0"/>
              <a:t>14.04.2021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0A7C-9D98-42B1-918A-C604234F0B0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392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520F7-37FF-485C-BAEC-C2DDF7AA5BB4}" type="datetimeFigureOut">
              <a:rPr lang="de-DE" smtClean="0"/>
              <a:t>14.04.2021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0A7C-9D98-42B1-918A-C604234F0B0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6991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520F7-37FF-485C-BAEC-C2DDF7AA5BB4}" type="datetimeFigureOut">
              <a:rPr lang="de-DE" smtClean="0"/>
              <a:t>14.04.2021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0A7C-9D98-42B1-918A-C604234F0B0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0956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520F7-37FF-485C-BAEC-C2DDF7AA5BB4}" type="datetimeFigureOut">
              <a:rPr lang="de-DE" smtClean="0"/>
              <a:t>14.04.2021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0A7C-9D98-42B1-918A-C604234F0B0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4875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520F7-37FF-485C-BAEC-C2DDF7AA5BB4}" type="datetimeFigureOut">
              <a:rPr lang="de-DE" smtClean="0"/>
              <a:t>14.04.2021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0A7C-9D98-42B1-918A-C604234F0B0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6912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520F7-37FF-485C-BAEC-C2DDF7AA5BB4}" type="datetimeFigureOut">
              <a:rPr lang="de-DE" smtClean="0"/>
              <a:t>14.04.2021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0A7C-9D98-42B1-918A-C604234F0B0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7057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520F7-37FF-485C-BAEC-C2DDF7AA5BB4}" type="datetimeFigureOut">
              <a:rPr lang="de-DE" smtClean="0"/>
              <a:t>14.04.2021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0A7C-9D98-42B1-918A-C604234F0B0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5381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520F7-37FF-485C-BAEC-C2DDF7AA5BB4}" type="datetimeFigureOut">
              <a:rPr lang="de-DE" smtClean="0"/>
              <a:t>14.04.2021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0A7C-9D98-42B1-918A-C604234F0B0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4703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C520F7-37FF-485C-BAEC-C2DDF7AA5BB4}" type="datetimeFigureOut">
              <a:rPr lang="de-DE" smtClean="0"/>
              <a:t>14.04.2021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C40A7C-9D98-42B1-918A-C604234F0B0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2512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slide" Target="slide1.xml"/><Relationship Id="rId3" Type="http://schemas.openxmlformats.org/officeDocument/2006/relationships/slide" Target="slide9.xml"/><Relationship Id="rId7" Type="http://schemas.openxmlformats.org/officeDocument/2006/relationships/slide" Target="slide12.xml"/><Relationship Id="rId12" Type="http://schemas.openxmlformats.org/officeDocument/2006/relationships/slide" Target="slide13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11" Type="http://schemas.openxmlformats.org/officeDocument/2006/relationships/slide" Target="slide10.xml"/><Relationship Id="rId5" Type="http://schemas.openxmlformats.org/officeDocument/2006/relationships/slide" Target="slide20.xml"/><Relationship Id="rId10" Type="http://schemas.openxmlformats.org/officeDocument/2006/relationships/slide" Target="slide15.xml"/><Relationship Id="rId4" Type="http://schemas.openxmlformats.org/officeDocument/2006/relationships/slide" Target="slide19.xml"/><Relationship Id="rId9" Type="http://schemas.openxmlformats.org/officeDocument/2006/relationships/slide" Target="slide11.xml"/><Relationship Id="rId14" Type="http://schemas.openxmlformats.org/officeDocument/2006/relationships/slide" Target="slide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image" Target="../media/image12.jpeg"/><Relationship Id="rId7" Type="http://schemas.openxmlformats.org/officeDocument/2006/relationships/slide" Target="slide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slide" Target="slide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slide" Target="slide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slide" Target="slide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15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4.xml"/><Relationship Id="rId4" Type="http://schemas.openxmlformats.org/officeDocument/2006/relationships/image" Target="../media/image2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slide" Target="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6.xml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slide" Target="sl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8.xml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slide" Target="slid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5AF156B3-49BF-4597-BDB8-DC6A15C098BD}"/>
              </a:ext>
            </a:extLst>
          </p:cNvPr>
          <p:cNvSpPr/>
          <p:nvPr/>
        </p:nvSpPr>
        <p:spPr>
          <a:xfrm>
            <a:off x="-2" y="2339364"/>
            <a:ext cx="9144000" cy="1477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F60DA5D1-AC09-4BF3-8A3F-5E5E12659758}"/>
              </a:ext>
            </a:extLst>
          </p:cNvPr>
          <p:cNvSpPr txBox="1"/>
          <p:nvPr/>
        </p:nvSpPr>
        <p:spPr>
          <a:xfrm>
            <a:off x="0" y="2385530"/>
            <a:ext cx="914399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Drought</a:t>
            </a:r>
            <a: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years</a:t>
            </a:r>
            <a: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 2018 and 2019 </a:t>
            </a:r>
            <a:r>
              <a:rPr lang="de-DE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affect</a:t>
            </a:r>
            <a: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 CO</a:t>
            </a:r>
            <a:r>
              <a:rPr lang="de-DE" sz="28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 balance </a:t>
            </a:r>
            <a:r>
              <a:rPr lang="de-DE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 urban </a:t>
            </a:r>
            <a:r>
              <a:rPr lang="de-DE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forest</a:t>
            </a:r>
            <a: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ecosystems</a:t>
            </a:r>
            <a: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 Ruhr Metropolitan Region (Germany) </a:t>
            </a:r>
            <a:r>
              <a:rPr lang="de-DE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differently</a:t>
            </a:r>
            <a: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6" name="Picture 9">
            <a:extLst>
              <a:ext uri="{FF2B5EF4-FFF2-40B4-BE49-F238E27FC236}">
                <a16:creationId xmlns:a16="http://schemas.microsoft.com/office/drawing/2014/main" id="{CB83F058-71E5-4D08-9A5F-227476299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037" y="202898"/>
            <a:ext cx="2825926" cy="18845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>
            <a:extLst>
              <a:ext uri="{FF2B5EF4-FFF2-40B4-BE49-F238E27FC236}">
                <a16:creationId xmlns:a16="http://schemas.microsoft.com/office/drawing/2014/main" id="{380F1C0E-30CD-4C0C-9B6B-8597D6ABD0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0288" y="202898"/>
            <a:ext cx="2825925" cy="18845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1">
            <a:extLst>
              <a:ext uri="{FF2B5EF4-FFF2-40B4-BE49-F238E27FC236}">
                <a16:creationId xmlns:a16="http://schemas.microsoft.com/office/drawing/2014/main" id="{3AE7C399-1A90-4CFC-A25B-0739E5050B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786" y="202898"/>
            <a:ext cx="2825926" cy="188452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>
            <a:extLst>
              <a:ext uri="{FF2B5EF4-FFF2-40B4-BE49-F238E27FC236}">
                <a16:creationId xmlns:a16="http://schemas.microsoft.com/office/drawing/2014/main" id="{6B226F47-C16B-4DF0-95B7-904E904593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20" y="5447071"/>
            <a:ext cx="1314831" cy="1314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1">
            <a:extLst>
              <a:ext uri="{FF2B5EF4-FFF2-40B4-BE49-F238E27FC236}">
                <a16:creationId xmlns:a16="http://schemas.microsoft.com/office/drawing/2014/main" id="{47EA21D2-06EA-4642-AC1F-659B02AF16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942" y="5447071"/>
            <a:ext cx="1314830" cy="131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Grafik 9">
            <a:extLst>
              <a:ext uri="{FF2B5EF4-FFF2-40B4-BE49-F238E27FC236}">
                <a16:creationId xmlns:a16="http://schemas.microsoft.com/office/drawing/2014/main" id="{AB448B91-F661-4E3E-B507-A71D6382AEAC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33863" y="6182228"/>
            <a:ext cx="1987659" cy="579674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DA61B3F4-3AD4-476C-8F28-1727A976C86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863" y="5597925"/>
            <a:ext cx="1471880" cy="480929"/>
          </a:xfrm>
          <a:prstGeom prst="rect">
            <a:avLst/>
          </a:prstGeom>
        </p:spPr>
      </p:pic>
      <p:pic>
        <p:nvPicPr>
          <p:cNvPr id="13" name="Picture 37">
            <a:extLst>
              <a:ext uri="{FF2B5EF4-FFF2-40B4-BE49-F238E27FC236}">
                <a16:creationId xmlns:a16="http://schemas.microsoft.com/office/drawing/2014/main" id="{6A557159-3F03-4559-82B4-368C5DFF30D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577" y="4081724"/>
            <a:ext cx="900000" cy="90000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63E4FF97-6231-4407-A272-42D9E8D5532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6528" y="3947876"/>
            <a:ext cx="1040323" cy="1064859"/>
          </a:xfrm>
          <a:prstGeom prst="rect">
            <a:avLst/>
          </a:prstGeom>
        </p:spPr>
      </p:pic>
      <p:sp>
        <p:nvSpPr>
          <p:cNvPr id="25" name="Rectangle 43">
            <a:extLst>
              <a:ext uri="{FF2B5EF4-FFF2-40B4-BE49-F238E27FC236}">
                <a16:creationId xmlns:a16="http://schemas.microsoft.com/office/drawing/2014/main" id="{6DF19D37-36D0-410F-AB54-03B29C345993}"/>
              </a:ext>
            </a:extLst>
          </p:cNvPr>
          <p:cNvSpPr/>
          <p:nvPr/>
        </p:nvSpPr>
        <p:spPr>
          <a:xfrm>
            <a:off x="1497744" y="4970995"/>
            <a:ext cx="1533665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buClr>
                <a:srgbClr val="002060"/>
              </a:buClr>
              <a:buSzPct val="125000"/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Lutz Weihermüller</a:t>
            </a:r>
          </a:p>
        </p:txBody>
      </p:sp>
      <p:sp>
        <p:nvSpPr>
          <p:cNvPr id="26" name="Rectangle 43">
            <a:extLst>
              <a:ext uri="{FF2B5EF4-FFF2-40B4-BE49-F238E27FC236}">
                <a16:creationId xmlns:a16="http://schemas.microsoft.com/office/drawing/2014/main" id="{533D25ED-3E46-467E-9EF3-BD30AEDD62C8}"/>
              </a:ext>
            </a:extLst>
          </p:cNvPr>
          <p:cNvSpPr/>
          <p:nvPr/>
        </p:nvSpPr>
        <p:spPr>
          <a:xfrm>
            <a:off x="168448" y="4974347"/>
            <a:ext cx="1258395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buClr>
                <a:srgbClr val="002060"/>
              </a:buClr>
              <a:buSzPct val="125000"/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Tobias Scholz</a:t>
            </a:r>
          </a:p>
        </p:txBody>
      </p:sp>
      <p:pic>
        <p:nvPicPr>
          <p:cNvPr id="27" name="Grafik 26">
            <a:extLst>
              <a:ext uri="{FF2B5EF4-FFF2-40B4-BE49-F238E27FC236}">
                <a16:creationId xmlns:a16="http://schemas.microsoft.com/office/drawing/2014/main" id="{5A18A4C2-8D9C-4C56-966F-07AA43B7DB0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92811" y="4038595"/>
            <a:ext cx="929348" cy="900000"/>
          </a:xfrm>
          <a:prstGeom prst="ellipse">
            <a:avLst/>
          </a:prstGeom>
        </p:spPr>
      </p:pic>
      <p:sp>
        <p:nvSpPr>
          <p:cNvPr id="28" name="Rectangle 43">
            <a:extLst>
              <a:ext uri="{FF2B5EF4-FFF2-40B4-BE49-F238E27FC236}">
                <a16:creationId xmlns:a16="http://schemas.microsoft.com/office/drawing/2014/main" id="{ACBD42EB-012F-4B4E-82E6-87B1C65CA8E8}"/>
              </a:ext>
            </a:extLst>
          </p:cNvPr>
          <p:cNvSpPr/>
          <p:nvPr/>
        </p:nvSpPr>
        <p:spPr>
          <a:xfrm>
            <a:off x="2796112" y="4964822"/>
            <a:ext cx="1922745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buClr>
                <a:srgbClr val="002060"/>
              </a:buClr>
              <a:buSzPct val="125000"/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Thomas Schmitt</a:t>
            </a:r>
          </a:p>
        </p:txBody>
      </p:sp>
      <p:sp>
        <p:nvSpPr>
          <p:cNvPr id="36" name="Rectangle 43">
            <a:extLst>
              <a:ext uri="{FF2B5EF4-FFF2-40B4-BE49-F238E27FC236}">
                <a16:creationId xmlns:a16="http://schemas.microsoft.com/office/drawing/2014/main" id="{6AE83499-0905-48C8-8921-5760721D8AA4}"/>
              </a:ext>
            </a:extLst>
          </p:cNvPr>
          <p:cNvSpPr/>
          <p:nvPr/>
        </p:nvSpPr>
        <p:spPr>
          <a:xfrm>
            <a:off x="1294759" y="1810614"/>
            <a:ext cx="1678349" cy="292388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buClr>
                <a:srgbClr val="002060"/>
              </a:buClr>
              <a:buSzPct val="125000"/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Semi-natural forests</a:t>
            </a:r>
          </a:p>
        </p:txBody>
      </p:sp>
      <p:sp>
        <p:nvSpPr>
          <p:cNvPr id="37" name="Rectangle 43">
            <a:extLst>
              <a:ext uri="{FF2B5EF4-FFF2-40B4-BE49-F238E27FC236}">
                <a16:creationId xmlns:a16="http://schemas.microsoft.com/office/drawing/2014/main" id="{FB7EE372-51FF-4E71-ACF8-1506AFEA6210}"/>
              </a:ext>
            </a:extLst>
          </p:cNvPr>
          <p:cNvSpPr/>
          <p:nvPr/>
        </p:nvSpPr>
        <p:spPr>
          <a:xfrm>
            <a:off x="4118694" y="1812906"/>
            <a:ext cx="1885062" cy="292388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buClr>
                <a:srgbClr val="002060"/>
              </a:buClr>
              <a:buSzPct val="125000"/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Urban greening forests</a:t>
            </a:r>
          </a:p>
        </p:txBody>
      </p:sp>
      <p:sp>
        <p:nvSpPr>
          <p:cNvPr id="38" name="Rectangle 43">
            <a:extLst>
              <a:ext uri="{FF2B5EF4-FFF2-40B4-BE49-F238E27FC236}">
                <a16:creationId xmlns:a16="http://schemas.microsoft.com/office/drawing/2014/main" id="{49D67094-7F5F-4561-8ED2-B40876FAA791}"/>
              </a:ext>
            </a:extLst>
          </p:cNvPr>
          <p:cNvSpPr/>
          <p:nvPr/>
        </p:nvSpPr>
        <p:spPr>
          <a:xfrm>
            <a:off x="7385343" y="1810614"/>
            <a:ext cx="1620870" cy="292388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buClr>
                <a:srgbClr val="002060"/>
              </a:buClr>
              <a:buSzPct val="125000"/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Succession forests</a:t>
            </a:r>
          </a:p>
        </p:txBody>
      </p:sp>
      <p:sp>
        <p:nvSpPr>
          <p:cNvPr id="21" name="Rechteck 2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AC7AF25-BBF7-4A1A-944E-B406B58B11A4}"/>
              </a:ext>
            </a:extLst>
          </p:cNvPr>
          <p:cNvSpPr/>
          <p:nvPr/>
        </p:nvSpPr>
        <p:spPr>
          <a:xfrm>
            <a:off x="5984963" y="5961136"/>
            <a:ext cx="1987659" cy="69579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Let‘s</a:t>
            </a:r>
            <a:r>
              <a:rPr lang="de-DE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</a:t>
            </a:r>
            <a:r>
              <a:rPr lang="de-DE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4D37BC1B-67F3-4E19-8CDD-EAAABABF6125}"/>
              </a:ext>
            </a:extLst>
          </p:cNvPr>
          <p:cNvSpPr txBox="1"/>
          <p:nvPr/>
        </p:nvSpPr>
        <p:spPr>
          <a:xfrm>
            <a:off x="4889171" y="3996362"/>
            <a:ext cx="4039362" cy="17851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EGU General Assembly 2021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Complex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case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studies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ecosystem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responses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climate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hydrological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extremes“ (BG3.17)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27.04.2021</a:t>
            </a:r>
          </a:p>
        </p:txBody>
      </p:sp>
    </p:spTree>
    <p:extLst>
      <p:ext uri="{BB962C8B-B14F-4D97-AF65-F5344CB8AC3E}">
        <p14:creationId xmlns:p14="http://schemas.microsoft.com/office/powerpoint/2010/main" val="1850919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hteck 24">
            <a:extLst>
              <a:ext uri="{FF2B5EF4-FFF2-40B4-BE49-F238E27FC236}">
                <a16:creationId xmlns:a16="http://schemas.microsoft.com/office/drawing/2014/main" id="{0813A6BE-BDB0-4333-89AE-B4769428275D}"/>
              </a:ext>
            </a:extLst>
          </p:cNvPr>
          <p:cNvSpPr/>
          <p:nvPr/>
        </p:nvSpPr>
        <p:spPr>
          <a:xfrm>
            <a:off x="2217858" y="1216057"/>
            <a:ext cx="6638070" cy="543649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Methods &amp; </a:t>
            </a:r>
            <a:r>
              <a:rPr lang="de-DE" sz="15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lang="de-DE" sz="15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7584BA55-7031-43BE-A0EA-3F03764B3F6A}"/>
              </a:ext>
            </a:extLst>
          </p:cNvPr>
          <p:cNvSpPr/>
          <p:nvPr/>
        </p:nvSpPr>
        <p:spPr>
          <a:xfrm>
            <a:off x="102546" y="1216056"/>
            <a:ext cx="1917176" cy="2789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15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endParaRPr lang="de-DE" sz="15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D5C86D3B-3DD0-40C6-B851-962ED3BC0D3D}"/>
              </a:ext>
            </a:extLst>
          </p:cNvPr>
          <p:cNvSpPr txBox="1"/>
          <p:nvPr/>
        </p:nvSpPr>
        <p:spPr>
          <a:xfrm>
            <a:off x="55329" y="205449"/>
            <a:ext cx="88005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Drought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years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2018 and 2019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affect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CO</a:t>
            </a:r>
            <a:r>
              <a:rPr lang="de-DE" sz="20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balance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urban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forest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ecosystems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Ruhr Metropolitan Region (Germany)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differently</a:t>
            </a:r>
            <a:endParaRPr lang="de-DE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uppieren 7">
            <a:extLst>
              <a:ext uri="{FF2B5EF4-FFF2-40B4-BE49-F238E27FC236}">
                <a16:creationId xmlns:a16="http://schemas.microsoft.com/office/drawing/2014/main" id="{12ADC2C8-FCFA-4C65-9EB0-3BBAACFAA1D6}"/>
              </a:ext>
            </a:extLst>
          </p:cNvPr>
          <p:cNvGrpSpPr>
            <a:grpSpLocks/>
          </p:cNvGrpSpPr>
          <p:nvPr/>
        </p:nvGrpSpPr>
        <p:grpSpPr bwMode="auto">
          <a:xfrm>
            <a:off x="2489979" y="2012180"/>
            <a:ext cx="6108460" cy="4444042"/>
            <a:chOff x="434248" y="2244367"/>
            <a:chExt cx="4966955" cy="3988280"/>
          </a:xfrm>
        </p:grpSpPr>
        <p:sp>
          <p:nvSpPr>
            <p:cNvPr id="6" name="Wolkenförmige Legende 105">
              <a:extLst>
                <a:ext uri="{FF2B5EF4-FFF2-40B4-BE49-F238E27FC236}">
                  <a16:creationId xmlns:a16="http://schemas.microsoft.com/office/drawing/2014/main" id="{12600FB9-20AB-4BCF-915A-F449A814D797}"/>
                </a:ext>
              </a:extLst>
            </p:cNvPr>
            <p:cNvSpPr/>
            <p:nvPr/>
          </p:nvSpPr>
          <p:spPr>
            <a:xfrm>
              <a:off x="434248" y="2244367"/>
              <a:ext cx="2547554" cy="2373884"/>
            </a:xfrm>
            <a:prstGeom prst="cloudCallout">
              <a:avLst>
                <a:gd name="adj1" fmla="val -4524"/>
                <a:gd name="adj2" fmla="val 5175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de-DE" sz="900">
                <a:ln>
                  <a:solidFill>
                    <a:sysClr val="windowText" lastClr="000000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Freihandform 106">
              <a:extLst>
                <a:ext uri="{FF2B5EF4-FFF2-40B4-BE49-F238E27FC236}">
                  <a16:creationId xmlns:a16="http://schemas.microsoft.com/office/drawing/2014/main" id="{FA67F318-74A9-4E52-BDFE-5D75FB28C89B}"/>
                </a:ext>
              </a:extLst>
            </p:cNvPr>
            <p:cNvSpPr/>
            <p:nvPr/>
          </p:nvSpPr>
          <p:spPr>
            <a:xfrm>
              <a:off x="1238304" y="4486727"/>
              <a:ext cx="893969" cy="1415820"/>
            </a:xfrm>
            <a:custGeom>
              <a:avLst/>
              <a:gdLst>
                <a:gd name="connsiteX0" fmla="*/ 220115 w 893020"/>
                <a:gd name="connsiteY0" fmla="*/ 0 h 1415502"/>
                <a:gd name="connsiteX1" fmla="*/ 231001 w 893020"/>
                <a:gd name="connsiteY1" fmla="*/ 1055914 h 1415502"/>
                <a:gd name="connsiteX2" fmla="*/ 24172 w 893020"/>
                <a:gd name="connsiteY2" fmla="*/ 1371600 h 1415502"/>
                <a:gd name="connsiteX3" fmla="*/ 873258 w 893020"/>
                <a:gd name="connsiteY3" fmla="*/ 1393372 h 1415502"/>
                <a:gd name="connsiteX4" fmla="*/ 622887 w 893020"/>
                <a:gd name="connsiteY4" fmla="*/ 1186543 h 1415502"/>
                <a:gd name="connsiteX5" fmla="*/ 622887 w 893020"/>
                <a:gd name="connsiteY5" fmla="*/ 108857 h 1415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3020" h="1415502">
                  <a:moveTo>
                    <a:pt x="220115" y="0"/>
                  </a:moveTo>
                  <a:cubicBezTo>
                    <a:pt x="241886" y="413657"/>
                    <a:pt x="263658" y="827314"/>
                    <a:pt x="231001" y="1055914"/>
                  </a:cubicBezTo>
                  <a:cubicBezTo>
                    <a:pt x="198344" y="1284514"/>
                    <a:pt x="-82871" y="1315357"/>
                    <a:pt x="24172" y="1371600"/>
                  </a:cubicBezTo>
                  <a:cubicBezTo>
                    <a:pt x="131215" y="1427843"/>
                    <a:pt x="773472" y="1424215"/>
                    <a:pt x="873258" y="1393372"/>
                  </a:cubicBezTo>
                  <a:cubicBezTo>
                    <a:pt x="973044" y="1362529"/>
                    <a:pt x="664615" y="1400629"/>
                    <a:pt x="622887" y="1186543"/>
                  </a:cubicBezTo>
                  <a:cubicBezTo>
                    <a:pt x="581159" y="972457"/>
                    <a:pt x="602023" y="540657"/>
                    <a:pt x="622887" y="108857"/>
                  </a:cubicBezTo>
                </a:path>
              </a:pathLst>
            </a:custGeom>
            <a:solidFill>
              <a:srgbClr val="D1A17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de-DE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Wolkenförmige Legende 107">
              <a:extLst>
                <a:ext uri="{FF2B5EF4-FFF2-40B4-BE49-F238E27FC236}">
                  <a16:creationId xmlns:a16="http://schemas.microsoft.com/office/drawing/2014/main" id="{15EDD3B1-EBDE-4C4E-8A46-F2CB3A7241F7}"/>
                </a:ext>
              </a:extLst>
            </p:cNvPr>
            <p:cNvSpPr/>
            <p:nvPr/>
          </p:nvSpPr>
          <p:spPr>
            <a:xfrm>
              <a:off x="2496061" y="2244367"/>
              <a:ext cx="1652552" cy="2088915"/>
            </a:xfrm>
            <a:prstGeom prst="cloudCallout">
              <a:avLst>
                <a:gd name="adj1" fmla="val -4524"/>
                <a:gd name="adj2" fmla="val 5175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de-DE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Freihandform 108">
              <a:extLst>
                <a:ext uri="{FF2B5EF4-FFF2-40B4-BE49-F238E27FC236}">
                  <a16:creationId xmlns:a16="http://schemas.microsoft.com/office/drawing/2014/main" id="{C2BF73AF-9A11-4B1C-AED0-40BB66ED69D3}"/>
                </a:ext>
              </a:extLst>
            </p:cNvPr>
            <p:cNvSpPr/>
            <p:nvPr/>
          </p:nvSpPr>
          <p:spPr>
            <a:xfrm>
              <a:off x="3019007" y="4219810"/>
              <a:ext cx="578755" cy="1244323"/>
            </a:xfrm>
            <a:custGeom>
              <a:avLst/>
              <a:gdLst>
                <a:gd name="connsiteX0" fmla="*/ 220115 w 893020"/>
                <a:gd name="connsiteY0" fmla="*/ 0 h 1415502"/>
                <a:gd name="connsiteX1" fmla="*/ 231001 w 893020"/>
                <a:gd name="connsiteY1" fmla="*/ 1055914 h 1415502"/>
                <a:gd name="connsiteX2" fmla="*/ 24172 w 893020"/>
                <a:gd name="connsiteY2" fmla="*/ 1371600 h 1415502"/>
                <a:gd name="connsiteX3" fmla="*/ 873258 w 893020"/>
                <a:gd name="connsiteY3" fmla="*/ 1393372 h 1415502"/>
                <a:gd name="connsiteX4" fmla="*/ 622887 w 893020"/>
                <a:gd name="connsiteY4" fmla="*/ 1186543 h 1415502"/>
                <a:gd name="connsiteX5" fmla="*/ 622887 w 893020"/>
                <a:gd name="connsiteY5" fmla="*/ 108857 h 1415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3020" h="1415502">
                  <a:moveTo>
                    <a:pt x="220115" y="0"/>
                  </a:moveTo>
                  <a:cubicBezTo>
                    <a:pt x="241886" y="413657"/>
                    <a:pt x="263658" y="827314"/>
                    <a:pt x="231001" y="1055914"/>
                  </a:cubicBezTo>
                  <a:cubicBezTo>
                    <a:pt x="198344" y="1284514"/>
                    <a:pt x="-82871" y="1315357"/>
                    <a:pt x="24172" y="1371600"/>
                  </a:cubicBezTo>
                  <a:cubicBezTo>
                    <a:pt x="131215" y="1427843"/>
                    <a:pt x="773472" y="1424215"/>
                    <a:pt x="873258" y="1393372"/>
                  </a:cubicBezTo>
                  <a:cubicBezTo>
                    <a:pt x="973044" y="1362529"/>
                    <a:pt x="664615" y="1400629"/>
                    <a:pt x="622887" y="1186543"/>
                  </a:cubicBezTo>
                  <a:cubicBezTo>
                    <a:pt x="581159" y="972457"/>
                    <a:pt x="602023" y="540657"/>
                    <a:pt x="622887" y="108857"/>
                  </a:cubicBezTo>
                </a:path>
              </a:pathLst>
            </a:custGeom>
            <a:solidFill>
              <a:srgbClr val="D1A17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de-DE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0" name="Gruppieren 18">
              <a:extLst>
                <a:ext uri="{FF2B5EF4-FFF2-40B4-BE49-F238E27FC236}">
                  <a16:creationId xmlns:a16="http://schemas.microsoft.com/office/drawing/2014/main" id="{DE58B7EF-C69B-4B9E-8AED-86A5CF61EB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91286" y="2741007"/>
              <a:ext cx="2209917" cy="3491640"/>
              <a:chOff x="3731796" y="2514598"/>
              <a:chExt cx="2547257" cy="3657961"/>
            </a:xfrm>
          </p:grpSpPr>
          <p:sp>
            <p:nvSpPr>
              <p:cNvPr id="11" name="Wolkenförmige Legende 110">
                <a:extLst>
                  <a:ext uri="{FF2B5EF4-FFF2-40B4-BE49-F238E27FC236}">
                    <a16:creationId xmlns:a16="http://schemas.microsoft.com/office/drawing/2014/main" id="{B2ADC2BF-9A35-49BD-9291-1A266F72CA93}"/>
                  </a:ext>
                </a:extLst>
              </p:cNvPr>
              <p:cNvSpPr/>
              <p:nvPr/>
            </p:nvSpPr>
            <p:spPr>
              <a:xfrm>
                <a:off x="3732158" y="2514389"/>
                <a:ext cx="2546895" cy="2373487"/>
              </a:xfrm>
              <a:prstGeom prst="cloudCallout">
                <a:avLst>
                  <a:gd name="adj1" fmla="val -4524"/>
                  <a:gd name="adj2" fmla="val 5175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e-DE" sz="9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Freihandform 111">
                <a:extLst>
                  <a:ext uri="{FF2B5EF4-FFF2-40B4-BE49-F238E27FC236}">
                    <a16:creationId xmlns:a16="http://schemas.microsoft.com/office/drawing/2014/main" id="{0A6CD407-94D1-4183-8E09-4DBC67D6A7F0}"/>
                  </a:ext>
                </a:extLst>
              </p:cNvPr>
              <p:cNvSpPr/>
              <p:nvPr/>
            </p:nvSpPr>
            <p:spPr>
              <a:xfrm>
                <a:off x="4537444" y="4756842"/>
                <a:ext cx="892247" cy="1415717"/>
              </a:xfrm>
              <a:custGeom>
                <a:avLst/>
                <a:gdLst>
                  <a:gd name="connsiteX0" fmla="*/ 220115 w 893020"/>
                  <a:gd name="connsiteY0" fmla="*/ 0 h 1415502"/>
                  <a:gd name="connsiteX1" fmla="*/ 231001 w 893020"/>
                  <a:gd name="connsiteY1" fmla="*/ 1055914 h 1415502"/>
                  <a:gd name="connsiteX2" fmla="*/ 24172 w 893020"/>
                  <a:gd name="connsiteY2" fmla="*/ 1371600 h 1415502"/>
                  <a:gd name="connsiteX3" fmla="*/ 873258 w 893020"/>
                  <a:gd name="connsiteY3" fmla="*/ 1393372 h 1415502"/>
                  <a:gd name="connsiteX4" fmla="*/ 622887 w 893020"/>
                  <a:gd name="connsiteY4" fmla="*/ 1186543 h 1415502"/>
                  <a:gd name="connsiteX5" fmla="*/ 622887 w 893020"/>
                  <a:gd name="connsiteY5" fmla="*/ 108857 h 1415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93020" h="1415502">
                    <a:moveTo>
                      <a:pt x="220115" y="0"/>
                    </a:moveTo>
                    <a:cubicBezTo>
                      <a:pt x="241886" y="413657"/>
                      <a:pt x="263658" y="827314"/>
                      <a:pt x="231001" y="1055914"/>
                    </a:cubicBezTo>
                    <a:cubicBezTo>
                      <a:pt x="198344" y="1284514"/>
                      <a:pt x="-82871" y="1315357"/>
                      <a:pt x="24172" y="1371600"/>
                    </a:cubicBezTo>
                    <a:cubicBezTo>
                      <a:pt x="131215" y="1427843"/>
                      <a:pt x="773472" y="1424215"/>
                      <a:pt x="873258" y="1393372"/>
                    </a:cubicBezTo>
                    <a:cubicBezTo>
                      <a:pt x="973044" y="1362529"/>
                      <a:pt x="664615" y="1400629"/>
                      <a:pt x="622887" y="1186543"/>
                    </a:cubicBezTo>
                    <a:cubicBezTo>
                      <a:pt x="581159" y="972457"/>
                      <a:pt x="602023" y="540657"/>
                      <a:pt x="622887" y="108857"/>
                    </a:cubicBezTo>
                  </a:path>
                </a:pathLst>
              </a:custGeom>
              <a:solidFill>
                <a:srgbClr val="D1A171"/>
              </a:soli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e-DE" sz="9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3" name="Pfeil: nach unten 12">
            <a:extLst>
              <a:ext uri="{FF2B5EF4-FFF2-40B4-BE49-F238E27FC236}">
                <a16:creationId xmlns:a16="http://schemas.microsoft.com/office/drawing/2014/main" id="{13C0FC12-2F5D-4E0C-BE00-4A27F06A9563}"/>
              </a:ext>
            </a:extLst>
          </p:cNvPr>
          <p:cNvSpPr/>
          <p:nvPr/>
        </p:nvSpPr>
        <p:spPr>
          <a:xfrm rot="3100735">
            <a:off x="7332210" y="1194610"/>
            <a:ext cx="720000" cy="1291329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500" dirty="0">
                <a:solidFill>
                  <a:schemeClr val="tx1"/>
                </a:solidFill>
              </a:rPr>
              <a:t>Uptake</a:t>
            </a:r>
          </a:p>
        </p:txBody>
      </p:sp>
      <p:sp>
        <p:nvSpPr>
          <p:cNvPr id="14" name="Pfeil: nach unten 13">
            <a:extLst>
              <a:ext uri="{FF2B5EF4-FFF2-40B4-BE49-F238E27FC236}">
                <a16:creationId xmlns:a16="http://schemas.microsoft.com/office/drawing/2014/main" id="{4D1D3A6A-25F5-4CC0-A842-A5B240BBC2EF}"/>
              </a:ext>
            </a:extLst>
          </p:cNvPr>
          <p:cNvSpPr/>
          <p:nvPr/>
        </p:nvSpPr>
        <p:spPr>
          <a:xfrm>
            <a:off x="4403302" y="4623985"/>
            <a:ext cx="720000" cy="1494498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500" dirty="0">
                <a:solidFill>
                  <a:schemeClr val="tx1"/>
                </a:solidFill>
              </a:rPr>
              <a:t>Translocation</a:t>
            </a:r>
          </a:p>
        </p:txBody>
      </p:sp>
      <p:sp>
        <p:nvSpPr>
          <p:cNvPr id="15" name="Pfeil: nach unten 14">
            <a:extLst>
              <a:ext uri="{FF2B5EF4-FFF2-40B4-BE49-F238E27FC236}">
                <a16:creationId xmlns:a16="http://schemas.microsoft.com/office/drawing/2014/main" id="{FD2DF6DB-4492-4FEB-8F04-61488B5E6248}"/>
              </a:ext>
            </a:extLst>
          </p:cNvPr>
          <p:cNvSpPr/>
          <p:nvPr/>
        </p:nvSpPr>
        <p:spPr>
          <a:xfrm rot="10800000">
            <a:off x="2276143" y="4460338"/>
            <a:ext cx="720000" cy="1495647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de-DE" sz="1500" dirty="0">
                <a:solidFill>
                  <a:schemeClr val="tx1"/>
                </a:solidFill>
              </a:rPr>
              <a:t>Respiration</a:t>
            </a:r>
          </a:p>
        </p:txBody>
      </p:sp>
      <p:sp>
        <p:nvSpPr>
          <p:cNvPr id="16" name="Rechteck 15">
            <a:hlinkClick r:id="rId2" action="ppaction://hlinksldjump"/>
            <a:extLst>
              <a:ext uri="{FF2B5EF4-FFF2-40B4-BE49-F238E27FC236}">
                <a16:creationId xmlns:a16="http://schemas.microsoft.com/office/drawing/2014/main" id="{7DAE73F2-FB64-4630-BF5A-0F679D845306}"/>
              </a:ext>
            </a:extLst>
          </p:cNvPr>
          <p:cNvSpPr/>
          <p:nvPr/>
        </p:nvSpPr>
        <p:spPr>
          <a:xfrm>
            <a:off x="282366" y="2552480"/>
            <a:ext cx="1440000" cy="54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Study </a:t>
            </a:r>
            <a:r>
              <a:rPr lang="de-DE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sites</a:t>
            </a:r>
            <a:endParaRPr lang="de-DE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hteck 16">
            <a:hlinkClick r:id="rId3" action="ppaction://hlinksldjump"/>
            <a:extLst>
              <a:ext uri="{FF2B5EF4-FFF2-40B4-BE49-F238E27FC236}">
                <a16:creationId xmlns:a16="http://schemas.microsoft.com/office/drawing/2014/main" id="{4CB95C7B-F1D3-45B2-9701-EDC54F5692A1}"/>
              </a:ext>
            </a:extLst>
          </p:cNvPr>
          <p:cNvSpPr/>
          <p:nvPr/>
        </p:nvSpPr>
        <p:spPr>
          <a:xfrm>
            <a:off x="288072" y="3254314"/>
            <a:ext cx="1440000" cy="54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Drought</a:t>
            </a:r>
            <a:r>
              <a:rPr lang="de-DE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years</a:t>
            </a:r>
            <a:r>
              <a:rPr lang="de-DE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2018/2019</a:t>
            </a:r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F407918E-0F85-42F8-9269-FC232FE0E3B7}"/>
              </a:ext>
            </a:extLst>
          </p:cNvPr>
          <p:cNvSpPr/>
          <p:nvPr/>
        </p:nvSpPr>
        <p:spPr>
          <a:xfrm>
            <a:off x="100954" y="4167777"/>
            <a:ext cx="1917175" cy="17882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15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  <a:endParaRPr lang="de-DE" sz="15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hteck 25">
            <a:hlinkClick r:id="rId4" action="ppaction://hlinksldjump"/>
            <a:extLst>
              <a:ext uri="{FF2B5EF4-FFF2-40B4-BE49-F238E27FC236}">
                <a16:creationId xmlns:a16="http://schemas.microsoft.com/office/drawing/2014/main" id="{B1928A32-4960-498D-A30D-A0AC92366AD0}"/>
              </a:ext>
            </a:extLst>
          </p:cNvPr>
          <p:cNvSpPr/>
          <p:nvPr/>
        </p:nvSpPr>
        <p:spPr>
          <a:xfrm>
            <a:off x="2390207" y="1367557"/>
            <a:ext cx="1847779" cy="5526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</a:t>
            </a:r>
            <a:r>
              <a:rPr lang="de-DE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balance</a:t>
            </a:r>
            <a:endParaRPr lang="de-DE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hteck 26">
            <a:hlinkClick r:id="rId5" action="ppaction://hlinksldjump"/>
            <a:extLst>
              <a:ext uri="{FF2B5EF4-FFF2-40B4-BE49-F238E27FC236}">
                <a16:creationId xmlns:a16="http://schemas.microsoft.com/office/drawing/2014/main" id="{07BD8F15-3C4C-4CB1-9365-D914DBFD7F1F}"/>
              </a:ext>
            </a:extLst>
          </p:cNvPr>
          <p:cNvSpPr/>
          <p:nvPr/>
        </p:nvSpPr>
        <p:spPr>
          <a:xfrm>
            <a:off x="339541" y="4557409"/>
            <a:ext cx="1440000" cy="54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 Highlights</a:t>
            </a:r>
          </a:p>
        </p:txBody>
      </p:sp>
      <p:sp>
        <p:nvSpPr>
          <p:cNvPr id="28" name="Rechteck 27">
            <a:hlinkClick r:id="rId6" action="ppaction://hlinksldjump"/>
            <a:extLst>
              <a:ext uri="{FF2B5EF4-FFF2-40B4-BE49-F238E27FC236}">
                <a16:creationId xmlns:a16="http://schemas.microsoft.com/office/drawing/2014/main" id="{D710F149-6D83-4C59-9CA8-35036D195485}"/>
              </a:ext>
            </a:extLst>
          </p:cNvPr>
          <p:cNvSpPr/>
          <p:nvPr/>
        </p:nvSpPr>
        <p:spPr>
          <a:xfrm>
            <a:off x="282366" y="1766394"/>
            <a:ext cx="1432416" cy="62425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Motivation &amp; </a:t>
            </a:r>
            <a:r>
              <a:rPr lang="de-DE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</a:t>
            </a:r>
            <a:endParaRPr lang="de-DE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D0B4E94E-3025-484B-87FF-AF47A9FB8E7A}"/>
              </a:ext>
            </a:extLst>
          </p:cNvPr>
          <p:cNvGrpSpPr/>
          <p:nvPr/>
        </p:nvGrpSpPr>
        <p:grpSpPr>
          <a:xfrm>
            <a:off x="2850202" y="4978522"/>
            <a:ext cx="651855" cy="842539"/>
            <a:chOff x="2854117" y="5079460"/>
            <a:chExt cx="651855" cy="842539"/>
          </a:xfrm>
        </p:grpSpPr>
        <p:sp>
          <p:nvSpPr>
            <p:cNvPr id="2" name="Textfeld 1">
              <a:hlinkClick r:id="rId7" action="ppaction://hlinksldjump"/>
              <a:extLst>
                <a:ext uri="{FF2B5EF4-FFF2-40B4-BE49-F238E27FC236}">
                  <a16:creationId xmlns:a16="http://schemas.microsoft.com/office/drawing/2014/main" id="{BC79A1C8-01EF-4A20-8318-D645C7E21BC1}"/>
                </a:ext>
              </a:extLst>
            </p:cNvPr>
            <p:cNvSpPr txBox="1"/>
            <p:nvPr/>
          </p:nvSpPr>
          <p:spPr>
            <a:xfrm rot="16200000">
              <a:off x="2586737" y="5346841"/>
              <a:ext cx="842538" cy="3077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400" dirty="0"/>
                <a:t>Methods</a:t>
              </a:r>
            </a:p>
          </p:txBody>
        </p:sp>
        <p:sp>
          <p:nvSpPr>
            <p:cNvPr id="29" name="Textfeld 28">
              <a:hlinkClick r:id="rId8" action="ppaction://hlinksldjump"/>
              <a:extLst>
                <a:ext uri="{FF2B5EF4-FFF2-40B4-BE49-F238E27FC236}">
                  <a16:creationId xmlns:a16="http://schemas.microsoft.com/office/drawing/2014/main" id="{6B39ABC6-F98F-4EEB-B082-6B2F8CD73ECB}"/>
                </a:ext>
              </a:extLst>
            </p:cNvPr>
            <p:cNvSpPr txBox="1"/>
            <p:nvPr/>
          </p:nvSpPr>
          <p:spPr>
            <a:xfrm rot="16200000">
              <a:off x="2930815" y="5346840"/>
              <a:ext cx="842538" cy="3077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 err="1"/>
                <a:t>Results</a:t>
              </a:r>
              <a:endParaRPr lang="de-DE" sz="1400" dirty="0"/>
            </a:p>
          </p:txBody>
        </p:sp>
      </p:grp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5E3195A5-17E4-482F-8E58-D40AA675CB37}"/>
              </a:ext>
            </a:extLst>
          </p:cNvPr>
          <p:cNvGrpSpPr/>
          <p:nvPr/>
        </p:nvGrpSpPr>
        <p:grpSpPr>
          <a:xfrm>
            <a:off x="5007457" y="4768476"/>
            <a:ext cx="651855" cy="842539"/>
            <a:chOff x="5059784" y="4706916"/>
            <a:chExt cx="651855" cy="842539"/>
          </a:xfrm>
        </p:grpSpPr>
        <p:sp>
          <p:nvSpPr>
            <p:cNvPr id="31" name="Textfeld 30">
              <a:hlinkClick r:id="rId9" action="ppaction://hlinksldjump"/>
              <a:extLst>
                <a:ext uri="{FF2B5EF4-FFF2-40B4-BE49-F238E27FC236}">
                  <a16:creationId xmlns:a16="http://schemas.microsoft.com/office/drawing/2014/main" id="{5A1383EA-9413-4387-A1D9-E20EF9CC288B}"/>
                </a:ext>
              </a:extLst>
            </p:cNvPr>
            <p:cNvSpPr txBox="1"/>
            <p:nvPr/>
          </p:nvSpPr>
          <p:spPr>
            <a:xfrm rot="16200000">
              <a:off x="4792404" y="4974297"/>
              <a:ext cx="842538" cy="3077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400" dirty="0"/>
                <a:t>Methods</a:t>
              </a:r>
            </a:p>
          </p:txBody>
        </p:sp>
        <p:sp>
          <p:nvSpPr>
            <p:cNvPr id="32" name="Textfeld 31">
              <a:hlinkClick r:id="rId10" action="ppaction://hlinksldjump"/>
              <a:extLst>
                <a:ext uri="{FF2B5EF4-FFF2-40B4-BE49-F238E27FC236}">
                  <a16:creationId xmlns:a16="http://schemas.microsoft.com/office/drawing/2014/main" id="{D439FC02-8288-4A36-945C-05203EF5BB95}"/>
                </a:ext>
              </a:extLst>
            </p:cNvPr>
            <p:cNvSpPr txBox="1"/>
            <p:nvPr/>
          </p:nvSpPr>
          <p:spPr>
            <a:xfrm rot="16200000">
              <a:off x="5136482" y="4974296"/>
              <a:ext cx="842538" cy="3077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 err="1"/>
                <a:t>Results</a:t>
              </a:r>
              <a:endParaRPr lang="de-DE" sz="1400" dirty="0"/>
            </a:p>
          </p:txBody>
        </p:sp>
      </p:grpSp>
      <p:grpSp>
        <p:nvGrpSpPr>
          <p:cNvPr id="37" name="Gruppieren 36">
            <a:extLst>
              <a:ext uri="{FF2B5EF4-FFF2-40B4-BE49-F238E27FC236}">
                <a16:creationId xmlns:a16="http://schemas.microsoft.com/office/drawing/2014/main" id="{E36BE142-4CD6-443B-9BD5-391463C25FE7}"/>
              </a:ext>
            </a:extLst>
          </p:cNvPr>
          <p:cNvGrpSpPr/>
          <p:nvPr/>
        </p:nvGrpSpPr>
        <p:grpSpPr>
          <a:xfrm>
            <a:off x="7686377" y="1865314"/>
            <a:ext cx="1085533" cy="571027"/>
            <a:chOff x="7575759" y="1770347"/>
            <a:chExt cx="1085533" cy="571027"/>
          </a:xfrm>
        </p:grpSpPr>
        <p:sp>
          <p:nvSpPr>
            <p:cNvPr id="33" name="Textfeld 32">
              <a:hlinkClick r:id="rId11" action="ppaction://hlinksldjump"/>
              <a:extLst>
                <a:ext uri="{FF2B5EF4-FFF2-40B4-BE49-F238E27FC236}">
                  <a16:creationId xmlns:a16="http://schemas.microsoft.com/office/drawing/2014/main" id="{CC8113E3-DBCA-4983-A6BC-85104D0E854D}"/>
                </a:ext>
              </a:extLst>
            </p:cNvPr>
            <p:cNvSpPr txBox="1"/>
            <p:nvPr/>
          </p:nvSpPr>
          <p:spPr>
            <a:xfrm rot="19254144">
              <a:off x="7575759" y="1770347"/>
              <a:ext cx="842538" cy="3077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400" dirty="0"/>
                <a:t>Methods</a:t>
              </a:r>
            </a:p>
          </p:txBody>
        </p:sp>
        <p:sp>
          <p:nvSpPr>
            <p:cNvPr id="34" name="Textfeld 33">
              <a:hlinkClick r:id="rId12" action="ppaction://hlinksldjump"/>
              <a:extLst>
                <a:ext uri="{FF2B5EF4-FFF2-40B4-BE49-F238E27FC236}">
                  <a16:creationId xmlns:a16="http://schemas.microsoft.com/office/drawing/2014/main" id="{9650BACF-967E-4885-927B-235E659B9CA6}"/>
                </a:ext>
              </a:extLst>
            </p:cNvPr>
            <p:cNvSpPr txBox="1"/>
            <p:nvPr/>
          </p:nvSpPr>
          <p:spPr>
            <a:xfrm rot="19254144">
              <a:off x="7818754" y="2033597"/>
              <a:ext cx="842538" cy="3077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 err="1"/>
                <a:t>Results</a:t>
              </a:r>
              <a:endParaRPr lang="de-DE" sz="1400" dirty="0"/>
            </a:p>
          </p:txBody>
        </p:sp>
      </p:grpSp>
      <p:sp>
        <p:nvSpPr>
          <p:cNvPr id="40" name="Pfeil: nach unten 39">
            <a:hlinkClick r:id="rId13" action="ppaction://hlinksldjump"/>
            <a:extLst>
              <a:ext uri="{FF2B5EF4-FFF2-40B4-BE49-F238E27FC236}">
                <a16:creationId xmlns:a16="http://schemas.microsoft.com/office/drawing/2014/main" id="{A9EF54FD-4FBE-475D-8FEF-FAAB8D9D414D}"/>
              </a:ext>
            </a:extLst>
          </p:cNvPr>
          <p:cNvSpPr/>
          <p:nvPr/>
        </p:nvSpPr>
        <p:spPr>
          <a:xfrm rot="5400000">
            <a:off x="711484" y="5716456"/>
            <a:ext cx="631355" cy="1375241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500" dirty="0">
                <a:solidFill>
                  <a:schemeClr val="tx1"/>
                </a:solidFill>
              </a:rPr>
              <a:t>Back</a:t>
            </a:r>
          </a:p>
        </p:txBody>
      </p:sp>
      <p:sp>
        <p:nvSpPr>
          <p:cNvPr id="38" name="Rechteck 37">
            <a:hlinkClick r:id="rId14" action="ppaction://hlinksldjump"/>
            <a:extLst>
              <a:ext uri="{FF2B5EF4-FFF2-40B4-BE49-F238E27FC236}">
                <a16:creationId xmlns:a16="http://schemas.microsoft.com/office/drawing/2014/main" id="{EB47DE50-EBB4-4E6B-8295-529EAD9A2ABD}"/>
              </a:ext>
            </a:extLst>
          </p:cNvPr>
          <p:cNvSpPr/>
          <p:nvPr/>
        </p:nvSpPr>
        <p:spPr>
          <a:xfrm>
            <a:off x="348645" y="5256697"/>
            <a:ext cx="1440000" cy="54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Implications</a:t>
            </a:r>
            <a:endParaRPr lang="de-DE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132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5B69D4EF-887E-444C-87B9-B3B140617666}"/>
              </a:ext>
            </a:extLst>
          </p:cNvPr>
          <p:cNvSpPr txBox="1"/>
          <p:nvPr/>
        </p:nvSpPr>
        <p:spPr>
          <a:xfrm>
            <a:off x="55329" y="205449"/>
            <a:ext cx="8800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Motivation &amp;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Objective</a:t>
            </a:r>
            <a:endParaRPr lang="de-DE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CF926E89-BA20-4183-9315-38AC6D8F5EB5}"/>
              </a:ext>
            </a:extLst>
          </p:cNvPr>
          <p:cNvSpPr txBox="1"/>
          <p:nvPr/>
        </p:nvSpPr>
        <p:spPr>
          <a:xfrm>
            <a:off x="150859" y="792543"/>
            <a:ext cx="8800598" cy="3570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history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settlement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industrial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past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formed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different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types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temperate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deciduous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urban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forest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stands in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Ruhr Metropolitan Region in West-Germany,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differing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species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composition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soil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characteristics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742950" lvl="1" indent="-28575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old-grown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b="1" dirty="0">
                <a:latin typeface="Arial" panose="020B0604020202020204" pitchFamily="34" charset="0"/>
                <a:cs typeface="Arial" panose="020B0604020202020204" pitchFamily="34" charset="0"/>
              </a:rPr>
              <a:t>semi-</a:t>
            </a:r>
            <a:r>
              <a:rPr lang="de-DE" sz="1300" b="1" dirty="0" err="1">
                <a:latin typeface="Arial" panose="020B0604020202020204" pitchFamily="34" charset="0"/>
                <a:cs typeface="Arial" panose="020B0604020202020204" pitchFamily="34" charset="0"/>
              </a:rPr>
              <a:t>natural</a:t>
            </a:r>
            <a:r>
              <a:rPr lang="de-DE" sz="1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b="1" dirty="0" err="1">
                <a:latin typeface="Arial" panose="020B0604020202020204" pitchFamily="34" charset="0"/>
                <a:cs typeface="Arial" panose="020B0604020202020204" pitchFamily="34" charset="0"/>
              </a:rPr>
              <a:t>forests</a:t>
            </a:r>
            <a:r>
              <a:rPr lang="de-DE" sz="1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on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deep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native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soils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marL="742950" lvl="1" indent="-28575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allochthone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mixed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forest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stands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planted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parks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and on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slag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slate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heaps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remnants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industrial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past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sz="1300" b="1" dirty="0">
                <a:latin typeface="Arial" panose="020B0604020202020204" pitchFamily="34" charset="0"/>
                <a:cs typeface="Arial" panose="020B0604020202020204" pitchFamily="34" charset="0"/>
              </a:rPr>
              <a:t>urban </a:t>
            </a:r>
            <a:r>
              <a:rPr lang="de-DE" sz="1300" b="1" dirty="0" err="1">
                <a:latin typeface="Arial" panose="020B0604020202020204" pitchFamily="34" charset="0"/>
                <a:cs typeface="Arial" panose="020B0604020202020204" pitchFamily="34" charset="0"/>
              </a:rPr>
              <a:t>greening</a:t>
            </a:r>
            <a:r>
              <a:rPr lang="de-DE" sz="1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b="1" dirty="0" err="1">
                <a:latin typeface="Arial" panose="020B0604020202020204" pitchFamily="34" charset="0"/>
                <a:cs typeface="Arial" panose="020B0604020202020204" pitchFamily="34" charset="0"/>
              </a:rPr>
              <a:t>forests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limited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rooting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depth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, and </a:t>
            </a:r>
          </a:p>
          <a:p>
            <a:pPr marL="742950" lvl="1" indent="-28575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autochthone </a:t>
            </a:r>
            <a:r>
              <a:rPr lang="de-DE" sz="1300" b="1" dirty="0" err="1">
                <a:latin typeface="Arial" panose="020B0604020202020204" pitchFamily="34" charset="0"/>
                <a:cs typeface="Arial" panose="020B0604020202020204" pitchFamily="34" charset="0"/>
              </a:rPr>
              <a:t>succession</a:t>
            </a:r>
            <a:r>
              <a:rPr lang="de-DE" sz="1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b="1" dirty="0" err="1">
                <a:latin typeface="Arial" panose="020B0604020202020204" pitchFamily="34" charset="0"/>
                <a:cs typeface="Arial" panose="020B0604020202020204" pitchFamily="34" charset="0"/>
              </a:rPr>
              <a:t>forests</a:t>
            </a:r>
            <a:r>
              <a:rPr lang="de-DE" sz="1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birch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poplar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willow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established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industrial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brownfields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loosy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coarse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soils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, and limited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rooting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depth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de-DE" sz="13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balance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those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forest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types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were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investigated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eleven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monitoring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sites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years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2018 and 2019,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considering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CO</a:t>
            </a:r>
            <a:r>
              <a:rPr lang="de-DE" sz="13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uptake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forest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growth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, CO</a:t>
            </a:r>
            <a:r>
              <a:rPr lang="de-DE" sz="13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translocation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litterfall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, and CO</a:t>
            </a:r>
            <a:r>
              <a:rPr lang="de-DE" sz="13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release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soil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respiration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Both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years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were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characterized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drought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conditions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, and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therefore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also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studied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impact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two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years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drought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on CO</a:t>
            </a:r>
            <a:r>
              <a:rPr lang="de-DE" sz="13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balance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different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forest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types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6" name="Pfeil: nach unten 15">
            <a:hlinkClick r:id="rId2" action="ppaction://hlinksldjump"/>
            <a:extLst>
              <a:ext uri="{FF2B5EF4-FFF2-40B4-BE49-F238E27FC236}">
                <a16:creationId xmlns:a16="http://schemas.microsoft.com/office/drawing/2014/main" id="{7FAF6CA1-D9E4-4CC2-91C5-7F6144B1D10E}"/>
              </a:ext>
            </a:extLst>
          </p:cNvPr>
          <p:cNvSpPr/>
          <p:nvPr/>
        </p:nvSpPr>
        <p:spPr>
          <a:xfrm rot="5400000">
            <a:off x="8120962" y="-143227"/>
            <a:ext cx="631355" cy="1097463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500" dirty="0">
                <a:solidFill>
                  <a:schemeClr val="tx1"/>
                </a:solidFill>
              </a:rPr>
              <a:t>Menu</a:t>
            </a: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98392D02-D687-4ABA-9E45-13DB897EA9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195" y="4679648"/>
            <a:ext cx="2825926" cy="18845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>
            <a:extLst>
              <a:ext uri="{FF2B5EF4-FFF2-40B4-BE49-F238E27FC236}">
                <a16:creationId xmlns:a16="http://schemas.microsoft.com/office/drawing/2014/main" id="{00D9B88B-3D08-4E8B-AD04-3802D36AFF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446" y="4679648"/>
            <a:ext cx="2825925" cy="18845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1">
            <a:extLst>
              <a:ext uri="{FF2B5EF4-FFF2-40B4-BE49-F238E27FC236}">
                <a16:creationId xmlns:a16="http://schemas.microsoft.com/office/drawing/2014/main" id="{3A9309C1-9B7E-4079-99D8-9B707EE97A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44" y="4679648"/>
            <a:ext cx="2825926" cy="188452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43">
            <a:extLst>
              <a:ext uri="{FF2B5EF4-FFF2-40B4-BE49-F238E27FC236}">
                <a16:creationId xmlns:a16="http://schemas.microsoft.com/office/drawing/2014/main" id="{27475EBB-4191-4DF4-8F42-4A39FE0D9EFE}"/>
              </a:ext>
            </a:extLst>
          </p:cNvPr>
          <p:cNvSpPr/>
          <p:nvPr/>
        </p:nvSpPr>
        <p:spPr>
          <a:xfrm>
            <a:off x="1273917" y="6287364"/>
            <a:ext cx="1678349" cy="292388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buClr>
                <a:srgbClr val="002060"/>
              </a:buClr>
              <a:buSzPct val="125000"/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Semi-natural forests</a:t>
            </a:r>
          </a:p>
        </p:txBody>
      </p:sp>
      <p:sp>
        <p:nvSpPr>
          <p:cNvPr id="17" name="Rectangle 43">
            <a:extLst>
              <a:ext uri="{FF2B5EF4-FFF2-40B4-BE49-F238E27FC236}">
                <a16:creationId xmlns:a16="http://schemas.microsoft.com/office/drawing/2014/main" id="{3CBB0FAA-AB23-48EB-B507-886A88EABB92}"/>
              </a:ext>
            </a:extLst>
          </p:cNvPr>
          <p:cNvSpPr/>
          <p:nvPr/>
        </p:nvSpPr>
        <p:spPr>
          <a:xfrm>
            <a:off x="4097852" y="6289656"/>
            <a:ext cx="1885062" cy="292388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buClr>
                <a:srgbClr val="002060"/>
              </a:buClr>
              <a:buSzPct val="125000"/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Urban greening forests</a:t>
            </a:r>
          </a:p>
        </p:txBody>
      </p:sp>
      <p:sp>
        <p:nvSpPr>
          <p:cNvPr id="18" name="Rectangle 43">
            <a:extLst>
              <a:ext uri="{FF2B5EF4-FFF2-40B4-BE49-F238E27FC236}">
                <a16:creationId xmlns:a16="http://schemas.microsoft.com/office/drawing/2014/main" id="{D318BEC7-5623-4683-B2E2-46B233C18587}"/>
              </a:ext>
            </a:extLst>
          </p:cNvPr>
          <p:cNvSpPr/>
          <p:nvPr/>
        </p:nvSpPr>
        <p:spPr>
          <a:xfrm>
            <a:off x="7364501" y="6287364"/>
            <a:ext cx="1620870" cy="292388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buClr>
                <a:srgbClr val="002060"/>
              </a:buClr>
              <a:buSzPct val="125000"/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Succession forests</a:t>
            </a:r>
          </a:p>
        </p:txBody>
      </p:sp>
    </p:spTree>
    <p:extLst>
      <p:ext uri="{BB962C8B-B14F-4D97-AF65-F5344CB8AC3E}">
        <p14:creationId xmlns:p14="http://schemas.microsoft.com/office/powerpoint/2010/main" val="4038125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5B69D4EF-887E-444C-87B9-B3B140617666}"/>
              </a:ext>
            </a:extLst>
          </p:cNvPr>
          <p:cNvSpPr txBox="1"/>
          <p:nvPr/>
        </p:nvSpPr>
        <p:spPr>
          <a:xfrm>
            <a:off x="55329" y="205449"/>
            <a:ext cx="8800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Study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area</a:t>
            </a:r>
            <a:endParaRPr lang="de-DE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Grafik 5" descr="Ein Bild, das Karte enthält.&#10;&#10;Automatisch generierte Beschreibung">
            <a:extLst>
              <a:ext uri="{FF2B5EF4-FFF2-40B4-BE49-F238E27FC236}">
                <a16:creationId xmlns:a16="http://schemas.microsoft.com/office/drawing/2014/main" id="{0FB9A6F5-DDAF-4A8A-A61C-2ADE20AD118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75" y="555396"/>
            <a:ext cx="7177049" cy="5075301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CF926E89-BA20-4183-9315-38AC6D8F5EB5}"/>
              </a:ext>
            </a:extLst>
          </p:cNvPr>
          <p:cNvSpPr txBox="1"/>
          <p:nvPr/>
        </p:nvSpPr>
        <p:spPr>
          <a:xfrm>
            <a:off x="164586" y="5696156"/>
            <a:ext cx="880059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Ruhr Metropolitan Region in Germany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one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biggest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agglomerations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in Europe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Polycentric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structure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densely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populated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areas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, but also large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amounts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green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infrastructure</a:t>
            </a:r>
            <a:endParaRPr lang="de-DE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Area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urban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forests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estimated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up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822 km²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which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23 %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total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area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agglomeration</a:t>
            </a:r>
            <a:endParaRPr lang="de-DE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EEAC7C7A-CE40-4122-A918-54F23012A3E5}"/>
              </a:ext>
            </a:extLst>
          </p:cNvPr>
          <p:cNvSpPr/>
          <p:nvPr/>
        </p:nvSpPr>
        <p:spPr>
          <a:xfrm>
            <a:off x="4257674" y="2605849"/>
            <a:ext cx="523153" cy="862013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>
            <a:hlinkClick r:id="rId3" action="ppaction://hlinksldjump"/>
            <a:extLst>
              <a:ext uri="{FF2B5EF4-FFF2-40B4-BE49-F238E27FC236}">
                <a16:creationId xmlns:a16="http://schemas.microsoft.com/office/drawing/2014/main" id="{49EFDB92-2191-4D73-A299-615988FA592C}"/>
              </a:ext>
            </a:extLst>
          </p:cNvPr>
          <p:cNvSpPr/>
          <p:nvPr/>
        </p:nvSpPr>
        <p:spPr>
          <a:xfrm>
            <a:off x="6725168" y="3709756"/>
            <a:ext cx="1847779" cy="5526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Zoom in </a:t>
            </a:r>
            <a:r>
              <a:rPr lang="de-DE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study</a:t>
            </a:r>
            <a:r>
              <a:rPr lang="de-DE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sites</a:t>
            </a:r>
            <a:endParaRPr lang="de-DE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179A0416-5F55-4629-A107-7D970C6A5981}"/>
              </a:ext>
            </a:extLst>
          </p:cNvPr>
          <p:cNvCxnSpPr>
            <a:cxnSpLocks/>
            <a:stCxn id="11" idx="1"/>
            <a:endCxn id="10" idx="5"/>
          </p:cNvCxnSpPr>
          <p:nvPr/>
        </p:nvCxnSpPr>
        <p:spPr>
          <a:xfrm flipH="1" flipV="1">
            <a:off x="4704213" y="3341623"/>
            <a:ext cx="2020955" cy="64448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feil: nach unten 15">
            <a:hlinkClick r:id="rId4" action="ppaction://hlinksldjump"/>
            <a:extLst>
              <a:ext uri="{FF2B5EF4-FFF2-40B4-BE49-F238E27FC236}">
                <a16:creationId xmlns:a16="http://schemas.microsoft.com/office/drawing/2014/main" id="{7FAF6CA1-D9E4-4CC2-91C5-7F6144B1D10E}"/>
              </a:ext>
            </a:extLst>
          </p:cNvPr>
          <p:cNvSpPr/>
          <p:nvPr/>
        </p:nvSpPr>
        <p:spPr>
          <a:xfrm rot="5400000">
            <a:off x="8120962" y="-143227"/>
            <a:ext cx="631355" cy="1097463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500" dirty="0">
                <a:solidFill>
                  <a:schemeClr val="tx1"/>
                </a:solidFill>
              </a:rPr>
              <a:t>Menu</a:t>
            </a:r>
          </a:p>
        </p:txBody>
      </p:sp>
    </p:spTree>
    <p:extLst>
      <p:ext uri="{BB962C8B-B14F-4D97-AF65-F5344CB8AC3E}">
        <p14:creationId xmlns:p14="http://schemas.microsoft.com/office/powerpoint/2010/main" val="513910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5B69D4EF-887E-444C-87B9-B3B140617666}"/>
              </a:ext>
            </a:extLst>
          </p:cNvPr>
          <p:cNvSpPr txBox="1"/>
          <p:nvPr/>
        </p:nvSpPr>
        <p:spPr>
          <a:xfrm>
            <a:off x="55329" y="205449"/>
            <a:ext cx="8800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Investigation on CO</a:t>
            </a:r>
            <a:r>
              <a:rPr lang="de-DE" sz="20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balance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eleven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monitoring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sites</a:t>
            </a:r>
            <a:endParaRPr lang="de-DE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Pfeil: nach unten 15">
            <a:hlinkClick r:id="rId2" action="ppaction://hlinksldjump"/>
            <a:extLst>
              <a:ext uri="{FF2B5EF4-FFF2-40B4-BE49-F238E27FC236}">
                <a16:creationId xmlns:a16="http://schemas.microsoft.com/office/drawing/2014/main" id="{7FAF6CA1-D9E4-4CC2-91C5-7F6144B1D10E}"/>
              </a:ext>
            </a:extLst>
          </p:cNvPr>
          <p:cNvSpPr/>
          <p:nvPr/>
        </p:nvSpPr>
        <p:spPr>
          <a:xfrm rot="5400000">
            <a:off x="8120962" y="-143227"/>
            <a:ext cx="631355" cy="1097463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500" dirty="0">
                <a:solidFill>
                  <a:schemeClr val="tx1"/>
                </a:solidFill>
              </a:rPr>
              <a:t>Menu</a:t>
            </a:r>
          </a:p>
        </p:txBody>
      </p:sp>
      <p:pic>
        <p:nvPicPr>
          <p:cNvPr id="9" name="Grafik 8" descr="Ein Bild, das Karte enthält.&#10;&#10;Automatisch generierte Beschreibung">
            <a:extLst>
              <a:ext uri="{FF2B5EF4-FFF2-40B4-BE49-F238E27FC236}">
                <a16:creationId xmlns:a16="http://schemas.microsoft.com/office/drawing/2014/main" id="{5EE1FB6A-4AAF-4FF1-9256-41466DD1919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55" y="721181"/>
            <a:ext cx="4255310" cy="6017489"/>
          </a:xfrm>
          <a:prstGeom prst="rect">
            <a:avLst/>
          </a:prstGeom>
        </p:spPr>
      </p:pic>
      <p:pic>
        <p:nvPicPr>
          <p:cNvPr id="14" name="Picture 11">
            <a:extLst>
              <a:ext uri="{FF2B5EF4-FFF2-40B4-BE49-F238E27FC236}">
                <a16:creationId xmlns:a16="http://schemas.microsoft.com/office/drawing/2014/main" id="{8D861F1D-BE8E-41E2-B0EB-929AD57B54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572" y="733928"/>
            <a:ext cx="2802336" cy="186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9">
            <a:extLst>
              <a:ext uri="{FF2B5EF4-FFF2-40B4-BE49-F238E27FC236}">
                <a16:creationId xmlns:a16="http://schemas.microsoft.com/office/drawing/2014/main" id="{512BDF04-C3DC-4B52-950C-EEB239BD9A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572" y="2855065"/>
            <a:ext cx="2802336" cy="1869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0">
            <a:extLst>
              <a:ext uri="{FF2B5EF4-FFF2-40B4-BE49-F238E27FC236}">
                <a16:creationId xmlns:a16="http://schemas.microsoft.com/office/drawing/2014/main" id="{3826A8A3-7405-4005-AE4E-9D3AAACA7A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572" y="4899948"/>
            <a:ext cx="2802336" cy="186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hteck 17">
            <a:hlinkClick r:id="rId7" action="ppaction://hlinksldjump"/>
            <a:extLst>
              <a:ext uri="{FF2B5EF4-FFF2-40B4-BE49-F238E27FC236}">
                <a16:creationId xmlns:a16="http://schemas.microsoft.com/office/drawing/2014/main" id="{9443E70B-89E3-43F5-8613-77ED4678634A}"/>
              </a:ext>
            </a:extLst>
          </p:cNvPr>
          <p:cNvSpPr/>
          <p:nvPr/>
        </p:nvSpPr>
        <p:spPr>
          <a:xfrm>
            <a:off x="6169891" y="2349740"/>
            <a:ext cx="1718017" cy="252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Semi-</a:t>
            </a:r>
            <a:r>
              <a:rPr lang="de-DE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natural</a:t>
            </a:r>
            <a:r>
              <a:rPr lang="de-DE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forests</a:t>
            </a:r>
            <a:endParaRPr lang="de-DE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hteck 18">
            <a:hlinkClick r:id="rId8" action="ppaction://hlinksldjump"/>
            <a:extLst>
              <a:ext uri="{FF2B5EF4-FFF2-40B4-BE49-F238E27FC236}">
                <a16:creationId xmlns:a16="http://schemas.microsoft.com/office/drawing/2014/main" id="{11CE954A-2548-48B6-9F2C-050F5854AAD1}"/>
              </a:ext>
            </a:extLst>
          </p:cNvPr>
          <p:cNvSpPr/>
          <p:nvPr/>
        </p:nvSpPr>
        <p:spPr>
          <a:xfrm>
            <a:off x="5970408" y="4468258"/>
            <a:ext cx="1917499" cy="252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Urban </a:t>
            </a:r>
            <a:r>
              <a:rPr lang="de-DE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greening</a:t>
            </a:r>
            <a:r>
              <a:rPr lang="de-DE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forests</a:t>
            </a:r>
            <a:endParaRPr lang="de-DE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hteck 19">
            <a:hlinkClick r:id="rId9" action="ppaction://hlinksldjump"/>
            <a:extLst>
              <a:ext uri="{FF2B5EF4-FFF2-40B4-BE49-F238E27FC236}">
                <a16:creationId xmlns:a16="http://schemas.microsoft.com/office/drawing/2014/main" id="{385F8C24-66FA-4067-99A0-5C119B69F955}"/>
              </a:ext>
            </a:extLst>
          </p:cNvPr>
          <p:cNvSpPr/>
          <p:nvPr/>
        </p:nvSpPr>
        <p:spPr>
          <a:xfrm>
            <a:off x="6253018" y="6526551"/>
            <a:ext cx="1634890" cy="252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Succession</a:t>
            </a:r>
            <a:r>
              <a:rPr lang="de-DE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forests</a:t>
            </a:r>
            <a:endParaRPr lang="de-DE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37833BDE-B15A-46FA-9C2B-DA351D5943A3}"/>
              </a:ext>
            </a:extLst>
          </p:cNvPr>
          <p:cNvCxnSpPr>
            <a:cxnSpLocks/>
            <a:stCxn id="14" idx="1"/>
          </p:cNvCxnSpPr>
          <p:nvPr/>
        </p:nvCxnSpPr>
        <p:spPr>
          <a:xfrm flipH="1">
            <a:off x="1417650" y="1667834"/>
            <a:ext cx="3667922" cy="3630887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mit Pfeil 21">
            <a:extLst>
              <a:ext uri="{FF2B5EF4-FFF2-40B4-BE49-F238E27FC236}">
                <a16:creationId xmlns:a16="http://schemas.microsoft.com/office/drawing/2014/main" id="{4380C36F-AA43-4FF4-8D74-91A07489FA2C}"/>
              </a:ext>
            </a:extLst>
          </p:cNvPr>
          <p:cNvCxnSpPr>
            <a:cxnSpLocks/>
            <a:stCxn id="14" idx="1"/>
          </p:cNvCxnSpPr>
          <p:nvPr/>
        </p:nvCxnSpPr>
        <p:spPr>
          <a:xfrm flipH="1" flipV="1">
            <a:off x="2558473" y="1456100"/>
            <a:ext cx="2527099" cy="211734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id="{657F17CD-0246-44DC-9922-9787C58080D4}"/>
              </a:ext>
            </a:extLst>
          </p:cNvPr>
          <p:cNvCxnSpPr>
            <a:cxnSpLocks/>
            <a:stCxn id="15" idx="1"/>
          </p:cNvCxnSpPr>
          <p:nvPr/>
        </p:nvCxnSpPr>
        <p:spPr>
          <a:xfrm flipH="1">
            <a:off x="1881052" y="3789589"/>
            <a:ext cx="3204520" cy="1612311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6EFA5F40-1AFB-4F05-B44E-257F7AEDA87B}"/>
              </a:ext>
            </a:extLst>
          </p:cNvPr>
          <p:cNvCxnSpPr>
            <a:cxnSpLocks/>
            <a:stCxn id="15" idx="1"/>
          </p:cNvCxnSpPr>
          <p:nvPr/>
        </p:nvCxnSpPr>
        <p:spPr>
          <a:xfrm flipH="1">
            <a:off x="1663338" y="3789589"/>
            <a:ext cx="3422234" cy="1818731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>
            <a:extLst>
              <a:ext uri="{FF2B5EF4-FFF2-40B4-BE49-F238E27FC236}">
                <a16:creationId xmlns:a16="http://schemas.microsoft.com/office/drawing/2014/main" id="{25D7EB26-1E76-4133-AE4A-0CD5EE129A17}"/>
              </a:ext>
            </a:extLst>
          </p:cNvPr>
          <p:cNvCxnSpPr>
            <a:cxnSpLocks/>
            <a:stCxn id="15" idx="1"/>
          </p:cNvCxnSpPr>
          <p:nvPr/>
        </p:nvCxnSpPr>
        <p:spPr>
          <a:xfrm flipH="1">
            <a:off x="3334328" y="3789589"/>
            <a:ext cx="1751244" cy="1400577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mit Pfeil 25">
            <a:extLst>
              <a:ext uri="{FF2B5EF4-FFF2-40B4-BE49-F238E27FC236}">
                <a16:creationId xmlns:a16="http://schemas.microsoft.com/office/drawing/2014/main" id="{1B6A3254-4D20-42E3-9712-D6C8690E4B64}"/>
              </a:ext>
            </a:extLst>
          </p:cNvPr>
          <p:cNvCxnSpPr>
            <a:cxnSpLocks/>
            <a:stCxn id="15" idx="1"/>
          </p:cNvCxnSpPr>
          <p:nvPr/>
        </p:nvCxnSpPr>
        <p:spPr>
          <a:xfrm flipH="1">
            <a:off x="3168074" y="3789589"/>
            <a:ext cx="1917498" cy="1720866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mit Pfeil 26">
            <a:extLst>
              <a:ext uri="{FF2B5EF4-FFF2-40B4-BE49-F238E27FC236}">
                <a16:creationId xmlns:a16="http://schemas.microsoft.com/office/drawing/2014/main" id="{D34A28DA-F070-4004-85E7-1E775352063E}"/>
              </a:ext>
            </a:extLst>
          </p:cNvPr>
          <p:cNvCxnSpPr>
            <a:cxnSpLocks/>
            <a:stCxn id="17" idx="1"/>
          </p:cNvCxnSpPr>
          <p:nvPr/>
        </p:nvCxnSpPr>
        <p:spPr>
          <a:xfrm flipH="1">
            <a:off x="4066462" y="5834061"/>
            <a:ext cx="1019110" cy="127351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mit Pfeil 27">
            <a:extLst>
              <a:ext uri="{FF2B5EF4-FFF2-40B4-BE49-F238E27FC236}">
                <a16:creationId xmlns:a16="http://schemas.microsoft.com/office/drawing/2014/main" id="{B555E150-85C0-4687-A66A-D4FD633C8FEA}"/>
              </a:ext>
            </a:extLst>
          </p:cNvPr>
          <p:cNvCxnSpPr>
            <a:cxnSpLocks/>
            <a:stCxn id="17" idx="1"/>
          </p:cNvCxnSpPr>
          <p:nvPr/>
        </p:nvCxnSpPr>
        <p:spPr>
          <a:xfrm flipH="1" flipV="1">
            <a:off x="3057238" y="5076281"/>
            <a:ext cx="2028334" cy="75778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mit Pfeil 28">
            <a:extLst>
              <a:ext uri="{FF2B5EF4-FFF2-40B4-BE49-F238E27FC236}">
                <a16:creationId xmlns:a16="http://schemas.microsoft.com/office/drawing/2014/main" id="{03B38030-384D-45EA-B460-AE892BA15021}"/>
              </a:ext>
            </a:extLst>
          </p:cNvPr>
          <p:cNvCxnSpPr>
            <a:cxnSpLocks/>
            <a:stCxn id="17" idx="1"/>
          </p:cNvCxnSpPr>
          <p:nvPr/>
        </p:nvCxnSpPr>
        <p:spPr>
          <a:xfrm flipH="1" flipV="1">
            <a:off x="1663338" y="5454153"/>
            <a:ext cx="3422234" cy="379908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19765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5B69D4EF-887E-444C-87B9-B3B140617666}"/>
              </a:ext>
            </a:extLst>
          </p:cNvPr>
          <p:cNvSpPr txBox="1"/>
          <p:nvPr/>
        </p:nvSpPr>
        <p:spPr>
          <a:xfrm>
            <a:off x="55329" y="205449"/>
            <a:ext cx="8800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Semi-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natural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forests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[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click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points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site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characteristics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</a:p>
        </p:txBody>
      </p:sp>
      <p:sp>
        <p:nvSpPr>
          <p:cNvPr id="16" name="Pfeil: nach unten 15">
            <a:hlinkClick r:id="rId2" action="ppaction://hlinksldjump"/>
            <a:extLst>
              <a:ext uri="{FF2B5EF4-FFF2-40B4-BE49-F238E27FC236}">
                <a16:creationId xmlns:a16="http://schemas.microsoft.com/office/drawing/2014/main" id="{7FAF6CA1-D9E4-4CC2-91C5-7F6144B1D10E}"/>
              </a:ext>
            </a:extLst>
          </p:cNvPr>
          <p:cNvSpPr/>
          <p:nvPr/>
        </p:nvSpPr>
        <p:spPr>
          <a:xfrm rot="5400000">
            <a:off x="8120962" y="-143227"/>
            <a:ext cx="631355" cy="1097463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500" dirty="0">
                <a:solidFill>
                  <a:schemeClr val="tx1"/>
                </a:solidFill>
              </a:rPr>
              <a:t>Menu</a:t>
            </a:r>
          </a:p>
        </p:txBody>
      </p:sp>
      <p:pic>
        <p:nvPicPr>
          <p:cNvPr id="30" name="Picture 11">
            <a:extLst>
              <a:ext uri="{FF2B5EF4-FFF2-40B4-BE49-F238E27FC236}">
                <a16:creationId xmlns:a16="http://schemas.microsoft.com/office/drawing/2014/main" id="{4DCF6C14-DD41-4083-B1D1-4F353249F2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12" y="786193"/>
            <a:ext cx="4288616" cy="2858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feld 30">
            <a:extLst>
              <a:ext uri="{FF2B5EF4-FFF2-40B4-BE49-F238E27FC236}">
                <a16:creationId xmlns:a16="http://schemas.microsoft.com/office/drawing/2014/main" id="{7C244202-327D-463A-9450-2C47F8E70A89}"/>
              </a:ext>
            </a:extLst>
          </p:cNvPr>
          <p:cNvSpPr txBox="1"/>
          <p:nvPr/>
        </p:nvSpPr>
        <p:spPr>
          <a:xfrm>
            <a:off x="167012" y="1268414"/>
            <a:ext cx="4296661" cy="2369367"/>
          </a:xfrm>
          <a:prstGeom prst="rect">
            <a:avLst/>
          </a:prstGeom>
          <a:solidFill>
            <a:schemeClr val="accent1">
              <a:lumMod val="20000"/>
              <a:lumOff val="80000"/>
              <a:alpha val="90000"/>
            </a:schemeClr>
          </a:solidFill>
          <a:ln>
            <a:solidFill>
              <a:schemeClr val="accent1"/>
            </a:solidFill>
          </a:ln>
        </p:spPr>
        <p:txBody>
          <a:bodyPr wrap="square" rtlCol="0" anchor="ctr">
            <a:spAutoFit/>
          </a:bodyPr>
          <a:lstStyle/>
          <a:p>
            <a:pPr marL="171450" indent="-1714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Old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forests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(&gt; 100 a)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remnants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traditional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cultural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landscape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Characterized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site-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specific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climax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tree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species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like </a:t>
            </a:r>
            <a:r>
              <a:rPr lang="de-DE" i="1" dirty="0">
                <a:latin typeface="Arial" panose="020B0604020202020204" pitchFamily="34" charset="0"/>
                <a:cs typeface="Arial" panose="020B0604020202020204" pitchFamily="34" charset="0"/>
              </a:rPr>
              <a:t>Fagus sylvatica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>
                <a:latin typeface="Arial" panose="020B0604020202020204" pitchFamily="34" charset="0"/>
                <a:cs typeface="Arial" panose="020B0604020202020204" pitchFamily="34" charset="0"/>
              </a:rPr>
              <a:t>Quercus robur</a:t>
            </a:r>
          </a:p>
          <a:p>
            <a:pPr marL="171450" indent="-1714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Growing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deep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native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soils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Grafik 2" descr="Ein Bild, das Karte enthält.&#10;&#10;Automatisch generierte Beschreibung">
            <a:extLst>
              <a:ext uri="{FF2B5EF4-FFF2-40B4-BE49-F238E27FC236}">
                <a16:creationId xmlns:a16="http://schemas.microsoft.com/office/drawing/2014/main" id="{D560A08E-E454-446E-A626-B684D99DA3D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12" y="3760619"/>
            <a:ext cx="4288616" cy="3032726"/>
          </a:xfrm>
          <a:prstGeom prst="rect">
            <a:avLst/>
          </a:prstGeom>
        </p:spPr>
      </p:pic>
      <p:pic>
        <p:nvPicPr>
          <p:cNvPr id="6" name="Grafik 5" descr="Ein Bild, das Text enthält.&#10;&#10;Automatisch generierte Beschreibung">
            <a:extLst>
              <a:ext uri="{FF2B5EF4-FFF2-40B4-BE49-F238E27FC236}">
                <a16:creationId xmlns:a16="http://schemas.microsoft.com/office/drawing/2014/main" id="{16C65EC5-7383-40B7-968B-4F113CAEED8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8374" y="786193"/>
            <a:ext cx="4049226" cy="2863439"/>
          </a:xfrm>
          <a:prstGeom prst="rect">
            <a:avLst/>
          </a:prstGeom>
        </p:spPr>
      </p:pic>
      <p:sp>
        <p:nvSpPr>
          <p:cNvPr id="32" name="Rechteck 31">
            <a:hlinkClick r:id="rId6" action="ppaction://hlinksldjump"/>
            <a:extLst>
              <a:ext uri="{FF2B5EF4-FFF2-40B4-BE49-F238E27FC236}">
                <a16:creationId xmlns:a16="http://schemas.microsoft.com/office/drawing/2014/main" id="{0F9BF441-C359-4299-B832-1C04C5016866}"/>
              </a:ext>
            </a:extLst>
          </p:cNvPr>
          <p:cNvSpPr/>
          <p:nvPr/>
        </p:nvSpPr>
        <p:spPr>
          <a:xfrm>
            <a:off x="7536988" y="6253345"/>
            <a:ext cx="1440000" cy="54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Study </a:t>
            </a:r>
            <a:r>
              <a:rPr lang="de-DE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sites</a:t>
            </a:r>
            <a:endParaRPr lang="de-DE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0" name="Gruppieren 39">
            <a:extLst>
              <a:ext uri="{FF2B5EF4-FFF2-40B4-BE49-F238E27FC236}">
                <a16:creationId xmlns:a16="http://schemas.microsoft.com/office/drawing/2014/main" id="{DB2EF58A-5144-44A3-88F6-992C170649E3}"/>
              </a:ext>
            </a:extLst>
          </p:cNvPr>
          <p:cNvGrpSpPr/>
          <p:nvPr/>
        </p:nvGrpSpPr>
        <p:grpSpPr>
          <a:xfrm>
            <a:off x="4799254" y="1009804"/>
            <a:ext cx="1568209" cy="1570158"/>
            <a:chOff x="4799254" y="1009804"/>
            <a:chExt cx="1568209" cy="1570158"/>
          </a:xfrm>
        </p:grpSpPr>
        <p:sp>
          <p:nvSpPr>
            <p:cNvPr id="35" name="Textfeld 34">
              <a:extLst>
                <a:ext uri="{FF2B5EF4-FFF2-40B4-BE49-F238E27FC236}">
                  <a16:creationId xmlns:a16="http://schemas.microsoft.com/office/drawing/2014/main" id="{35A90AED-A1BB-4E5B-B09C-7A0A0271759C}"/>
                </a:ext>
              </a:extLst>
            </p:cNvPr>
            <p:cNvSpPr txBox="1"/>
            <p:nvPr/>
          </p:nvSpPr>
          <p:spPr>
            <a:xfrm>
              <a:off x="4799254" y="1009804"/>
              <a:ext cx="1420582" cy="116955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1000" dirty="0"/>
                <a:t>ID: </a:t>
              </a:r>
              <a:r>
                <a:rPr lang="de-DE" sz="1000" dirty="0" err="1"/>
                <a:t>RePa-Bu</a:t>
              </a:r>
              <a:endParaRPr lang="de-DE" sz="1000" dirty="0"/>
            </a:p>
            <a:p>
              <a:r>
                <a:rPr lang="de-DE" sz="1000" dirty="0" err="1"/>
                <a:t>Species</a:t>
              </a:r>
              <a:r>
                <a:rPr lang="de-DE" sz="1000" dirty="0"/>
                <a:t>: </a:t>
              </a:r>
              <a:r>
                <a:rPr lang="de-DE" sz="1000" i="1" dirty="0"/>
                <a:t>Fagus sylvatica</a:t>
              </a:r>
            </a:p>
            <a:p>
              <a:r>
                <a:rPr lang="de-DE" sz="1000" dirty="0"/>
                <a:t>Area: 309.4 m²</a:t>
              </a:r>
            </a:p>
            <a:p>
              <a:r>
                <a:rPr lang="de-DE" sz="1000" dirty="0"/>
                <a:t>Age: &gt; 100 a</a:t>
              </a:r>
            </a:p>
            <a:p>
              <a:r>
                <a:rPr lang="de-DE" sz="1000" dirty="0"/>
                <a:t>DBH: </a:t>
              </a:r>
              <a:r>
                <a:rPr lang="en-US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47.7 ± 4.6 cm</a:t>
              </a:r>
              <a:endParaRPr lang="de-DE" sz="1000" dirty="0"/>
            </a:p>
            <a:p>
              <a:r>
                <a:rPr lang="de-DE" sz="1000" dirty="0"/>
                <a:t>Height: </a:t>
              </a:r>
              <a:r>
                <a:rPr lang="en-US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39.9 ± 2.5 m</a:t>
              </a:r>
            </a:p>
            <a:p>
              <a:r>
                <a:rPr lang="en-US" sz="1000" dirty="0">
                  <a:latin typeface="Calibri" panose="020F0502020204030204" pitchFamily="34" charset="0"/>
                  <a:cs typeface="Times New Roman" panose="02020603050405020304" pitchFamily="18" charset="0"/>
                </a:rPr>
                <a:t>Soil: Cambisol</a:t>
              </a:r>
              <a:endParaRPr lang="de-DE" sz="1000" dirty="0"/>
            </a:p>
          </p:txBody>
        </p:sp>
        <p:cxnSp>
          <p:nvCxnSpPr>
            <p:cNvPr id="11" name="Gerade Verbindung mit Pfeil 10">
              <a:extLst>
                <a:ext uri="{FF2B5EF4-FFF2-40B4-BE49-F238E27FC236}">
                  <a16:creationId xmlns:a16="http://schemas.microsoft.com/office/drawing/2014/main" id="{C9672E16-275B-47F1-9289-EFC902B08095}"/>
                </a:ext>
              </a:extLst>
            </p:cNvPr>
            <p:cNvCxnSpPr>
              <a:cxnSpLocks/>
              <a:stCxn id="35" idx="2"/>
            </p:cNvCxnSpPr>
            <p:nvPr/>
          </p:nvCxnSpPr>
          <p:spPr>
            <a:xfrm>
              <a:off x="5509545" y="2179355"/>
              <a:ext cx="857918" cy="400607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uppieren 38">
            <a:extLst>
              <a:ext uri="{FF2B5EF4-FFF2-40B4-BE49-F238E27FC236}">
                <a16:creationId xmlns:a16="http://schemas.microsoft.com/office/drawing/2014/main" id="{A3A06631-7CF0-4E5F-9174-88E45428E2BC}"/>
              </a:ext>
            </a:extLst>
          </p:cNvPr>
          <p:cNvGrpSpPr/>
          <p:nvPr/>
        </p:nvGrpSpPr>
        <p:grpSpPr>
          <a:xfrm>
            <a:off x="6653211" y="917762"/>
            <a:ext cx="1956527" cy="1729587"/>
            <a:chOff x="6695491" y="917762"/>
            <a:chExt cx="1915038" cy="1705365"/>
          </a:xfrm>
        </p:grpSpPr>
        <p:sp>
          <p:nvSpPr>
            <p:cNvPr id="34" name="Textfeld 33">
              <a:extLst>
                <a:ext uri="{FF2B5EF4-FFF2-40B4-BE49-F238E27FC236}">
                  <a16:creationId xmlns:a16="http://schemas.microsoft.com/office/drawing/2014/main" id="{7D0040EA-2299-4ED8-AC8E-9ADDC751218C}"/>
                </a:ext>
              </a:extLst>
            </p:cNvPr>
            <p:cNvSpPr txBox="1"/>
            <p:nvPr/>
          </p:nvSpPr>
          <p:spPr>
            <a:xfrm>
              <a:off x="6928236" y="917762"/>
              <a:ext cx="1682293" cy="115317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1000" dirty="0"/>
                <a:t>ID: </a:t>
              </a:r>
              <a:r>
                <a:rPr lang="de-DE" sz="1000" dirty="0" err="1"/>
                <a:t>RePa</a:t>
              </a:r>
              <a:r>
                <a:rPr lang="de-DE" sz="1000" dirty="0"/>
                <a:t>-Ah</a:t>
              </a:r>
            </a:p>
            <a:p>
              <a:r>
                <a:rPr lang="de-DE" sz="1000" dirty="0" err="1"/>
                <a:t>Species</a:t>
              </a:r>
              <a:r>
                <a:rPr lang="de-DE" sz="1000" dirty="0"/>
                <a:t>: </a:t>
              </a:r>
              <a:r>
                <a:rPr lang="de-DE" sz="1000" i="1" dirty="0"/>
                <a:t>Acer pseudoplatanus</a:t>
              </a:r>
            </a:p>
            <a:p>
              <a:r>
                <a:rPr lang="de-DE" sz="1000" dirty="0"/>
                <a:t>Area: 293.4 m²</a:t>
              </a:r>
            </a:p>
            <a:p>
              <a:r>
                <a:rPr lang="de-DE" sz="1000" dirty="0"/>
                <a:t>Age: &gt; 100 a</a:t>
              </a:r>
            </a:p>
            <a:p>
              <a:r>
                <a:rPr lang="de-DE" sz="1000" dirty="0"/>
                <a:t>DBH: </a:t>
              </a:r>
              <a:r>
                <a:rPr lang="en-US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34.6 ± 3.7 cm</a:t>
              </a:r>
              <a:endParaRPr lang="de-DE" sz="1000" dirty="0"/>
            </a:p>
            <a:p>
              <a:r>
                <a:rPr lang="de-DE" sz="1000" dirty="0"/>
                <a:t>Height: </a:t>
              </a:r>
              <a:r>
                <a:rPr lang="en-US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28.4 ± 2.3 m</a:t>
              </a:r>
            </a:p>
            <a:p>
              <a:r>
                <a:rPr lang="en-US" sz="1000" dirty="0">
                  <a:latin typeface="Calibri" panose="020F0502020204030204" pitchFamily="34" charset="0"/>
                  <a:cs typeface="Times New Roman" panose="02020603050405020304" pitchFamily="18" charset="0"/>
                </a:rPr>
                <a:t>Soil: Cambisol</a:t>
              </a:r>
              <a:endParaRPr lang="de-DE" sz="1000" dirty="0"/>
            </a:p>
          </p:txBody>
        </p:sp>
        <p:cxnSp>
          <p:nvCxnSpPr>
            <p:cNvPr id="36" name="Gerade Verbindung mit Pfeil 35">
              <a:extLst>
                <a:ext uri="{FF2B5EF4-FFF2-40B4-BE49-F238E27FC236}">
                  <a16:creationId xmlns:a16="http://schemas.microsoft.com/office/drawing/2014/main" id="{ED4C9ED5-C755-443E-A139-10A0BDDEF672}"/>
                </a:ext>
              </a:extLst>
            </p:cNvPr>
            <p:cNvCxnSpPr>
              <a:cxnSpLocks/>
              <a:stCxn id="34" idx="2"/>
            </p:cNvCxnSpPr>
            <p:nvPr/>
          </p:nvCxnSpPr>
          <p:spPr>
            <a:xfrm flipH="1">
              <a:off x="6695491" y="2070934"/>
              <a:ext cx="1073891" cy="552193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Ellipse 40">
            <a:extLst>
              <a:ext uri="{FF2B5EF4-FFF2-40B4-BE49-F238E27FC236}">
                <a16:creationId xmlns:a16="http://schemas.microsoft.com/office/drawing/2014/main" id="{5D12DDBE-7591-46DE-BAE3-D8A06DB608C4}"/>
              </a:ext>
            </a:extLst>
          </p:cNvPr>
          <p:cNvSpPr/>
          <p:nvPr/>
        </p:nvSpPr>
        <p:spPr>
          <a:xfrm>
            <a:off x="6510337" y="2647349"/>
            <a:ext cx="103747" cy="1101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E7D3E380-9F9B-4C60-9E19-5E17EC3A8110}"/>
              </a:ext>
            </a:extLst>
          </p:cNvPr>
          <p:cNvSpPr/>
          <p:nvPr/>
        </p:nvSpPr>
        <p:spPr>
          <a:xfrm>
            <a:off x="6367463" y="2579962"/>
            <a:ext cx="103747" cy="1101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50" name="Gruppieren 49">
            <a:extLst>
              <a:ext uri="{FF2B5EF4-FFF2-40B4-BE49-F238E27FC236}">
                <a16:creationId xmlns:a16="http://schemas.microsoft.com/office/drawing/2014/main" id="{43DF97D9-4F80-4A0D-B81D-71AF80465FDA}"/>
              </a:ext>
            </a:extLst>
          </p:cNvPr>
          <p:cNvGrpSpPr/>
          <p:nvPr/>
        </p:nvGrpSpPr>
        <p:grpSpPr>
          <a:xfrm>
            <a:off x="232075" y="3825274"/>
            <a:ext cx="1990791" cy="1512193"/>
            <a:chOff x="232075" y="3825274"/>
            <a:chExt cx="1990791" cy="1512193"/>
          </a:xfrm>
        </p:grpSpPr>
        <p:sp>
          <p:nvSpPr>
            <p:cNvPr id="33" name="Textfeld 32">
              <a:extLst>
                <a:ext uri="{FF2B5EF4-FFF2-40B4-BE49-F238E27FC236}">
                  <a16:creationId xmlns:a16="http://schemas.microsoft.com/office/drawing/2014/main" id="{478FB54A-627F-41B3-928C-62FA713DDE6B}"/>
                </a:ext>
              </a:extLst>
            </p:cNvPr>
            <p:cNvSpPr txBox="1"/>
            <p:nvPr/>
          </p:nvSpPr>
          <p:spPr>
            <a:xfrm>
              <a:off x="232075" y="3825274"/>
              <a:ext cx="1420582" cy="1323439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de-DE" sz="1000" dirty="0"/>
                <a:t>ID: </a:t>
              </a:r>
              <a:r>
                <a:rPr lang="de-DE" sz="1000" dirty="0" err="1"/>
                <a:t>Hert</a:t>
              </a:r>
              <a:r>
                <a:rPr lang="de-DE" sz="1000" dirty="0"/>
                <a:t>-Ei</a:t>
              </a:r>
            </a:p>
            <a:p>
              <a:r>
                <a:rPr lang="de-DE" sz="1000" dirty="0" err="1"/>
                <a:t>Species</a:t>
              </a:r>
              <a:r>
                <a:rPr lang="de-DE" sz="1000" dirty="0"/>
                <a:t>: </a:t>
              </a:r>
              <a:r>
                <a:rPr lang="de-DE" sz="1000" i="1" dirty="0"/>
                <a:t>Quercus robur, </a:t>
              </a:r>
              <a:br>
                <a:rPr lang="de-DE" sz="1000" i="1" dirty="0"/>
              </a:br>
              <a:r>
                <a:rPr lang="de-DE" sz="1000" i="1" dirty="0"/>
                <a:t>Carpinus betulus</a:t>
              </a:r>
            </a:p>
            <a:p>
              <a:r>
                <a:rPr lang="de-DE" sz="1000" dirty="0"/>
                <a:t>Area: 531.6 m²</a:t>
              </a:r>
            </a:p>
            <a:p>
              <a:r>
                <a:rPr lang="de-DE" sz="1000" dirty="0"/>
                <a:t>Age: &gt; 100 a</a:t>
              </a:r>
            </a:p>
            <a:p>
              <a:r>
                <a:rPr lang="de-DE" sz="1000" dirty="0"/>
                <a:t>DBH: </a:t>
              </a:r>
              <a:r>
                <a:rPr lang="en-US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35.7 ± 2.5 cm</a:t>
              </a:r>
              <a:endParaRPr lang="de-DE" sz="1000" dirty="0"/>
            </a:p>
            <a:p>
              <a:r>
                <a:rPr lang="de-DE" sz="1000" dirty="0"/>
                <a:t>Height: </a:t>
              </a:r>
              <a:r>
                <a:rPr lang="en-US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21.9 ± 1.8 m</a:t>
              </a:r>
            </a:p>
            <a:p>
              <a:r>
                <a:rPr lang="en-US" sz="1000" dirty="0">
                  <a:latin typeface="Calibri" panose="020F0502020204030204" pitchFamily="34" charset="0"/>
                  <a:cs typeface="Times New Roman" panose="02020603050405020304" pitchFamily="18" charset="0"/>
                </a:rPr>
                <a:t>Soil: </a:t>
              </a:r>
              <a:r>
                <a:rPr lang="en-US" sz="1000" dirty="0" err="1">
                  <a:latin typeface="Calibri" panose="020F0502020204030204" pitchFamily="34" charset="0"/>
                  <a:cs typeface="Times New Roman" panose="02020603050405020304" pitchFamily="18" charset="0"/>
                </a:rPr>
                <a:t>Stagnosol</a:t>
              </a:r>
              <a:endParaRPr lang="de-DE" sz="1000" dirty="0"/>
            </a:p>
          </p:txBody>
        </p:sp>
        <p:cxnSp>
          <p:nvCxnSpPr>
            <p:cNvPr id="44" name="Gerade Verbindung mit Pfeil 43">
              <a:extLst>
                <a:ext uri="{FF2B5EF4-FFF2-40B4-BE49-F238E27FC236}">
                  <a16:creationId xmlns:a16="http://schemas.microsoft.com/office/drawing/2014/main" id="{A8B204DA-1370-4634-AE3F-BA3D700B0E0C}"/>
                </a:ext>
              </a:extLst>
            </p:cNvPr>
            <p:cNvCxnSpPr>
              <a:cxnSpLocks/>
              <a:stCxn id="33" idx="2"/>
            </p:cNvCxnSpPr>
            <p:nvPr/>
          </p:nvCxnSpPr>
          <p:spPr>
            <a:xfrm>
              <a:off x="942366" y="5148713"/>
              <a:ext cx="1280500" cy="188754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uppieren 50">
            <a:extLst>
              <a:ext uri="{FF2B5EF4-FFF2-40B4-BE49-F238E27FC236}">
                <a16:creationId xmlns:a16="http://schemas.microsoft.com/office/drawing/2014/main" id="{C91C43E7-0C1C-4211-BD9D-FB755F0FFD84}"/>
              </a:ext>
            </a:extLst>
          </p:cNvPr>
          <p:cNvGrpSpPr/>
          <p:nvPr/>
        </p:nvGrpSpPr>
        <p:grpSpPr>
          <a:xfrm>
            <a:off x="2566988" y="5539873"/>
            <a:ext cx="1832500" cy="1169551"/>
            <a:chOff x="2540001" y="5636888"/>
            <a:chExt cx="1832500" cy="1169551"/>
          </a:xfrm>
        </p:grpSpPr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8FB5B869-DA76-4FAB-BCD0-D642DFC5EBA4}"/>
                </a:ext>
              </a:extLst>
            </p:cNvPr>
            <p:cNvSpPr txBox="1"/>
            <p:nvPr/>
          </p:nvSpPr>
          <p:spPr>
            <a:xfrm>
              <a:off x="2951919" y="5636888"/>
              <a:ext cx="1420582" cy="116955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1000" dirty="0"/>
                <a:t>ID: </a:t>
              </a:r>
              <a:r>
                <a:rPr lang="de-DE" sz="1000" dirty="0" err="1"/>
                <a:t>Hert-Bu</a:t>
              </a:r>
              <a:endParaRPr lang="de-DE" sz="1000" dirty="0"/>
            </a:p>
            <a:p>
              <a:r>
                <a:rPr lang="de-DE" sz="1000" dirty="0" err="1"/>
                <a:t>Species</a:t>
              </a:r>
              <a:r>
                <a:rPr lang="de-DE" sz="1000" dirty="0"/>
                <a:t>: </a:t>
              </a:r>
              <a:r>
                <a:rPr lang="de-DE" sz="1000" i="1" dirty="0"/>
                <a:t>Fagus sylvatica</a:t>
              </a:r>
            </a:p>
            <a:p>
              <a:r>
                <a:rPr lang="de-DE" sz="1000" dirty="0"/>
                <a:t>Area: 623.4 m²</a:t>
              </a:r>
            </a:p>
            <a:p>
              <a:r>
                <a:rPr lang="de-DE" sz="1000" dirty="0"/>
                <a:t>Age: &gt; 100 a</a:t>
              </a:r>
            </a:p>
            <a:p>
              <a:r>
                <a:rPr lang="de-DE" sz="1000" dirty="0"/>
                <a:t>DBH: </a:t>
              </a:r>
              <a:r>
                <a:rPr lang="en-US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46.2 ± 4.8 cm</a:t>
              </a:r>
              <a:endParaRPr lang="de-DE" sz="1000" dirty="0"/>
            </a:p>
            <a:p>
              <a:r>
                <a:rPr lang="de-DE" sz="1000" dirty="0"/>
                <a:t>Height: </a:t>
              </a:r>
              <a:r>
                <a:rPr lang="en-US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27.8 ± 2.7 m</a:t>
              </a:r>
            </a:p>
            <a:p>
              <a:r>
                <a:rPr lang="en-US" sz="1000" dirty="0">
                  <a:latin typeface="Calibri" panose="020F0502020204030204" pitchFamily="34" charset="0"/>
                  <a:cs typeface="Times New Roman" panose="02020603050405020304" pitchFamily="18" charset="0"/>
                </a:rPr>
                <a:t>Soil: </a:t>
              </a:r>
              <a:r>
                <a:rPr lang="en-US" sz="1000" dirty="0" err="1">
                  <a:latin typeface="Calibri" panose="020F0502020204030204" pitchFamily="34" charset="0"/>
                  <a:cs typeface="Times New Roman" panose="02020603050405020304" pitchFamily="18" charset="0"/>
                </a:rPr>
                <a:t>Stagnosol</a:t>
              </a:r>
              <a:endParaRPr lang="de-DE" sz="1000" dirty="0"/>
            </a:p>
          </p:txBody>
        </p:sp>
        <p:cxnSp>
          <p:nvCxnSpPr>
            <p:cNvPr id="47" name="Gerade Verbindung mit Pfeil 46">
              <a:extLst>
                <a:ext uri="{FF2B5EF4-FFF2-40B4-BE49-F238E27FC236}">
                  <a16:creationId xmlns:a16="http://schemas.microsoft.com/office/drawing/2014/main" id="{D993416E-7980-44FB-B9AB-BC01BF4141BC}"/>
                </a:ext>
              </a:extLst>
            </p:cNvPr>
            <p:cNvCxnSpPr>
              <a:cxnSpLocks/>
              <a:stCxn id="8" idx="1"/>
            </p:cNvCxnSpPr>
            <p:nvPr/>
          </p:nvCxnSpPr>
          <p:spPr>
            <a:xfrm flipH="1" flipV="1">
              <a:off x="2540001" y="5754865"/>
              <a:ext cx="411918" cy="466799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Ellipse 52">
            <a:extLst>
              <a:ext uri="{FF2B5EF4-FFF2-40B4-BE49-F238E27FC236}">
                <a16:creationId xmlns:a16="http://schemas.microsoft.com/office/drawing/2014/main" id="{A1E95D3F-E7AD-4D3D-A3B3-590FFB8B9525}"/>
              </a:ext>
            </a:extLst>
          </p:cNvPr>
          <p:cNvSpPr/>
          <p:nvPr/>
        </p:nvSpPr>
        <p:spPr>
          <a:xfrm>
            <a:off x="2438399" y="5539873"/>
            <a:ext cx="128589" cy="11797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4" name="Ellipse 53">
            <a:extLst>
              <a:ext uri="{FF2B5EF4-FFF2-40B4-BE49-F238E27FC236}">
                <a16:creationId xmlns:a16="http://schemas.microsoft.com/office/drawing/2014/main" id="{BB366CED-DAD6-4385-90CD-A73E1D81A25A}"/>
              </a:ext>
            </a:extLst>
          </p:cNvPr>
          <p:cNvSpPr/>
          <p:nvPr/>
        </p:nvSpPr>
        <p:spPr>
          <a:xfrm>
            <a:off x="2222866" y="5323976"/>
            <a:ext cx="128589" cy="11797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BB232D28-D10B-4B43-84C1-4731E2A3EECE}"/>
              </a:ext>
            </a:extLst>
          </p:cNvPr>
          <p:cNvGrpSpPr/>
          <p:nvPr/>
        </p:nvGrpSpPr>
        <p:grpSpPr>
          <a:xfrm>
            <a:off x="4956994" y="3828384"/>
            <a:ext cx="2523854" cy="2829411"/>
            <a:chOff x="66475" y="341059"/>
            <a:chExt cx="3654470" cy="5409866"/>
          </a:xfrm>
        </p:grpSpPr>
        <p:sp>
          <p:nvSpPr>
            <p:cNvPr id="27" name="Rechteck 26">
              <a:extLst>
                <a:ext uri="{FF2B5EF4-FFF2-40B4-BE49-F238E27FC236}">
                  <a16:creationId xmlns:a16="http://schemas.microsoft.com/office/drawing/2014/main" id="{79BD7A71-2AAB-411C-A67D-B33301551406}"/>
                </a:ext>
              </a:extLst>
            </p:cNvPr>
            <p:cNvSpPr/>
            <p:nvPr/>
          </p:nvSpPr>
          <p:spPr>
            <a:xfrm>
              <a:off x="542925" y="3590925"/>
              <a:ext cx="2562225" cy="2160000"/>
            </a:xfrm>
            <a:prstGeom prst="rect">
              <a:avLst/>
            </a:prstGeom>
            <a:solidFill>
              <a:srgbClr val="CC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8" name="Rechteck 27">
              <a:extLst>
                <a:ext uri="{FF2B5EF4-FFF2-40B4-BE49-F238E27FC236}">
                  <a16:creationId xmlns:a16="http://schemas.microsoft.com/office/drawing/2014/main" id="{986BFD57-630C-475F-90F7-80419C7EB256}"/>
                </a:ext>
              </a:extLst>
            </p:cNvPr>
            <p:cNvSpPr/>
            <p:nvPr/>
          </p:nvSpPr>
          <p:spPr>
            <a:xfrm>
              <a:off x="542925" y="3428999"/>
              <a:ext cx="2562226" cy="4989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grpSp>
          <p:nvGrpSpPr>
            <p:cNvPr id="29" name="Gruppieren 28">
              <a:extLst>
                <a:ext uri="{FF2B5EF4-FFF2-40B4-BE49-F238E27FC236}">
                  <a16:creationId xmlns:a16="http://schemas.microsoft.com/office/drawing/2014/main" id="{E3EC29DF-6901-4CD0-8675-00D16C7AEB42}"/>
                </a:ext>
              </a:extLst>
            </p:cNvPr>
            <p:cNvGrpSpPr/>
            <p:nvPr/>
          </p:nvGrpSpPr>
          <p:grpSpPr>
            <a:xfrm>
              <a:off x="66475" y="695327"/>
              <a:ext cx="1933947" cy="2886936"/>
              <a:chOff x="-108681" y="-37014"/>
              <a:chExt cx="3133033" cy="4076219"/>
            </a:xfrm>
          </p:grpSpPr>
          <p:sp>
            <p:nvSpPr>
              <p:cNvPr id="151" name="Wolkenförmige Legende 105">
                <a:extLst>
                  <a:ext uri="{FF2B5EF4-FFF2-40B4-BE49-F238E27FC236}">
                    <a16:creationId xmlns:a16="http://schemas.microsoft.com/office/drawing/2014/main" id="{C2575E78-97F0-41F4-BBD2-E4F21A1C10D8}"/>
                  </a:ext>
                </a:extLst>
              </p:cNvPr>
              <p:cNvSpPr/>
              <p:nvPr/>
            </p:nvSpPr>
            <p:spPr bwMode="auto">
              <a:xfrm>
                <a:off x="-108681" y="-37014"/>
                <a:ext cx="3133033" cy="2645160"/>
              </a:xfrm>
              <a:prstGeom prst="cloudCallout">
                <a:avLst>
                  <a:gd name="adj1" fmla="val -4524"/>
                  <a:gd name="adj2" fmla="val 5175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e-DE" sz="900">
                  <a:ln>
                    <a:solidFill>
                      <a:sysClr val="windowText" lastClr="000000"/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2" name="Freihandform 106">
                <a:extLst>
                  <a:ext uri="{FF2B5EF4-FFF2-40B4-BE49-F238E27FC236}">
                    <a16:creationId xmlns:a16="http://schemas.microsoft.com/office/drawing/2014/main" id="{5FB8F48D-E327-4A57-8D99-5707B864EEAA}"/>
                  </a:ext>
                </a:extLst>
              </p:cNvPr>
              <p:cNvSpPr/>
              <p:nvPr/>
            </p:nvSpPr>
            <p:spPr bwMode="auto">
              <a:xfrm>
                <a:off x="880163" y="2461592"/>
                <a:ext cx="1099421" cy="1577613"/>
              </a:xfrm>
              <a:custGeom>
                <a:avLst/>
                <a:gdLst>
                  <a:gd name="connsiteX0" fmla="*/ 220115 w 893020"/>
                  <a:gd name="connsiteY0" fmla="*/ 0 h 1415502"/>
                  <a:gd name="connsiteX1" fmla="*/ 231001 w 893020"/>
                  <a:gd name="connsiteY1" fmla="*/ 1055914 h 1415502"/>
                  <a:gd name="connsiteX2" fmla="*/ 24172 w 893020"/>
                  <a:gd name="connsiteY2" fmla="*/ 1371600 h 1415502"/>
                  <a:gd name="connsiteX3" fmla="*/ 873258 w 893020"/>
                  <a:gd name="connsiteY3" fmla="*/ 1393372 h 1415502"/>
                  <a:gd name="connsiteX4" fmla="*/ 622887 w 893020"/>
                  <a:gd name="connsiteY4" fmla="*/ 1186543 h 1415502"/>
                  <a:gd name="connsiteX5" fmla="*/ 622887 w 893020"/>
                  <a:gd name="connsiteY5" fmla="*/ 108857 h 1415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93020" h="1415502">
                    <a:moveTo>
                      <a:pt x="220115" y="0"/>
                    </a:moveTo>
                    <a:cubicBezTo>
                      <a:pt x="241886" y="413657"/>
                      <a:pt x="263658" y="827314"/>
                      <a:pt x="231001" y="1055914"/>
                    </a:cubicBezTo>
                    <a:cubicBezTo>
                      <a:pt x="198344" y="1284514"/>
                      <a:pt x="-82871" y="1315357"/>
                      <a:pt x="24172" y="1371600"/>
                    </a:cubicBezTo>
                    <a:cubicBezTo>
                      <a:pt x="131215" y="1427843"/>
                      <a:pt x="773472" y="1424215"/>
                      <a:pt x="873258" y="1393372"/>
                    </a:cubicBezTo>
                    <a:cubicBezTo>
                      <a:pt x="973044" y="1362529"/>
                      <a:pt x="664615" y="1400629"/>
                      <a:pt x="622887" y="1186543"/>
                    </a:cubicBezTo>
                    <a:cubicBezTo>
                      <a:pt x="581159" y="972457"/>
                      <a:pt x="602023" y="540657"/>
                      <a:pt x="622887" y="108857"/>
                    </a:cubicBezTo>
                  </a:path>
                </a:pathLst>
              </a:custGeom>
              <a:solidFill>
                <a:srgbClr val="D1A171"/>
              </a:soli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e-DE" sz="9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7" name="Gruppieren 36">
              <a:extLst>
                <a:ext uri="{FF2B5EF4-FFF2-40B4-BE49-F238E27FC236}">
                  <a16:creationId xmlns:a16="http://schemas.microsoft.com/office/drawing/2014/main" id="{2382EDD5-DFC6-4828-8BFD-B96CEBDB1815}"/>
                </a:ext>
              </a:extLst>
            </p:cNvPr>
            <p:cNvGrpSpPr/>
            <p:nvPr/>
          </p:nvGrpSpPr>
          <p:grpSpPr>
            <a:xfrm>
              <a:off x="964813" y="341059"/>
              <a:ext cx="1933947" cy="3166375"/>
              <a:chOff x="-108681" y="-37014"/>
              <a:chExt cx="3133033" cy="4076219"/>
            </a:xfrm>
          </p:grpSpPr>
          <p:sp>
            <p:nvSpPr>
              <p:cNvPr id="149" name="Wolkenförmige Legende 105">
                <a:extLst>
                  <a:ext uri="{FF2B5EF4-FFF2-40B4-BE49-F238E27FC236}">
                    <a16:creationId xmlns:a16="http://schemas.microsoft.com/office/drawing/2014/main" id="{74D7B672-3DB0-45BB-A829-9F8E099FC20D}"/>
                  </a:ext>
                </a:extLst>
              </p:cNvPr>
              <p:cNvSpPr/>
              <p:nvPr/>
            </p:nvSpPr>
            <p:spPr bwMode="auto">
              <a:xfrm>
                <a:off x="-108681" y="-37014"/>
                <a:ext cx="3133033" cy="2645160"/>
              </a:xfrm>
              <a:prstGeom prst="cloudCallout">
                <a:avLst>
                  <a:gd name="adj1" fmla="val -4524"/>
                  <a:gd name="adj2" fmla="val 5175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e-DE" sz="900">
                  <a:ln>
                    <a:solidFill>
                      <a:sysClr val="windowText" lastClr="000000"/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0" name="Freihandform 106">
                <a:extLst>
                  <a:ext uri="{FF2B5EF4-FFF2-40B4-BE49-F238E27FC236}">
                    <a16:creationId xmlns:a16="http://schemas.microsoft.com/office/drawing/2014/main" id="{FC1EE8B0-1046-473D-B819-BA1DF0B2C4FA}"/>
                  </a:ext>
                </a:extLst>
              </p:cNvPr>
              <p:cNvSpPr/>
              <p:nvPr/>
            </p:nvSpPr>
            <p:spPr bwMode="auto">
              <a:xfrm>
                <a:off x="880163" y="2461592"/>
                <a:ext cx="1099421" cy="1577613"/>
              </a:xfrm>
              <a:custGeom>
                <a:avLst/>
                <a:gdLst>
                  <a:gd name="connsiteX0" fmla="*/ 220115 w 893020"/>
                  <a:gd name="connsiteY0" fmla="*/ 0 h 1415502"/>
                  <a:gd name="connsiteX1" fmla="*/ 231001 w 893020"/>
                  <a:gd name="connsiteY1" fmla="*/ 1055914 h 1415502"/>
                  <a:gd name="connsiteX2" fmla="*/ 24172 w 893020"/>
                  <a:gd name="connsiteY2" fmla="*/ 1371600 h 1415502"/>
                  <a:gd name="connsiteX3" fmla="*/ 873258 w 893020"/>
                  <a:gd name="connsiteY3" fmla="*/ 1393372 h 1415502"/>
                  <a:gd name="connsiteX4" fmla="*/ 622887 w 893020"/>
                  <a:gd name="connsiteY4" fmla="*/ 1186543 h 1415502"/>
                  <a:gd name="connsiteX5" fmla="*/ 622887 w 893020"/>
                  <a:gd name="connsiteY5" fmla="*/ 108857 h 1415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93020" h="1415502">
                    <a:moveTo>
                      <a:pt x="220115" y="0"/>
                    </a:moveTo>
                    <a:cubicBezTo>
                      <a:pt x="241886" y="413657"/>
                      <a:pt x="263658" y="827314"/>
                      <a:pt x="231001" y="1055914"/>
                    </a:cubicBezTo>
                    <a:cubicBezTo>
                      <a:pt x="198344" y="1284514"/>
                      <a:pt x="-82871" y="1315357"/>
                      <a:pt x="24172" y="1371600"/>
                    </a:cubicBezTo>
                    <a:cubicBezTo>
                      <a:pt x="131215" y="1427843"/>
                      <a:pt x="773472" y="1424215"/>
                      <a:pt x="873258" y="1393372"/>
                    </a:cubicBezTo>
                    <a:cubicBezTo>
                      <a:pt x="973044" y="1362529"/>
                      <a:pt x="664615" y="1400629"/>
                      <a:pt x="622887" y="1186543"/>
                    </a:cubicBezTo>
                    <a:cubicBezTo>
                      <a:pt x="581159" y="972457"/>
                      <a:pt x="602023" y="540657"/>
                      <a:pt x="622887" y="108857"/>
                    </a:cubicBezTo>
                  </a:path>
                </a:pathLst>
              </a:custGeom>
              <a:solidFill>
                <a:srgbClr val="D1A171"/>
              </a:soli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e-DE" sz="9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8" name="Gruppieren 37">
              <a:extLst>
                <a:ext uri="{FF2B5EF4-FFF2-40B4-BE49-F238E27FC236}">
                  <a16:creationId xmlns:a16="http://schemas.microsoft.com/office/drawing/2014/main" id="{4DF4C768-C09C-4AA7-BC55-07D8AD68DEF4}"/>
                </a:ext>
              </a:extLst>
            </p:cNvPr>
            <p:cNvGrpSpPr/>
            <p:nvPr/>
          </p:nvGrpSpPr>
          <p:grpSpPr>
            <a:xfrm>
              <a:off x="1764098" y="695328"/>
              <a:ext cx="1933947" cy="2859674"/>
              <a:chOff x="-108681" y="-37014"/>
              <a:chExt cx="3133033" cy="4076219"/>
            </a:xfrm>
          </p:grpSpPr>
          <p:sp>
            <p:nvSpPr>
              <p:cNvPr id="147" name="Wolkenförmige Legende 105">
                <a:extLst>
                  <a:ext uri="{FF2B5EF4-FFF2-40B4-BE49-F238E27FC236}">
                    <a16:creationId xmlns:a16="http://schemas.microsoft.com/office/drawing/2014/main" id="{BE2C08A2-1375-413D-8494-A02BE10D4F6B}"/>
                  </a:ext>
                </a:extLst>
              </p:cNvPr>
              <p:cNvSpPr/>
              <p:nvPr/>
            </p:nvSpPr>
            <p:spPr bwMode="auto">
              <a:xfrm>
                <a:off x="-108681" y="-37014"/>
                <a:ext cx="3133033" cy="2645160"/>
              </a:xfrm>
              <a:prstGeom prst="cloudCallout">
                <a:avLst>
                  <a:gd name="adj1" fmla="val -4524"/>
                  <a:gd name="adj2" fmla="val 5175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e-DE" sz="900">
                  <a:ln>
                    <a:solidFill>
                      <a:sysClr val="windowText" lastClr="000000"/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8" name="Freihandform 106">
                <a:extLst>
                  <a:ext uri="{FF2B5EF4-FFF2-40B4-BE49-F238E27FC236}">
                    <a16:creationId xmlns:a16="http://schemas.microsoft.com/office/drawing/2014/main" id="{CCB83587-648E-4796-AC88-CD896FAAAF66}"/>
                  </a:ext>
                </a:extLst>
              </p:cNvPr>
              <p:cNvSpPr/>
              <p:nvPr/>
            </p:nvSpPr>
            <p:spPr bwMode="auto">
              <a:xfrm>
                <a:off x="880163" y="2461592"/>
                <a:ext cx="1099421" cy="1577613"/>
              </a:xfrm>
              <a:custGeom>
                <a:avLst/>
                <a:gdLst>
                  <a:gd name="connsiteX0" fmla="*/ 220115 w 893020"/>
                  <a:gd name="connsiteY0" fmla="*/ 0 h 1415502"/>
                  <a:gd name="connsiteX1" fmla="*/ 231001 w 893020"/>
                  <a:gd name="connsiteY1" fmla="*/ 1055914 h 1415502"/>
                  <a:gd name="connsiteX2" fmla="*/ 24172 w 893020"/>
                  <a:gd name="connsiteY2" fmla="*/ 1371600 h 1415502"/>
                  <a:gd name="connsiteX3" fmla="*/ 873258 w 893020"/>
                  <a:gd name="connsiteY3" fmla="*/ 1393372 h 1415502"/>
                  <a:gd name="connsiteX4" fmla="*/ 622887 w 893020"/>
                  <a:gd name="connsiteY4" fmla="*/ 1186543 h 1415502"/>
                  <a:gd name="connsiteX5" fmla="*/ 622887 w 893020"/>
                  <a:gd name="connsiteY5" fmla="*/ 108857 h 1415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93020" h="1415502">
                    <a:moveTo>
                      <a:pt x="220115" y="0"/>
                    </a:moveTo>
                    <a:cubicBezTo>
                      <a:pt x="241886" y="413657"/>
                      <a:pt x="263658" y="827314"/>
                      <a:pt x="231001" y="1055914"/>
                    </a:cubicBezTo>
                    <a:cubicBezTo>
                      <a:pt x="198344" y="1284514"/>
                      <a:pt x="-82871" y="1315357"/>
                      <a:pt x="24172" y="1371600"/>
                    </a:cubicBezTo>
                    <a:cubicBezTo>
                      <a:pt x="131215" y="1427843"/>
                      <a:pt x="773472" y="1424215"/>
                      <a:pt x="873258" y="1393372"/>
                    </a:cubicBezTo>
                    <a:cubicBezTo>
                      <a:pt x="973044" y="1362529"/>
                      <a:pt x="664615" y="1400629"/>
                      <a:pt x="622887" y="1186543"/>
                    </a:cubicBezTo>
                    <a:cubicBezTo>
                      <a:pt x="581159" y="972457"/>
                      <a:pt x="602023" y="540657"/>
                      <a:pt x="622887" y="108857"/>
                    </a:cubicBezTo>
                  </a:path>
                </a:pathLst>
              </a:custGeom>
              <a:solidFill>
                <a:srgbClr val="D1A171"/>
              </a:soli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e-DE" sz="9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43" name="Gerader Verbinder 42">
              <a:extLst>
                <a:ext uri="{FF2B5EF4-FFF2-40B4-BE49-F238E27FC236}">
                  <a16:creationId xmlns:a16="http://schemas.microsoft.com/office/drawing/2014/main" id="{FEF27516-76D6-4E62-A680-93D90BEFC2B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7434" y="3470998"/>
              <a:ext cx="804541" cy="5672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Gerader Verbinder 44">
              <a:extLst>
                <a:ext uri="{FF2B5EF4-FFF2-40B4-BE49-F238E27FC236}">
                  <a16:creationId xmlns:a16="http://schemas.microsoft.com/office/drawing/2014/main" id="{51EBE8A4-5E1B-4A50-AB25-CCF682B86BC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64611" y="3825912"/>
              <a:ext cx="56426" cy="26262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Gerader Verbinder 45">
              <a:extLst>
                <a:ext uri="{FF2B5EF4-FFF2-40B4-BE49-F238E27FC236}">
                  <a16:creationId xmlns:a16="http://schemas.microsoft.com/office/drawing/2014/main" id="{2577E9BE-8808-4F5F-8AEA-0F2D8C61AD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16188" y="3825912"/>
              <a:ext cx="20484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Gerader Verbinder 47">
              <a:extLst>
                <a:ext uri="{FF2B5EF4-FFF2-40B4-BE49-F238E27FC236}">
                  <a16:creationId xmlns:a16="http://schemas.microsoft.com/office/drawing/2014/main" id="{EA3C966D-9669-4557-B825-1CB5FBDD94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83652" y="4023622"/>
              <a:ext cx="87718" cy="1553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Gerader Verbinder 48">
              <a:extLst>
                <a:ext uri="{FF2B5EF4-FFF2-40B4-BE49-F238E27FC236}">
                  <a16:creationId xmlns:a16="http://schemas.microsoft.com/office/drawing/2014/main" id="{5F4EE3FE-BE99-421C-BEB8-DCA42A9EDFB0}"/>
                </a:ext>
              </a:extLst>
            </p:cNvPr>
            <p:cNvCxnSpPr>
              <a:cxnSpLocks/>
            </p:cNvCxnSpPr>
            <p:nvPr/>
          </p:nvCxnSpPr>
          <p:spPr>
            <a:xfrm>
              <a:off x="1192824" y="3970952"/>
              <a:ext cx="92889" cy="6724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Gerader Verbinder 51">
              <a:extLst>
                <a:ext uri="{FF2B5EF4-FFF2-40B4-BE49-F238E27FC236}">
                  <a16:creationId xmlns:a16="http://schemas.microsoft.com/office/drawing/2014/main" id="{80BC1D37-F816-4E81-838F-F7DE17C3B8D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98956" y="3995527"/>
              <a:ext cx="158998" cy="90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Gerader Verbinder 54">
              <a:extLst>
                <a:ext uri="{FF2B5EF4-FFF2-40B4-BE49-F238E27FC236}">
                  <a16:creationId xmlns:a16="http://schemas.microsoft.com/office/drawing/2014/main" id="{FB257860-5122-4EAE-ABD8-4B0BFE06C36D}"/>
                </a:ext>
              </a:extLst>
            </p:cNvPr>
            <p:cNvCxnSpPr>
              <a:cxnSpLocks/>
            </p:cNvCxnSpPr>
            <p:nvPr/>
          </p:nvCxnSpPr>
          <p:spPr>
            <a:xfrm>
              <a:off x="1432820" y="3667262"/>
              <a:ext cx="0" cy="87016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Gerader Verbinder 55">
              <a:extLst>
                <a:ext uri="{FF2B5EF4-FFF2-40B4-BE49-F238E27FC236}">
                  <a16:creationId xmlns:a16="http://schemas.microsoft.com/office/drawing/2014/main" id="{EAF840FF-CE1D-49B0-8349-AD42649F0D8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19617" y="3963897"/>
              <a:ext cx="314005" cy="57353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Gerader Verbinder 56">
              <a:extLst>
                <a:ext uri="{FF2B5EF4-FFF2-40B4-BE49-F238E27FC236}">
                  <a16:creationId xmlns:a16="http://schemas.microsoft.com/office/drawing/2014/main" id="{B9F76AE4-B789-43F1-83D4-42DF85E937C4}"/>
                </a:ext>
              </a:extLst>
            </p:cNvPr>
            <p:cNvCxnSpPr>
              <a:cxnSpLocks/>
            </p:cNvCxnSpPr>
            <p:nvPr/>
          </p:nvCxnSpPr>
          <p:spPr>
            <a:xfrm>
              <a:off x="1448723" y="3818150"/>
              <a:ext cx="256323" cy="22871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Gerader Verbinder 57">
              <a:extLst>
                <a:ext uri="{FF2B5EF4-FFF2-40B4-BE49-F238E27FC236}">
                  <a16:creationId xmlns:a16="http://schemas.microsoft.com/office/drawing/2014/main" id="{E18D8815-5333-4AE4-A308-BE1016A23AE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12686" y="3987849"/>
              <a:ext cx="3095" cy="3199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Gerader Verbinder 58">
              <a:extLst>
                <a:ext uri="{FF2B5EF4-FFF2-40B4-BE49-F238E27FC236}">
                  <a16:creationId xmlns:a16="http://schemas.microsoft.com/office/drawing/2014/main" id="{FBD4093C-7B8E-4BEB-8CB8-B6037244332A}"/>
                </a:ext>
              </a:extLst>
            </p:cNvPr>
            <p:cNvCxnSpPr>
              <a:cxnSpLocks/>
            </p:cNvCxnSpPr>
            <p:nvPr/>
          </p:nvCxnSpPr>
          <p:spPr>
            <a:xfrm>
              <a:off x="1873055" y="3484727"/>
              <a:ext cx="2266" cy="12476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Gerader Verbinder 59">
              <a:extLst>
                <a:ext uri="{FF2B5EF4-FFF2-40B4-BE49-F238E27FC236}">
                  <a16:creationId xmlns:a16="http://schemas.microsoft.com/office/drawing/2014/main" id="{298FBCB5-0B24-4FA2-81EB-C5730A598548}"/>
                </a:ext>
              </a:extLst>
            </p:cNvPr>
            <p:cNvCxnSpPr>
              <a:cxnSpLocks/>
            </p:cNvCxnSpPr>
            <p:nvPr/>
          </p:nvCxnSpPr>
          <p:spPr>
            <a:xfrm>
              <a:off x="1619615" y="4200125"/>
              <a:ext cx="85431" cy="9929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Gerader Verbinder 60">
              <a:extLst>
                <a:ext uri="{FF2B5EF4-FFF2-40B4-BE49-F238E27FC236}">
                  <a16:creationId xmlns:a16="http://schemas.microsoft.com/office/drawing/2014/main" id="{9263995F-F6F6-4F04-A65C-5FF4EBE55E3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98251" y="4605484"/>
              <a:ext cx="383696" cy="28877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Gerader Verbinder 61">
              <a:extLst>
                <a:ext uri="{FF2B5EF4-FFF2-40B4-BE49-F238E27FC236}">
                  <a16:creationId xmlns:a16="http://schemas.microsoft.com/office/drawing/2014/main" id="{47D8FEEE-88D6-4759-A4F6-574E168E2FE7}"/>
                </a:ext>
              </a:extLst>
            </p:cNvPr>
            <p:cNvCxnSpPr>
              <a:cxnSpLocks/>
            </p:cNvCxnSpPr>
            <p:nvPr/>
          </p:nvCxnSpPr>
          <p:spPr>
            <a:xfrm>
              <a:off x="1679203" y="4768252"/>
              <a:ext cx="258892" cy="27013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Gerader Verbinder 62">
              <a:extLst>
                <a:ext uri="{FF2B5EF4-FFF2-40B4-BE49-F238E27FC236}">
                  <a16:creationId xmlns:a16="http://schemas.microsoft.com/office/drawing/2014/main" id="{605620F6-65B6-40D2-BB6C-460B9B8248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17011" y="4766542"/>
              <a:ext cx="332829" cy="2169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Gerader Verbinder 63">
              <a:extLst>
                <a:ext uri="{FF2B5EF4-FFF2-40B4-BE49-F238E27FC236}">
                  <a16:creationId xmlns:a16="http://schemas.microsoft.com/office/drawing/2014/main" id="{1CC6C2B4-AAFC-4D7B-9071-ADFAA604A83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77373" y="4795508"/>
              <a:ext cx="184423" cy="9147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Gerader Verbinder 64">
              <a:extLst>
                <a:ext uri="{FF2B5EF4-FFF2-40B4-BE49-F238E27FC236}">
                  <a16:creationId xmlns:a16="http://schemas.microsoft.com/office/drawing/2014/main" id="{4A14D729-21F7-40CC-B9A2-DE0E1241508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878402" y="4213822"/>
              <a:ext cx="153227" cy="2291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Gerader Verbinder 65">
              <a:extLst>
                <a:ext uri="{FF2B5EF4-FFF2-40B4-BE49-F238E27FC236}">
                  <a16:creationId xmlns:a16="http://schemas.microsoft.com/office/drawing/2014/main" id="{5E310CC4-8102-44AE-A1C6-C5C9701BFD4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34513" y="4213822"/>
              <a:ext cx="143889" cy="2291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Gerader Verbinder 66">
              <a:extLst>
                <a:ext uri="{FF2B5EF4-FFF2-40B4-BE49-F238E27FC236}">
                  <a16:creationId xmlns:a16="http://schemas.microsoft.com/office/drawing/2014/main" id="{CFEDBCA2-DD11-4DA2-8FD4-D9695FDD7E5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864735" y="3764576"/>
              <a:ext cx="270955" cy="46113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Gerader Verbinder 67">
              <a:extLst>
                <a:ext uri="{FF2B5EF4-FFF2-40B4-BE49-F238E27FC236}">
                  <a16:creationId xmlns:a16="http://schemas.microsoft.com/office/drawing/2014/main" id="{425FFB49-3D5F-4435-93B2-91F49153158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060757" y="3477734"/>
              <a:ext cx="536550" cy="66773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Gerader Verbinder 68">
              <a:extLst>
                <a:ext uri="{FF2B5EF4-FFF2-40B4-BE49-F238E27FC236}">
                  <a16:creationId xmlns:a16="http://schemas.microsoft.com/office/drawing/2014/main" id="{7F858AA3-C8D0-4A16-802F-827790B9455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74789" y="3970952"/>
              <a:ext cx="6733" cy="15092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Gerader Verbinder 69">
              <a:extLst>
                <a:ext uri="{FF2B5EF4-FFF2-40B4-BE49-F238E27FC236}">
                  <a16:creationId xmlns:a16="http://schemas.microsoft.com/office/drawing/2014/main" id="{1DDB9B81-6AF0-4636-BB36-50F23F7E6A9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384308" y="4647655"/>
              <a:ext cx="78104" cy="13667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Gerader Verbinder 70">
              <a:extLst>
                <a:ext uri="{FF2B5EF4-FFF2-40B4-BE49-F238E27FC236}">
                  <a16:creationId xmlns:a16="http://schemas.microsoft.com/office/drawing/2014/main" id="{9FB612FB-DCBE-4ACB-8EE2-56A44FFC2B87}"/>
                </a:ext>
              </a:extLst>
            </p:cNvPr>
            <p:cNvCxnSpPr>
              <a:cxnSpLocks/>
            </p:cNvCxnSpPr>
            <p:nvPr/>
          </p:nvCxnSpPr>
          <p:spPr>
            <a:xfrm>
              <a:off x="1864735" y="4605484"/>
              <a:ext cx="281837" cy="19002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Gerader Verbinder 71">
              <a:extLst>
                <a:ext uri="{FF2B5EF4-FFF2-40B4-BE49-F238E27FC236}">
                  <a16:creationId xmlns:a16="http://schemas.microsoft.com/office/drawing/2014/main" id="{90448BE9-E068-4597-8A66-355D9EFC69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27460" y="4001666"/>
              <a:ext cx="57758" cy="5046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r Verbinder 72">
              <a:extLst>
                <a:ext uri="{FF2B5EF4-FFF2-40B4-BE49-F238E27FC236}">
                  <a16:creationId xmlns:a16="http://schemas.microsoft.com/office/drawing/2014/main" id="{65374C50-D5DE-4498-983D-C6D903B97B73}"/>
                </a:ext>
              </a:extLst>
            </p:cNvPr>
            <p:cNvCxnSpPr>
              <a:cxnSpLocks/>
            </p:cNvCxnSpPr>
            <p:nvPr/>
          </p:nvCxnSpPr>
          <p:spPr>
            <a:xfrm>
              <a:off x="1432819" y="4160717"/>
              <a:ext cx="137504" cy="24355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Gerader Verbinder 73">
              <a:extLst>
                <a:ext uri="{FF2B5EF4-FFF2-40B4-BE49-F238E27FC236}">
                  <a16:creationId xmlns:a16="http://schemas.microsoft.com/office/drawing/2014/main" id="{46F7580C-53A2-4659-B43D-7CE3E83CC0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81602" y="4358658"/>
              <a:ext cx="161141" cy="14081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Gerader Verbinder 74">
              <a:extLst>
                <a:ext uri="{FF2B5EF4-FFF2-40B4-BE49-F238E27FC236}">
                  <a16:creationId xmlns:a16="http://schemas.microsoft.com/office/drawing/2014/main" id="{13355485-4F89-414F-A827-7F023F6936A6}"/>
                </a:ext>
              </a:extLst>
            </p:cNvPr>
            <p:cNvCxnSpPr>
              <a:cxnSpLocks/>
            </p:cNvCxnSpPr>
            <p:nvPr/>
          </p:nvCxnSpPr>
          <p:spPr>
            <a:xfrm>
              <a:off x="1442743" y="4523442"/>
              <a:ext cx="143639" cy="9887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Gerader Verbinder 75">
              <a:extLst>
                <a:ext uri="{FF2B5EF4-FFF2-40B4-BE49-F238E27FC236}">
                  <a16:creationId xmlns:a16="http://schemas.microsoft.com/office/drawing/2014/main" id="{9BDE5DFD-9397-4476-8BEA-2510EEF1D34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32398" y="4108527"/>
              <a:ext cx="248898" cy="2143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Gerader Verbinder 76">
              <a:extLst>
                <a:ext uri="{FF2B5EF4-FFF2-40B4-BE49-F238E27FC236}">
                  <a16:creationId xmlns:a16="http://schemas.microsoft.com/office/drawing/2014/main" id="{E55E4BEE-BD3D-451B-BE61-E7B1A4213101}"/>
                </a:ext>
              </a:extLst>
            </p:cNvPr>
            <p:cNvCxnSpPr>
              <a:cxnSpLocks/>
            </p:cNvCxnSpPr>
            <p:nvPr/>
          </p:nvCxnSpPr>
          <p:spPr>
            <a:xfrm>
              <a:off x="2471076" y="4187838"/>
              <a:ext cx="259995" cy="20868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Gerader Verbinder 77">
              <a:extLst>
                <a:ext uri="{FF2B5EF4-FFF2-40B4-BE49-F238E27FC236}">
                  <a16:creationId xmlns:a16="http://schemas.microsoft.com/office/drawing/2014/main" id="{D542799A-53ED-45CA-8EA7-94533830DB48}"/>
                </a:ext>
              </a:extLst>
            </p:cNvPr>
            <p:cNvCxnSpPr>
              <a:cxnSpLocks/>
            </p:cNvCxnSpPr>
            <p:nvPr/>
          </p:nvCxnSpPr>
          <p:spPr>
            <a:xfrm>
              <a:off x="2332468" y="3811601"/>
              <a:ext cx="26122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Gerader Verbinder 78">
              <a:extLst>
                <a:ext uri="{FF2B5EF4-FFF2-40B4-BE49-F238E27FC236}">
                  <a16:creationId xmlns:a16="http://schemas.microsoft.com/office/drawing/2014/main" id="{824CFC77-32BB-419D-B987-776B594C9D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31223" y="3731878"/>
              <a:ext cx="31992" cy="1370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Gerader Verbinder 79">
              <a:extLst>
                <a:ext uri="{FF2B5EF4-FFF2-40B4-BE49-F238E27FC236}">
                  <a16:creationId xmlns:a16="http://schemas.microsoft.com/office/drawing/2014/main" id="{B198BBE4-E05B-4C06-9B27-A90E19436F86}"/>
                </a:ext>
              </a:extLst>
            </p:cNvPr>
            <p:cNvCxnSpPr>
              <a:cxnSpLocks/>
            </p:cNvCxnSpPr>
            <p:nvPr/>
          </p:nvCxnSpPr>
          <p:spPr>
            <a:xfrm>
              <a:off x="1587381" y="3570327"/>
              <a:ext cx="49661" cy="21643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Gerader Verbinder 80">
              <a:extLst>
                <a:ext uri="{FF2B5EF4-FFF2-40B4-BE49-F238E27FC236}">
                  <a16:creationId xmlns:a16="http://schemas.microsoft.com/office/drawing/2014/main" id="{57E743B9-52B8-4F03-AC3D-01BE168A46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86960" y="3548921"/>
              <a:ext cx="18173" cy="15578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Gerader Verbinder 81">
              <a:extLst>
                <a:ext uri="{FF2B5EF4-FFF2-40B4-BE49-F238E27FC236}">
                  <a16:creationId xmlns:a16="http://schemas.microsoft.com/office/drawing/2014/main" id="{36F26A5B-0904-4176-834B-0FE2A91021C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68860" y="3650067"/>
              <a:ext cx="103227" cy="1259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Gerader Verbinder 82">
              <a:extLst>
                <a:ext uri="{FF2B5EF4-FFF2-40B4-BE49-F238E27FC236}">
                  <a16:creationId xmlns:a16="http://schemas.microsoft.com/office/drawing/2014/main" id="{82DFA89F-94CC-41BC-948B-CE5597C8DD50}"/>
                </a:ext>
              </a:extLst>
            </p:cNvPr>
            <p:cNvCxnSpPr>
              <a:cxnSpLocks/>
            </p:cNvCxnSpPr>
            <p:nvPr/>
          </p:nvCxnSpPr>
          <p:spPr>
            <a:xfrm>
              <a:off x="1880264" y="3581388"/>
              <a:ext cx="132495" cy="13166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Gerader Verbinder 83">
              <a:extLst>
                <a:ext uri="{FF2B5EF4-FFF2-40B4-BE49-F238E27FC236}">
                  <a16:creationId xmlns:a16="http://schemas.microsoft.com/office/drawing/2014/main" id="{34C522D2-E57E-4945-BA4F-EA579569F64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76345" y="3563162"/>
              <a:ext cx="95742" cy="4351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Gerader Verbinder 84">
              <a:extLst>
                <a:ext uri="{FF2B5EF4-FFF2-40B4-BE49-F238E27FC236}">
                  <a16:creationId xmlns:a16="http://schemas.microsoft.com/office/drawing/2014/main" id="{EDD80CA9-92C4-42EA-BF79-CCB7399660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76051" y="3626811"/>
              <a:ext cx="13067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Gerader Verbinder 85">
              <a:extLst>
                <a:ext uri="{FF2B5EF4-FFF2-40B4-BE49-F238E27FC236}">
                  <a16:creationId xmlns:a16="http://schemas.microsoft.com/office/drawing/2014/main" id="{C6AECD26-D0DD-4591-B7A7-6894F1D4782F}"/>
                </a:ext>
              </a:extLst>
            </p:cNvPr>
            <p:cNvCxnSpPr>
              <a:cxnSpLocks/>
            </p:cNvCxnSpPr>
            <p:nvPr/>
          </p:nvCxnSpPr>
          <p:spPr>
            <a:xfrm>
              <a:off x="2182292" y="3626811"/>
              <a:ext cx="228803" cy="7789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Gerader Verbinder 86">
              <a:extLst>
                <a:ext uri="{FF2B5EF4-FFF2-40B4-BE49-F238E27FC236}">
                  <a16:creationId xmlns:a16="http://schemas.microsoft.com/office/drawing/2014/main" id="{7D8BCA14-C29E-4D3B-B540-E87FD876382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56339" y="3548921"/>
              <a:ext cx="243015" cy="1744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Gerader Verbinder 87">
              <a:extLst>
                <a:ext uri="{FF2B5EF4-FFF2-40B4-BE49-F238E27FC236}">
                  <a16:creationId xmlns:a16="http://schemas.microsoft.com/office/drawing/2014/main" id="{3662F211-6253-444C-91F4-9DB1AEE59160}"/>
                </a:ext>
              </a:extLst>
            </p:cNvPr>
            <p:cNvCxnSpPr>
              <a:cxnSpLocks/>
            </p:cNvCxnSpPr>
            <p:nvPr/>
          </p:nvCxnSpPr>
          <p:spPr>
            <a:xfrm>
              <a:off x="2409850" y="3621094"/>
              <a:ext cx="167996" cy="1507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Gerader Verbinder 88">
              <a:extLst>
                <a:ext uri="{FF2B5EF4-FFF2-40B4-BE49-F238E27FC236}">
                  <a16:creationId xmlns:a16="http://schemas.microsoft.com/office/drawing/2014/main" id="{722CE80B-BB31-4F61-91A9-AB70255A8B3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851150" y="3557384"/>
              <a:ext cx="120326" cy="111354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Gerader Verbinder 89">
              <a:extLst>
                <a:ext uri="{FF2B5EF4-FFF2-40B4-BE49-F238E27FC236}">
                  <a16:creationId xmlns:a16="http://schemas.microsoft.com/office/drawing/2014/main" id="{EB42DE99-9AC0-4CD5-8DD7-BA8A54B2310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67489" y="3636169"/>
              <a:ext cx="180836" cy="16418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Gerader Verbinder 90">
              <a:extLst>
                <a:ext uri="{FF2B5EF4-FFF2-40B4-BE49-F238E27FC236}">
                  <a16:creationId xmlns:a16="http://schemas.microsoft.com/office/drawing/2014/main" id="{38802342-B143-4538-9E6F-676AE4F6F709}"/>
                </a:ext>
              </a:extLst>
            </p:cNvPr>
            <p:cNvCxnSpPr>
              <a:cxnSpLocks/>
            </p:cNvCxnSpPr>
            <p:nvPr/>
          </p:nvCxnSpPr>
          <p:spPr>
            <a:xfrm>
              <a:off x="2655229" y="3723417"/>
              <a:ext cx="75842" cy="2459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Gerader Verbinder 91">
              <a:extLst>
                <a:ext uri="{FF2B5EF4-FFF2-40B4-BE49-F238E27FC236}">
                  <a16:creationId xmlns:a16="http://schemas.microsoft.com/office/drawing/2014/main" id="{9D1DD6A4-12AB-48E4-BCC5-4A5F8CC7E5B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757907" y="3713049"/>
              <a:ext cx="47142" cy="14435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Gerader Verbinder 92">
              <a:extLst>
                <a:ext uri="{FF2B5EF4-FFF2-40B4-BE49-F238E27FC236}">
                  <a16:creationId xmlns:a16="http://schemas.microsoft.com/office/drawing/2014/main" id="{5F6A2960-70E3-4F58-992F-A92CCFDAF909}"/>
                </a:ext>
              </a:extLst>
            </p:cNvPr>
            <p:cNvCxnSpPr>
              <a:cxnSpLocks/>
            </p:cNvCxnSpPr>
            <p:nvPr/>
          </p:nvCxnSpPr>
          <p:spPr>
            <a:xfrm>
              <a:off x="2863602" y="3713049"/>
              <a:ext cx="129287" cy="4154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Gerader Verbinder 93">
              <a:extLst>
                <a:ext uri="{FF2B5EF4-FFF2-40B4-BE49-F238E27FC236}">
                  <a16:creationId xmlns:a16="http://schemas.microsoft.com/office/drawing/2014/main" id="{403CAD81-2921-4578-8C73-E44D44E734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13811" y="3964651"/>
              <a:ext cx="184949" cy="18081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Gerader Verbinder 94">
              <a:extLst>
                <a:ext uri="{FF2B5EF4-FFF2-40B4-BE49-F238E27FC236}">
                  <a16:creationId xmlns:a16="http://schemas.microsoft.com/office/drawing/2014/main" id="{95B9CD1C-D26A-43A4-846D-133C4FD64D85}"/>
                </a:ext>
              </a:extLst>
            </p:cNvPr>
            <p:cNvCxnSpPr>
              <a:cxnSpLocks/>
            </p:cNvCxnSpPr>
            <p:nvPr/>
          </p:nvCxnSpPr>
          <p:spPr>
            <a:xfrm>
              <a:off x="2880190" y="3811601"/>
              <a:ext cx="104310" cy="5728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Gerader Verbinder 95">
              <a:extLst>
                <a:ext uri="{FF2B5EF4-FFF2-40B4-BE49-F238E27FC236}">
                  <a16:creationId xmlns:a16="http://schemas.microsoft.com/office/drawing/2014/main" id="{DF06C29B-2CED-4048-A9BA-26B7A0F1055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776989" y="4073015"/>
              <a:ext cx="74160" cy="30959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Gerader Verbinder 96">
              <a:extLst>
                <a:ext uri="{FF2B5EF4-FFF2-40B4-BE49-F238E27FC236}">
                  <a16:creationId xmlns:a16="http://schemas.microsoft.com/office/drawing/2014/main" id="{E9AA6EA2-73B5-4608-9C55-3E15F8C96A5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58674" y="4441503"/>
              <a:ext cx="184949" cy="18081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Gerader Verbinder 97">
              <a:extLst>
                <a:ext uri="{FF2B5EF4-FFF2-40B4-BE49-F238E27FC236}">
                  <a16:creationId xmlns:a16="http://schemas.microsoft.com/office/drawing/2014/main" id="{2A4C7E49-0C75-439D-857D-B2BD65A64D4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612791" y="4495805"/>
              <a:ext cx="170133" cy="10664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Gerader Verbinder 98">
              <a:extLst>
                <a:ext uri="{FF2B5EF4-FFF2-40B4-BE49-F238E27FC236}">
                  <a16:creationId xmlns:a16="http://schemas.microsoft.com/office/drawing/2014/main" id="{62F4F0C8-627D-4F5F-B85C-238C9EA7584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8943" y="3563373"/>
              <a:ext cx="195303" cy="7143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Gerader Verbinder 99">
              <a:extLst>
                <a:ext uri="{FF2B5EF4-FFF2-40B4-BE49-F238E27FC236}">
                  <a16:creationId xmlns:a16="http://schemas.microsoft.com/office/drawing/2014/main" id="{814275F9-2061-4C5E-B460-F7215DD6254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82917" y="3580895"/>
              <a:ext cx="74796" cy="13963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Gerader Verbinder 100">
              <a:extLst>
                <a:ext uri="{FF2B5EF4-FFF2-40B4-BE49-F238E27FC236}">
                  <a16:creationId xmlns:a16="http://schemas.microsoft.com/office/drawing/2014/main" id="{D3C03FD2-EBE2-4AFD-B1F1-4FD54B8A24E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20149" y="3636169"/>
              <a:ext cx="246041" cy="243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Gerader Verbinder 101">
              <a:extLst>
                <a:ext uri="{FF2B5EF4-FFF2-40B4-BE49-F238E27FC236}">
                  <a16:creationId xmlns:a16="http://schemas.microsoft.com/office/drawing/2014/main" id="{944A7BF2-D86F-4493-BB45-C0CCAED210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9731" y="3673313"/>
              <a:ext cx="171204" cy="1771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Gerader Verbinder 102">
              <a:extLst>
                <a:ext uri="{FF2B5EF4-FFF2-40B4-BE49-F238E27FC236}">
                  <a16:creationId xmlns:a16="http://schemas.microsoft.com/office/drawing/2014/main" id="{70F283AF-43AB-455E-B63F-1D735DEB4B28}"/>
                </a:ext>
              </a:extLst>
            </p:cNvPr>
            <p:cNvCxnSpPr>
              <a:cxnSpLocks/>
            </p:cNvCxnSpPr>
            <p:nvPr/>
          </p:nvCxnSpPr>
          <p:spPr>
            <a:xfrm>
              <a:off x="854788" y="3641674"/>
              <a:ext cx="81385" cy="12103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Gerader Verbinder 103">
              <a:extLst>
                <a:ext uri="{FF2B5EF4-FFF2-40B4-BE49-F238E27FC236}">
                  <a16:creationId xmlns:a16="http://schemas.microsoft.com/office/drawing/2014/main" id="{80C13BD2-8FD8-4507-84E3-FE92A5765717}"/>
                </a:ext>
              </a:extLst>
            </p:cNvPr>
            <p:cNvCxnSpPr>
              <a:cxnSpLocks/>
            </p:cNvCxnSpPr>
            <p:nvPr/>
          </p:nvCxnSpPr>
          <p:spPr>
            <a:xfrm>
              <a:off x="663789" y="3720529"/>
              <a:ext cx="68664" cy="8418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Gerader Verbinder 104">
              <a:extLst>
                <a:ext uri="{FF2B5EF4-FFF2-40B4-BE49-F238E27FC236}">
                  <a16:creationId xmlns:a16="http://schemas.microsoft.com/office/drawing/2014/main" id="{FCDB8D32-161A-4DB9-88C0-69A27EEB9CB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93574" y="4023622"/>
              <a:ext cx="160868" cy="66851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Gerader Verbinder 105">
              <a:extLst>
                <a:ext uri="{FF2B5EF4-FFF2-40B4-BE49-F238E27FC236}">
                  <a16:creationId xmlns:a16="http://schemas.microsoft.com/office/drawing/2014/main" id="{F019CEE0-EDC3-45D4-AD71-4E7568E77D94}"/>
                </a:ext>
              </a:extLst>
            </p:cNvPr>
            <p:cNvCxnSpPr>
              <a:cxnSpLocks/>
            </p:cNvCxnSpPr>
            <p:nvPr/>
          </p:nvCxnSpPr>
          <p:spPr>
            <a:xfrm>
              <a:off x="801860" y="4475620"/>
              <a:ext cx="189921" cy="12682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Gerader Verbinder 106">
              <a:extLst>
                <a:ext uri="{FF2B5EF4-FFF2-40B4-BE49-F238E27FC236}">
                  <a16:creationId xmlns:a16="http://schemas.microsoft.com/office/drawing/2014/main" id="{91693324-9F2F-4F36-AB6D-AAFC2319FD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5166" y="4165408"/>
              <a:ext cx="288692" cy="12379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Gerader Verbinder 107">
              <a:extLst>
                <a:ext uri="{FF2B5EF4-FFF2-40B4-BE49-F238E27FC236}">
                  <a16:creationId xmlns:a16="http://schemas.microsoft.com/office/drawing/2014/main" id="{46710960-C62B-454F-B90D-64391C0AA11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90543" y="4237919"/>
              <a:ext cx="154231" cy="15303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Gerader Verbinder 108">
              <a:extLst>
                <a:ext uri="{FF2B5EF4-FFF2-40B4-BE49-F238E27FC236}">
                  <a16:creationId xmlns:a16="http://schemas.microsoft.com/office/drawing/2014/main" id="{7953154B-841E-47F7-9344-F9E6EC1DA68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90146" y="4331626"/>
              <a:ext cx="352265" cy="25511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Gerader Verbinder 109">
              <a:extLst>
                <a:ext uri="{FF2B5EF4-FFF2-40B4-BE49-F238E27FC236}">
                  <a16:creationId xmlns:a16="http://schemas.microsoft.com/office/drawing/2014/main" id="{AF967C5E-A4D1-4F09-98A6-C37CF1CF2F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15932" y="4540814"/>
              <a:ext cx="248898" cy="2143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Gerader Verbinder 110">
              <a:extLst>
                <a:ext uri="{FF2B5EF4-FFF2-40B4-BE49-F238E27FC236}">
                  <a16:creationId xmlns:a16="http://schemas.microsoft.com/office/drawing/2014/main" id="{CBF1BB3A-394E-4915-AC57-283B895A787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14059" y="4544137"/>
              <a:ext cx="87205" cy="23144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Gerader Verbinder 111">
              <a:extLst>
                <a:ext uri="{FF2B5EF4-FFF2-40B4-BE49-F238E27FC236}">
                  <a16:creationId xmlns:a16="http://schemas.microsoft.com/office/drawing/2014/main" id="{40982141-55A5-4914-99CC-BD25767A1F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27502" y="3927974"/>
              <a:ext cx="80294" cy="23519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Gerader Verbinder 112">
              <a:extLst>
                <a:ext uri="{FF2B5EF4-FFF2-40B4-BE49-F238E27FC236}">
                  <a16:creationId xmlns:a16="http://schemas.microsoft.com/office/drawing/2014/main" id="{1C5B4743-F3E1-4A03-AF7F-FAE551D836D7}"/>
                </a:ext>
              </a:extLst>
            </p:cNvPr>
            <p:cNvCxnSpPr>
              <a:cxnSpLocks/>
            </p:cNvCxnSpPr>
            <p:nvPr/>
          </p:nvCxnSpPr>
          <p:spPr>
            <a:xfrm>
              <a:off x="3624316" y="3628631"/>
              <a:ext cx="96629" cy="4629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Gerader Verbinder 113">
              <a:extLst>
                <a:ext uri="{FF2B5EF4-FFF2-40B4-BE49-F238E27FC236}">
                  <a16:creationId xmlns:a16="http://schemas.microsoft.com/office/drawing/2014/main" id="{8B472616-05A6-4BC3-8AA0-5FF30D00F23E}"/>
                </a:ext>
              </a:extLst>
            </p:cNvPr>
            <p:cNvCxnSpPr>
              <a:cxnSpLocks/>
            </p:cNvCxnSpPr>
            <p:nvPr/>
          </p:nvCxnSpPr>
          <p:spPr>
            <a:xfrm>
              <a:off x="2031629" y="4728866"/>
              <a:ext cx="247543" cy="44641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Gerader Verbinder 114">
              <a:extLst>
                <a:ext uri="{FF2B5EF4-FFF2-40B4-BE49-F238E27FC236}">
                  <a16:creationId xmlns:a16="http://schemas.microsoft.com/office/drawing/2014/main" id="{7A91BC5C-BEA6-4874-BC63-0CF9E3F2BD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82292" y="4989630"/>
              <a:ext cx="510858" cy="2318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Gerader Verbinder 115">
              <a:extLst>
                <a:ext uri="{FF2B5EF4-FFF2-40B4-BE49-F238E27FC236}">
                  <a16:creationId xmlns:a16="http://schemas.microsoft.com/office/drawing/2014/main" id="{60FF8261-1020-4006-83C8-6848782A1002}"/>
                </a:ext>
              </a:extLst>
            </p:cNvPr>
            <p:cNvCxnSpPr>
              <a:cxnSpLocks/>
            </p:cNvCxnSpPr>
            <p:nvPr/>
          </p:nvCxnSpPr>
          <p:spPr>
            <a:xfrm>
              <a:off x="2500643" y="4673419"/>
              <a:ext cx="281837" cy="19002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Gerader Verbinder 116">
              <a:extLst>
                <a:ext uri="{FF2B5EF4-FFF2-40B4-BE49-F238E27FC236}">
                  <a16:creationId xmlns:a16="http://schemas.microsoft.com/office/drawing/2014/main" id="{8E445205-BB40-4716-B87E-72A7A6255F2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269737" y="4468728"/>
              <a:ext cx="40819" cy="27993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Gerader Verbinder 117">
              <a:extLst>
                <a:ext uri="{FF2B5EF4-FFF2-40B4-BE49-F238E27FC236}">
                  <a16:creationId xmlns:a16="http://schemas.microsoft.com/office/drawing/2014/main" id="{6B247F59-D9AD-4FB8-B257-C3D24784C94A}"/>
                </a:ext>
              </a:extLst>
            </p:cNvPr>
            <p:cNvCxnSpPr>
              <a:cxnSpLocks/>
            </p:cNvCxnSpPr>
            <p:nvPr/>
          </p:nvCxnSpPr>
          <p:spPr>
            <a:xfrm>
              <a:off x="1160075" y="4466209"/>
              <a:ext cx="106115" cy="22897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Gerader Verbinder 118">
              <a:extLst>
                <a:ext uri="{FF2B5EF4-FFF2-40B4-BE49-F238E27FC236}">
                  <a16:creationId xmlns:a16="http://schemas.microsoft.com/office/drawing/2014/main" id="{A327FCFD-49DE-4FC1-9712-069D0378D53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72706" y="4880113"/>
              <a:ext cx="121142" cy="11593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Gerader Verbinder 119">
              <a:extLst>
                <a:ext uri="{FF2B5EF4-FFF2-40B4-BE49-F238E27FC236}">
                  <a16:creationId xmlns:a16="http://schemas.microsoft.com/office/drawing/2014/main" id="{10DF31EF-E1EA-429C-A15F-7501E1FB6A2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8013" y="4605485"/>
              <a:ext cx="166233" cy="39056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Gerader Verbinder 120">
              <a:extLst>
                <a:ext uri="{FF2B5EF4-FFF2-40B4-BE49-F238E27FC236}">
                  <a16:creationId xmlns:a16="http://schemas.microsoft.com/office/drawing/2014/main" id="{BF57CE46-E42C-4CB6-AF90-521E8132BD5A}"/>
                </a:ext>
              </a:extLst>
            </p:cNvPr>
            <p:cNvCxnSpPr>
              <a:cxnSpLocks/>
            </p:cNvCxnSpPr>
            <p:nvPr/>
          </p:nvCxnSpPr>
          <p:spPr>
            <a:xfrm>
              <a:off x="736994" y="4769956"/>
              <a:ext cx="281837" cy="19002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Gerader Verbinder 121">
              <a:extLst>
                <a:ext uri="{FF2B5EF4-FFF2-40B4-BE49-F238E27FC236}">
                  <a16:creationId xmlns:a16="http://schemas.microsoft.com/office/drawing/2014/main" id="{AFAC859C-8691-4AA0-AD5A-153671192F3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39268" y="4928382"/>
              <a:ext cx="581205" cy="19214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Gerader Verbinder 122">
              <a:extLst>
                <a:ext uri="{FF2B5EF4-FFF2-40B4-BE49-F238E27FC236}">
                  <a16:creationId xmlns:a16="http://schemas.microsoft.com/office/drawing/2014/main" id="{AF4067FC-B462-4AA1-84E3-103F8B9482B7}"/>
                </a:ext>
              </a:extLst>
            </p:cNvPr>
            <p:cNvCxnSpPr>
              <a:cxnSpLocks/>
            </p:cNvCxnSpPr>
            <p:nvPr/>
          </p:nvCxnSpPr>
          <p:spPr>
            <a:xfrm>
              <a:off x="1083652" y="4880113"/>
              <a:ext cx="281837" cy="19002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Gerader Verbinder 123">
              <a:extLst>
                <a:ext uri="{FF2B5EF4-FFF2-40B4-BE49-F238E27FC236}">
                  <a16:creationId xmlns:a16="http://schemas.microsoft.com/office/drawing/2014/main" id="{6B832C8A-9454-4BA8-AFDD-36BF6560AD7C}"/>
                </a:ext>
              </a:extLst>
            </p:cNvPr>
            <p:cNvCxnSpPr>
              <a:cxnSpLocks/>
            </p:cNvCxnSpPr>
            <p:nvPr/>
          </p:nvCxnSpPr>
          <p:spPr>
            <a:xfrm>
              <a:off x="2488730" y="5002997"/>
              <a:ext cx="418253" cy="28642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Gerader Verbinder 124">
              <a:extLst>
                <a:ext uri="{FF2B5EF4-FFF2-40B4-BE49-F238E27FC236}">
                  <a16:creationId xmlns:a16="http://schemas.microsoft.com/office/drawing/2014/main" id="{615CC0A5-B64B-4FC1-8ABE-093F22E1CC2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78720" y="4856835"/>
              <a:ext cx="179856" cy="34394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Gerader Verbinder 125">
              <a:extLst>
                <a:ext uri="{FF2B5EF4-FFF2-40B4-BE49-F238E27FC236}">
                  <a16:creationId xmlns:a16="http://schemas.microsoft.com/office/drawing/2014/main" id="{36D28E5F-28C9-4B33-981C-A0EDDB072359}"/>
                </a:ext>
              </a:extLst>
            </p:cNvPr>
            <p:cNvCxnSpPr>
              <a:cxnSpLocks/>
            </p:cNvCxnSpPr>
            <p:nvPr/>
          </p:nvCxnSpPr>
          <p:spPr>
            <a:xfrm>
              <a:off x="1515340" y="5034395"/>
              <a:ext cx="763832" cy="53736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Gerader Verbinder 126">
              <a:extLst>
                <a:ext uri="{FF2B5EF4-FFF2-40B4-BE49-F238E27FC236}">
                  <a16:creationId xmlns:a16="http://schemas.microsoft.com/office/drawing/2014/main" id="{94C37453-EF74-4D83-B1FC-E199082EA02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2284" y="5217288"/>
              <a:ext cx="193747" cy="8129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Gerader Verbinder 127">
              <a:extLst>
                <a:ext uri="{FF2B5EF4-FFF2-40B4-BE49-F238E27FC236}">
                  <a16:creationId xmlns:a16="http://schemas.microsoft.com/office/drawing/2014/main" id="{2767829B-D4B0-4AE4-BB96-385A879E67C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41561" y="5126004"/>
              <a:ext cx="6383" cy="48168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Gerader Verbinder 128">
              <a:extLst>
                <a:ext uri="{FF2B5EF4-FFF2-40B4-BE49-F238E27FC236}">
                  <a16:creationId xmlns:a16="http://schemas.microsoft.com/office/drawing/2014/main" id="{ED281C9F-DA54-4CD5-8BC4-819018BE1A6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98082" y="5240442"/>
              <a:ext cx="649862" cy="9803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Gerader Verbinder 129">
              <a:extLst>
                <a:ext uri="{FF2B5EF4-FFF2-40B4-BE49-F238E27FC236}">
                  <a16:creationId xmlns:a16="http://schemas.microsoft.com/office/drawing/2014/main" id="{796CDDB0-5F88-48BD-8250-29F5213BCB5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77912" y="4885765"/>
              <a:ext cx="8769" cy="71954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Gerader Verbinder 130">
              <a:extLst>
                <a:ext uri="{FF2B5EF4-FFF2-40B4-BE49-F238E27FC236}">
                  <a16:creationId xmlns:a16="http://schemas.microsoft.com/office/drawing/2014/main" id="{BAB69D32-1B40-461E-8CB6-176690F7842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3789" y="5098234"/>
              <a:ext cx="220561" cy="33512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Gerader Verbinder 131">
              <a:extLst>
                <a:ext uri="{FF2B5EF4-FFF2-40B4-BE49-F238E27FC236}">
                  <a16:creationId xmlns:a16="http://schemas.microsoft.com/office/drawing/2014/main" id="{40622C16-5DC4-4965-A2C5-8577F7355EA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9419" y="4411866"/>
              <a:ext cx="183111" cy="8573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Gerader Verbinder 132">
              <a:extLst>
                <a:ext uri="{FF2B5EF4-FFF2-40B4-BE49-F238E27FC236}">
                  <a16:creationId xmlns:a16="http://schemas.microsoft.com/office/drawing/2014/main" id="{9E8097EF-3DAF-4361-9A21-B496509492A3}"/>
                </a:ext>
              </a:extLst>
            </p:cNvPr>
            <p:cNvCxnSpPr>
              <a:cxnSpLocks/>
            </p:cNvCxnSpPr>
            <p:nvPr/>
          </p:nvCxnSpPr>
          <p:spPr>
            <a:xfrm>
              <a:off x="1115793" y="5263330"/>
              <a:ext cx="227018" cy="38309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Gerader Verbinder 133">
              <a:extLst>
                <a:ext uri="{FF2B5EF4-FFF2-40B4-BE49-F238E27FC236}">
                  <a16:creationId xmlns:a16="http://schemas.microsoft.com/office/drawing/2014/main" id="{553E2148-E5BA-4743-B32D-82F4185B9DA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76051" y="5303080"/>
              <a:ext cx="54786" cy="16271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Gerader Verbinder 134">
              <a:extLst>
                <a:ext uri="{FF2B5EF4-FFF2-40B4-BE49-F238E27FC236}">
                  <a16:creationId xmlns:a16="http://schemas.microsoft.com/office/drawing/2014/main" id="{2E980828-BA7A-4BA5-988F-01288168ADD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8369" y="4959980"/>
              <a:ext cx="172026" cy="13136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Gerader Verbinder 135">
              <a:extLst>
                <a:ext uri="{FF2B5EF4-FFF2-40B4-BE49-F238E27FC236}">
                  <a16:creationId xmlns:a16="http://schemas.microsoft.com/office/drawing/2014/main" id="{7B6FB0E8-BF48-4239-A2C0-3D3C53BD9CB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34643" y="5091347"/>
              <a:ext cx="197503" cy="34423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Gerader Verbinder 136">
              <a:extLst>
                <a:ext uri="{FF2B5EF4-FFF2-40B4-BE49-F238E27FC236}">
                  <a16:creationId xmlns:a16="http://schemas.microsoft.com/office/drawing/2014/main" id="{A100E439-B103-4C2B-8B36-2CA5FD664206}"/>
                </a:ext>
              </a:extLst>
            </p:cNvPr>
            <p:cNvCxnSpPr>
              <a:cxnSpLocks/>
            </p:cNvCxnSpPr>
            <p:nvPr/>
          </p:nvCxnSpPr>
          <p:spPr>
            <a:xfrm>
              <a:off x="1748357" y="4843777"/>
              <a:ext cx="241331" cy="1542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Gerader Verbinder 137">
              <a:extLst>
                <a:ext uri="{FF2B5EF4-FFF2-40B4-BE49-F238E27FC236}">
                  <a16:creationId xmlns:a16="http://schemas.microsoft.com/office/drawing/2014/main" id="{87337A79-42AE-4C5B-B709-BC1CE6D4E1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16173" y="5245535"/>
              <a:ext cx="335584" cy="8776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Gerader Verbinder 138">
              <a:extLst>
                <a:ext uri="{FF2B5EF4-FFF2-40B4-BE49-F238E27FC236}">
                  <a16:creationId xmlns:a16="http://schemas.microsoft.com/office/drawing/2014/main" id="{2EFBEF59-138B-4C20-9B72-A7DFACBC21B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58842" y="4918381"/>
              <a:ext cx="75345" cy="20836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Gerader Verbinder 139">
              <a:extLst>
                <a:ext uri="{FF2B5EF4-FFF2-40B4-BE49-F238E27FC236}">
                  <a16:creationId xmlns:a16="http://schemas.microsoft.com/office/drawing/2014/main" id="{0B26169A-234D-49D6-97E4-FB66600BA06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29153" y="5135403"/>
              <a:ext cx="184854" cy="5292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Gerader Verbinder 140">
              <a:extLst>
                <a:ext uri="{FF2B5EF4-FFF2-40B4-BE49-F238E27FC236}">
                  <a16:creationId xmlns:a16="http://schemas.microsoft.com/office/drawing/2014/main" id="{3F83469A-0ACE-44A5-B9D6-5E0FEE73A739}"/>
                </a:ext>
              </a:extLst>
            </p:cNvPr>
            <p:cNvCxnSpPr>
              <a:cxnSpLocks/>
            </p:cNvCxnSpPr>
            <p:nvPr/>
          </p:nvCxnSpPr>
          <p:spPr>
            <a:xfrm>
              <a:off x="1645599" y="5504466"/>
              <a:ext cx="281837" cy="19002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Gerader Verbinder 141">
              <a:extLst>
                <a:ext uri="{FF2B5EF4-FFF2-40B4-BE49-F238E27FC236}">
                  <a16:creationId xmlns:a16="http://schemas.microsoft.com/office/drawing/2014/main" id="{D67F3202-D6B5-4CF7-8A6F-70436EB43B90}"/>
                </a:ext>
              </a:extLst>
            </p:cNvPr>
            <p:cNvCxnSpPr>
              <a:cxnSpLocks/>
            </p:cNvCxnSpPr>
            <p:nvPr/>
          </p:nvCxnSpPr>
          <p:spPr>
            <a:xfrm>
              <a:off x="1645599" y="5248907"/>
              <a:ext cx="234665" cy="25008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Gerader Verbinder 142">
              <a:extLst>
                <a:ext uri="{FF2B5EF4-FFF2-40B4-BE49-F238E27FC236}">
                  <a16:creationId xmlns:a16="http://schemas.microsoft.com/office/drawing/2014/main" id="{1EFCB4A2-ABB5-4AFB-9B73-5283D96056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84308" y="5062314"/>
              <a:ext cx="57082" cy="14521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Gerader Verbinder 143">
              <a:extLst>
                <a:ext uri="{FF2B5EF4-FFF2-40B4-BE49-F238E27FC236}">
                  <a16:creationId xmlns:a16="http://schemas.microsoft.com/office/drawing/2014/main" id="{C8AF49B0-65B0-4DA6-8D76-C1B760C7F999}"/>
                </a:ext>
              </a:extLst>
            </p:cNvPr>
            <p:cNvCxnSpPr>
              <a:cxnSpLocks/>
            </p:cNvCxnSpPr>
            <p:nvPr/>
          </p:nvCxnSpPr>
          <p:spPr>
            <a:xfrm>
              <a:off x="2574787" y="5182891"/>
              <a:ext cx="191278" cy="3888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Gerader Verbinder 144">
              <a:extLst>
                <a:ext uri="{FF2B5EF4-FFF2-40B4-BE49-F238E27FC236}">
                  <a16:creationId xmlns:a16="http://schemas.microsoft.com/office/drawing/2014/main" id="{CEB54DD2-F0A3-47FA-A6C7-FA32AB633CE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68600" y="5354988"/>
              <a:ext cx="196230" cy="265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Gerader Verbinder 145">
              <a:extLst>
                <a:ext uri="{FF2B5EF4-FFF2-40B4-BE49-F238E27FC236}">
                  <a16:creationId xmlns:a16="http://schemas.microsoft.com/office/drawing/2014/main" id="{A54EC1A9-7B86-4EFC-989F-9BCAF64E15A3}"/>
                </a:ext>
              </a:extLst>
            </p:cNvPr>
            <p:cNvCxnSpPr>
              <a:cxnSpLocks/>
            </p:cNvCxnSpPr>
            <p:nvPr/>
          </p:nvCxnSpPr>
          <p:spPr>
            <a:xfrm>
              <a:off x="2823610" y="5245535"/>
              <a:ext cx="120013" cy="37445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3" name="Kreuz 152">
            <a:extLst>
              <a:ext uri="{FF2B5EF4-FFF2-40B4-BE49-F238E27FC236}">
                <a16:creationId xmlns:a16="http://schemas.microsoft.com/office/drawing/2014/main" id="{A92CA08D-572A-4D68-B358-790240814D4C}"/>
              </a:ext>
            </a:extLst>
          </p:cNvPr>
          <p:cNvSpPr/>
          <p:nvPr/>
        </p:nvSpPr>
        <p:spPr>
          <a:xfrm>
            <a:off x="232075" y="856973"/>
            <a:ext cx="249382" cy="240145"/>
          </a:xfrm>
          <a:prstGeom prst="plu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8999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"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Karte enthält.&#10;&#10;Automatisch generierte Beschreibung">
            <a:extLst>
              <a:ext uri="{FF2B5EF4-FFF2-40B4-BE49-F238E27FC236}">
                <a16:creationId xmlns:a16="http://schemas.microsoft.com/office/drawing/2014/main" id="{80C34B8B-C527-4E68-A138-15CE03FDBD5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12" y="3759451"/>
            <a:ext cx="4290268" cy="3033894"/>
          </a:xfrm>
          <a:prstGeom prst="rect">
            <a:avLst/>
          </a:prstGeom>
        </p:spPr>
      </p:pic>
      <p:pic>
        <p:nvPicPr>
          <p:cNvPr id="8" name="Grafik 7" descr="Ein Bild, das Karte enthält.&#10;&#10;Automatisch generierte Beschreibung">
            <a:extLst>
              <a:ext uri="{FF2B5EF4-FFF2-40B4-BE49-F238E27FC236}">
                <a16:creationId xmlns:a16="http://schemas.microsoft.com/office/drawing/2014/main" id="{2ECE6887-638B-4BD0-AF03-52BF14CCE85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8374" y="791129"/>
            <a:ext cx="4049226" cy="286343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0446458-0512-4783-A377-0C301EB689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11" y="786193"/>
            <a:ext cx="4288615" cy="286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5B69D4EF-887E-444C-87B9-B3B140617666}"/>
              </a:ext>
            </a:extLst>
          </p:cNvPr>
          <p:cNvSpPr txBox="1"/>
          <p:nvPr/>
        </p:nvSpPr>
        <p:spPr>
          <a:xfrm>
            <a:off x="55329" y="205449"/>
            <a:ext cx="8800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Urban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greening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forests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[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click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points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site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characteristics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</a:p>
        </p:txBody>
      </p:sp>
      <p:sp>
        <p:nvSpPr>
          <p:cNvPr id="16" name="Pfeil: nach unten 15">
            <a:hlinkClick r:id="rId5" action="ppaction://hlinksldjump"/>
            <a:extLst>
              <a:ext uri="{FF2B5EF4-FFF2-40B4-BE49-F238E27FC236}">
                <a16:creationId xmlns:a16="http://schemas.microsoft.com/office/drawing/2014/main" id="{7FAF6CA1-D9E4-4CC2-91C5-7F6144B1D10E}"/>
              </a:ext>
            </a:extLst>
          </p:cNvPr>
          <p:cNvSpPr/>
          <p:nvPr/>
        </p:nvSpPr>
        <p:spPr>
          <a:xfrm rot="5400000">
            <a:off x="8120962" y="-143227"/>
            <a:ext cx="631355" cy="1097463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500" dirty="0">
                <a:solidFill>
                  <a:schemeClr val="tx1"/>
                </a:solidFill>
              </a:rPr>
              <a:t>Menu</a:t>
            </a:r>
          </a:p>
        </p:txBody>
      </p:sp>
      <p:sp>
        <p:nvSpPr>
          <p:cNvPr id="32" name="Rechteck 31">
            <a:hlinkClick r:id="rId6" action="ppaction://hlinksldjump"/>
            <a:extLst>
              <a:ext uri="{FF2B5EF4-FFF2-40B4-BE49-F238E27FC236}">
                <a16:creationId xmlns:a16="http://schemas.microsoft.com/office/drawing/2014/main" id="{0F9BF441-C359-4299-B832-1C04C5016866}"/>
              </a:ext>
            </a:extLst>
          </p:cNvPr>
          <p:cNvSpPr/>
          <p:nvPr/>
        </p:nvSpPr>
        <p:spPr>
          <a:xfrm>
            <a:off x="7536988" y="6292452"/>
            <a:ext cx="1440000" cy="50089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Study </a:t>
            </a:r>
            <a:r>
              <a:rPr lang="de-DE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sites</a:t>
            </a:r>
            <a:endParaRPr lang="de-DE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FA3A3CE6-421E-416F-A99E-923700D12914}"/>
              </a:ext>
            </a:extLst>
          </p:cNvPr>
          <p:cNvSpPr txBox="1"/>
          <p:nvPr/>
        </p:nvSpPr>
        <p:spPr>
          <a:xfrm>
            <a:off x="143010" y="1185215"/>
            <a:ext cx="4288615" cy="2453620"/>
          </a:xfrm>
          <a:prstGeom prst="rect">
            <a:avLst/>
          </a:prstGeom>
          <a:solidFill>
            <a:schemeClr val="accent1">
              <a:lumMod val="20000"/>
              <a:lumOff val="80000"/>
              <a:alpha val="90000"/>
            </a:schemeClr>
          </a:solidFill>
          <a:ln>
            <a:solidFill>
              <a:schemeClr val="accent1"/>
            </a:solidFill>
          </a:ln>
        </p:spPr>
        <p:txBody>
          <a:bodyPr wrap="square" rtlCol="0" anchor="ctr">
            <a:spAutoFit/>
          </a:bodyPr>
          <a:lstStyle/>
          <a:p>
            <a:pPr marL="171450" indent="-1714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Young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medium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aged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forests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planted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in urban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parks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former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anthropogenic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sites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especially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slag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slate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heaps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171450" indent="-1714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Mixed-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species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composition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mainly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intermediate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tree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species</a:t>
            </a:r>
            <a:endParaRPr lang="de-DE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Growing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thin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regosols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Before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planting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, a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topsoil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on top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anthropogenic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substrates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generally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added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Rooting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limited.</a:t>
            </a:r>
          </a:p>
        </p:txBody>
      </p: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38E5E63F-C873-4310-86B5-CB7E9767EF3A}"/>
              </a:ext>
            </a:extLst>
          </p:cNvPr>
          <p:cNvGrpSpPr/>
          <p:nvPr/>
        </p:nvGrpSpPr>
        <p:grpSpPr>
          <a:xfrm>
            <a:off x="7231855" y="1252540"/>
            <a:ext cx="1495922" cy="2027981"/>
            <a:chOff x="4799254" y="121100"/>
            <a:chExt cx="1561109" cy="2099500"/>
          </a:xfrm>
        </p:grpSpPr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EB08F615-2A2A-4A31-8989-88EE487DA500}"/>
                </a:ext>
              </a:extLst>
            </p:cNvPr>
            <p:cNvSpPr txBox="1"/>
            <p:nvPr/>
          </p:nvSpPr>
          <p:spPr>
            <a:xfrm>
              <a:off x="4799254" y="1009804"/>
              <a:ext cx="1561109" cy="121079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1000" dirty="0"/>
                <a:t>ID: </a:t>
              </a:r>
              <a:r>
                <a:rPr lang="de-DE" sz="1000" dirty="0" err="1"/>
                <a:t>BoHo</a:t>
              </a:r>
              <a:endParaRPr lang="de-DE" sz="1000" dirty="0"/>
            </a:p>
            <a:p>
              <a:r>
                <a:rPr lang="de-DE" sz="1000" dirty="0" err="1"/>
                <a:t>Species</a:t>
              </a:r>
              <a:r>
                <a:rPr lang="de-DE" sz="1000" dirty="0"/>
                <a:t>: </a:t>
              </a:r>
              <a:r>
                <a:rPr lang="de-DE" sz="1000" i="1" dirty="0"/>
                <a:t>Carpinus betulus</a:t>
              </a:r>
            </a:p>
            <a:p>
              <a:r>
                <a:rPr lang="de-DE" sz="1000" dirty="0"/>
                <a:t>Area: 93.8 m²</a:t>
              </a:r>
            </a:p>
            <a:p>
              <a:r>
                <a:rPr lang="de-DE" sz="1000" dirty="0"/>
                <a:t>Age: 20-30 a</a:t>
              </a:r>
            </a:p>
            <a:p>
              <a:r>
                <a:rPr lang="de-DE" sz="1000" dirty="0"/>
                <a:t>DBH: </a:t>
              </a:r>
              <a:r>
                <a:rPr lang="en-US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13.2 ± 0.7 cm</a:t>
              </a:r>
              <a:endParaRPr lang="de-DE" sz="1000" dirty="0"/>
            </a:p>
            <a:p>
              <a:r>
                <a:rPr lang="de-DE" sz="1000" dirty="0"/>
                <a:t>Height: </a:t>
              </a:r>
              <a:r>
                <a:rPr lang="en-US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23.6 ± 1.2 m</a:t>
              </a:r>
            </a:p>
            <a:p>
              <a:r>
                <a:rPr lang="en-US" sz="1000" dirty="0">
                  <a:latin typeface="Calibri" panose="020F0502020204030204" pitchFamily="34" charset="0"/>
                  <a:cs typeface="Times New Roman" panose="02020603050405020304" pitchFamily="18" charset="0"/>
                </a:rPr>
                <a:t>Soil: </a:t>
              </a:r>
              <a:r>
                <a:rPr lang="en-US" sz="1000" dirty="0" err="1">
                  <a:latin typeface="Calibri" panose="020F0502020204030204" pitchFamily="34" charset="0"/>
                  <a:cs typeface="Times New Roman" panose="02020603050405020304" pitchFamily="18" charset="0"/>
                </a:rPr>
                <a:t>Regosol</a:t>
              </a:r>
              <a:endParaRPr lang="de-DE" sz="1000" dirty="0"/>
            </a:p>
          </p:txBody>
        </p:sp>
        <p:cxnSp>
          <p:nvCxnSpPr>
            <p:cNvPr id="19" name="Gerade Verbindung mit Pfeil 18">
              <a:extLst>
                <a:ext uri="{FF2B5EF4-FFF2-40B4-BE49-F238E27FC236}">
                  <a16:creationId xmlns:a16="http://schemas.microsoft.com/office/drawing/2014/main" id="{4BE8E61C-D27B-4AE3-BA71-90558677410D}"/>
                </a:ext>
              </a:extLst>
            </p:cNvPr>
            <p:cNvCxnSpPr>
              <a:cxnSpLocks/>
              <a:stCxn id="18" idx="0"/>
            </p:cNvCxnSpPr>
            <p:nvPr/>
          </p:nvCxnSpPr>
          <p:spPr>
            <a:xfrm flipH="1" flipV="1">
              <a:off x="4829076" y="121100"/>
              <a:ext cx="750732" cy="888703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85A3C517-4C5D-4F47-97F3-8A4E3BEE5B10}"/>
              </a:ext>
            </a:extLst>
          </p:cNvPr>
          <p:cNvGrpSpPr/>
          <p:nvPr/>
        </p:nvGrpSpPr>
        <p:grpSpPr>
          <a:xfrm>
            <a:off x="4758665" y="868445"/>
            <a:ext cx="1718740" cy="1722205"/>
            <a:chOff x="4789772" y="818150"/>
            <a:chExt cx="1764497" cy="1744344"/>
          </a:xfrm>
        </p:grpSpPr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8C72713C-1759-4E83-A7C9-13AD01D1367D}"/>
                </a:ext>
              </a:extLst>
            </p:cNvPr>
            <p:cNvSpPr txBox="1"/>
            <p:nvPr/>
          </p:nvSpPr>
          <p:spPr>
            <a:xfrm>
              <a:off x="4789772" y="818150"/>
              <a:ext cx="1764497" cy="165218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1000" dirty="0" err="1"/>
                <a:t>ID:BlueHa</a:t>
              </a:r>
              <a:endParaRPr lang="de-DE" sz="1000" dirty="0"/>
            </a:p>
            <a:p>
              <a:r>
                <a:rPr lang="de-DE" sz="1000" dirty="0" err="1"/>
                <a:t>Species</a:t>
              </a:r>
              <a:r>
                <a:rPr lang="de-DE" sz="1000" dirty="0"/>
                <a:t>: </a:t>
              </a:r>
              <a:r>
                <a:rPr lang="de-DE" sz="1000" i="1" dirty="0"/>
                <a:t>Acer pseudoplatanus</a:t>
              </a:r>
            </a:p>
            <a:p>
              <a:r>
                <a:rPr lang="de-DE" sz="1000" i="1" dirty="0"/>
                <a:t>Fagus sylvatica</a:t>
              </a:r>
            </a:p>
            <a:p>
              <a:r>
                <a:rPr lang="de-DE" sz="1000" i="1" dirty="0"/>
                <a:t>Quercus robur</a:t>
              </a:r>
            </a:p>
            <a:p>
              <a:r>
                <a:rPr lang="de-DE" sz="1000" i="1" dirty="0"/>
                <a:t>Carpinus betulus</a:t>
              </a:r>
            </a:p>
            <a:p>
              <a:r>
                <a:rPr lang="de-DE" sz="1000" dirty="0"/>
                <a:t>Area: 157.3 m²</a:t>
              </a:r>
            </a:p>
            <a:p>
              <a:r>
                <a:rPr lang="de-DE" sz="1000" dirty="0"/>
                <a:t>Age: 20-30 a</a:t>
              </a:r>
            </a:p>
            <a:p>
              <a:r>
                <a:rPr lang="de-DE" sz="1000" dirty="0"/>
                <a:t>DBH: </a:t>
              </a:r>
              <a:r>
                <a:rPr lang="en-US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18.0 ± 1.3 cm</a:t>
              </a:r>
              <a:endParaRPr lang="de-DE" sz="1000" dirty="0"/>
            </a:p>
            <a:p>
              <a:r>
                <a:rPr lang="de-DE" sz="1000" dirty="0"/>
                <a:t>Height: </a:t>
              </a:r>
              <a:r>
                <a:rPr lang="en-US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18.4 ± 1.1 m</a:t>
              </a:r>
            </a:p>
            <a:p>
              <a:r>
                <a:rPr lang="en-US" sz="1000" dirty="0">
                  <a:latin typeface="Calibri" panose="020F0502020204030204" pitchFamily="34" charset="0"/>
                  <a:cs typeface="Times New Roman" panose="02020603050405020304" pitchFamily="18" charset="0"/>
                </a:rPr>
                <a:t>Soil: </a:t>
              </a:r>
              <a:r>
                <a:rPr lang="en-US" sz="1000" dirty="0" err="1">
                  <a:latin typeface="Calibri" panose="020F0502020204030204" pitchFamily="34" charset="0"/>
                  <a:cs typeface="Times New Roman" panose="02020603050405020304" pitchFamily="18" charset="0"/>
                </a:rPr>
                <a:t>Regosol</a:t>
              </a:r>
              <a:endParaRPr lang="de-DE" sz="1000" dirty="0"/>
            </a:p>
          </p:txBody>
        </p:sp>
        <p:cxnSp>
          <p:nvCxnSpPr>
            <p:cNvPr id="23" name="Gerade Verbindung mit Pfeil 22">
              <a:extLst>
                <a:ext uri="{FF2B5EF4-FFF2-40B4-BE49-F238E27FC236}">
                  <a16:creationId xmlns:a16="http://schemas.microsoft.com/office/drawing/2014/main" id="{9CF19FF7-B399-40CB-ABD7-89415CD47DFA}"/>
                </a:ext>
              </a:extLst>
            </p:cNvPr>
            <p:cNvCxnSpPr>
              <a:cxnSpLocks/>
              <a:stCxn id="22" idx="2"/>
            </p:cNvCxnSpPr>
            <p:nvPr/>
          </p:nvCxnSpPr>
          <p:spPr>
            <a:xfrm>
              <a:off x="5672021" y="2470335"/>
              <a:ext cx="528618" cy="92159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Ellipse 24">
            <a:extLst>
              <a:ext uri="{FF2B5EF4-FFF2-40B4-BE49-F238E27FC236}">
                <a16:creationId xmlns:a16="http://schemas.microsoft.com/office/drawing/2014/main" id="{9F0F2352-5394-47FE-9065-48370B3D6BD4}"/>
              </a:ext>
            </a:extLst>
          </p:cNvPr>
          <p:cNvSpPr/>
          <p:nvPr/>
        </p:nvSpPr>
        <p:spPr>
          <a:xfrm>
            <a:off x="7148513" y="1123950"/>
            <a:ext cx="130968" cy="1285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36568821-B3C4-4336-ABB7-B51B7A4B6A9F}"/>
              </a:ext>
            </a:extLst>
          </p:cNvPr>
          <p:cNvSpPr/>
          <p:nvPr/>
        </p:nvSpPr>
        <p:spPr>
          <a:xfrm>
            <a:off x="6174207" y="2563402"/>
            <a:ext cx="130968" cy="1285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B2ACEAD2-85EF-4A82-9E66-A5D72C4AB1F7}"/>
              </a:ext>
            </a:extLst>
          </p:cNvPr>
          <p:cNvGrpSpPr/>
          <p:nvPr/>
        </p:nvGrpSpPr>
        <p:grpSpPr>
          <a:xfrm>
            <a:off x="173199" y="5487031"/>
            <a:ext cx="2068189" cy="1169551"/>
            <a:chOff x="4808737" y="2651136"/>
            <a:chExt cx="2123249" cy="1184585"/>
          </a:xfrm>
        </p:grpSpPr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981031E0-AA98-4C56-B3F6-E8EE00C19F81}"/>
                </a:ext>
              </a:extLst>
            </p:cNvPr>
            <p:cNvSpPr txBox="1"/>
            <p:nvPr/>
          </p:nvSpPr>
          <p:spPr>
            <a:xfrm>
              <a:off x="4808737" y="2651136"/>
              <a:ext cx="1764497" cy="118458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1000" dirty="0"/>
                <a:t>ID: </a:t>
              </a:r>
              <a:r>
                <a:rPr lang="de-DE" sz="1000" dirty="0" err="1"/>
                <a:t>ReHa</a:t>
              </a:r>
              <a:r>
                <a:rPr lang="de-DE" sz="1000" dirty="0"/>
                <a:t>-Ah</a:t>
              </a:r>
            </a:p>
            <a:p>
              <a:r>
                <a:rPr lang="de-DE" sz="1000" dirty="0" err="1"/>
                <a:t>Species</a:t>
              </a:r>
              <a:r>
                <a:rPr lang="de-DE" sz="1000" dirty="0"/>
                <a:t>: </a:t>
              </a:r>
              <a:r>
                <a:rPr lang="de-DE" sz="1000" i="1" dirty="0"/>
                <a:t>Acer pseudoplatanus</a:t>
              </a:r>
            </a:p>
            <a:p>
              <a:r>
                <a:rPr lang="de-DE" sz="1000" dirty="0"/>
                <a:t>Area: 82 m²</a:t>
              </a:r>
            </a:p>
            <a:p>
              <a:r>
                <a:rPr lang="de-DE" sz="1000" dirty="0"/>
                <a:t>Age: 30-40 a</a:t>
              </a:r>
            </a:p>
            <a:p>
              <a:r>
                <a:rPr lang="de-DE" sz="1000" dirty="0"/>
                <a:t>DBH: </a:t>
              </a:r>
              <a:r>
                <a:rPr lang="en-US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14.2 ± 1.3 cm</a:t>
              </a:r>
              <a:endParaRPr lang="de-DE" sz="1000" dirty="0"/>
            </a:p>
            <a:p>
              <a:r>
                <a:rPr lang="de-DE" sz="1000" dirty="0"/>
                <a:t>Height: </a:t>
              </a:r>
              <a:r>
                <a:rPr lang="en-US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16.4 ± 1.4 m</a:t>
              </a:r>
            </a:p>
            <a:p>
              <a:r>
                <a:rPr lang="en-US" sz="1000" dirty="0">
                  <a:latin typeface="Calibri" panose="020F0502020204030204" pitchFamily="34" charset="0"/>
                  <a:cs typeface="Times New Roman" panose="02020603050405020304" pitchFamily="18" charset="0"/>
                </a:rPr>
                <a:t>Soil: </a:t>
              </a:r>
              <a:r>
                <a:rPr lang="en-US" sz="1000" dirty="0" err="1">
                  <a:latin typeface="Calibri" panose="020F0502020204030204" pitchFamily="34" charset="0"/>
                  <a:cs typeface="Times New Roman" panose="02020603050405020304" pitchFamily="18" charset="0"/>
                </a:rPr>
                <a:t>Regosol</a:t>
              </a:r>
              <a:endParaRPr lang="de-DE" sz="1000" dirty="0"/>
            </a:p>
          </p:txBody>
        </p:sp>
        <p:cxnSp>
          <p:nvCxnSpPr>
            <p:cNvPr id="26" name="Gerade Verbindung mit Pfeil 25">
              <a:extLst>
                <a:ext uri="{FF2B5EF4-FFF2-40B4-BE49-F238E27FC236}">
                  <a16:creationId xmlns:a16="http://schemas.microsoft.com/office/drawing/2014/main" id="{3BD98BBF-1171-43F9-8D43-FB38503961D0}"/>
                </a:ext>
              </a:extLst>
            </p:cNvPr>
            <p:cNvCxnSpPr>
              <a:cxnSpLocks/>
              <a:stCxn id="24" idx="3"/>
            </p:cNvCxnSpPr>
            <p:nvPr/>
          </p:nvCxnSpPr>
          <p:spPr>
            <a:xfrm flipV="1">
              <a:off x="6573234" y="3113575"/>
              <a:ext cx="358752" cy="129854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18DED0C8-8BE6-4974-BBB7-50BE37E8B848}"/>
              </a:ext>
            </a:extLst>
          </p:cNvPr>
          <p:cNvGrpSpPr/>
          <p:nvPr/>
        </p:nvGrpSpPr>
        <p:grpSpPr>
          <a:xfrm>
            <a:off x="184230" y="3789372"/>
            <a:ext cx="2758995" cy="1631216"/>
            <a:chOff x="3187139" y="2667208"/>
            <a:chExt cx="2832446" cy="1652186"/>
          </a:xfrm>
        </p:grpSpPr>
        <p:sp>
          <p:nvSpPr>
            <p:cNvPr id="28" name="Textfeld 27">
              <a:extLst>
                <a:ext uri="{FF2B5EF4-FFF2-40B4-BE49-F238E27FC236}">
                  <a16:creationId xmlns:a16="http://schemas.microsoft.com/office/drawing/2014/main" id="{4F20C9EF-D797-439F-BD75-E1715E6187CA}"/>
                </a:ext>
              </a:extLst>
            </p:cNvPr>
            <p:cNvSpPr txBox="1"/>
            <p:nvPr/>
          </p:nvSpPr>
          <p:spPr>
            <a:xfrm>
              <a:off x="3187139" y="2667208"/>
              <a:ext cx="1407384" cy="16521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1000" dirty="0"/>
                <a:t>ID: </a:t>
              </a:r>
              <a:r>
                <a:rPr lang="de-DE" sz="1000" dirty="0" err="1"/>
                <a:t>ReHa</a:t>
              </a:r>
              <a:r>
                <a:rPr lang="de-DE" sz="1000" dirty="0"/>
                <a:t>-Ei</a:t>
              </a:r>
            </a:p>
            <a:p>
              <a:r>
                <a:rPr lang="de-DE" sz="1000" dirty="0" err="1"/>
                <a:t>Species</a:t>
              </a:r>
              <a:r>
                <a:rPr lang="de-DE" sz="1000" dirty="0"/>
                <a:t>: </a:t>
              </a:r>
              <a:r>
                <a:rPr lang="de-DE" sz="1000" i="1" dirty="0"/>
                <a:t>Quercus robur</a:t>
              </a:r>
            </a:p>
            <a:p>
              <a:r>
                <a:rPr lang="de-DE" sz="1000" i="1" dirty="0"/>
                <a:t>Carpinus betulus</a:t>
              </a:r>
            </a:p>
            <a:p>
              <a:r>
                <a:rPr lang="de-DE" sz="1000" i="1" dirty="0"/>
                <a:t>Acer pseudoplatanus</a:t>
              </a:r>
            </a:p>
            <a:p>
              <a:r>
                <a:rPr lang="de-DE" sz="1000" i="1" dirty="0" err="1"/>
                <a:t>Tilia</a:t>
              </a:r>
              <a:r>
                <a:rPr lang="de-DE" sz="1000" i="1" dirty="0"/>
                <a:t> </a:t>
              </a:r>
              <a:r>
                <a:rPr lang="de-DE" sz="1000" i="1" dirty="0" err="1"/>
                <a:t>cordata</a:t>
              </a:r>
              <a:endParaRPr lang="de-DE" sz="1000" i="1" dirty="0"/>
            </a:p>
            <a:p>
              <a:r>
                <a:rPr lang="de-DE" sz="1000" dirty="0"/>
                <a:t>Area: 151.2 m²</a:t>
              </a:r>
            </a:p>
            <a:p>
              <a:r>
                <a:rPr lang="de-DE" sz="1000" dirty="0"/>
                <a:t>Age: 30-40 a</a:t>
              </a:r>
            </a:p>
            <a:p>
              <a:r>
                <a:rPr lang="de-DE" sz="1000" dirty="0"/>
                <a:t>DBH: </a:t>
              </a:r>
              <a:r>
                <a:rPr lang="en-US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17.1 ± 1.5 cm</a:t>
              </a:r>
              <a:endParaRPr lang="de-DE" sz="1000" dirty="0"/>
            </a:p>
            <a:p>
              <a:r>
                <a:rPr lang="de-DE" sz="1000" dirty="0"/>
                <a:t>Height: </a:t>
              </a:r>
              <a:r>
                <a:rPr lang="en-US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16.0 ± 1.1 m</a:t>
              </a:r>
            </a:p>
            <a:p>
              <a:r>
                <a:rPr lang="en-US" sz="1000" dirty="0">
                  <a:latin typeface="Calibri" panose="020F0502020204030204" pitchFamily="34" charset="0"/>
                  <a:cs typeface="Times New Roman" panose="02020603050405020304" pitchFamily="18" charset="0"/>
                </a:rPr>
                <a:t>Soil: </a:t>
              </a:r>
              <a:r>
                <a:rPr lang="en-US" sz="1000" dirty="0" err="1">
                  <a:latin typeface="Calibri" panose="020F0502020204030204" pitchFamily="34" charset="0"/>
                  <a:cs typeface="Times New Roman" panose="02020603050405020304" pitchFamily="18" charset="0"/>
                </a:rPr>
                <a:t>Regosol</a:t>
              </a:r>
              <a:endParaRPr lang="de-DE" sz="1000" dirty="0"/>
            </a:p>
          </p:txBody>
        </p:sp>
        <p:cxnSp>
          <p:nvCxnSpPr>
            <p:cNvPr id="29" name="Gerade Verbindung mit Pfeil 28">
              <a:extLst>
                <a:ext uri="{FF2B5EF4-FFF2-40B4-BE49-F238E27FC236}">
                  <a16:creationId xmlns:a16="http://schemas.microsoft.com/office/drawing/2014/main" id="{98C22797-0CCC-46F9-9547-44AF3F0DA14C}"/>
                </a:ext>
              </a:extLst>
            </p:cNvPr>
            <p:cNvCxnSpPr>
              <a:cxnSpLocks/>
              <a:stCxn id="28" idx="3"/>
            </p:cNvCxnSpPr>
            <p:nvPr/>
          </p:nvCxnSpPr>
          <p:spPr>
            <a:xfrm>
              <a:off x="4594523" y="3493301"/>
              <a:ext cx="1425062" cy="714274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Ellipse 13">
            <a:extLst>
              <a:ext uri="{FF2B5EF4-FFF2-40B4-BE49-F238E27FC236}">
                <a16:creationId xmlns:a16="http://schemas.microsoft.com/office/drawing/2014/main" id="{94969122-6D42-44BE-B8A7-C9DA76850E06}"/>
              </a:ext>
            </a:extLst>
          </p:cNvPr>
          <p:cNvSpPr/>
          <p:nvPr/>
        </p:nvSpPr>
        <p:spPr>
          <a:xfrm>
            <a:off x="2943225" y="5310188"/>
            <a:ext cx="139859" cy="1357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C7C28EB7-FBDF-46AF-AFAE-7064D40FE18B}"/>
              </a:ext>
            </a:extLst>
          </p:cNvPr>
          <p:cNvSpPr/>
          <p:nvPr/>
        </p:nvSpPr>
        <p:spPr>
          <a:xfrm>
            <a:off x="2241388" y="5873751"/>
            <a:ext cx="139859" cy="1397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Kreuz 29">
            <a:extLst>
              <a:ext uri="{FF2B5EF4-FFF2-40B4-BE49-F238E27FC236}">
                <a16:creationId xmlns:a16="http://schemas.microsoft.com/office/drawing/2014/main" id="{70F11258-35E7-408F-93B0-36283779C6EC}"/>
              </a:ext>
            </a:extLst>
          </p:cNvPr>
          <p:cNvSpPr/>
          <p:nvPr/>
        </p:nvSpPr>
        <p:spPr>
          <a:xfrm>
            <a:off x="232075" y="856973"/>
            <a:ext cx="249382" cy="240145"/>
          </a:xfrm>
          <a:prstGeom prst="plu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34" name="Gruppieren 33">
            <a:extLst>
              <a:ext uri="{FF2B5EF4-FFF2-40B4-BE49-F238E27FC236}">
                <a16:creationId xmlns:a16="http://schemas.microsoft.com/office/drawing/2014/main" id="{B431B097-1FD9-486C-8E07-E8ED6BF48041}"/>
              </a:ext>
            </a:extLst>
          </p:cNvPr>
          <p:cNvGrpSpPr/>
          <p:nvPr/>
        </p:nvGrpSpPr>
        <p:grpSpPr>
          <a:xfrm>
            <a:off x="4661965" y="3759451"/>
            <a:ext cx="2971342" cy="3024708"/>
            <a:chOff x="3341636" y="1736164"/>
            <a:chExt cx="2971342" cy="3024708"/>
          </a:xfrm>
        </p:grpSpPr>
        <p:sp>
          <p:nvSpPr>
            <p:cNvPr id="35" name="Rechteck 34">
              <a:extLst>
                <a:ext uri="{FF2B5EF4-FFF2-40B4-BE49-F238E27FC236}">
                  <a16:creationId xmlns:a16="http://schemas.microsoft.com/office/drawing/2014/main" id="{1610DA19-A831-4892-B5F2-316FC76A0D34}"/>
                </a:ext>
              </a:extLst>
            </p:cNvPr>
            <p:cNvSpPr/>
            <p:nvPr/>
          </p:nvSpPr>
          <p:spPr>
            <a:xfrm>
              <a:off x="3490174" y="3680872"/>
              <a:ext cx="2572779" cy="1080000"/>
            </a:xfrm>
            <a:prstGeom prst="rect">
              <a:avLst/>
            </a:prstGeom>
            <a:solidFill>
              <a:srgbClr val="CC88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6" name="Rechteck 35">
              <a:extLst>
                <a:ext uri="{FF2B5EF4-FFF2-40B4-BE49-F238E27FC236}">
                  <a16:creationId xmlns:a16="http://schemas.microsoft.com/office/drawing/2014/main" id="{8A10CBDF-95D3-4E02-89D5-C4C11FDC0856}"/>
                </a:ext>
              </a:extLst>
            </p:cNvPr>
            <p:cNvSpPr/>
            <p:nvPr/>
          </p:nvSpPr>
          <p:spPr>
            <a:xfrm>
              <a:off x="3500727" y="3497731"/>
              <a:ext cx="2555332" cy="27882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851DACD7-C197-4821-BC2D-FACFF469A52D}"/>
                </a:ext>
              </a:extLst>
            </p:cNvPr>
            <p:cNvSpPr/>
            <p:nvPr/>
          </p:nvSpPr>
          <p:spPr>
            <a:xfrm>
              <a:off x="4023700" y="4155809"/>
              <a:ext cx="195265" cy="23812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6E3707A4-76D6-4489-9D5E-FE201A7C66E0}"/>
                </a:ext>
              </a:extLst>
            </p:cNvPr>
            <p:cNvSpPr/>
            <p:nvPr/>
          </p:nvSpPr>
          <p:spPr>
            <a:xfrm rot="2011458">
              <a:off x="4971881" y="4217092"/>
              <a:ext cx="309565" cy="14287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78C77961-B4FB-47D3-A415-F80E4AB17AF0}"/>
                </a:ext>
              </a:extLst>
            </p:cNvPr>
            <p:cNvSpPr/>
            <p:nvPr/>
          </p:nvSpPr>
          <p:spPr>
            <a:xfrm rot="9278198">
              <a:off x="4531316" y="4280348"/>
              <a:ext cx="185685" cy="1378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F763CE13-5010-4DC1-A4B9-3E77A37639BE}"/>
                </a:ext>
              </a:extLst>
            </p:cNvPr>
            <p:cNvSpPr/>
            <p:nvPr/>
          </p:nvSpPr>
          <p:spPr>
            <a:xfrm rot="2011458">
              <a:off x="5606461" y="4379907"/>
              <a:ext cx="309565" cy="14287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38CDBB59-E439-453C-8BA3-B39A422BC1A9}"/>
                </a:ext>
              </a:extLst>
            </p:cNvPr>
            <p:cNvSpPr/>
            <p:nvPr/>
          </p:nvSpPr>
          <p:spPr>
            <a:xfrm rot="2011458">
              <a:off x="3629892" y="4401568"/>
              <a:ext cx="309565" cy="14287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grpSp>
          <p:nvGrpSpPr>
            <p:cNvPr id="42" name="Gruppieren 41">
              <a:extLst>
                <a:ext uri="{FF2B5EF4-FFF2-40B4-BE49-F238E27FC236}">
                  <a16:creationId xmlns:a16="http://schemas.microsoft.com/office/drawing/2014/main" id="{778D2D42-4DFE-4674-870F-7ACE04A56018}"/>
                </a:ext>
              </a:extLst>
            </p:cNvPr>
            <p:cNvGrpSpPr/>
            <p:nvPr/>
          </p:nvGrpSpPr>
          <p:grpSpPr>
            <a:xfrm>
              <a:off x="3341636" y="1802477"/>
              <a:ext cx="1466722" cy="1821255"/>
              <a:chOff x="-108681" y="-37014"/>
              <a:chExt cx="3133033" cy="4076219"/>
            </a:xfrm>
          </p:grpSpPr>
          <p:sp>
            <p:nvSpPr>
              <p:cNvPr id="121" name="Wolkenförmige Legende 105">
                <a:extLst>
                  <a:ext uri="{FF2B5EF4-FFF2-40B4-BE49-F238E27FC236}">
                    <a16:creationId xmlns:a16="http://schemas.microsoft.com/office/drawing/2014/main" id="{877B1644-D5EF-49F0-9E35-0F5420533A14}"/>
                  </a:ext>
                </a:extLst>
              </p:cNvPr>
              <p:cNvSpPr/>
              <p:nvPr/>
            </p:nvSpPr>
            <p:spPr bwMode="auto">
              <a:xfrm>
                <a:off x="-108681" y="-37014"/>
                <a:ext cx="3133033" cy="2645160"/>
              </a:xfrm>
              <a:prstGeom prst="cloudCallout">
                <a:avLst>
                  <a:gd name="adj1" fmla="val -4524"/>
                  <a:gd name="adj2" fmla="val 5175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e-DE" sz="900">
                  <a:ln>
                    <a:solidFill>
                      <a:sysClr val="windowText" lastClr="000000"/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2" name="Freihandform 106">
                <a:extLst>
                  <a:ext uri="{FF2B5EF4-FFF2-40B4-BE49-F238E27FC236}">
                    <a16:creationId xmlns:a16="http://schemas.microsoft.com/office/drawing/2014/main" id="{71EBBBFB-E755-4B5F-9C62-DCAD8D6F4047}"/>
                  </a:ext>
                </a:extLst>
              </p:cNvPr>
              <p:cNvSpPr/>
              <p:nvPr/>
            </p:nvSpPr>
            <p:spPr bwMode="auto">
              <a:xfrm>
                <a:off x="880163" y="2461592"/>
                <a:ext cx="1099421" cy="1577613"/>
              </a:xfrm>
              <a:custGeom>
                <a:avLst/>
                <a:gdLst>
                  <a:gd name="connsiteX0" fmla="*/ 220115 w 893020"/>
                  <a:gd name="connsiteY0" fmla="*/ 0 h 1415502"/>
                  <a:gd name="connsiteX1" fmla="*/ 231001 w 893020"/>
                  <a:gd name="connsiteY1" fmla="*/ 1055914 h 1415502"/>
                  <a:gd name="connsiteX2" fmla="*/ 24172 w 893020"/>
                  <a:gd name="connsiteY2" fmla="*/ 1371600 h 1415502"/>
                  <a:gd name="connsiteX3" fmla="*/ 873258 w 893020"/>
                  <a:gd name="connsiteY3" fmla="*/ 1393372 h 1415502"/>
                  <a:gd name="connsiteX4" fmla="*/ 622887 w 893020"/>
                  <a:gd name="connsiteY4" fmla="*/ 1186543 h 1415502"/>
                  <a:gd name="connsiteX5" fmla="*/ 622887 w 893020"/>
                  <a:gd name="connsiteY5" fmla="*/ 108857 h 1415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93020" h="1415502">
                    <a:moveTo>
                      <a:pt x="220115" y="0"/>
                    </a:moveTo>
                    <a:cubicBezTo>
                      <a:pt x="241886" y="413657"/>
                      <a:pt x="263658" y="827314"/>
                      <a:pt x="231001" y="1055914"/>
                    </a:cubicBezTo>
                    <a:cubicBezTo>
                      <a:pt x="198344" y="1284514"/>
                      <a:pt x="-82871" y="1315357"/>
                      <a:pt x="24172" y="1371600"/>
                    </a:cubicBezTo>
                    <a:cubicBezTo>
                      <a:pt x="131215" y="1427843"/>
                      <a:pt x="773472" y="1424215"/>
                      <a:pt x="873258" y="1393372"/>
                    </a:cubicBezTo>
                    <a:cubicBezTo>
                      <a:pt x="973044" y="1362529"/>
                      <a:pt x="664615" y="1400629"/>
                      <a:pt x="622887" y="1186543"/>
                    </a:cubicBezTo>
                    <a:cubicBezTo>
                      <a:pt x="581159" y="972457"/>
                      <a:pt x="602023" y="540657"/>
                      <a:pt x="622887" y="108857"/>
                    </a:cubicBezTo>
                  </a:path>
                </a:pathLst>
              </a:custGeom>
              <a:solidFill>
                <a:srgbClr val="D1A171"/>
              </a:soli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e-DE" sz="9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3" name="Gruppieren 42">
              <a:extLst>
                <a:ext uri="{FF2B5EF4-FFF2-40B4-BE49-F238E27FC236}">
                  <a16:creationId xmlns:a16="http://schemas.microsoft.com/office/drawing/2014/main" id="{ACEA3608-C86C-4C90-A125-0BC7C63240E8}"/>
                </a:ext>
              </a:extLst>
            </p:cNvPr>
            <p:cNvGrpSpPr/>
            <p:nvPr/>
          </p:nvGrpSpPr>
          <p:grpSpPr>
            <a:xfrm>
              <a:off x="3841681" y="1736164"/>
              <a:ext cx="1466722" cy="1821255"/>
              <a:chOff x="-108681" y="-37014"/>
              <a:chExt cx="3133033" cy="4076219"/>
            </a:xfrm>
          </p:grpSpPr>
          <p:sp>
            <p:nvSpPr>
              <p:cNvPr id="119" name="Wolkenförmige Legende 105">
                <a:extLst>
                  <a:ext uri="{FF2B5EF4-FFF2-40B4-BE49-F238E27FC236}">
                    <a16:creationId xmlns:a16="http://schemas.microsoft.com/office/drawing/2014/main" id="{06DAC7D2-A1F8-4C7C-BC84-B4EAA3CA3DE1}"/>
                  </a:ext>
                </a:extLst>
              </p:cNvPr>
              <p:cNvSpPr/>
              <p:nvPr/>
            </p:nvSpPr>
            <p:spPr bwMode="auto">
              <a:xfrm>
                <a:off x="-108681" y="-37014"/>
                <a:ext cx="3133033" cy="2645160"/>
              </a:xfrm>
              <a:prstGeom prst="cloudCallout">
                <a:avLst>
                  <a:gd name="adj1" fmla="val -4524"/>
                  <a:gd name="adj2" fmla="val 5175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e-DE" sz="900">
                  <a:ln>
                    <a:solidFill>
                      <a:sysClr val="windowText" lastClr="000000"/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0" name="Freihandform 106">
                <a:extLst>
                  <a:ext uri="{FF2B5EF4-FFF2-40B4-BE49-F238E27FC236}">
                    <a16:creationId xmlns:a16="http://schemas.microsoft.com/office/drawing/2014/main" id="{DE6C95A2-41F6-4536-BC91-45AF61F797C5}"/>
                  </a:ext>
                </a:extLst>
              </p:cNvPr>
              <p:cNvSpPr/>
              <p:nvPr/>
            </p:nvSpPr>
            <p:spPr bwMode="auto">
              <a:xfrm>
                <a:off x="880163" y="2461592"/>
                <a:ext cx="1099421" cy="1577613"/>
              </a:xfrm>
              <a:custGeom>
                <a:avLst/>
                <a:gdLst>
                  <a:gd name="connsiteX0" fmla="*/ 220115 w 893020"/>
                  <a:gd name="connsiteY0" fmla="*/ 0 h 1415502"/>
                  <a:gd name="connsiteX1" fmla="*/ 231001 w 893020"/>
                  <a:gd name="connsiteY1" fmla="*/ 1055914 h 1415502"/>
                  <a:gd name="connsiteX2" fmla="*/ 24172 w 893020"/>
                  <a:gd name="connsiteY2" fmla="*/ 1371600 h 1415502"/>
                  <a:gd name="connsiteX3" fmla="*/ 873258 w 893020"/>
                  <a:gd name="connsiteY3" fmla="*/ 1393372 h 1415502"/>
                  <a:gd name="connsiteX4" fmla="*/ 622887 w 893020"/>
                  <a:gd name="connsiteY4" fmla="*/ 1186543 h 1415502"/>
                  <a:gd name="connsiteX5" fmla="*/ 622887 w 893020"/>
                  <a:gd name="connsiteY5" fmla="*/ 108857 h 1415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93020" h="1415502">
                    <a:moveTo>
                      <a:pt x="220115" y="0"/>
                    </a:moveTo>
                    <a:cubicBezTo>
                      <a:pt x="241886" y="413657"/>
                      <a:pt x="263658" y="827314"/>
                      <a:pt x="231001" y="1055914"/>
                    </a:cubicBezTo>
                    <a:cubicBezTo>
                      <a:pt x="198344" y="1284514"/>
                      <a:pt x="-82871" y="1315357"/>
                      <a:pt x="24172" y="1371600"/>
                    </a:cubicBezTo>
                    <a:cubicBezTo>
                      <a:pt x="131215" y="1427843"/>
                      <a:pt x="773472" y="1424215"/>
                      <a:pt x="873258" y="1393372"/>
                    </a:cubicBezTo>
                    <a:cubicBezTo>
                      <a:pt x="973044" y="1362529"/>
                      <a:pt x="664615" y="1400629"/>
                      <a:pt x="622887" y="1186543"/>
                    </a:cubicBezTo>
                    <a:cubicBezTo>
                      <a:pt x="581159" y="972457"/>
                      <a:pt x="602023" y="540657"/>
                      <a:pt x="622887" y="108857"/>
                    </a:cubicBezTo>
                  </a:path>
                </a:pathLst>
              </a:custGeom>
              <a:solidFill>
                <a:srgbClr val="D1A171"/>
              </a:soli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e-DE" sz="9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4" name="Gruppieren 43">
              <a:extLst>
                <a:ext uri="{FF2B5EF4-FFF2-40B4-BE49-F238E27FC236}">
                  <a16:creationId xmlns:a16="http://schemas.microsoft.com/office/drawing/2014/main" id="{05C05407-1168-4F71-AF26-EA9D58937B35}"/>
                </a:ext>
              </a:extLst>
            </p:cNvPr>
            <p:cNvGrpSpPr/>
            <p:nvPr/>
          </p:nvGrpSpPr>
          <p:grpSpPr>
            <a:xfrm>
              <a:off x="4388778" y="1793304"/>
              <a:ext cx="1466722" cy="1821255"/>
              <a:chOff x="-108681" y="-37014"/>
              <a:chExt cx="3133033" cy="4076219"/>
            </a:xfrm>
          </p:grpSpPr>
          <p:sp>
            <p:nvSpPr>
              <p:cNvPr id="117" name="Wolkenförmige Legende 105">
                <a:extLst>
                  <a:ext uri="{FF2B5EF4-FFF2-40B4-BE49-F238E27FC236}">
                    <a16:creationId xmlns:a16="http://schemas.microsoft.com/office/drawing/2014/main" id="{D8AF9776-728F-4899-89BC-9FEF6D5D8D96}"/>
                  </a:ext>
                </a:extLst>
              </p:cNvPr>
              <p:cNvSpPr/>
              <p:nvPr/>
            </p:nvSpPr>
            <p:spPr bwMode="auto">
              <a:xfrm>
                <a:off x="-108681" y="-37014"/>
                <a:ext cx="3133033" cy="2645160"/>
              </a:xfrm>
              <a:prstGeom prst="cloudCallout">
                <a:avLst>
                  <a:gd name="adj1" fmla="val -4524"/>
                  <a:gd name="adj2" fmla="val 5175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e-DE" sz="900">
                  <a:ln>
                    <a:solidFill>
                      <a:sysClr val="windowText" lastClr="000000"/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8" name="Freihandform 106">
                <a:extLst>
                  <a:ext uri="{FF2B5EF4-FFF2-40B4-BE49-F238E27FC236}">
                    <a16:creationId xmlns:a16="http://schemas.microsoft.com/office/drawing/2014/main" id="{6E491D6E-2307-4DC3-84CB-163D71A39B9F}"/>
                  </a:ext>
                </a:extLst>
              </p:cNvPr>
              <p:cNvSpPr/>
              <p:nvPr/>
            </p:nvSpPr>
            <p:spPr bwMode="auto">
              <a:xfrm>
                <a:off x="880163" y="2461592"/>
                <a:ext cx="1099421" cy="1577613"/>
              </a:xfrm>
              <a:custGeom>
                <a:avLst/>
                <a:gdLst>
                  <a:gd name="connsiteX0" fmla="*/ 220115 w 893020"/>
                  <a:gd name="connsiteY0" fmla="*/ 0 h 1415502"/>
                  <a:gd name="connsiteX1" fmla="*/ 231001 w 893020"/>
                  <a:gd name="connsiteY1" fmla="*/ 1055914 h 1415502"/>
                  <a:gd name="connsiteX2" fmla="*/ 24172 w 893020"/>
                  <a:gd name="connsiteY2" fmla="*/ 1371600 h 1415502"/>
                  <a:gd name="connsiteX3" fmla="*/ 873258 w 893020"/>
                  <a:gd name="connsiteY3" fmla="*/ 1393372 h 1415502"/>
                  <a:gd name="connsiteX4" fmla="*/ 622887 w 893020"/>
                  <a:gd name="connsiteY4" fmla="*/ 1186543 h 1415502"/>
                  <a:gd name="connsiteX5" fmla="*/ 622887 w 893020"/>
                  <a:gd name="connsiteY5" fmla="*/ 108857 h 1415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93020" h="1415502">
                    <a:moveTo>
                      <a:pt x="220115" y="0"/>
                    </a:moveTo>
                    <a:cubicBezTo>
                      <a:pt x="241886" y="413657"/>
                      <a:pt x="263658" y="827314"/>
                      <a:pt x="231001" y="1055914"/>
                    </a:cubicBezTo>
                    <a:cubicBezTo>
                      <a:pt x="198344" y="1284514"/>
                      <a:pt x="-82871" y="1315357"/>
                      <a:pt x="24172" y="1371600"/>
                    </a:cubicBezTo>
                    <a:cubicBezTo>
                      <a:pt x="131215" y="1427843"/>
                      <a:pt x="773472" y="1424215"/>
                      <a:pt x="873258" y="1393372"/>
                    </a:cubicBezTo>
                    <a:cubicBezTo>
                      <a:pt x="973044" y="1362529"/>
                      <a:pt x="664615" y="1400629"/>
                      <a:pt x="622887" y="1186543"/>
                    </a:cubicBezTo>
                    <a:cubicBezTo>
                      <a:pt x="581159" y="972457"/>
                      <a:pt x="602023" y="540657"/>
                      <a:pt x="622887" y="108857"/>
                    </a:cubicBezTo>
                  </a:path>
                </a:pathLst>
              </a:custGeom>
              <a:solidFill>
                <a:srgbClr val="D1A171"/>
              </a:soli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e-DE" sz="9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5" name="Gruppieren 44">
              <a:extLst>
                <a:ext uri="{FF2B5EF4-FFF2-40B4-BE49-F238E27FC236}">
                  <a16:creationId xmlns:a16="http://schemas.microsoft.com/office/drawing/2014/main" id="{5FE9791F-5E8E-4FD0-980A-CE01465E76E8}"/>
                </a:ext>
              </a:extLst>
            </p:cNvPr>
            <p:cNvGrpSpPr/>
            <p:nvPr/>
          </p:nvGrpSpPr>
          <p:grpSpPr>
            <a:xfrm>
              <a:off x="4846256" y="1736164"/>
              <a:ext cx="1466722" cy="1821255"/>
              <a:chOff x="-108681" y="-37014"/>
              <a:chExt cx="3133033" cy="4076219"/>
            </a:xfrm>
          </p:grpSpPr>
          <p:sp>
            <p:nvSpPr>
              <p:cNvPr id="115" name="Wolkenförmige Legende 105">
                <a:extLst>
                  <a:ext uri="{FF2B5EF4-FFF2-40B4-BE49-F238E27FC236}">
                    <a16:creationId xmlns:a16="http://schemas.microsoft.com/office/drawing/2014/main" id="{98FEC45A-3FA4-4D26-BB32-804FD63F3DB8}"/>
                  </a:ext>
                </a:extLst>
              </p:cNvPr>
              <p:cNvSpPr/>
              <p:nvPr/>
            </p:nvSpPr>
            <p:spPr bwMode="auto">
              <a:xfrm>
                <a:off x="-108681" y="-37014"/>
                <a:ext cx="3133033" cy="2645160"/>
              </a:xfrm>
              <a:prstGeom prst="cloudCallout">
                <a:avLst>
                  <a:gd name="adj1" fmla="val -4524"/>
                  <a:gd name="adj2" fmla="val 5175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e-DE" sz="900">
                  <a:ln>
                    <a:solidFill>
                      <a:sysClr val="windowText" lastClr="000000"/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6" name="Freihandform 106">
                <a:extLst>
                  <a:ext uri="{FF2B5EF4-FFF2-40B4-BE49-F238E27FC236}">
                    <a16:creationId xmlns:a16="http://schemas.microsoft.com/office/drawing/2014/main" id="{B2811189-F776-41E9-BC7D-CB25B25EB7C7}"/>
                  </a:ext>
                </a:extLst>
              </p:cNvPr>
              <p:cNvSpPr/>
              <p:nvPr/>
            </p:nvSpPr>
            <p:spPr bwMode="auto">
              <a:xfrm>
                <a:off x="880163" y="2461592"/>
                <a:ext cx="1099421" cy="1577613"/>
              </a:xfrm>
              <a:custGeom>
                <a:avLst/>
                <a:gdLst>
                  <a:gd name="connsiteX0" fmla="*/ 220115 w 893020"/>
                  <a:gd name="connsiteY0" fmla="*/ 0 h 1415502"/>
                  <a:gd name="connsiteX1" fmla="*/ 231001 w 893020"/>
                  <a:gd name="connsiteY1" fmla="*/ 1055914 h 1415502"/>
                  <a:gd name="connsiteX2" fmla="*/ 24172 w 893020"/>
                  <a:gd name="connsiteY2" fmla="*/ 1371600 h 1415502"/>
                  <a:gd name="connsiteX3" fmla="*/ 873258 w 893020"/>
                  <a:gd name="connsiteY3" fmla="*/ 1393372 h 1415502"/>
                  <a:gd name="connsiteX4" fmla="*/ 622887 w 893020"/>
                  <a:gd name="connsiteY4" fmla="*/ 1186543 h 1415502"/>
                  <a:gd name="connsiteX5" fmla="*/ 622887 w 893020"/>
                  <a:gd name="connsiteY5" fmla="*/ 108857 h 1415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93020" h="1415502">
                    <a:moveTo>
                      <a:pt x="220115" y="0"/>
                    </a:moveTo>
                    <a:cubicBezTo>
                      <a:pt x="241886" y="413657"/>
                      <a:pt x="263658" y="827314"/>
                      <a:pt x="231001" y="1055914"/>
                    </a:cubicBezTo>
                    <a:cubicBezTo>
                      <a:pt x="198344" y="1284514"/>
                      <a:pt x="-82871" y="1315357"/>
                      <a:pt x="24172" y="1371600"/>
                    </a:cubicBezTo>
                    <a:cubicBezTo>
                      <a:pt x="131215" y="1427843"/>
                      <a:pt x="773472" y="1424215"/>
                      <a:pt x="873258" y="1393372"/>
                    </a:cubicBezTo>
                    <a:cubicBezTo>
                      <a:pt x="973044" y="1362529"/>
                      <a:pt x="664615" y="1400629"/>
                      <a:pt x="622887" y="1186543"/>
                    </a:cubicBezTo>
                    <a:cubicBezTo>
                      <a:pt x="581159" y="972457"/>
                      <a:pt x="602023" y="540657"/>
                      <a:pt x="622887" y="108857"/>
                    </a:cubicBezTo>
                  </a:path>
                </a:pathLst>
              </a:custGeom>
              <a:solidFill>
                <a:srgbClr val="D1A171"/>
              </a:soli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e-DE" sz="9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6" name="Rechteck 45">
              <a:extLst>
                <a:ext uri="{FF2B5EF4-FFF2-40B4-BE49-F238E27FC236}">
                  <a16:creationId xmlns:a16="http://schemas.microsoft.com/office/drawing/2014/main" id="{0F6D59F3-9401-4E9C-884D-F8D7B6FAB5DB}"/>
                </a:ext>
              </a:extLst>
            </p:cNvPr>
            <p:cNvSpPr/>
            <p:nvPr/>
          </p:nvSpPr>
          <p:spPr>
            <a:xfrm>
              <a:off x="3500727" y="4706180"/>
              <a:ext cx="2555332" cy="4571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47" name="Gerader Verbinder 46">
              <a:extLst>
                <a:ext uri="{FF2B5EF4-FFF2-40B4-BE49-F238E27FC236}">
                  <a16:creationId xmlns:a16="http://schemas.microsoft.com/office/drawing/2014/main" id="{52235618-8B00-4016-ACAB-23F66EE35B4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51961" y="3562094"/>
              <a:ext cx="0" cy="53411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Gerader Verbinder 47">
              <a:extLst>
                <a:ext uri="{FF2B5EF4-FFF2-40B4-BE49-F238E27FC236}">
                  <a16:creationId xmlns:a16="http://schemas.microsoft.com/office/drawing/2014/main" id="{8F7DC014-C96A-4EF1-AE2E-0F5C2D809A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84741" y="3647218"/>
              <a:ext cx="161298" cy="8466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Gerader Verbinder 48">
              <a:extLst>
                <a:ext uri="{FF2B5EF4-FFF2-40B4-BE49-F238E27FC236}">
                  <a16:creationId xmlns:a16="http://schemas.microsoft.com/office/drawing/2014/main" id="{97563CE5-66D8-4F4C-8657-0213894CB17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560250" y="3702190"/>
              <a:ext cx="146872" cy="10941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Gerader Verbinder 49">
              <a:extLst>
                <a:ext uri="{FF2B5EF4-FFF2-40B4-BE49-F238E27FC236}">
                  <a16:creationId xmlns:a16="http://schemas.microsoft.com/office/drawing/2014/main" id="{29D07A11-2BF6-4871-9713-92518B0D201D}"/>
                </a:ext>
              </a:extLst>
            </p:cNvPr>
            <p:cNvCxnSpPr>
              <a:cxnSpLocks/>
            </p:cNvCxnSpPr>
            <p:nvPr/>
          </p:nvCxnSpPr>
          <p:spPr>
            <a:xfrm>
              <a:off x="4388778" y="3621094"/>
              <a:ext cx="101242" cy="538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Gerader Verbinder 50">
              <a:extLst>
                <a:ext uri="{FF2B5EF4-FFF2-40B4-BE49-F238E27FC236}">
                  <a16:creationId xmlns:a16="http://schemas.microsoft.com/office/drawing/2014/main" id="{E825C40E-C158-4D5A-B096-FADC4D701EA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46389" y="3804710"/>
              <a:ext cx="199650" cy="30381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Gerader Verbinder 51">
              <a:extLst>
                <a:ext uri="{FF2B5EF4-FFF2-40B4-BE49-F238E27FC236}">
                  <a16:creationId xmlns:a16="http://schemas.microsoft.com/office/drawing/2014/main" id="{378AC720-477C-4163-B194-C0FCEA4EF58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65120" y="3948572"/>
              <a:ext cx="186554" cy="7505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Gerader Verbinder 52">
              <a:extLst>
                <a:ext uri="{FF2B5EF4-FFF2-40B4-BE49-F238E27FC236}">
                  <a16:creationId xmlns:a16="http://schemas.microsoft.com/office/drawing/2014/main" id="{A137551F-9627-41BC-86FB-4A3D572627C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560153" y="3948572"/>
              <a:ext cx="102128" cy="8146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Gerader Verbinder 53">
              <a:extLst>
                <a:ext uri="{FF2B5EF4-FFF2-40B4-BE49-F238E27FC236}">
                  <a16:creationId xmlns:a16="http://schemas.microsoft.com/office/drawing/2014/main" id="{3B009CA8-7402-4452-ACAD-79980C11F1D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668214" y="3562094"/>
              <a:ext cx="103584" cy="8512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Gerader Verbinder 54">
              <a:extLst>
                <a:ext uri="{FF2B5EF4-FFF2-40B4-BE49-F238E27FC236}">
                  <a16:creationId xmlns:a16="http://schemas.microsoft.com/office/drawing/2014/main" id="{517004AD-C4C9-46E0-B8A7-639031D52C3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41752" y="3614560"/>
              <a:ext cx="63601" cy="749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Gerader Verbinder 55">
              <a:extLst>
                <a:ext uri="{FF2B5EF4-FFF2-40B4-BE49-F238E27FC236}">
                  <a16:creationId xmlns:a16="http://schemas.microsoft.com/office/drawing/2014/main" id="{D8A437C3-4397-478D-B2FA-5384EE58303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063246" y="3636170"/>
              <a:ext cx="161055" cy="29180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Gerader Verbinder 56">
              <a:extLst>
                <a:ext uri="{FF2B5EF4-FFF2-40B4-BE49-F238E27FC236}">
                  <a16:creationId xmlns:a16="http://schemas.microsoft.com/office/drawing/2014/main" id="{A70A38F2-C981-419B-89F1-67E69A78C0C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18546" y="3689548"/>
              <a:ext cx="53606" cy="20578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Gerader Verbinder 57">
              <a:extLst>
                <a:ext uri="{FF2B5EF4-FFF2-40B4-BE49-F238E27FC236}">
                  <a16:creationId xmlns:a16="http://schemas.microsoft.com/office/drawing/2014/main" id="{C419D599-1F9D-4EFC-9138-D4CA79A5FD4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34779" y="3825912"/>
              <a:ext cx="25100" cy="17575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Gerader Verbinder 58">
              <a:extLst>
                <a:ext uri="{FF2B5EF4-FFF2-40B4-BE49-F238E27FC236}">
                  <a16:creationId xmlns:a16="http://schemas.microsoft.com/office/drawing/2014/main" id="{A5DA8081-6017-4CAD-9FEC-C70094CD752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00764" y="3621094"/>
              <a:ext cx="50356" cy="3740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Gerader Verbinder 59">
              <a:extLst>
                <a:ext uri="{FF2B5EF4-FFF2-40B4-BE49-F238E27FC236}">
                  <a16:creationId xmlns:a16="http://schemas.microsoft.com/office/drawing/2014/main" id="{C745B8C2-78B2-4138-8EFA-614170375B8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20945" y="3895330"/>
              <a:ext cx="189841" cy="26047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Gerader Verbinder 60">
              <a:extLst>
                <a:ext uri="{FF2B5EF4-FFF2-40B4-BE49-F238E27FC236}">
                  <a16:creationId xmlns:a16="http://schemas.microsoft.com/office/drawing/2014/main" id="{396C0959-3938-4FCD-8160-1B84063559EF}"/>
                </a:ext>
              </a:extLst>
            </p:cNvPr>
            <p:cNvCxnSpPr>
              <a:cxnSpLocks/>
            </p:cNvCxnSpPr>
            <p:nvPr/>
          </p:nvCxnSpPr>
          <p:spPr>
            <a:xfrm>
              <a:off x="3614523" y="3850461"/>
              <a:ext cx="214793" cy="16100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Gerader Verbinder 61">
              <a:extLst>
                <a:ext uri="{FF2B5EF4-FFF2-40B4-BE49-F238E27FC236}">
                  <a16:creationId xmlns:a16="http://schemas.microsoft.com/office/drawing/2014/main" id="{8E894408-533F-4C92-861C-F6B4D1C8527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64770" y="3689548"/>
              <a:ext cx="169134" cy="16785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Gerader Verbinder 62">
              <a:extLst>
                <a:ext uri="{FF2B5EF4-FFF2-40B4-BE49-F238E27FC236}">
                  <a16:creationId xmlns:a16="http://schemas.microsoft.com/office/drawing/2014/main" id="{8F0FA978-7F05-4ED5-A9F4-2CFDB7C34C1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794553" y="4045570"/>
              <a:ext cx="106202" cy="19234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Gerader Verbinder 63">
              <a:extLst>
                <a:ext uri="{FF2B5EF4-FFF2-40B4-BE49-F238E27FC236}">
                  <a16:creationId xmlns:a16="http://schemas.microsoft.com/office/drawing/2014/main" id="{56827501-BCFD-4F96-A369-995FE62D303B}"/>
                </a:ext>
              </a:extLst>
            </p:cNvPr>
            <p:cNvCxnSpPr>
              <a:cxnSpLocks/>
              <a:endCxn id="122" idx="2"/>
            </p:cNvCxnSpPr>
            <p:nvPr/>
          </p:nvCxnSpPr>
          <p:spPr>
            <a:xfrm flipV="1">
              <a:off x="3667649" y="3601870"/>
              <a:ext cx="150844" cy="11424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Gerader Verbinder 64">
              <a:extLst>
                <a:ext uri="{FF2B5EF4-FFF2-40B4-BE49-F238E27FC236}">
                  <a16:creationId xmlns:a16="http://schemas.microsoft.com/office/drawing/2014/main" id="{137404A2-2FF3-4F16-B775-5CEAC140CC4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46256" y="3621094"/>
              <a:ext cx="132938" cy="22936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Gerader Verbinder 65">
              <a:extLst>
                <a:ext uri="{FF2B5EF4-FFF2-40B4-BE49-F238E27FC236}">
                  <a16:creationId xmlns:a16="http://schemas.microsoft.com/office/drawing/2014/main" id="{B3554480-0019-4DD0-B57C-C4ECA86DBB0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12650" y="3731878"/>
              <a:ext cx="204631" cy="12271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Gerader Verbinder 66">
              <a:extLst>
                <a:ext uri="{FF2B5EF4-FFF2-40B4-BE49-F238E27FC236}">
                  <a16:creationId xmlns:a16="http://schemas.microsoft.com/office/drawing/2014/main" id="{9E12A237-CE8B-4929-943C-12137D36F74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08358" y="3674930"/>
              <a:ext cx="37898" cy="12542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Gerader Verbinder 67">
              <a:extLst>
                <a:ext uri="{FF2B5EF4-FFF2-40B4-BE49-F238E27FC236}">
                  <a16:creationId xmlns:a16="http://schemas.microsoft.com/office/drawing/2014/main" id="{7663CD9B-EEF4-4E85-B674-68CA2A967FF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46256" y="3811602"/>
              <a:ext cx="32925" cy="32425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Gerader Verbinder 68">
              <a:extLst>
                <a:ext uri="{FF2B5EF4-FFF2-40B4-BE49-F238E27FC236}">
                  <a16:creationId xmlns:a16="http://schemas.microsoft.com/office/drawing/2014/main" id="{7A8B3C4D-FE1D-4FD3-B6EC-FDED23496E3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662281" y="3927973"/>
              <a:ext cx="197241" cy="3602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Gerader Verbinder 69">
              <a:extLst>
                <a:ext uri="{FF2B5EF4-FFF2-40B4-BE49-F238E27FC236}">
                  <a16:creationId xmlns:a16="http://schemas.microsoft.com/office/drawing/2014/main" id="{113E1EAC-1393-4A42-8C6C-547CC55312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12650" y="3942409"/>
              <a:ext cx="59148" cy="15380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Gerader Verbinder 70">
              <a:extLst>
                <a:ext uri="{FF2B5EF4-FFF2-40B4-BE49-F238E27FC236}">
                  <a16:creationId xmlns:a16="http://schemas.microsoft.com/office/drawing/2014/main" id="{624A136A-0545-4984-966B-C9DC90376EE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771798" y="3825912"/>
              <a:ext cx="36560" cy="6941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Gerader Verbinder 71">
              <a:extLst>
                <a:ext uri="{FF2B5EF4-FFF2-40B4-BE49-F238E27FC236}">
                  <a16:creationId xmlns:a16="http://schemas.microsoft.com/office/drawing/2014/main" id="{8BDBB85C-3400-4993-9238-6AB974BA97E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58174" y="3667262"/>
              <a:ext cx="99601" cy="15865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r Verbinder 72">
              <a:extLst>
                <a:ext uri="{FF2B5EF4-FFF2-40B4-BE49-F238E27FC236}">
                  <a16:creationId xmlns:a16="http://schemas.microsoft.com/office/drawing/2014/main" id="{DF62F851-6B89-4A0E-90EC-218AC07DB17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05400" y="3621094"/>
              <a:ext cx="57150" cy="41710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Gerader Verbinder 73">
              <a:extLst>
                <a:ext uri="{FF2B5EF4-FFF2-40B4-BE49-F238E27FC236}">
                  <a16:creationId xmlns:a16="http://schemas.microsoft.com/office/drawing/2014/main" id="{61B97332-8F4B-40F0-A558-8879656006C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55773" y="3868890"/>
              <a:ext cx="175027" cy="14016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Gerader Verbinder 74">
              <a:extLst>
                <a:ext uri="{FF2B5EF4-FFF2-40B4-BE49-F238E27FC236}">
                  <a16:creationId xmlns:a16="http://schemas.microsoft.com/office/drawing/2014/main" id="{DCD602C3-0313-48D4-9626-4246D0E401B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61650" y="3859917"/>
              <a:ext cx="73950" cy="7647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Gerader Verbinder 75">
              <a:extLst>
                <a:ext uri="{FF2B5EF4-FFF2-40B4-BE49-F238E27FC236}">
                  <a16:creationId xmlns:a16="http://schemas.microsoft.com/office/drawing/2014/main" id="{BE4B79AF-CC80-4547-A5F7-49C436D208B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56173" y="3656889"/>
              <a:ext cx="103567" cy="4549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Gerader Verbinder 76">
              <a:extLst>
                <a:ext uri="{FF2B5EF4-FFF2-40B4-BE49-F238E27FC236}">
                  <a16:creationId xmlns:a16="http://schemas.microsoft.com/office/drawing/2014/main" id="{400BEAAE-0F41-4580-82EE-144A363742B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150577" y="3717346"/>
              <a:ext cx="146872" cy="10941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Gerader Verbinder 77">
              <a:extLst>
                <a:ext uri="{FF2B5EF4-FFF2-40B4-BE49-F238E27FC236}">
                  <a16:creationId xmlns:a16="http://schemas.microsoft.com/office/drawing/2014/main" id="{5B64381B-A33D-41C5-92A0-90633C50DA7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121341" y="3958835"/>
              <a:ext cx="98584" cy="18290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Gerader Verbinder 78">
              <a:extLst>
                <a:ext uri="{FF2B5EF4-FFF2-40B4-BE49-F238E27FC236}">
                  <a16:creationId xmlns:a16="http://schemas.microsoft.com/office/drawing/2014/main" id="{707E4629-922A-4835-AC6C-D4C91C23392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92390" y="3993530"/>
              <a:ext cx="115566" cy="11823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Gerader Verbinder 79">
              <a:extLst>
                <a:ext uri="{FF2B5EF4-FFF2-40B4-BE49-F238E27FC236}">
                  <a16:creationId xmlns:a16="http://schemas.microsoft.com/office/drawing/2014/main" id="{FBF0B3B4-DF9A-4BD2-884C-39533E3CD7E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232049" y="3789958"/>
              <a:ext cx="6081" cy="19613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Gerader Verbinder 80">
              <a:extLst>
                <a:ext uri="{FF2B5EF4-FFF2-40B4-BE49-F238E27FC236}">
                  <a16:creationId xmlns:a16="http://schemas.microsoft.com/office/drawing/2014/main" id="{F2DCC2C9-BBEC-41DD-A649-956FC0A8EC4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268169" y="3617772"/>
              <a:ext cx="343840" cy="3102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Gerader Verbinder 81">
              <a:extLst>
                <a:ext uri="{FF2B5EF4-FFF2-40B4-BE49-F238E27FC236}">
                  <a16:creationId xmlns:a16="http://schemas.microsoft.com/office/drawing/2014/main" id="{6DDFEF1F-5762-42A3-A1CA-5B2B8D3EB26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33747" y="3827558"/>
              <a:ext cx="162275" cy="33315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Gerader Verbinder 82">
              <a:extLst>
                <a:ext uri="{FF2B5EF4-FFF2-40B4-BE49-F238E27FC236}">
                  <a16:creationId xmlns:a16="http://schemas.microsoft.com/office/drawing/2014/main" id="{572791A3-8F7F-47FF-BF61-0CD41C11E9F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383150" y="4070815"/>
              <a:ext cx="146872" cy="10941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Gerader Verbinder 83">
              <a:extLst>
                <a:ext uri="{FF2B5EF4-FFF2-40B4-BE49-F238E27FC236}">
                  <a16:creationId xmlns:a16="http://schemas.microsoft.com/office/drawing/2014/main" id="{19061507-A9B4-4C9B-95A9-AF29BCCFBAA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18480" y="4135858"/>
              <a:ext cx="49239" cy="20285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Gerader Verbinder 84">
              <a:extLst>
                <a:ext uri="{FF2B5EF4-FFF2-40B4-BE49-F238E27FC236}">
                  <a16:creationId xmlns:a16="http://schemas.microsoft.com/office/drawing/2014/main" id="{62FF921D-1BE2-4808-B724-1329EF85896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283583" y="3869665"/>
              <a:ext cx="146872" cy="10941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Gerader Verbinder 85">
              <a:extLst>
                <a:ext uri="{FF2B5EF4-FFF2-40B4-BE49-F238E27FC236}">
                  <a16:creationId xmlns:a16="http://schemas.microsoft.com/office/drawing/2014/main" id="{DBBD1CAF-53E6-4A45-93A5-CA6870216B6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273701" y="3802296"/>
              <a:ext cx="216789" cy="9533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Gerader Verbinder 86">
              <a:extLst>
                <a:ext uri="{FF2B5EF4-FFF2-40B4-BE49-F238E27FC236}">
                  <a16:creationId xmlns:a16="http://schemas.microsoft.com/office/drawing/2014/main" id="{CACA2377-9605-406F-80A0-A83817004F7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166613" y="3623718"/>
              <a:ext cx="146872" cy="10941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Gerader Verbinder 87">
              <a:extLst>
                <a:ext uri="{FF2B5EF4-FFF2-40B4-BE49-F238E27FC236}">
                  <a16:creationId xmlns:a16="http://schemas.microsoft.com/office/drawing/2014/main" id="{C07BD86D-CF1A-46BF-95D9-538EDC5F1A6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77339" y="3674931"/>
              <a:ext cx="57515" cy="5599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Gerader Verbinder 88">
              <a:extLst>
                <a:ext uri="{FF2B5EF4-FFF2-40B4-BE49-F238E27FC236}">
                  <a16:creationId xmlns:a16="http://schemas.microsoft.com/office/drawing/2014/main" id="{BF8F3B3E-C21A-4ADE-9288-61993631406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55130" y="3665150"/>
              <a:ext cx="60712" cy="6886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Gerader Verbinder 89">
              <a:extLst>
                <a:ext uri="{FF2B5EF4-FFF2-40B4-BE49-F238E27FC236}">
                  <a16:creationId xmlns:a16="http://schemas.microsoft.com/office/drawing/2014/main" id="{043C8371-000F-47C8-AB8A-237DD25D369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50669" y="3746527"/>
              <a:ext cx="52400" cy="12099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Gerader Verbinder 90">
              <a:extLst>
                <a:ext uri="{FF2B5EF4-FFF2-40B4-BE49-F238E27FC236}">
                  <a16:creationId xmlns:a16="http://schemas.microsoft.com/office/drawing/2014/main" id="{8A255F56-4E7A-4D39-8C43-147A81FD395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196380" y="4021743"/>
              <a:ext cx="146872" cy="10941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Gerader Verbinder 91">
              <a:extLst>
                <a:ext uri="{FF2B5EF4-FFF2-40B4-BE49-F238E27FC236}">
                  <a16:creationId xmlns:a16="http://schemas.microsoft.com/office/drawing/2014/main" id="{A1E0D6B3-E372-4CD2-B46D-0BB08E54E97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388225" y="4048561"/>
              <a:ext cx="221039" cy="17711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Gerader Verbinder 92">
              <a:extLst>
                <a:ext uri="{FF2B5EF4-FFF2-40B4-BE49-F238E27FC236}">
                  <a16:creationId xmlns:a16="http://schemas.microsoft.com/office/drawing/2014/main" id="{94078F50-E666-4267-B612-7B2D54A1398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34878" y="3935978"/>
              <a:ext cx="206159" cy="14613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Gerader Verbinder 93">
              <a:extLst>
                <a:ext uri="{FF2B5EF4-FFF2-40B4-BE49-F238E27FC236}">
                  <a16:creationId xmlns:a16="http://schemas.microsoft.com/office/drawing/2014/main" id="{3B3531E0-D179-4B27-98E3-46568885BA4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032789" y="4020054"/>
              <a:ext cx="146872" cy="10941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Gerader Verbinder 94">
              <a:extLst>
                <a:ext uri="{FF2B5EF4-FFF2-40B4-BE49-F238E27FC236}">
                  <a16:creationId xmlns:a16="http://schemas.microsoft.com/office/drawing/2014/main" id="{6CBFB612-FE76-4969-8E62-4D8D4DF07E7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58974" y="3559470"/>
              <a:ext cx="118315" cy="13675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Gerader Verbinder 95">
              <a:extLst>
                <a:ext uri="{FF2B5EF4-FFF2-40B4-BE49-F238E27FC236}">
                  <a16:creationId xmlns:a16="http://schemas.microsoft.com/office/drawing/2014/main" id="{A8DFF76C-7110-4BF0-840E-EAC085BDCCB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502770" y="3641523"/>
              <a:ext cx="146872" cy="10941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Gerader Verbinder 96">
              <a:extLst>
                <a:ext uri="{FF2B5EF4-FFF2-40B4-BE49-F238E27FC236}">
                  <a16:creationId xmlns:a16="http://schemas.microsoft.com/office/drawing/2014/main" id="{0477515C-31AF-4DAF-9023-40E459E6EEE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92529" y="3620801"/>
              <a:ext cx="132432" cy="2179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Gerader Verbinder 97">
              <a:extLst>
                <a:ext uri="{FF2B5EF4-FFF2-40B4-BE49-F238E27FC236}">
                  <a16:creationId xmlns:a16="http://schemas.microsoft.com/office/drawing/2014/main" id="{42742805-F4C1-417F-BF20-D7250496394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668301" y="3562289"/>
              <a:ext cx="341744" cy="36568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Gerader Verbinder 98">
              <a:extLst>
                <a:ext uri="{FF2B5EF4-FFF2-40B4-BE49-F238E27FC236}">
                  <a16:creationId xmlns:a16="http://schemas.microsoft.com/office/drawing/2014/main" id="{B340D63B-0698-4B19-8A6C-D12C78F15AE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85768" y="3593010"/>
              <a:ext cx="17254" cy="24664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Gerader Verbinder 99">
              <a:extLst>
                <a:ext uri="{FF2B5EF4-FFF2-40B4-BE49-F238E27FC236}">
                  <a16:creationId xmlns:a16="http://schemas.microsoft.com/office/drawing/2014/main" id="{E4A32491-6E80-430C-A577-DA2692E661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64217" y="3574983"/>
              <a:ext cx="173475" cy="9671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Gerader Verbinder 100">
              <a:extLst>
                <a:ext uri="{FF2B5EF4-FFF2-40B4-BE49-F238E27FC236}">
                  <a16:creationId xmlns:a16="http://schemas.microsoft.com/office/drawing/2014/main" id="{7BB29517-2828-4B76-A055-2CC456316C4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865652" y="3616580"/>
              <a:ext cx="146872" cy="10941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Gerader Verbinder 101">
              <a:extLst>
                <a:ext uri="{FF2B5EF4-FFF2-40B4-BE49-F238E27FC236}">
                  <a16:creationId xmlns:a16="http://schemas.microsoft.com/office/drawing/2014/main" id="{CF0E1D7B-FB30-48CA-960D-625767740D3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93438" y="3709978"/>
              <a:ext cx="104314" cy="55937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Gerader Verbinder 102">
              <a:extLst>
                <a:ext uri="{FF2B5EF4-FFF2-40B4-BE49-F238E27FC236}">
                  <a16:creationId xmlns:a16="http://schemas.microsoft.com/office/drawing/2014/main" id="{F54BCD74-DDAE-4029-93C3-179044675EA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57390" y="3936917"/>
              <a:ext cx="204371" cy="13389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Gerader Verbinder 103">
              <a:extLst>
                <a:ext uri="{FF2B5EF4-FFF2-40B4-BE49-F238E27FC236}">
                  <a16:creationId xmlns:a16="http://schemas.microsoft.com/office/drawing/2014/main" id="{14D898CC-A586-467C-8990-2747751BCA3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869839" y="3773477"/>
              <a:ext cx="105518" cy="60784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Gerader Verbinder 104">
              <a:extLst>
                <a:ext uri="{FF2B5EF4-FFF2-40B4-BE49-F238E27FC236}">
                  <a16:creationId xmlns:a16="http://schemas.microsoft.com/office/drawing/2014/main" id="{6D40FF60-E39E-41F6-9340-F694056EB24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89494" y="3891572"/>
              <a:ext cx="104861" cy="17629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Gerader Verbinder 105">
              <a:extLst>
                <a:ext uri="{FF2B5EF4-FFF2-40B4-BE49-F238E27FC236}">
                  <a16:creationId xmlns:a16="http://schemas.microsoft.com/office/drawing/2014/main" id="{BF1D7932-679E-4224-95BB-C4B34D09C6A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95790" y="4036041"/>
              <a:ext cx="18794" cy="24562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Gerader Verbinder 106">
              <a:extLst>
                <a:ext uri="{FF2B5EF4-FFF2-40B4-BE49-F238E27FC236}">
                  <a16:creationId xmlns:a16="http://schemas.microsoft.com/office/drawing/2014/main" id="{4F563FBA-4F50-479E-BA2B-32C756F4D4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40250" y="3792350"/>
              <a:ext cx="50468" cy="16588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Gerader Verbinder 107">
              <a:extLst>
                <a:ext uri="{FF2B5EF4-FFF2-40B4-BE49-F238E27FC236}">
                  <a16:creationId xmlns:a16="http://schemas.microsoft.com/office/drawing/2014/main" id="{5EE70EB6-5DA8-4FCB-967A-F2362B33C11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05422" y="4134419"/>
              <a:ext cx="136528" cy="17577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Gerader Verbinder 108">
              <a:extLst>
                <a:ext uri="{FF2B5EF4-FFF2-40B4-BE49-F238E27FC236}">
                  <a16:creationId xmlns:a16="http://schemas.microsoft.com/office/drawing/2014/main" id="{BDE7A663-8FA6-4BD5-B2F2-9E2D1D2167F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813698" y="4016954"/>
              <a:ext cx="61461" cy="13355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Gerader Verbinder 109">
              <a:extLst>
                <a:ext uri="{FF2B5EF4-FFF2-40B4-BE49-F238E27FC236}">
                  <a16:creationId xmlns:a16="http://schemas.microsoft.com/office/drawing/2014/main" id="{858DCD99-145B-4C27-8359-DA1B9C685B66}"/>
                </a:ext>
              </a:extLst>
            </p:cNvPr>
            <p:cNvCxnSpPr>
              <a:cxnSpLocks/>
            </p:cNvCxnSpPr>
            <p:nvPr/>
          </p:nvCxnSpPr>
          <p:spPr>
            <a:xfrm>
              <a:off x="5900689" y="3970952"/>
              <a:ext cx="125858" cy="1054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Gerader Verbinder 110">
              <a:extLst>
                <a:ext uri="{FF2B5EF4-FFF2-40B4-BE49-F238E27FC236}">
                  <a16:creationId xmlns:a16="http://schemas.microsoft.com/office/drawing/2014/main" id="{406EFFCC-1386-4C76-B04F-E8267636A96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949938" y="4204641"/>
              <a:ext cx="66091" cy="12377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7DE4C344-FBEA-4C45-BACC-B89BF0F6A8C3}"/>
                </a:ext>
              </a:extLst>
            </p:cNvPr>
            <p:cNvSpPr/>
            <p:nvPr/>
          </p:nvSpPr>
          <p:spPr>
            <a:xfrm rot="9278198">
              <a:off x="4203650" y="4457709"/>
              <a:ext cx="185685" cy="1378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570783AC-6532-4D77-BBA4-E72012118378}"/>
                </a:ext>
              </a:extLst>
            </p:cNvPr>
            <p:cNvSpPr/>
            <p:nvPr/>
          </p:nvSpPr>
          <p:spPr>
            <a:xfrm rot="9278198">
              <a:off x="4847003" y="4413671"/>
              <a:ext cx="185685" cy="1378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14B32624-B07E-4058-925F-0E9F5A78C26C}"/>
                </a:ext>
              </a:extLst>
            </p:cNvPr>
            <p:cNvSpPr/>
            <p:nvPr/>
          </p:nvSpPr>
          <p:spPr>
            <a:xfrm rot="9278198">
              <a:off x="5332691" y="4457709"/>
              <a:ext cx="185685" cy="1378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1481064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Karte enthält.&#10;&#10;Automatisch generierte Beschreibung">
            <a:extLst>
              <a:ext uri="{FF2B5EF4-FFF2-40B4-BE49-F238E27FC236}">
                <a16:creationId xmlns:a16="http://schemas.microsoft.com/office/drawing/2014/main" id="{24428625-B760-4951-8841-EC52D935FA8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8376" y="786193"/>
            <a:ext cx="4056203" cy="2868373"/>
          </a:xfrm>
          <a:prstGeom prst="rect">
            <a:avLst/>
          </a:prstGeom>
        </p:spPr>
      </p:pic>
      <p:pic>
        <p:nvPicPr>
          <p:cNvPr id="3" name="Grafik 2" descr="Ein Bild, das Karte enthält.&#10;&#10;Automatisch generierte Beschreibung">
            <a:extLst>
              <a:ext uri="{FF2B5EF4-FFF2-40B4-BE49-F238E27FC236}">
                <a16:creationId xmlns:a16="http://schemas.microsoft.com/office/drawing/2014/main" id="{8528F65B-FF96-4D50-B427-DD648716553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11" y="3779854"/>
            <a:ext cx="4288614" cy="3032724"/>
          </a:xfrm>
          <a:prstGeom prst="rect">
            <a:avLst/>
          </a:prstGeom>
        </p:spPr>
      </p:pic>
      <p:pic>
        <p:nvPicPr>
          <p:cNvPr id="9" name="Picture 10">
            <a:extLst>
              <a:ext uri="{FF2B5EF4-FFF2-40B4-BE49-F238E27FC236}">
                <a16:creationId xmlns:a16="http://schemas.microsoft.com/office/drawing/2014/main" id="{CD1C79F4-E75D-47B5-AE42-A645B5B98B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11" y="786193"/>
            <a:ext cx="4288614" cy="2859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5B69D4EF-887E-444C-87B9-B3B140617666}"/>
              </a:ext>
            </a:extLst>
          </p:cNvPr>
          <p:cNvSpPr txBox="1"/>
          <p:nvPr/>
        </p:nvSpPr>
        <p:spPr>
          <a:xfrm>
            <a:off x="55329" y="205449"/>
            <a:ext cx="8800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Succession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forests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[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click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points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site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characteristics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</a:p>
        </p:txBody>
      </p:sp>
      <p:sp>
        <p:nvSpPr>
          <p:cNvPr id="16" name="Pfeil: nach unten 15">
            <a:hlinkClick r:id="rId6" action="ppaction://hlinksldjump"/>
            <a:extLst>
              <a:ext uri="{FF2B5EF4-FFF2-40B4-BE49-F238E27FC236}">
                <a16:creationId xmlns:a16="http://schemas.microsoft.com/office/drawing/2014/main" id="{7FAF6CA1-D9E4-4CC2-91C5-7F6144B1D10E}"/>
              </a:ext>
            </a:extLst>
          </p:cNvPr>
          <p:cNvSpPr/>
          <p:nvPr/>
        </p:nvSpPr>
        <p:spPr>
          <a:xfrm rot="5400000">
            <a:off x="8120962" y="-143227"/>
            <a:ext cx="631355" cy="1097463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500" dirty="0">
                <a:solidFill>
                  <a:schemeClr val="tx1"/>
                </a:solidFill>
              </a:rPr>
              <a:t>Menu</a:t>
            </a:r>
          </a:p>
        </p:txBody>
      </p:sp>
      <p:sp>
        <p:nvSpPr>
          <p:cNvPr id="32" name="Rechteck 31">
            <a:hlinkClick r:id="rId7" action="ppaction://hlinksldjump"/>
            <a:extLst>
              <a:ext uri="{FF2B5EF4-FFF2-40B4-BE49-F238E27FC236}">
                <a16:creationId xmlns:a16="http://schemas.microsoft.com/office/drawing/2014/main" id="{0F9BF441-C359-4299-B832-1C04C5016866}"/>
              </a:ext>
            </a:extLst>
          </p:cNvPr>
          <p:cNvSpPr/>
          <p:nvPr/>
        </p:nvSpPr>
        <p:spPr>
          <a:xfrm>
            <a:off x="7536988" y="6292452"/>
            <a:ext cx="1440000" cy="50089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Study </a:t>
            </a:r>
            <a:r>
              <a:rPr lang="de-DE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sites</a:t>
            </a:r>
            <a:endParaRPr lang="de-DE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8AFDBD97-A69E-4BAC-BF08-487309B0CAA2}"/>
              </a:ext>
            </a:extLst>
          </p:cNvPr>
          <p:cNvSpPr txBox="1"/>
          <p:nvPr/>
        </p:nvSpPr>
        <p:spPr>
          <a:xfrm>
            <a:off x="161137" y="1442798"/>
            <a:ext cx="4300361" cy="2193549"/>
          </a:xfrm>
          <a:prstGeom prst="rect">
            <a:avLst/>
          </a:prstGeom>
          <a:solidFill>
            <a:schemeClr val="accent1">
              <a:lumMod val="20000"/>
              <a:lumOff val="80000"/>
              <a:alpha val="90000"/>
            </a:schemeClr>
          </a:solidFill>
          <a:ln>
            <a:solidFill>
              <a:schemeClr val="accent1"/>
            </a:solidFill>
          </a:ln>
        </p:spPr>
        <p:txBody>
          <a:bodyPr wrap="square" rtlCol="0" anchor="ctr">
            <a:spAutoFit/>
          </a:bodyPr>
          <a:lstStyle/>
          <a:p>
            <a:pPr marL="171450" indent="-1714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Pioneer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forests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former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coal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mining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steel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working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sites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which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neither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planted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nor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managed</a:t>
            </a:r>
            <a:endParaRPr lang="de-DE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Characterized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pioneer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tree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species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like </a:t>
            </a:r>
            <a:r>
              <a:rPr lang="de-DE" sz="1300" i="1" dirty="0">
                <a:latin typeface="Arial" panose="020B0604020202020204" pitchFamily="34" charset="0"/>
                <a:cs typeface="Arial" panose="020B0604020202020204" pitchFamily="34" charset="0"/>
              </a:rPr>
              <a:t>Betula </a:t>
            </a:r>
            <a:r>
              <a:rPr lang="de-DE" sz="1300" i="1" dirty="0" err="1">
                <a:latin typeface="Arial" panose="020B0604020202020204" pitchFamily="34" charset="0"/>
                <a:cs typeface="Arial" panose="020B0604020202020204" pitchFamily="34" charset="0"/>
              </a:rPr>
              <a:t>pendula</a:t>
            </a:r>
            <a:r>
              <a:rPr lang="de-DE" sz="1300" i="1" dirty="0">
                <a:latin typeface="Arial" panose="020B0604020202020204" pitchFamily="34" charset="0"/>
                <a:cs typeface="Arial" panose="020B0604020202020204" pitchFamily="34" charset="0"/>
              </a:rPr>
              <a:t>, Salix </a:t>
            </a:r>
            <a:r>
              <a:rPr lang="de-DE" sz="1300" i="1" dirty="0" err="1">
                <a:latin typeface="Arial" panose="020B0604020202020204" pitchFamily="34" charset="0"/>
                <a:cs typeface="Arial" panose="020B0604020202020204" pitchFamily="34" charset="0"/>
              </a:rPr>
              <a:t>spec</a:t>
            </a:r>
            <a:r>
              <a:rPr lang="de-DE" sz="13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i="1" dirty="0">
                <a:latin typeface="Arial" panose="020B0604020202020204" pitchFamily="34" charset="0"/>
                <a:cs typeface="Arial" panose="020B0604020202020204" pitchFamily="34" charset="0"/>
              </a:rPr>
              <a:t>Populus </a:t>
            </a:r>
            <a:r>
              <a:rPr lang="de-DE" sz="1300" i="1" dirty="0" err="1">
                <a:latin typeface="Arial" panose="020B0604020202020204" pitchFamily="34" charset="0"/>
                <a:cs typeface="Arial" panose="020B0604020202020204" pitchFamily="34" charset="0"/>
              </a:rPr>
              <a:t>spec</a:t>
            </a:r>
            <a:r>
              <a:rPr lang="de-DE" sz="13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old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stands,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pioneer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species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mixed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intermediate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species</a:t>
            </a:r>
            <a:endParaRPr lang="de-DE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Growing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directly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on top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anthropogenic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substrates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Rooting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sz="1300" dirty="0">
                <a:latin typeface="Arial" panose="020B0604020202020204" pitchFamily="34" charset="0"/>
                <a:cs typeface="Arial" panose="020B0604020202020204" pitchFamily="34" charset="0"/>
              </a:rPr>
              <a:t> limited.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03B79D3F-7AD8-47FE-B0DB-AB32CCA6F55E}"/>
              </a:ext>
            </a:extLst>
          </p:cNvPr>
          <p:cNvGrpSpPr/>
          <p:nvPr/>
        </p:nvGrpSpPr>
        <p:grpSpPr>
          <a:xfrm>
            <a:off x="2042160" y="3911850"/>
            <a:ext cx="2327486" cy="1323439"/>
            <a:chOff x="4242754" y="2642997"/>
            <a:chExt cx="2389449" cy="1340452"/>
          </a:xfrm>
        </p:grpSpPr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8D0D55EF-DF8A-4097-A551-3B3127ACC9AB}"/>
                </a:ext>
              </a:extLst>
            </p:cNvPr>
            <p:cNvSpPr txBox="1"/>
            <p:nvPr/>
          </p:nvSpPr>
          <p:spPr>
            <a:xfrm>
              <a:off x="5177093" y="2642997"/>
              <a:ext cx="1455110" cy="134045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1000" dirty="0"/>
                <a:t>ID: </a:t>
              </a:r>
              <a:r>
                <a:rPr lang="de-DE" sz="1000" dirty="0" err="1"/>
                <a:t>ReHa</a:t>
              </a:r>
              <a:r>
                <a:rPr lang="de-DE" sz="1000" dirty="0"/>
                <a:t>-Bi</a:t>
              </a:r>
            </a:p>
            <a:p>
              <a:r>
                <a:rPr lang="de-DE" sz="1000" dirty="0" err="1"/>
                <a:t>Species</a:t>
              </a:r>
              <a:r>
                <a:rPr lang="de-DE" sz="1000" dirty="0"/>
                <a:t>: </a:t>
              </a:r>
              <a:r>
                <a:rPr lang="de-DE" sz="1000" i="1" dirty="0"/>
                <a:t>Betula </a:t>
              </a:r>
              <a:r>
                <a:rPr lang="de-DE" sz="1000" i="1" dirty="0" err="1"/>
                <a:t>pendula</a:t>
              </a:r>
              <a:endParaRPr lang="de-DE" sz="1000" i="1" dirty="0"/>
            </a:p>
            <a:p>
              <a:r>
                <a:rPr lang="de-DE" sz="1000" i="1" dirty="0"/>
                <a:t>Acer pseudoplatanus</a:t>
              </a:r>
            </a:p>
            <a:p>
              <a:r>
                <a:rPr lang="de-DE" sz="1000" dirty="0"/>
                <a:t>Area: 74.1 m²</a:t>
              </a:r>
            </a:p>
            <a:p>
              <a:r>
                <a:rPr lang="de-DE" sz="1000" dirty="0"/>
                <a:t>Age: 60-70 a</a:t>
              </a:r>
            </a:p>
            <a:p>
              <a:r>
                <a:rPr lang="de-DE" sz="1000" dirty="0"/>
                <a:t>DBH: </a:t>
              </a:r>
              <a:r>
                <a:rPr lang="en-US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18.5 ± 1.7 cm</a:t>
              </a:r>
              <a:endParaRPr lang="de-DE" sz="1000" dirty="0"/>
            </a:p>
            <a:p>
              <a:r>
                <a:rPr lang="de-DE" sz="1000" dirty="0"/>
                <a:t>Height: </a:t>
              </a:r>
              <a:r>
                <a:rPr lang="en-US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21.0 ± 2.6 m</a:t>
              </a:r>
            </a:p>
            <a:p>
              <a:r>
                <a:rPr lang="en-US" sz="1000" dirty="0">
                  <a:latin typeface="Calibri" panose="020F0502020204030204" pitchFamily="34" charset="0"/>
                  <a:cs typeface="Times New Roman" panose="02020603050405020304" pitchFamily="18" charset="0"/>
                </a:rPr>
                <a:t>Soil: </a:t>
              </a:r>
              <a:r>
                <a:rPr lang="en-US" sz="1000" dirty="0" err="1">
                  <a:latin typeface="Calibri" panose="020F0502020204030204" pitchFamily="34" charset="0"/>
                  <a:cs typeface="Times New Roman" panose="02020603050405020304" pitchFamily="18" charset="0"/>
                </a:rPr>
                <a:t>Regosol</a:t>
              </a:r>
              <a:endParaRPr lang="de-DE" sz="1000" dirty="0"/>
            </a:p>
          </p:txBody>
        </p:sp>
        <p:cxnSp>
          <p:nvCxnSpPr>
            <p:cNvPr id="12" name="Gerade Verbindung mit Pfeil 11">
              <a:extLst>
                <a:ext uri="{FF2B5EF4-FFF2-40B4-BE49-F238E27FC236}">
                  <a16:creationId xmlns:a16="http://schemas.microsoft.com/office/drawing/2014/main" id="{A9DE4F97-7FAD-4B9A-93DA-495469557092}"/>
                </a:ext>
              </a:extLst>
            </p:cNvPr>
            <p:cNvCxnSpPr>
              <a:cxnSpLocks/>
              <a:stCxn id="11" idx="1"/>
            </p:cNvCxnSpPr>
            <p:nvPr/>
          </p:nvCxnSpPr>
          <p:spPr>
            <a:xfrm flipH="1">
              <a:off x="4242754" y="3313224"/>
              <a:ext cx="934339" cy="623566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3C4199E5-2113-498F-964C-7A5C80441237}"/>
              </a:ext>
            </a:extLst>
          </p:cNvPr>
          <p:cNvGrpSpPr/>
          <p:nvPr/>
        </p:nvGrpSpPr>
        <p:grpSpPr>
          <a:xfrm>
            <a:off x="4816012" y="1111515"/>
            <a:ext cx="1417376" cy="2494922"/>
            <a:chOff x="5177093" y="1456455"/>
            <a:chExt cx="1455110" cy="2526994"/>
          </a:xfrm>
        </p:grpSpPr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313B28A1-5896-4101-8EE7-869F9DE0EBBD}"/>
                </a:ext>
              </a:extLst>
            </p:cNvPr>
            <p:cNvSpPr txBox="1"/>
            <p:nvPr/>
          </p:nvSpPr>
          <p:spPr>
            <a:xfrm>
              <a:off x="5177093" y="2642997"/>
              <a:ext cx="1455110" cy="134045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1000" dirty="0"/>
                <a:t>ID: </a:t>
              </a:r>
              <a:r>
                <a:rPr lang="de-DE" sz="1000" dirty="0" err="1"/>
                <a:t>ZeHa</a:t>
              </a:r>
              <a:endParaRPr lang="de-DE" sz="1000" dirty="0"/>
            </a:p>
            <a:p>
              <a:r>
                <a:rPr lang="de-DE" sz="1000" dirty="0" err="1"/>
                <a:t>Species</a:t>
              </a:r>
              <a:r>
                <a:rPr lang="de-DE" sz="1000" dirty="0"/>
                <a:t>: </a:t>
              </a:r>
              <a:r>
                <a:rPr lang="de-DE" sz="1000" i="1" dirty="0"/>
                <a:t>Betula </a:t>
              </a:r>
              <a:r>
                <a:rPr lang="de-DE" sz="1000" i="1" dirty="0" err="1"/>
                <a:t>pendula</a:t>
              </a:r>
              <a:endParaRPr lang="de-DE" sz="1000" i="1" dirty="0"/>
            </a:p>
            <a:p>
              <a:r>
                <a:rPr lang="de-DE" sz="1000" i="1" dirty="0" err="1"/>
                <a:t>Tilia</a:t>
              </a:r>
              <a:r>
                <a:rPr lang="de-DE" sz="1000" i="1" dirty="0"/>
                <a:t> </a:t>
              </a:r>
              <a:r>
                <a:rPr lang="de-DE" sz="1000" i="1" dirty="0" err="1"/>
                <a:t>cordata</a:t>
              </a:r>
              <a:endParaRPr lang="de-DE" sz="1000" i="1" dirty="0"/>
            </a:p>
            <a:p>
              <a:r>
                <a:rPr lang="de-DE" sz="1000" dirty="0"/>
                <a:t>Area: 158.1 m²</a:t>
              </a:r>
            </a:p>
            <a:p>
              <a:r>
                <a:rPr lang="de-DE" sz="1000" dirty="0"/>
                <a:t>Age: 30-40 a</a:t>
              </a:r>
            </a:p>
            <a:p>
              <a:r>
                <a:rPr lang="de-DE" sz="1000" dirty="0"/>
                <a:t>DBH: </a:t>
              </a:r>
              <a:r>
                <a:rPr lang="en-US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9.6 ± 0.8 cm</a:t>
              </a:r>
              <a:endParaRPr lang="de-DE" sz="1000" dirty="0"/>
            </a:p>
            <a:p>
              <a:r>
                <a:rPr lang="de-DE" sz="1000" dirty="0"/>
                <a:t>Height: </a:t>
              </a:r>
              <a:r>
                <a:rPr lang="en-US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10.8 ± 1.1 m</a:t>
              </a:r>
            </a:p>
            <a:p>
              <a:r>
                <a:rPr lang="en-US" sz="1000" dirty="0">
                  <a:latin typeface="Calibri" panose="020F0502020204030204" pitchFamily="34" charset="0"/>
                  <a:cs typeface="Times New Roman" panose="02020603050405020304" pitchFamily="18" charset="0"/>
                </a:rPr>
                <a:t>Soil: </a:t>
              </a:r>
              <a:r>
                <a:rPr lang="en-US" sz="1000" dirty="0" err="1">
                  <a:latin typeface="Calibri" panose="020F0502020204030204" pitchFamily="34" charset="0"/>
                  <a:cs typeface="Times New Roman" panose="02020603050405020304" pitchFamily="18" charset="0"/>
                </a:rPr>
                <a:t>Regosol</a:t>
              </a:r>
              <a:endParaRPr lang="de-DE" sz="1000" dirty="0"/>
            </a:p>
          </p:txBody>
        </p:sp>
        <p:cxnSp>
          <p:nvCxnSpPr>
            <p:cNvPr id="18" name="Gerade Verbindung mit Pfeil 17">
              <a:extLst>
                <a:ext uri="{FF2B5EF4-FFF2-40B4-BE49-F238E27FC236}">
                  <a16:creationId xmlns:a16="http://schemas.microsoft.com/office/drawing/2014/main" id="{405EAB5C-B883-45B1-BF03-03909A02D948}"/>
                </a:ext>
              </a:extLst>
            </p:cNvPr>
            <p:cNvCxnSpPr>
              <a:cxnSpLocks/>
              <a:stCxn id="17" idx="0"/>
            </p:cNvCxnSpPr>
            <p:nvPr/>
          </p:nvCxnSpPr>
          <p:spPr>
            <a:xfrm flipH="1" flipV="1">
              <a:off x="5683390" y="1456455"/>
              <a:ext cx="221258" cy="1186543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459C3C9E-AC2A-462E-8672-D79EA8EEAAB5}"/>
              </a:ext>
            </a:extLst>
          </p:cNvPr>
          <p:cNvGrpSpPr/>
          <p:nvPr/>
        </p:nvGrpSpPr>
        <p:grpSpPr>
          <a:xfrm>
            <a:off x="7257353" y="1058610"/>
            <a:ext cx="1417376" cy="2222668"/>
            <a:chOff x="5105383" y="2655588"/>
            <a:chExt cx="1455110" cy="2251242"/>
          </a:xfrm>
        </p:grpSpPr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04DA58B5-265D-44F1-8823-14C99EC8A029}"/>
                </a:ext>
              </a:extLst>
            </p:cNvPr>
            <p:cNvSpPr txBox="1"/>
            <p:nvPr/>
          </p:nvSpPr>
          <p:spPr>
            <a:xfrm>
              <a:off x="5105383" y="2655588"/>
              <a:ext cx="1455110" cy="11845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1000" dirty="0"/>
                <a:t>ID: </a:t>
              </a:r>
              <a:r>
                <a:rPr lang="de-DE" sz="1000" dirty="0" err="1"/>
                <a:t>WePa</a:t>
              </a:r>
              <a:endParaRPr lang="de-DE" sz="1000" dirty="0"/>
            </a:p>
            <a:p>
              <a:r>
                <a:rPr lang="de-DE" sz="1000" dirty="0" err="1"/>
                <a:t>Species</a:t>
              </a:r>
              <a:r>
                <a:rPr lang="de-DE" sz="1000" dirty="0"/>
                <a:t>: </a:t>
              </a:r>
              <a:r>
                <a:rPr lang="de-DE" sz="1000" i="1" dirty="0"/>
                <a:t>Betula </a:t>
              </a:r>
              <a:r>
                <a:rPr lang="de-DE" sz="1000" i="1" dirty="0" err="1"/>
                <a:t>pendula</a:t>
              </a:r>
              <a:endParaRPr lang="de-DE" sz="1000" i="1" dirty="0"/>
            </a:p>
            <a:p>
              <a:r>
                <a:rPr lang="de-DE" sz="1000" dirty="0"/>
                <a:t>Area: 142.6 m²</a:t>
              </a:r>
            </a:p>
            <a:p>
              <a:r>
                <a:rPr lang="de-DE" sz="1000" dirty="0"/>
                <a:t>Age: 30-40 a</a:t>
              </a:r>
            </a:p>
            <a:p>
              <a:r>
                <a:rPr lang="de-DE" sz="1000" dirty="0"/>
                <a:t>DBH: </a:t>
              </a:r>
              <a:r>
                <a:rPr lang="en-US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13.7 ± 1.0 cm</a:t>
              </a:r>
              <a:endParaRPr lang="de-DE" sz="1000" dirty="0"/>
            </a:p>
            <a:p>
              <a:r>
                <a:rPr lang="de-DE" sz="1000" dirty="0"/>
                <a:t>Height: </a:t>
              </a:r>
              <a:r>
                <a:rPr lang="en-US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16.8 ± 1.5 m</a:t>
              </a:r>
            </a:p>
            <a:p>
              <a:r>
                <a:rPr lang="en-US" sz="1000" dirty="0">
                  <a:latin typeface="Calibri" panose="020F0502020204030204" pitchFamily="34" charset="0"/>
                  <a:cs typeface="Times New Roman" panose="02020603050405020304" pitchFamily="18" charset="0"/>
                </a:rPr>
                <a:t>Soil: </a:t>
              </a:r>
              <a:r>
                <a:rPr lang="en-US" sz="1000" dirty="0" err="1">
                  <a:latin typeface="Calibri" panose="020F0502020204030204" pitchFamily="34" charset="0"/>
                  <a:cs typeface="Times New Roman" panose="02020603050405020304" pitchFamily="18" charset="0"/>
                </a:rPr>
                <a:t>Regosol</a:t>
              </a:r>
              <a:endParaRPr lang="de-DE" sz="1000" dirty="0"/>
            </a:p>
          </p:txBody>
        </p:sp>
        <p:cxnSp>
          <p:nvCxnSpPr>
            <p:cNvPr id="21" name="Gerade Verbindung mit Pfeil 20">
              <a:extLst>
                <a:ext uri="{FF2B5EF4-FFF2-40B4-BE49-F238E27FC236}">
                  <a16:creationId xmlns:a16="http://schemas.microsoft.com/office/drawing/2014/main" id="{FA779BA9-A2C9-48B7-B8EC-6FA797AF3F02}"/>
                </a:ext>
              </a:extLst>
            </p:cNvPr>
            <p:cNvCxnSpPr>
              <a:cxnSpLocks/>
              <a:stCxn id="20" idx="2"/>
            </p:cNvCxnSpPr>
            <p:nvPr/>
          </p:nvCxnSpPr>
          <p:spPr>
            <a:xfrm flipH="1">
              <a:off x="5752726" y="3840174"/>
              <a:ext cx="80212" cy="1066656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Ellipse 27">
            <a:extLst>
              <a:ext uri="{FF2B5EF4-FFF2-40B4-BE49-F238E27FC236}">
                <a16:creationId xmlns:a16="http://schemas.microsoft.com/office/drawing/2014/main" id="{65A39101-423B-4997-9FBF-4EF433A784CA}"/>
              </a:ext>
            </a:extLst>
          </p:cNvPr>
          <p:cNvSpPr/>
          <p:nvPr/>
        </p:nvSpPr>
        <p:spPr>
          <a:xfrm>
            <a:off x="1895475" y="5150644"/>
            <a:ext cx="146685" cy="14763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DD74EE4-41E0-4E96-A2B5-2BB83C7B2C5B}"/>
              </a:ext>
            </a:extLst>
          </p:cNvPr>
          <p:cNvSpPr/>
          <p:nvPr/>
        </p:nvSpPr>
        <p:spPr>
          <a:xfrm>
            <a:off x="7862888" y="3298031"/>
            <a:ext cx="140493" cy="13096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5FED5926-512B-4420-A343-1CBD857937BE}"/>
              </a:ext>
            </a:extLst>
          </p:cNvPr>
          <p:cNvSpPr/>
          <p:nvPr/>
        </p:nvSpPr>
        <p:spPr>
          <a:xfrm>
            <a:off x="5207977" y="984792"/>
            <a:ext cx="133167" cy="12672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Kreuz 21">
            <a:extLst>
              <a:ext uri="{FF2B5EF4-FFF2-40B4-BE49-F238E27FC236}">
                <a16:creationId xmlns:a16="http://schemas.microsoft.com/office/drawing/2014/main" id="{698CF8E9-895E-463B-9866-C6F1552C4DE3}"/>
              </a:ext>
            </a:extLst>
          </p:cNvPr>
          <p:cNvSpPr/>
          <p:nvPr/>
        </p:nvSpPr>
        <p:spPr>
          <a:xfrm>
            <a:off x="232075" y="856973"/>
            <a:ext cx="249382" cy="240145"/>
          </a:xfrm>
          <a:prstGeom prst="plu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0C442087-A5F5-4207-A27D-026F4DCA17CE}"/>
              </a:ext>
            </a:extLst>
          </p:cNvPr>
          <p:cNvGrpSpPr/>
          <p:nvPr/>
        </p:nvGrpSpPr>
        <p:grpSpPr>
          <a:xfrm>
            <a:off x="4708046" y="3719577"/>
            <a:ext cx="2742963" cy="3032724"/>
            <a:chOff x="6327777" y="1400329"/>
            <a:chExt cx="2742963" cy="3291812"/>
          </a:xfrm>
        </p:grpSpPr>
        <p:sp>
          <p:nvSpPr>
            <p:cNvPr id="24" name="Rechteck 23">
              <a:extLst>
                <a:ext uri="{FF2B5EF4-FFF2-40B4-BE49-F238E27FC236}">
                  <a16:creationId xmlns:a16="http://schemas.microsoft.com/office/drawing/2014/main" id="{6C499667-8799-497B-9473-3A88610FC3D4}"/>
                </a:ext>
              </a:extLst>
            </p:cNvPr>
            <p:cNvSpPr/>
            <p:nvPr/>
          </p:nvSpPr>
          <p:spPr>
            <a:xfrm>
              <a:off x="6423356" y="3474244"/>
              <a:ext cx="2555332" cy="1217897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AB0E2123-C3BD-43CC-9CBD-815DAFA7B47D}"/>
                </a:ext>
              </a:extLst>
            </p:cNvPr>
            <p:cNvSpPr/>
            <p:nvPr/>
          </p:nvSpPr>
          <p:spPr>
            <a:xfrm rot="2011458">
              <a:off x="6608446" y="3858282"/>
              <a:ext cx="309565" cy="14287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E1914225-EC74-45C3-AB17-250489A2665B}"/>
                </a:ext>
              </a:extLst>
            </p:cNvPr>
            <p:cNvSpPr/>
            <p:nvPr/>
          </p:nvSpPr>
          <p:spPr>
            <a:xfrm rot="2011458">
              <a:off x="8115646" y="4001576"/>
              <a:ext cx="309565" cy="14287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39952D51-8FF5-48E5-A1BA-3EB4D1C605DF}"/>
                </a:ext>
              </a:extLst>
            </p:cNvPr>
            <p:cNvSpPr/>
            <p:nvPr/>
          </p:nvSpPr>
          <p:spPr>
            <a:xfrm rot="9278198">
              <a:off x="7033637" y="4196292"/>
              <a:ext cx="185685" cy="1378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14FE2ACD-4989-4846-9637-F2F8FFCCC958}"/>
                </a:ext>
              </a:extLst>
            </p:cNvPr>
            <p:cNvSpPr/>
            <p:nvPr/>
          </p:nvSpPr>
          <p:spPr>
            <a:xfrm rot="7944375">
              <a:off x="7602985" y="4313202"/>
              <a:ext cx="323163" cy="245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C60CD75B-4E74-4B89-ADE5-0A74586C1C77}"/>
                </a:ext>
              </a:extLst>
            </p:cNvPr>
            <p:cNvSpPr/>
            <p:nvPr/>
          </p:nvSpPr>
          <p:spPr>
            <a:xfrm rot="9278198">
              <a:off x="8609256" y="4474845"/>
              <a:ext cx="185685" cy="1378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12F8C707-79C6-40A9-8D8E-F55FD75441EA}"/>
                </a:ext>
              </a:extLst>
            </p:cNvPr>
            <p:cNvSpPr/>
            <p:nvPr/>
          </p:nvSpPr>
          <p:spPr>
            <a:xfrm rot="9278198">
              <a:off x="7462433" y="3859037"/>
              <a:ext cx="185685" cy="1378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1F7EB76F-464C-402F-B633-5780FC65418A}"/>
                </a:ext>
              </a:extLst>
            </p:cNvPr>
            <p:cNvSpPr/>
            <p:nvPr/>
          </p:nvSpPr>
          <p:spPr>
            <a:xfrm rot="2011458">
              <a:off x="6749411" y="4389006"/>
              <a:ext cx="309565" cy="14287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26E32F03-8F16-471C-A765-1AA76EB20B3E}"/>
                </a:ext>
              </a:extLst>
            </p:cNvPr>
            <p:cNvSpPr/>
            <p:nvPr/>
          </p:nvSpPr>
          <p:spPr>
            <a:xfrm rot="2011458">
              <a:off x="8361261" y="3725930"/>
              <a:ext cx="309565" cy="14287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E86B631C-C7DE-4DD5-83F8-255032EE5ADB}"/>
                </a:ext>
              </a:extLst>
            </p:cNvPr>
            <p:cNvSpPr/>
            <p:nvPr/>
          </p:nvSpPr>
          <p:spPr>
            <a:xfrm rot="2011458">
              <a:off x="7053904" y="3754474"/>
              <a:ext cx="309565" cy="14287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26175B4D-4E57-4B0E-8DD7-FAA26FD34581}"/>
                </a:ext>
              </a:extLst>
            </p:cNvPr>
            <p:cNvSpPr/>
            <p:nvPr/>
          </p:nvSpPr>
          <p:spPr>
            <a:xfrm rot="9278198">
              <a:off x="7453452" y="4193842"/>
              <a:ext cx="185685" cy="1378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B3720F33-06BF-4847-97E0-4EDC853B27E8}"/>
                </a:ext>
              </a:extLst>
            </p:cNvPr>
            <p:cNvSpPr/>
            <p:nvPr/>
          </p:nvSpPr>
          <p:spPr>
            <a:xfrm rot="9278198">
              <a:off x="7821472" y="3799954"/>
              <a:ext cx="185685" cy="1378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4D903FE2-4CAE-4104-B0FD-8677D4CD1542}"/>
                </a:ext>
              </a:extLst>
            </p:cNvPr>
            <p:cNvSpPr/>
            <p:nvPr/>
          </p:nvSpPr>
          <p:spPr>
            <a:xfrm rot="9278198">
              <a:off x="6571873" y="4144886"/>
              <a:ext cx="185685" cy="1378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17CE7F6F-9A8A-49AF-A215-61D8AEB4523B}"/>
                </a:ext>
              </a:extLst>
            </p:cNvPr>
            <p:cNvSpPr/>
            <p:nvPr/>
          </p:nvSpPr>
          <p:spPr>
            <a:xfrm rot="9278198">
              <a:off x="8070071" y="4294777"/>
              <a:ext cx="344592" cy="25961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68AD3D99-B79B-4865-9ADC-CFD33723F6DB}"/>
                </a:ext>
              </a:extLst>
            </p:cNvPr>
            <p:cNvSpPr/>
            <p:nvPr/>
          </p:nvSpPr>
          <p:spPr>
            <a:xfrm rot="9278198">
              <a:off x="7233446" y="4437401"/>
              <a:ext cx="185685" cy="1378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9762C937-60B3-4A51-94C1-AE9FCB1E504E}"/>
                </a:ext>
              </a:extLst>
            </p:cNvPr>
            <p:cNvSpPr/>
            <p:nvPr/>
          </p:nvSpPr>
          <p:spPr>
            <a:xfrm rot="9278198">
              <a:off x="8623674" y="4076532"/>
              <a:ext cx="185685" cy="1378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6700F011-57A7-4DD8-A1AC-D219479992F7}"/>
                </a:ext>
              </a:extLst>
            </p:cNvPr>
            <p:cNvSpPr/>
            <p:nvPr/>
          </p:nvSpPr>
          <p:spPr>
            <a:xfrm rot="9278198">
              <a:off x="7963206" y="4168983"/>
              <a:ext cx="185685" cy="1378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grpSp>
          <p:nvGrpSpPr>
            <p:cNvPr id="45" name="Gruppieren 44">
              <a:extLst>
                <a:ext uri="{FF2B5EF4-FFF2-40B4-BE49-F238E27FC236}">
                  <a16:creationId xmlns:a16="http://schemas.microsoft.com/office/drawing/2014/main" id="{169074C7-B7B3-4E74-A8F7-35653DB40C93}"/>
                </a:ext>
              </a:extLst>
            </p:cNvPr>
            <p:cNvGrpSpPr/>
            <p:nvPr/>
          </p:nvGrpSpPr>
          <p:grpSpPr>
            <a:xfrm>
              <a:off x="6811858" y="1449620"/>
              <a:ext cx="1024902" cy="2157053"/>
              <a:chOff x="6745183" y="1449620"/>
              <a:chExt cx="1024902" cy="2157053"/>
            </a:xfrm>
          </p:grpSpPr>
          <p:grpSp>
            <p:nvGrpSpPr>
              <p:cNvPr id="150" name="Gruppieren 149">
                <a:extLst>
                  <a:ext uri="{FF2B5EF4-FFF2-40B4-BE49-F238E27FC236}">
                    <a16:creationId xmlns:a16="http://schemas.microsoft.com/office/drawing/2014/main" id="{5B8241AA-AE8E-4629-832B-46479FB0B955}"/>
                  </a:ext>
                </a:extLst>
              </p:cNvPr>
              <p:cNvGrpSpPr/>
              <p:nvPr/>
            </p:nvGrpSpPr>
            <p:grpSpPr>
              <a:xfrm>
                <a:off x="6745183" y="1449620"/>
                <a:ext cx="1024902" cy="2157053"/>
                <a:chOff x="6889876" y="-320332"/>
                <a:chExt cx="885733" cy="4131995"/>
              </a:xfrm>
            </p:grpSpPr>
            <p:sp>
              <p:nvSpPr>
                <p:cNvPr id="160" name="Wolkenförmige Legende 105">
                  <a:extLst>
                    <a:ext uri="{FF2B5EF4-FFF2-40B4-BE49-F238E27FC236}">
                      <a16:creationId xmlns:a16="http://schemas.microsoft.com/office/drawing/2014/main" id="{A1B3D7F0-287F-463F-8127-217AA0AE8AF9}"/>
                    </a:ext>
                  </a:extLst>
                </p:cNvPr>
                <p:cNvSpPr/>
                <p:nvPr/>
              </p:nvSpPr>
              <p:spPr bwMode="auto">
                <a:xfrm rot="8988362">
                  <a:off x="6889876" y="-320332"/>
                  <a:ext cx="885733" cy="2645161"/>
                </a:xfrm>
                <a:prstGeom prst="cloudCallout">
                  <a:avLst>
                    <a:gd name="adj1" fmla="val -4524"/>
                    <a:gd name="adj2" fmla="val 5175"/>
                  </a:avLst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de-DE" sz="900">
                    <a:ln>
                      <a:solidFill>
                        <a:sysClr val="windowText" lastClr="000000"/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1" name="Freihandform 106">
                  <a:extLst>
                    <a:ext uri="{FF2B5EF4-FFF2-40B4-BE49-F238E27FC236}">
                      <a16:creationId xmlns:a16="http://schemas.microsoft.com/office/drawing/2014/main" id="{2386A07E-5041-45DF-88A2-80CF7F8405A2}"/>
                    </a:ext>
                  </a:extLst>
                </p:cNvPr>
                <p:cNvSpPr/>
                <p:nvPr/>
              </p:nvSpPr>
              <p:spPr bwMode="auto">
                <a:xfrm>
                  <a:off x="7212048" y="2234050"/>
                  <a:ext cx="306841" cy="1577613"/>
                </a:xfrm>
                <a:custGeom>
                  <a:avLst/>
                  <a:gdLst>
                    <a:gd name="connsiteX0" fmla="*/ 220115 w 893020"/>
                    <a:gd name="connsiteY0" fmla="*/ 0 h 1415502"/>
                    <a:gd name="connsiteX1" fmla="*/ 231001 w 893020"/>
                    <a:gd name="connsiteY1" fmla="*/ 1055914 h 1415502"/>
                    <a:gd name="connsiteX2" fmla="*/ 24172 w 893020"/>
                    <a:gd name="connsiteY2" fmla="*/ 1371600 h 1415502"/>
                    <a:gd name="connsiteX3" fmla="*/ 873258 w 893020"/>
                    <a:gd name="connsiteY3" fmla="*/ 1393372 h 1415502"/>
                    <a:gd name="connsiteX4" fmla="*/ 622887 w 893020"/>
                    <a:gd name="connsiteY4" fmla="*/ 1186543 h 1415502"/>
                    <a:gd name="connsiteX5" fmla="*/ 622887 w 893020"/>
                    <a:gd name="connsiteY5" fmla="*/ 108857 h 14155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93020" h="1415502">
                      <a:moveTo>
                        <a:pt x="220115" y="0"/>
                      </a:moveTo>
                      <a:cubicBezTo>
                        <a:pt x="241886" y="413657"/>
                        <a:pt x="263658" y="827314"/>
                        <a:pt x="231001" y="1055914"/>
                      </a:cubicBezTo>
                      <a:cubicBezTo>
                        <a:pt x="198344" y="1284514"/>
                        <a:pt x="-82871" y="1315357"/>
                        <a:pt x="24172" y="1371600"/>
                      </a:cubicBezTo>
                      <a:cubicBezTo>
                        <a:pt x="131215" y="1427843"/>
                        <a:pt x="773472" y="1424215"/>
                        <a:pt x="873258" y="1393372"/>
                      </a:cubicBezTo>
                      <a:cubicBezTo>
                        <a:pt x="973044" y="1362529"/>
                        <a:pt x="664615" y="1400629"/>
                        <a:pt x="622887" y="1186543"/>
                      </a:cubicBezTo>
                      <a:cubicBezTo>
                        <a:pt x="581159" y="972457"/>
                        <a:pt x="602023" y="540657"/>
                        <a:pt x="622887" y="108857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de-DE" sz="9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cxnSp>
            <p:nvCxnSpPr>
              <p:cNvPr id="151" name="Gerader Verbinder 150">
                <a:extLst>
                  <a:ext uri="{FF2B5EF4-FFF2-40B4-BE49-F238E27FC236}">
                    <a16:creationId xmlns:a16="http://schemas.microsoft.com/office/drawing/2014/main" id="{B41AE0EE-F512-4479-8BC5-BC8FACDF5246}"/>
                  </a:ext>
                </a:extLst>
              </p:cNvPr>
              <p:cNvCxnSpPr/>
              <p:nvPr/>
            </p:nvCxnSpPr>
            <p:spPr>
              <a:xfrm>
                <a:off x="7229470" y="3103499"/>
                <a:ext cx="6603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Gerader Verbinder 151">
                <a:extLst>
                  <a:ext uri="{FF2B5EF4-FFF2-40B4-BE49-F238E27FC236}">
                    <a16:creationId xmlns:a16="http://schemas.microsoft.com/office/drawing/2014/main" id="{1B2BA17E-A048-41C8-92C0-3E082C2490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17634" y="2975493"/>
                <a:ext cx="7038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Gerader Verbinder 152">
                <a:extLst>
                  <a:ext uri="{FF2B5EF4-FFF2-40B4-BE49-F238E27FC236}">
                    <a16:creationId xmlns:a16="http://schemas.microsoft.com/office/drawing/2014/main" id="{8E15C470-4E5D-4717-B049-C10C8E42E286}"/>
                  </a:ext>
                </a:extLst>
              </p:cNvPr>
              <p:cNvCxnSpPr/>
              <p:nvPr/>
            </p:nvCxnSpPr>
            <p:spPr>
              <a:xfrm>
                <a:off x="7229470" y="3236849"/>
                <a:ext cx="6603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Gerader Verbinder 153">
                <a:extLst>
                  <a:ext uri="{FF2B5EF4-FFF2-40B4-BE49-F238E27FC236}">
                    <a16:creationId xmlns:a16="http://schemas.microsoft.com/office/drawing/2014/main" id="{6FAD8872-0A3C-40A7-BC51-E476DDC4B7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7635" y="3169444"/>
                <a:ext cx="644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Gerader Verbinder 154">
                <a:extLst>
                  <a:ext uri="{FF2B5EF4-FFF2-40B4-BE49-F238E27FC236}">
                    <a16:creationId xmlns:a16="http://schemas.microsoft.com/office/drawing/2014/main" id="{6F099BAF-6A61-4C35-86E9-74E689B91A12}"/>
                  </a:ext>
                </a:extLst>
              </p:cNvPr>
              <p:cNvCxnSpPr/>
              <p:nvPr/>
            </p:nvCxnSpPr>
            <p:spPr>
              <a:xfrm>
                <a:off x="7239903" y="3321844"/>
                <a:ext cx="6603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Gerader Verbinder 155">
                <a:extLst>
                  <a:ext uri="{FF2B5EF4-FFF2-40B4-BE49-F238E27FC236}">
                    <a16:creationId xmlns:a16="http://schemas.microsoft.com/office/drawing/2014/main" id="{58A9C417-DC8E-4BEC-A1AC-3446B08A4C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89838" y="2934283"/>
                <a:ext cx="5535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Gerader Verbinder 156">
                <a:extLst>
                  <a:ext uri="{FF2B5EF4-FFF2-40B4-BE49-F238E27FC236}">
                    <a16:creationId xmlns:a16="http://schemas.microsoft.com/office/drawing/2014/main" id="{78C363C4-D358-4616-AF6D-AD3B77920F9E}"/>
                  </a:ext>
                </a:extLst>
              </p:cNvPr>
              <p:cNvCxnSpPr/>
              <p:nvPr/>
            </p:nvCxnSpPr>
            <p:spPr>
              <a:xfrm>
                <a:off x="7271117" y="3041439"/>
                <a:ext cx="6603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Gerader Verbinder 157">
                <a:extLst>
                  <a:ext uri="{FF2B5EF4-FFF2-40B4-BE49-F238E27FC236}">
                    <a16:creationId xmlns:a16="http://schemas.microsoft.com/office/drawing/2014/main" id="{7007329B-29AF-4316-87C0-9AE28A32FEE5}"/>
                  </a:ext>
                </a:extLst>
              </p:cNvPr>
              <p:cNvCxnSpPr/>
              <p:nvPr/>
            </p:nvCxnSpPr>
            <p:spPr>
              <a:xfrm>
                <a:off x="7221988" y="2884424"/>
                <a:ext cx="6603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Gerader Verbinder 158">
                <a:extLst>
                  <a:ext uri="{FF2B5EF4-FFF2-40B4-BE49-F238E27FC236}">
                    <a16:creationId xmlns:a16="http://schemas.microsoft.com/office/drawing/2014/main" id="{1B3241E8-6F4D-405C-B83D-EA3783ED8D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80790" y="3383693"/>
                <a:ext cx="644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6" name="Gruppieren 45">
              <a:extLst>
                <a:ext uri="{FF2B5EF4-FFF2-40B4-BE49-F238E27FC236}">
                  <a16:creationId xmlns:a16="http://schemas.microsoft.com/office/drawing/2014/main" id="{EF6886D6-14DB-485C-B90E-4258C2E4B20A}"/>
                </a:ext>
              </a:extLst>
            </p:cNvPr>
            <p:cNvGrpSpPr/>
            <p:nvPr/>
          </p:nvGrpSpPr>
          <p:grpSpPr>
            <a:xfrm>
              <a:off x="7411810" y="1400329"/>
              <a:ext cx="1024902" cy="2157053"/>
              <a:chOff x="6745183" y="1449620"/>
              <a:chExt cx="1024902" cy="2157053"/>
            </a:xfrm>
          </p:grpSpPr>
          <p:grpSp>
            <p:nvGrpSpPr>
              <p:cNvPr id="138" name="Gruppieren 137">
                <a:extLst>
                  <a:ext uri="{FF2B5EF4-FFF2-40B4-BE49-F238E27FC236}">
                    <a16:creationId xmlns:a16="http://schemas.microsoft.com/office/drawing/2014/main" id="{CF975088-D8B0-4DDD-B90E-4A1456A7DD63}"/>
                  </a:ext>
                </a:extLst>
              </p:cNvPr>
              <p:cNvGrpSpPr/>
              <p:nvPr/>
            </p:nvGrpSpPr>
            <p:grpSpPr>
              <a:xfrm>
                <a:off x="6745183" y="1449620"/>
                <a:ext cx="1024902" cy="2157053"/>
                <a:chOff x="6889876" y="-320332"/>
                <a:chExt cx="885733" cy="4131995"/>
              </a:xfrm>
            </p:grpSpPr>
            <p:sp>
              <p:nvSpPr>
                <p:cNvPr id="148" name="Wolkenförmige Legende 105">
                  <a:extLst>
                    <a:ext uri="{FF2B5EF4-FFF2-40B4-BE49-F238E27FC236}">
                      <a16:creationId xmlns:a16="http://schemas.microsoft.com/office/drawing/2014/main" id="{CC08714A-B574-454B-BC32-EE11F06D443C}"/>
                    </a:ext>
                  </a:extLst>
                </p:cNvPr>
                <p:cNvSpPr/>
                <p:nvPr/>
              </p:nvSpPr>
              <p:spPr bwMode="auto">
                <a:xfrm rot="8988362">
                  <a:off x="6889876" y="-320332"/>
                  <a:ext cx="885733" cy="2645161"/>
                </a:xfrm>
                <a:prstGeom prst="cloudCallout">
                  <a:avLst>
                    <a:gd name="adj1" fmla="val -4524"/>
                    <a:gd name="adj2" fmla="val 5175"/>
                  </a:avLst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de-DE" sz="900">
                    <a:ln>
                      <a:solidFill>
                        <a:sysClr val="windowText" lastClr="000000"/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9" name="Freihandform 106">
                  <a:extLst>
                    <a:ext uri="{FF2B5EF4-FFF2-40B4-BE49-F238E27FC236}">
                      <a16:creationId xmlns:a16="http://schemas.microsoft.com/office/drawing/2014/main" id="{BC0A19D8-00B0-4631-AB47-7D89F3B37E20}"/>
                    </a:ext>
                  </a:extLst>
                </p:cNvPr>
                <p:cNvSpPr/>
                <p:nvPr/>
              </p:nvSpPr>
              <p:spPr bwMode="auto">
                <a:xfrm>
                  <a:off x="7212048" y="2234050"/>
                  <a:ext cx="306841" cy="1577613"/>
                </a:xfrm>
                <a:custGeom>
                  <a:avLst/>
                  <a:gdLst>
                    <a:gd name="connsiteX0" fmla="*/ 220115 w 893020"/>
                    <a:gd name="connsiteY0" fmla="*/ 0 h 1415502"/>
                    <a:gd name="connsiteX1" fmla="*/ 231001 w 893020"/>
                    <a:gd name="connsiteY1" fmla="*/ 1055914 h 1415502"/>
                    <a:gd name="connsiteX2" fmla="*/ 24172 w 893020"/>
                    <a:gd name="connsiteY2" fmla="*/ 1371600 h 1415502"/>
                    <a:gd name="connsiteX3" fmla="*/ 873258 w 893020"/>
                    <a:gd name="connsiteY3" fmla="*/ 1393372 h 1415502"/>
                    <a:gd name="connsiteX4" fmla="*/ 622887 w 893020"/>
                    <a:gd name="connsiteY4" fmla="*/ 1186543 h 1415502"/>
                    <a:gd name="connsiteX5" fmla="*/ 622887 w 893020"/>
                    <a:gd name="connsiteY5" fmla="*/ 108857 h 14155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93020" h="1415502">
                      <a:moveTo>
                        <a:pt x="220115" y="0"/>
                      </a:moveTo>
                      <a:cubicBezTo>
                        <a:pt x="241886" y="413657"/>
                        <a:pt x="263658" y="827314"/>
                        <a:pt x="231001" y="1055914"/>
                      </a:cubicBezTo>
                      <a:cubicBezTo>
                        <a:pt x="198344" y="1284514"/>
                        <a:pt x="-82871" y="1315357"/>
                        <a:pt x="24172" y="1371600"/>
                      </a:cubicBezTo>
                      <a:cubicBezTo>
                        <a:pt x="131215" y="1427843"/>
                        <a:pt x="773472" y="1424215"/>
                        <a:pt x="873258" y="1393372"/>
                      </a:cubicBezTo>
                      <a:cubicBezTo>
                        <a:pt x="973044" y="1362529"/>
                        <a:pt x="664615" y="1400629"/>
                        <a:pt x="622887" y="1186543"/>
                      </a:cubicBezTo>
                      <a:cubicBezTo>
                        <a:pt x="581159" y="972457"/>
                        <a:pt x="602023" y="540657"/>
                        <a:pt x="622887" y="108857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de-DE" sz="9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cxnSp>
            <p:nvCxnSpPr>
              <p:cNvPr id="139" name="Gerader Verbinder 138">
                <a:extLst>
                  <a:ext uri="{FF2B5EF4-FFF2-40B4-BE49-F238E27FC236}">
                    <a16:creationId xmlns:a16="http://schemas.microsoft.com/office/drawing/2014/main" id="{E5D5031B-3873-4D7A-9FED-D7879A281D80}"/>
                  </a:ext>
                </a:extLst>
              </p:cNvPr>
              <p:cNvCxnSpPr/>
              <p:nvPr/>
            </p:nvCxnSpPr>
            <p:spPr>
              <a:xfrm>
                <a:off x="7229470" y="3103499"/>
                <a:ext cx="6603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Gerader Verbinder 139">
                <a:extLst>
                  <a:ext uri="{FF2B5EF4-FFF2-40B4-BE49-F238E27FC236}">
                    <a16:creationId xmlns:a16="http://schemas.microsoft.com/office/drawing/2014/main" id="{85566B23-C149-4561-917B-2864DC86191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17634" y="2975493"/>
                <a:ext cx="7038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Gerader Verbinder 140">
                <a:extLst>
                  <a:ext uri="{FF2B5EF4-FFF2-40B4-BE49-F238E27FC236}">
                    <a16:creationId xmlns:a16="http://schemas.microsoft.com/office/drawing/2014/main" id="{0036A777-7A11-4500-99B0-14D21C79CACE}"/>
                  </a:ext>
                </a:extLst>
              </p:cNvPr>
              <p:cNvCxnSpPr/>
              <p:nvPr/>
            </p:nvCxnSpPr>
            <p:spPr>
              <a:xfrm>
                <a:off x="7229470" y="3236849"/>
                <a:ext cx="6603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Gerader Verbinder 141">
                <a:extLst>
                  <a:ext uri="{FF2B5EF4-FFF2-40B4-BE49-F238E27FC236}">
                    <a16:creationId xmlns:a16="http://schemas.microsoft.com/office/drawing/2014/main" id="{E6CE3F84-9DA0-4A23-9970-92D6AEAAC3E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7635" y="3169444"/>
                <a:ext cx="644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Gerader Verbinder 142">
                <a:extLst>
                  <a:ext uri="{FF2B5EF4-FFF2-40B4-BE49-F238E27FC236}">
                    <a16:creationId xmlns:a16="http://schemas.microsoft.com/office/drawing/2014/main" id="{91BC9870-49FC-4E7C-B21A-F641A894B854}"/>
                  </a:ext>
                </a:extLst>
              </p:cNvPr>
              <p:cNvCxnSpPr/>
              <p:nvPr/>
            </p:nvCxnSpPr>
            <p:spPr>
              <a:xfrm>
                <a:off x="7239903" y="3321844"/>
                <a:ext cx="6603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Gerader Verbinder 143">
                <a:extLst>
                  <a:ext uri="{FF2B5EF4-FFF2-40B4-BE49-F238E27FC236}">
                    <a16:creationId xmlns:a16="http://schemas.microsoft.com/office/drawing/2014/main" id="{02CC60E2-B949-42F7-8E5F-25BD242CCD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89838" y="2934283"/>
                <a:ext cx="5535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Gerader Verbinder 144">
                <a:extLst>
                  <a:ext uri="{FF2B5EF4-FFF2-40B4-BE49-F238E27FC236}">
                    <a16:creationId xmlns:a16="http://schemas.microsoft.com/office/drawing/2014/main" id="{45C037E4-0BD6-48BA-A30D-1F364EEF9C2C}"/>
                  </a:ext>
                </a:extLst>
              </p:cNvPr>
              <p:cNvCxnSpPr/>
              <p:nvPr/>
            </p:nvCxnSpPr>
            <p:spPr>
              <a:xfrm>
                <a:off x="7271117" y="3041439"/>
                <a:ext cx="6603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Gerader Verbinder 145">
                <a:extLst>
                  <a:ext uri="{FF2B5EF4-FFF2-40B4-BE49-F238E27FC236}">
                    <a16:creationId xmlns:a16="http://schemas.microsoft.com/office/drawing/2014/main" id="{55108148-0E25-4E1D-9DD9-035F7BF08E7C}"/>
                  </a:ext>
                </a:extLst>
              </p:cNvPr>
              <p:cNvCxnSpPr/>
              <p:nvPr/>
            </p:nvCxnSpPr>
            <p:spPr>
              <a:xfrm>
                <a:off x="7221988" y="2884424"/>
                <a:ext cx="6603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Gerader Verbinder 146">
                <a:extLst>
                  <a:ext uri="{FF2B5EF4-FFF2-40B4-BE49-F238E27FC236}">
                    <a16:creationId xmlns:a16="http://schemas.microsoft.com/office/drawing/2014/main" id="{7028FA33-B63F-4BA1-BD09-1473100C3C1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80790" y="3383693"/>
                <a:ext cx="644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" name="Gruppieren 46">
              <a:extLst>
                <a:ext uri="{FF2B5EF4-FFF2-40B4-BE49-F238E27FC236}">
                  <a16:creationId xmlns:a16="http://schemas.microsoft.com/office/drawing/2014/main" id="{E621986B-46EA-4691-BCDA-32C42F49795B}"/>
                </a:ext>
              </a:extLst>
            </p:cNvPr>
            <p:cNvGrpSpPr/>
            <p:nvPr/>
          </p:nvGrpSpPr>
          <p:grpSpPr>
            <a:xfrm>
              <a:off x="8045838" y="1449620"/>
              <a:ext cx="1024902" cy="2157053"/>
              <a:chOff x="6745183" y="1449620"/>
              <a:chExt cx="1024902" cy="2157053"/>
            </a:xfrm>
          </p:grpSpPr>
          <p:grpSp>
            <p:nvGrpSpPr>
              <p:cNvPr id="126" name="Gruppieren 125">
                <a:extLst>
                  <a:ext uri="{FF2B5EF4-FFF2-40B4-BE49-F238E27FC236}">
                    <a16:creationId xmlns:a16="http://schemas.microsoft.com/office/drawing/2014/main" id="{F79E08E2-C90F-4DDE-86A8-F3361D278B5B}"/>
                  </a:ext>
                </a:extLst>
              </p:cNvPr>
              <p:cNvGrpSpPr/>
              <p:nvPr/>
            </p:nvGrpSpPr>
            <p:grpSpPr>
              <a:xfrm>
                <a:off x="6745183" y="1449620"/>
                <a:ext cx="1024902" cy="2157053"/>
                <a:chOff x="6889876" y="-320332"/>
                <a:chExt cx="885733" cy="4131995"/>
              </a:xfrm>
            </p:grpSpPr>
            <p:sp>
              <p:nvSpPr>
                <p:cNvPr id="136" name="Wolkenförmige Legende 105">
                  <a:extLst>
                    <a:ext uri="{FF2B5EF4-FFF2-40B4-BE49-F238E27FC236}">
                      <a16:creationId xmlns:a16="http://schemas.microsoft.com/office/drawing/2014/main" id="{4BB59135-FCF2-4ED7-8887-BF38460FCD9D}"/>
                    </a:ext>
                  </a:extLst>
                </p:cNvPr>
                <p:cNvSpPr/>
                <p:nvPr/>
              </p:nvSpPr>
              <p:spPr bwMode="auto">
                <a:xfrm rot="8988362">
                  <a:off x="6889876" y="-320332"/>
                  <a:ext cx="885733" cy="2645161"/>
                </a:xfrm>
                <a:prstGeom prst="cloudCallout">
                  <a:avLst>
                    <a:gd name="adj1" fmla="val -4524"/>
                    <a:gd name="adj2" fmla="val 5175"/>
                  </a:avLst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de-DE" sz="900">
                    <a:ln>
                      <a:solidFill>
                        <a:sysClr val="windowText" lastClr="000000"/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7" name="Freihandform 106">
                  <a:extLst>
                    <a:ext uri="{FF2B5EF4-FFF2-40B4-BE49-F238E27FC236}">
                      <a16:creationId xmlns:a16="http://schemas.microsoft.com/office/drawing/2014/main" id="{15CEC5E4-66F3-448C-AA36-695B43C73593}"/>
                    </a:ext>
                  </a:extLst>
                </p:cNvPr>
                <p:cNvSpPr/>
                <p:nvPr/>
              </p:nvSpPr>
              <p:spPr bwMode="auto">
                <a:xfrm>
                  <a:off x="7212048" y="2234050"/>
                  <a:ext cx="306841" cy="1577613"/>
                </a:xfrm>
                <a:custGeom>
                  <a:avLst/>
                  <a:gdLst>
                    <a:gd name="connsiteX0" fmla="*/ 220115 w 893020"/>
                    <a:gd name="connsiteY0" fmla="*/ 0 h 1415502"/>
                    <a:gd name="connsiteX1" fmla="*/ 231001 w 893020"/>
                    <a:gd name="connsiteY1" fmla="*/ 1055914 h 1415502"/>
                    <a:gd name="connsiteX2" fmla="*/ 24172 w 893020"/>
                    <a:gd name="connsiteY2" fmla="*/ 1371600 h 1415502"/>
                    <a:gd name="connsiteX3" fmla="*/ 873258 w 893020"/>
                    <a:gd name="connsiteY3" fmla="*/ 1393372 h 1415502"/>
                    <a:gd name="connsiteX4" fmla="*/ 622887 w 893020"/>
                    <a:gd name="connsiteY4" fmla="*/ 1186543 h 1415502"/>
                    <a:gd name="connsiteX5" fmla="*/ 622887 w 893020"/>
                    <a:gd name="connsiteY5" fmla="*/ 108857 h 14155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93020" h="1415502">
                      <a:moveTo>
                        <a:pt x="220115" y="0"/>
                      </a:moveTo>
                      <a:cubicBezTo>
                        <a:pt x="241886" y="413657"/>
                        <a:pt x="263658" y="827314"/>
                        <a:pt x="231001" y="1055914"/>
                      </a:cubicBezTo>
                      <a:cubicBezTo>
                        <a:pt x="198344" y="1284514"/>
                        <a:pt x="-82871" y="1315357"/>
                        <a:pt x="24172" y="1371600"/>
                      </a:cubicBezTo>
                      <a:cubicBezTo>
                        <a:pt x="131215" y="1427843"/>
                        <a:pt x="773472" y="1424215"/>
                        <a:pt x="873258" y="1393372"/>
                      </a:cubicBezTo>
                      <a:cubicBezTo>
                        <a:pt x="973044" y="1362529"/>
                        <a:pt x="664615" y="1400629"/>
                        <a:pt x="622887" y="1186543"/>
                      </a:cubicBezTo>
                      <a:cubicBezTo>
                        <a:pt x="581159" y="972457"/>
                        <a:pt x="602023" y="540657"/>
                        <a:pt x="622887" y="108857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de-DE" sz="9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cxnSp>
            <p:nvCxnSpPr>
              <p:cNvPr id="127" name="Gerader Verbinder 126">
                <a:extLst>
                  <a:ext uri="{FF2B5EF4-FFF2-40B4-BE49-F238E27FC236}">
                    <a16:creationId xmlns:a16="http://schemas.microsoft.com/office/drawing/2014/main" id="{5F9823A5-195E-4981-A5A8-B8D712433A85}"/>
                  </a:ext>
                </a:extLst>
              </p:cNvPr>
              <p:cNvCxnSpPr/>
              <p:nvPr/>
            </p:nvCxnSpPr>
            <p:spPr>
              <a:xfrm>
                <a:off x="7229470" y="3103499"/>
                <a:ext cx="6603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Gerader Verbinder 127">
                <a:extLst>
                  <a:ext uri="{FF2B5EF4-FFF2-40B4-BE49-F238E27FC236}">
                    <a16:creationId xmlns:a16="http://schemas.microsoft.com/office/drawing/2014/main" id="{7A79149D-8262-44E6-9A0C-1FFFD3A076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17634" y="2975493"/>
                <a:ext cx="7038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Gerader Verbinder 128">
                <a:extLst>
                  <a:ext uri="{FF2B5EF4-FFF2-40B4-BE49-F238E27FC236}">
                    <a16:creationId xmlns:a16="http://schemas.microsoft.com/office/drawing/2014/main" id="{A949F534-37BB-4191-B0E4-33C0F144A4FA}"/>
                  </a:ext>
                </a:extLst>
              </p:cNvPr>
              <p:cNvCxnSpPr/>
              <p:nvPr/>
            </p:nvCxnSpPr>
            <p:spPr>
              <a:xfrm>
                <a:off x="7229470" y="3236849"/>
                <a:ext cx="6603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Gerader Verbinder 129">
                <a:extLst>
                  <a:ext uri="{FF2B5EF4-FFF2-40B4-BE49-F238E27FC236}">
                    <a16:creationId xmlns:a16="http://schemas.microsoft.com/office/drawing/2014/main" id="{1283F770-7316-4ADA-80DB-F7A4E21C6E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7635" y="3169444"/>
                <a:ext cx="644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Gerader Verbinder 130">
                <a:extLst>
                  <a:ext uri="{FF2B5EF4-FFF2-40B4-BE49-F238E27FC236}">
                    <a16:creationId xmlns:a16="http://schemas.microsoft.com/office/drawing/2014/main" id="{5EB7EE80-3DAE-49A4-8E50-2FC0714F41E0}"/>
                  </a:ext>
                </a:extLst>
              </p:cNvPr>
              <p:cNvCxnSpPr/>
              <p:nvPr/>
            </p:nvCxnSpPr>
            <p:spPr>
              <a:xfrm>
                <a:off x="7239903" y="3321844"/>
                <a:ext cx="6603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Gerader Verbinder 131">
                <a:extLst>
                  <a:ext uri="{FF2B5EF4-FFF2-40B4-BE49-F238E27FC236}">
                    <a16:creationId xmlns:a16="http://schemas.microsoft.com/office/drawing/2014/main" id="{B9866035-307C-439E-B9A1-E32B16A1309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89838" y="2934283"/>
                <a:ext cx="5535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Gerader Verbinder 132">
                <a:extLst>
                  <a:ext uri="{FF2B5EF4-FFF2-40B4-BE49-F238E27FC236}">
                    <a16:creationId xmlns:a16="http://schemas.microsoft.com/office/drawing/2014/main" id="{CF5373D1-DE9B-4265-8271-815A933A9CDC}"/>
                  </a:ext>
                </a:extLst>
              </p:cNvPr>
              <p:cNvCxnSpPr/>
              <p:nvPr/>
            </p:nvCxnSpPr>
            <p:spPr>
              <a:xfrm>
                <a:off x="7271117" y="3041439"/>
                <a:ext cx="6603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Gerader Verbinder 133">
                <a:extLst>
                  <a:ext uri="{FF2B5EF4-FFF2-40B4-BE49-F238E27FC236}">
                    <a16:creationId xmlns:a16="http://schemas.microsoft.com/office/drawing/2014/main" id="{183D47F0-EEDD-49DF-AC5E-B3CE8BE0648B}"/>
                  </a:ext>
                </a:extLst>
              </p:cNvPr>
              <p:cNvCxnSpPr/>
              <p:nvPr/>
            </p:nvCxnSpPr>
            <p:spPr>
              <a:xfrm>
                <a:off x="7221988" y="2884424"/>
                <a:ext cx="6603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Gerader Verbinder 134">
                <a:extLst>
                  <a:ext uri="{FF2B5EF4-FFF2-40B4-BE49-F238E27FC236}">
                    <a16:creationId xmlns:a16="http://schemas.microsoft.com/office/drawing/2014/main" id="{56CF01C4-4E77-449E-BDB3-4D9A840049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80790" y="3383693"/>
                <a:ext cx="644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" name="Gruppieren 47">
              <a:extLst>
                <a:ext uri="{FF2B5EF4-FFF2-40B4-BE49-F238E27FC236}">
                  <a16:creationId xmlns:a16="http://schemas.microsoft.com/office/drawing/2014/main" id="{6A063FA7-416C-408A-864B-0270C6F406D0}"/>
                </a:ext>
              </a:extLst>
            </p:cNvPr>
            <p:cNvGrpSpPr/>
            <p:nvPr/>
          </p:nvGrpSpPr>
          <p:grpSpPr>
            <a:xfrm>
              <a:off x="6327777" y="1400329"/>
              <a:ext cx="1024902" cy="2157053"/>
              <a:chOff x="6745183" y="1449620"/>
              <a:chExt cx="1024902" cy="2157053"/>
            </a:xfrm>
          </p:grpSpPr>
          <p:grpSp>
            <p:nvGrpSpPr>
              <p:cNvPr id="114" name="Gruppieren 113">
                <a:extLst>
                  <a:ext uri="{FF2B5EF4-FFF2-40B4-BE49-F238E27FC236}">
                    <a16:creationId xmlns:a16="http://schemas.microsoft.com/office/drawing/2014/main" id="{493E1440-CFA1-439C-9732-DD86726F42D1}"/>
                  </a:ext>
                </a:extLst>
              </p:cNvPr>
              <p:cNvGrpSpPr/>
              <p:nvPr/>
            </p:nvGrpSpPr>
            <p:grpSpPr>
              <a:xfrm>
                <a:off x="6745183" y="1449620"/>
                <a:ext cx="1024902" cy="2157053"/>
                <a:chOff x="6889876" y="-320332"/>
                <a:chExt cx="885733" cy="4131995"/>
              </a:xfrm>
            </p:grpSpPr>
            <p:sp>
              <p:nvSpPr>
                <p:cNvPr id="124" name="Wolkenförmige Legende 105">
                  <a:extLst>
                    <a:ext uri="{FF2B5EF4-FFF2-40B4-BE49-F238E27FC236}">
                      <a16:creationId xmlns:a16="http://schemas.microsoft.com/office/drawing/2014/main" id="{A92446F8-29E4-4561-AA1C-4831CA927E87}"/>
                    </a:ext>
                  </a:extLst>
                </p:cNvPr>
                <p:cNvSpPr/>
                <p:nvPr/>
              </p:nvSpPr>
              <p:spPr bwMode="auto">
                <a:xfrm rot="8988362">
                  <a:off x="6889876" y="-320332"/>
                  <a:ext cx="885733" cy="2645161"/>
                </a:xfrm>
                <a:prstGeom prst="cloudCallout">
                  <a:avLst>
                    <a:gd name="adj1" fmla="val -4524"/>
                    <a:gd name="adj2" fmla="val 5175"/>
                  </a:avLst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de-DE" sz="900">
                    <a:ln>
                      <a:solidFill>
                        <a:sysClr val="windowText" lastClr="000000"/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5" name="Freihandform 106">
                  <a:extLst>
                    <a:ext uri="{FF2B5EF4-FFF2-40B4-BE49-F238E27FC236}">
                      <a16:creationId xmlns:a16="http://schemas.microsoft.com/office/drawing/2014/main" id="{B1E0D13D-4F48-438C-A318-FA0E99517038}"/>
                    </a:ext>
                  </a:extLst>
                </p:cNvPr>
                <p:cNvSpPr/>
                <p:nvPr/>
              </p:nvSpPr>
              <p:spPr bwMode="auto">
                <a:xfrm>
                  <a:off x="7212048" y="2234050"/>
                  <a:ext cx="306841" cy="1577613"/>
                </a:xfrm>
                <a:custGeom>
                  <a:avLst/>
                  <a:gdLst>
                    <a:gd name="connsiteX0" fmla="*/ 220115 w 893020"/>
                    <a:gd name="connsiteY0" fmla="*/ 0 h 1415502"/>
                    <a:gd name="connsiteX1" fmla="*/ 231001 w 893020"/>
                    <a:gd name="connsiteY1" fmla="*/ 1055914 h 1415502"/>
                    <a:gd name="connsiteX2" fmla="*/ 24172 w 893020"/>
                    <a:gd name="connsiteY2" fmla="*/ 1371600 h 1415502"/>
                    <a:gd name="connsiteX3" fmla="*/ 873258 w 893020"/>
                    <a:gd name="connsiteY3" fmla="*/ 1393372 h 1415502"/>
                    <a:gd name="connsiteX4" fmla="*/ 622887 w 893020"/>
                    <a:gd name="connsiteY4" fmla="*/ 1186543 h 1415502"/>
                    <a:gd name="connsiteX5" fmla="*/ 622887 w 893020"/>
                    <a:gd name="connsiteY5" fmla="*/ 108857 h 14155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93020" h="1415502">
                      <a:moveTo>
                        <a:pt x="220115" y="0"/>
                      </a:moveTo>
                      <a:cubicBezTo>
                        <a:pt x="241886" y="413657"/>
                        <a:pt x="263658" y="827314"/>
                        <a:pt x="231001" y="1055914"/>
                      </a:cubicBezTo>
                      <a:cubicBezTo>
                        <a:pt x="198344" y="1284514"/>
                        <a:pt x="-82871" y="1315357"/>
                        <a:pt x="24172" y="1371600"/>
                      </a:cubicBezTo>
                      <a:cubicBezTo>
                        <a:pt x="131215" y="1427843"/>
                        <a:pt x="773472" y="1424215"/>
                        <a:pt x="873258" y="1393372"/>
                      </a:cubicBezTo>
                      <a:cubicBezTo>
                        <a:pt x="973044" y="1362529"/>
                        <a:pt x="664615" y="1400629"/>
                        <a:pt x="622887" y="1186543"/>
                      </a:cubicBezTo>
                      <a:cubicBezTo>
                        <a:pt x="581159" y="972457"/>
                        <a:pt x="602023" y="540657"/>
                        <a:pt x="622887" y="108857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de-DE" sz="9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cxnSp>
            <p:nvCxnSpPr>
              <p:cNvPr id="115" name="Gerader Verbinder 114">
                <a:extLst>
                  <a:ext uri="{FF2B5EF4-FFF2-40B4-BE49-F238E27FC236}">
                    <a16:creationId xmlns:a16="http://schemas.microsoft.com/office/drawing/2014/main" id="{E8F8158C-FC3E-4CDF-ACE7-68553FA101C4}"/>
                  </a:ext>
                </a:extLst>
              </p:cNvPr>
              <p:cNvCxnSpPr/>
              <p:nvPr/>
            </p:nvCxnSpPr>
            <p:spPr>
              <a:xfrm>
                <a:off x="7229470" y="3103499"/>
                <a:ext cx="6603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Gerader Verbinder 115">
                <a:extLst>
                  <a:ext uri="{FF2B5EF4-FFF2-40B4-BE49-F238E27FC236}">
                    <a16:creationId xmlns:a16="http://schemas.microsoft.com/office/drawing/2014/main" id="{AA78BA44-8D02-4445-9D01-88C97CAC8B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17634" y="2975493"/>
                <a:ext cx="7038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Gerader Verbinder 116">
                <a:extLst>
                  <a:ext uri="{FF2B5EF4-FFF2-40B4-BE49-F238E27FC236}">
                    <a16:creationId xmlns:a16="http://schemas.microsoft.com/office/drawing/2014/main" id="{75AC7897-2601-4474-8558-208E8052C760}"/>
                  </a:ext>
                </a:extLst>
              </p:cNvPr>
              <p:cNvCxnSpPr/>
              <p:nvPr/>
            </p:nvCxnSpPr>
            <p:spPr>
              <a:xfrm>
                <a:off x="7229470" y="3236849"/>
                <a:ext cx="6603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Gerader Verbinder 117">
                <a:extLst>
                  <a:ext uri="{FF2B5EF4-FFF2-40B4-BE49-F238E27FC236}">
                    <a16:creationId xmlns:a16="http://schemas.microsoft.com/office/drawing/2014/main" id="{6C4CAF04-A5C5-4573-9095-64B8FAB10A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7635" y="3169444"/>
                <a:ext cx="644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Gerader Verbinder 118">
                <a:extLst>
                  <a:ext uri="{FF2B5EF4-FFF2-40B4-BE49-F238E27FC236}">
                    <a16:creationId xmlns:a16="http://schemas.microsoft.com/office/drawing/2014/main" id="{D4B4385E-5D58-41D2-9460-6AD2A82A62E6}"/>
                  </a:ext>
                </a:extLst>
              </p:cNvPr>
              <p:cNvCxnSpPr/>
              <p:nvPr/>
            </p:nvCxnSpPr>
            <p:spPr>
              <a:xfrm>
                <a:off x="7239903" y="3321844"/>
                <a:ext cx="6603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Gerader Verbinder 119">
                <a:extLst>
                  <a:ext uri="{FF2B5EF4-FFF2-40B4-BE49-F238E27FC236}">
                    <a16:creationId xmlns:a16="http://schemas.microsoft.com/office/drawing/2014/main" id="{9F7BF2B8-0936-4867-AE9D-D385EC838F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89838" y="2934283"/>
                <a:ext cx="5535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Gerader Verbinder 120">
                <a:extLst>
                  <a:ext uri="{FF2B5EF4-FFF2-40B4-BE49-F238E27FC236}">
                    <a16:creationId xmlns:a16="http://schemas.microsoft.com/office/drawing/2014/main" id="{C77004BB-E58D-4922-A3BA-ABE4E52451B6}"/>
                  </a:ext>
                </a:extLst>
              </p:cNvPr>
              <p:cNvCxnSpPr/>
              <p:nvPr/>
            </p:nvCxnSpPr>
            <p:spPr>
              <a:xfrm>
                <a:off x="7271117" y="3041439"/>
                <a:ext cx="6603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Gerader Verbinder 121">
                <a:extLst>
                  <a:ext uri="{FF2B5EF4-FFF2-40B4-BE49-F238E27FC236}">
                    <a16:creationId xmlns:a16="http://schemas.microsoft.com/office/drawing/2014/main" id="{5A452156-430E-47A9-9E5B-EF942C95C4B9}"/>
                  </a:ext>
                </a:extLst>
              </p:cNvPr>
              <p:cNvCxnSpPr/>
              <p:nvPr/>
            </p:nvCxnSpPr>
            <p:spPr>
              <a:xfrm>
                <a:off x="7221988" y="2884424"/>
                <a:ext cx="6603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Gerader Verbinder 122">
                <a:extLst>
                  <a:ext uri="{FF2B5EF4-FFF2-40B4-BE49-F238E27FC236}">
                    <a16:creationId xmlns:a16="http://schemas.microsoft.com/office/drawing/2014/main" id="{9F8C03E7-F390-4726-AEF1-338189AE7B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80790" y="3383693"/>
                <a:ext cx="644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9" name="Rechteck 48">
              <a:extLst>
                <a:ext uri="{FF2B5EF4-FFF2-40B4-BE49-F238E27FC236}">
                  <a16:creationId xmlns:a16="http://schemas.microsoft.com/office/drawing/2014/main" id="{2E0BE3AD-406F-4441-B411-8EB12C4F257B}"/>
                </a:ext>
              </a:extLst>
            </p:cNvPr>
            <p:cNvSpPr/>
            <p:nvPr/>
          </p:nvSpPr>
          <p:spPr>
            <a:xfrm>
              <a:off x="6423356" y="4643548"/>
              <a:ext cx="2555332" cy="4571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50" name="Gerader Verbinder 49">
              <a:extLst>
                <a:ext uri="{FF2B5EF4-FFF2-40B4-BE49-F238E27FC236}">
                  <a16:creationId xmlns:a16="http://schemas.microsoft.com/office/drawing/2014/main" id="{6543286B-B8B7-4721-9EF2-5E263436C171}"/>
                </a:ext>
              </a:extLst>
            </p:cNvPr>
            <p:cNvCxnSpPr>
              <a:cxnSpLocks/>
              <a:endCxn id="125" idx="2"/>
            </p:cNvCxnSpPr>
            <p:nvPr/>
          </p:nvCxnSpPr>
          <p:spPr>
            <a:xfrm flipV="1">
              <a:off x="6566164" y="3531839"/>
              <a:ext cx="144016" cy="18449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Gerader Verbinder 50">
              <a:extLst>
                <a:ext uri="{FF2B5EF4-FFF2-40B4-BE49-F238E27FC236}">
                  <a16:creationId xmlns:a16="http://schemas.microsoft.com/office/drawing/2014/main" id="{C16920EF-F832-4B37-8C0E-70EDF846C3D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70275" y="3580410"/>
              <a:ext cx="201477" cy="2146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Gerader Verbinder 51">
              <a:extLst>
                <a:ext uri="{FF2B5EF4-FFF2-40B4-BE49-F238E27FC236}">
                  <a16:creationId xmlns:a16="http://schemas.microsoft.com/office/drawing/2014/main" id="{6EC70E78-F6BB-410C-A376-B5C2812C49E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694205" y="3550855"/>
              <a:ext cx="120185" cy="24651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Gerader Verbinder 52">
              <a:extLst>
                <a:ext uri="{FF2B5EF4-FFF2-40B4-BE49-F238E27FC236}">
                  <a16:creationId xmlns:a16="http://schemas.microsoft.com/office/drawing/2014/main" id="{8EB5A0A8-3F7D-45B8-9703-D332F3E277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15906" y="3653640"/>
              <a:ext cx="230136" cy="25110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Gerader Verbinder 53">
              <a:extLst>
                <a:ext uri="{FF2B5EF4-FFF2-40B4-BE49-F238E27FC236}">
                  <a16:creationId xmlns:a16="http://schemas.microsoft.com/office/drawing/2014/main" id="{C24697B8-8245-4DC1-8112-EDBA86C4720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09262" y="3601382"/>
              <a:ext cx="3096" cy="21676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Gerader Verbinder 54">
              <a:extLst>
                <a:ext uri="{FF2B5EF4-FFF2-40B4-BE49-F238E27FC236}">
                  <a16:creationId xmlns:a16="http://schemas.microsoft.com/office/drawing/2014/main" id="{F3672629-E6BD-4A33-B4E6-8EC008970DF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979649" y="3553218"/>
              <a:ext cx="78919" cy="14970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Gerader Verbinder 55">
              <a:extLst>
                <a:ext uri="{FF2B5EF4-FFF2-40B4-BE49-F238E27FC236}">
                  <a16:creationId xmlns:a16="http://schemas.microsoft.com/office/drawing/2014/main" id="{E209B002-988E-4077-AABA-B3A28EDE542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19743" y="3601383"/>
              <a:ext cx="88869" cy="19326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Gerader Verbinder 56">
              <a:extLst>
                <a:ext uri="{FF2B5EF4-FFF2-40B4-BE49-F238E27FC236}">
                  <a16:creationId xmlns:a16="http://schemas.microsoft.com/office/drawing/2014/main" id="{6428ADF4-AD03-4D46-8BB1-D843827DA6F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68995" y="3554302"/>
              <a:ext cx="1619" cy="22750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Gerader Verbinder 57">
              <a:extLst>
                <a:ext uri="{FF2B5EF4-FFF2-40B4-BE49-F238E27FC236}">
                  <a16:creationId xmlns:a16="http://schemas.microsoft.com/office/drawing/2014/main" id="{FB5B607E-C578-4C2B-8E60-2F2DCC5857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98664" y="3593766"/>
              <a:ext cx="73514" cy="4719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Gerader Verbinder 58">
              <a:extLst>
                <a:ext uri="{FF2B5EF4-FFF2-40B4-BE49-F238E27FC236}">
                  <a16:creationId xmlns:a16="http://schemas.microsoft.com/office/drawing/2014/main" id="{CD091A0F-B016-4225-84B2-550B77D2B1C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72236" y="3626167"/>
              <a:ext cx="64572" cy="5470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4D82DD1B-D19D-4DC3-888E-F2F688FFFE6B}"/>
                </a:ext>
              </a:extLst>
            </p:cNvPr>
            <p:cNvSpPr/>
            <p:nvPr/>
          </p:nvSpPr>
          <p:spPr>
            <a:xfrm rot="9278198">
              <a:off x="6990401" y="3943941"/>
              <a:ext cx="185685" cy="1378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61" name="Gerader Verbinder 60">
              <a:extLst>
                <a:ext uri="{FF2B5EF4-FFF2-40B4-BE49-F238E27FC236}">
                  <a16:creationId xmlns:a16="http://schemas.microsoft.com/office/drawing/2014/main" id="{A8CECE1B-9F43-4412-A4DE-67EFE14B52D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958663" y="3716331"/>
              <a:ext cx="67068" cy="10081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Gerader Verbinder 61">
              <a:extLst>
                <a:ext uri="{FF2B5EF4-FFF2-40B4-BE49-F238E27FC236}">
                  <a16:creationId xmlns:a16="http://schemas.microsoft.com/office/drawing/2014/main" id="{F9C0D081-64B9-4F57-91AC-75946407CDC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992497" y="3573720"/>
              <a:ext cx="188520" cy="9081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Gerader Verbinder 62">
              <a:extLst>
                <a:ext uri="{FF2B5EF4-FFF2-40B4-BE49-F238E27FC236}">
                  <a16:creationId xmlns:a16="http://schemas.microsoft.com/office/drawing/2014/main" id="{C0661A06-FAE1-48E6-837F-97107464E7FC}"/>
                </a:ext>
              </a:extLst>
            </p:cNvPr>
            <p:cNvCxnSpPr>
              <a:cxnSpLocks/>
              <a:endCxn id="161" idx="2"/>
            </p:cNvCxnSpPr>
            <p:nvPr/>
          </p:nvCxnSpPr>
          <p:spPr>
            <a:xfrm flipV="1">
              <a:off x="7123976" y="3581130"/>
              <a:ext cx="70285" cy="979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Gerader Verbinder 63">
              <a:extLst>
                <a:ext uri="{FF2B5EF4-FFF2-40B4-BE49-F238E27FC236}">
                  <a16:creationId xmlns:a16="http://schemas.microsoft.com/office/drawing/2014/main" id="{6849497F-2BAF-4BC9-B147-9C678C444DB5}"/>
                </a:ext>
              </a:extLst>
            </p:cNvPr>
            <p:cNvCxnSpPr>
              <a:cxnSpLocks/>
            </p:cNvCxnSpPr>
            <p:nvPr/>
          </p:nvCxnSpPr>
          <p:spPr>
            <a:xfrm>
              <a:off x="7113339" y="3523535"/>
              <a:ext cx="40904" cy="5687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Gerader Verbinder 64">
              <a:extLst>
                <a:ext uri="{FF2B5EF4-FFF2-40B4-BE49-F238E27FC236}">
                  <a16:creationId xmlns:a16="http://schemas.microsoft.com/office/drawing/2014/main" id="{C04C0D30-B9A1-40AA-81CC-0D21995445A5}"/>
                </a:ext>
              </a:extLst>
            </p:cNvPr>
            <p:cNvCxnSpPr>
              <a:cxnSpLocks/>
            </p:cNvCxnSpPr>
            <p:nvPr/>
          </p:nvCxnSpPr>
          <p:spPr>
            <a:xfrm>
              <a:off x="6495339" y="3518434"/>
              <a:ext cx="101654" cy="7533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Gerader Verbinder 65">
              <a:extLst>
                <a:ext uri="{FF2B5EF4-FFF2-40B4-BE49-F238E27FC236}">
                  <a16:creationId xmlns:a16="http://schemas.microsoft.com/office/drawing/2014/main" id="{776EE698-232F-4A3A-BDE5-ED33ED41A7A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223827" y="3606673"/>
              <a:ext cx="102461" cy="9484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Gerader Verbinder 66">
              <a:extLst>
                <a:ext uri="{FF2B5EF4-FFF2-40B4-BE49-F238E27FC236}">
                  <a16:creationId xmlns:a16="http://schemas.microsoft.com/office/drawing/2014/main" id="{DD061D93-0B2D-4FF1-BC0F-3A83A8BBC759}"/>
                </a:ext>
              </a:extLst>
            </p:cNvPr>
            <p:cNvCxnSpPr>
              <a:cxnSpLocks/>
            </p:cNvCxnSpPr>
            <p:nvPr/>
          </p:nvCxnSpPr>
          <p:spPr>
            <a:xfrm>
              <a:off x="7208686" y="3627849"/>
              <a:ext cx="89545" cy="480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Gerader Verbinder 67">
              <a:extLst>
                <a:ext uri="{FF2B5EF4-FFF2-40B4-BE49-F238E27FC236}">
                  <a16:creationId xmlns:a16="http://schemas.microsoft.com/office/drawing/2014/main" id="{74B86B0B-0182-4AB0-90CC-116576F7C4E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270868" y="3660517"/>
              <a:ext cx="167915" cy="21331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Gerader Verbinder 68">
              <a:extLst>
                <a:ext uri="{FF2B5EF4-FFF2-40B4-BE49-F238E27FC236}">
                  <a16:creationId xmlns:a16="http://schemas.microsoft.com/office/drawing/2014/main" id="{0331F830-1C9C-471E-A706-97583C41BF2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415278" y="3604707"/>
              <a:ext cx="94090" cy="21621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Gerader Verbinder 69">
              <a:extLst>
                <a:ext uri="{FF2B5EF4-FFF2-40B4-BE49-F238E27FC236}">
                  <a16:creationId xmlns:a16="http://schemas.microsoft.com/office/drawing/2014/main" id="{055DC455-D315-4BD4-8D05-DA79916AFFC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22117" y="3636169"/>
              <a:ext cx="10754" cy="13730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Gerader Verbinder 70">
              <a:extLst>
                <a:ext uri="{FF2B5EF4-FFF2-40B4-BE49-F238E27FC236}">
                  <a16:creationId xmlns:a16="http://schemas.microsoft.com/office/drawing/2014/main" id="{F7004F79-6ABB-4647-A059-4B6E617B1D53}"/>
                </a:ext>
              </a:extLst>
            </p:cNvPr>
            <p:cNvCxnSpPr>
              <a:cxnSpLocks/>
              <a:endCxn id="161" idx="3"/>
            </p:cNvCxnSpPr>
            <p:nvPr/>
          </p:nvCxnSpPr>
          <p:spPr>
            <a:xfrm flipH="1" flipV="1">
              <a:off x="7531847" y="3593797"/>
              <a:ext cx="283888" cy="3699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Gerader Verbinder 71">
              <a:extLst>
                <a:ext uri="{FF2B5EF4-FFF2-40B4-BE49-F238E27FC236}">
                  <a16:creationId xmlns:a16="http://schemas.microsoft.com/office/drawing/2014/main" id="{B7BEDAEE-51E3-4444-B38C-C10B4A3C52D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592185" y="3604707"/>
              <a:ext cx="3702" cy="18773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r Verbinder 72">
              <a:extLst>
                <a:ext uri="{FF2B5EF4-FFF2-40B4-BE49-F238E27FC236}">
                  <a16:creationId xmlns:a16="http://schemas.microsoft.com/office/drawing/2014/main" id="{F9A4F222-D862-44E2-BD6E-3B713884794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16483" y="3648992"/>
              <a:ext cx="75702" cy="4503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Gerader Verbinder 73">
              <a:extLst>
                <a:ext uri="{FF2B5EF4-FFF2-40B4-BE49-F238E27FC236}">
                  <a16:creationId xmlns:a16="http://schemas.microsoft.com/office/drawing/2014/main" id="{BD86BC40-0F7F-4227-A3A2-147A101AD62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74875" y="3523535"/>
              <a:ext cx="10060" cy="6856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Gerader Verbinder 74">
              <a:extLst>
                <a:ext uri="{FF2B5EF4-FFF2-40B4-BE49-F238E27FC236}">
                  <a16:creationId xmlns:a16="http://schemas.microsoft.com/office/drawing/2014/main" id="{43A4AD7F-2055-42C7-BD75-AE64A295FC4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706352" y="3626075"/>
              <a:ext cx="78251" cy="24451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Gerader Verbinder 75">
              <a:extLst>
                <a:ext uri="{FF2B5EF4-FFF2-40B4-BE49-F238E27FC236}">
                  <a16:creationId xmlns:a16="http://schemas.microsoft.com/office/drawing/2014/main" id="{0950B177-EF4F-42A2-B779-2EAB324064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68699" y="3674079"/>
              <a:ext cx="50657" cy="1247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Gerader Verbinder 76">
              <a:extLst>
                <a:ext uri="{FF2B5EF4-FFF2-40B4-BE49-F238E27FC236}">
                  <a16:creationId xmlns:a16="http://schemas.microsoft.com/office/drawing/2014/main" id="{29836FEE-3EDB-4A6F-B5F2-D8E4CAF8AA3B}"/>
                </a:ext>
              </a:extLst>
            </p:cNvPr>
            <p:cNvCxnSpPr>
              <a:cxnSpLocks/>
              <a:endCxn id="149" idx="2"/>
            </p:cNvCxnSpPr>
            <p:nvPr/>
          </p:nvCxnSpPr>
          <p:spPr>
            <a:xfrm flipV="1">
              <a:off x="7756148" y="3531839"/>
              <a:ext cx="38065" cy="475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Gerader Verbinder 77">
              <a:extLst>
                <a:ext uri="{FF2B5EF4-FFF2-40B4-BE49-F238E27FC236}">
                  <a16:creationId xmlns:a16="http://schemas.microsoft.com/office/drawing/2014/main" id="{48536FD7-D4D3-4A07-B5FB-4908F637AAC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777348" y="3555934"/>
              <a:ext cx="184781" cy="14132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Gerader Verbinder 78">
              <a:extLst>
                <a:ext uri="{FF2B5EF4-FFF2-40B4-BE49-F238E27FC236}">
                  <a16:creationId xmlns:a16="http://schemas.microsoft.com/office/drawing/2014/main" id="{CE54E294-82C7-42D0-88DF-45557A2E000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30601" y="3641523"/>
              <a:ext cx="58306" cy="14945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Gerader Verbinder 79">
              <a:extLst>
                <a:ext uri="{FF2B5EF4-FFF2-40B4-BE49-F238E27FC236}">
                  <a16:creationId xmlns:a16="http://schemas.microsoft.com/office/drawing/2014/main" id="{A9704E05-E00F-4742-A167-B0397413ABD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73646" y="3673884"/>
              <a:ext cx="105041" cy="4953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Gerader Verbinder 80">
              <a:extLst>
                <a:ext uri="{FF2B5EF4-FFF2-40B4-BE49-F238E27FC236}">
                  <a16:creationId xmlns:a16="http://schemas.microsoft.com/office/drawing/2014/main" id="{2CC2A344-16C9-4627-8D6F-606F2018E16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986626" y="3562094"/>
              <a:ext cx="40039" cy="18288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Gerader Verbinder 81">
              <a:extLst>
                <a:ext uri="{FF2B5EF4-FFF2-40B4-BE49-F238E27FC236}">
                  <a16:creationId xmlns:a16="http://schemas.microsoft.com/office/drawing/2014/main" id="{E857645A-CD67-4E01-8F25-B614EB98B19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920793" y="3591645"/>
              <a:ext cx="70757" cy="1551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Gerader Verbinder 82">
              <a:extLst>
                <a:ext uri="{FF2B5EF4-FFF2-40B4-BE49-F238E27FC236}">
                  <a16:creationId xmlns:a16="http://schemas.microsoft.com/office/drawing/2014/main" id="{FCDB2E40-1A4F-4821-9434-5A54F05A7EA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057449" y="3562094"/>
              <a:ext cx="254990" cy="28786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Gerader Verbinder 83">
              <a:extLst>
                <a:ext uri="{FF2B5EF4-FFF2-40B4-BE49-F238E27FC236}">
                  <a16:creationId xmlns:a16="http://schemas.microsoft.com/office/drawing/2014/main" id="{831CD58E-508E-4BE7-BCBF-61AF72C0806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27590" y="3709766"/>
              <a:ext cx="64680" cy="22534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Gerader Verbinder 84">
              <a:extLst>
                <a:ext uri="{FF2B5EF4-FFF2-40B4-BE49-F238E27FC236}">
                  <a16:creationId xmlns:a16="http://schemas.microsoft.com/office/drawing/2014/main" id="{0C237549-CF8F-4C2C-AC22-CE6597F77A0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62503" y="3622516"/>
              <a:ext cx="43827" cy="5590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Gerader Verbinder 85">
              <a:extLst>
                <a:ext uri="{FF2B5EF4-FFF2-40B4-BE49-F238E27FC236}">
                  <a16:creationId xmlns:a16="http://schemas.microsoft.com/office/drawing/2014/main" id="{888537F0-4F06-40EA-B343-B5078BC2598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84416" y="3750935"/>
              <a:ext cx="100528" cy="595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Gerader Verbinder 86">
              <a:extLst>
                <a:ext uri="{FF2B5EF4-FFF2-40B4-BE49-F238E27FC236}">
                  <a16:creationId xmlns:a16="http://schemas.microsoft.com/office/drawing/2014/main" id="{76D6F966-F455-4823-A3AA-51472F221FA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166176" y="3787877"/>
              <a:ext cx="61942" cy="14462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Gerader Verbinder 87">
              <a:extLst>
                <a:ext uri="{FF2B5EF4-FFF2-40B4-BE49-F238E27FC236}">
                  <a16:creationId xmlns:a16="http://schemas.microsoft.com/office/drawing/2014/main" id="{FC8F7B9A-EA91-4109-99F0-2B0A4ADF7785}"/>
                </a:ext>
              </a:extLst>
            </p:cNvPr>
            <p:cNvCxnSpPr>
              <a:cxnSpLocks/>
            </p:cNvCxnSpPr>
            <p:nvPr/>
          </p:nvCxnSpPr>
          <p:spPr>
            <a:xfrm>
              <a:off x="8086653" y="3597936"/>
              <a:ext cx="223113" cy="8199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Gerader Verbinder 88">
              <a:extLst>
                <a:ext uri="{FF2B5EF4-FFF2-40B4-BE49-F238E27FC236}">
                  <a16:creationId xmlns:a16="http://schemas.microsoft.com/office/drawing/2014/main" id="{F0B72F48-607C-4A2F-BC7F-8E289B5C437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161083" y="3677208"/>
              <a:ext cx="180922" cy="11766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Gerader Verbinder 89">
              <a:extLst>
                <a:ext uri="{FF2B5EF4-FFF2-40B4-BE49-F238E27FC236}">
                  <a16:creationId xmlns:a16="http://schemas.microsoft.com/office/drawing/2014/main" id="{9018BC9A-9248-45A8-ACE2-18BAFF8027A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26398" y="3572187"/>
              <a:ext cx="188821" cy="2015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Gerader Verbinder 90">
              <a:extLst>
                <a:ext uri="{FF2B5EF4-FFF2-40B4-BE49-F238E27FC236}">
                  <a16:creationId xmlns:a16="http://schemas.microsoft.com/office/drawing/2014/main" id="{53557EC0-E964-421B-903C-3C263A6D67F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213627" y="3517095"/>
              <a:ext cx="105767" cy="6429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Gerader Verbinder 91">
              <a:extLst>
                <a:ext uri="{FF2B5EF4-FFF2-40B4-BE49-F238E27FC236}">
                  <a16:creationId xmlns:a16="http://schemas.microsoft.com/office/drawing/2014/main" id="{64E2658A-6BEA-4064-B7C1-4A214EE3720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58847" y="3574984"/>
              <a:ext cx="27208" cy="13478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Gerader Verbinder 92">
              <a:extLst>
                <a:ext uri="{FF2B5EF4-FFF2-40B4-BE49-F238E27FC236}">
                  <a16:creationId xmlns:a16="http://schemas.microsoft.com/office/drawing/2014/main" id="{D85F88C0-4081-405F-B59B-16DC654B577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16043" y="3609415"/>
              <a:ext cx="18465" cy="5110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Gerader Verbinder 93">
              <a:extLst>
                <a:ext uri="{FF2B5EF4-FFF2-40B4-BE49-F238E27FC236}">
                  <a16:creationId xmlns:a16="http://schemas.microsoft.com/office/drawing/2014/main" id="{12218F49-E7FA-44F4-A653-B3F4BADBD7D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50752" y="3630406"/>
              <a:ext cx="71891" cy="1436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5CB775E1-114D-4FD4-B25F-EF9E0C3D398D}"/>
                </a:ext>
              </a:extLst>
            </p:cNvPr>
            <p:cNvSpPr/>
            <p:nvPr/>
          </p:nvSpPr>
          <p:spPr>
            <a:xfrm rot="2011458">
              <a:off x="7640001" y="4052874"/>
              <a:ext cx="309565" cy="14287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483332EC-B760-4561-8745-DE072696A2A2}"/>
                </a:ext>
              </a:extLst>
            </p:cNvPr>
            <p:cNvSpPr/>
            <p:nvPr/>
          </p:nvSpPr>
          <p:spPr>
            <a:xfrm rot="16774727">
              <a:off x="6534604" y="4413670"/>
              <a:ext cx="185685" cy="1378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D249B500-B461-412F-A127-DC7B287E96AA}"/>
                </a:ext>
              </a:extLst>
            </p:cNvPr>
            <p:cNvSpPr/>
            <p:nvPr/>
          </p:nvSpPr>
          <p:spPr>
            <a:xfrm rot="12410639">
              <a:off x="7236319" y="4015897"/>
              <a:ext cx="185685" cy="1378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D07D46E3-B47D-4A8B-B8E6-C9DA2607E7BF}"/>
                </a:ext>
              </a:extLst>
            </p:cNvPr>
            <p:cNvSpPr/>
            <p:nvPr/>
          </p:nvSpPr>
          <p:spPr>
            <a:xfrm rot="9278198">
              <a:off x="6812753" y="4110459"/>
              <a:ext cx="185685" cy="1378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15A1A3AF-8A0B-4ADC-A836-18A7B34BB207}"/>
                </a:ext>
              </a:extLst>
            </p:cNvPr>
            <p:cNvSpPr/>
            <p:nvPr/>
          </p:nvSpPr>
          <p:spPr>
            <a:xfrm rot="9278198">
              <a:off x="8351624" y="3887681"/>
              <a:ext cx="185685" cy="1378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CE0C785B-2050-4F8C-91C1-41330363C311}"/>
                </a:ext>
              </a:extLst>
            </p:cNvPr>
            <p:cNvSpPr/>
            <p:nvPr/>
          </p:nvSpPr>
          <p:spPr>
            <a:xfrm rot="9278198">
              <a:off x="8378912" y="4502350"/>
              <a:ext cx="185685" cy="7528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DB0F928C-7BE0-4F2D-A7EB-AEB9C56EAC57}"/>
                </a:ext>
              </a:extLst>
            </p:cNvPr>
            <p:cNvSpPr/>
            <p:nvPr/>
          </p:nvSpPr>
          <p:spPr>
            <a:xfrm rot="9278198">
              <a:off x="8418694" y="4137464"/>
              <a:ext cx="185685" cy="2249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E17B6F0F-1457-47E2-97CF-5869B505CB97}"/>
                </a:ext>
              </a:extLst>
            </p:cNvPr>
            <p:cNvSpPr/>
            <p:nvPr/>
          </p:nvSpPr>
          <p:spPr>
            <a:xfrm rot="9278198">
              <a:off x="7960875" y="3947101"/>
              <a:ext cx="131440" cy="10580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103" name="Gerader Verbinder 102">
              <a:extLst>
                <a:ext uri="{FF2B5EF4-FFF2-40B4-BE49-F238E27FC236}">
                  <a16:creationId xmlns:a16="http://schemas.microsoft.com/office/drawing/2014/main" id="{FC37337B-A8B7-4A85-917A-6C5DB3D9E5A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637805" y="3599401"/>
              <a:ext cx="35037" cy="18736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Gerader Verbinder 103">
              <a:extLst>
                <a:ext uri="{FF2B5EF4-FFF2-40B4-BE49-F238E27FC236}">
                  <a16:creationId xmlns:a16="http://schemas.microsoft.com/office/drawing/2014/main" id="{A87355D7-4059-4DA9-8700-C36B55CF262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93755" y="3640965"/>
              <a:ext cx="45692" cy="688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Gerader Verbinder 104">
              <a:extLst>
                <a:ext uri="{FF2B5EF4-FFF2-40B4-BE49-F238E27FC236}">
                  <a16:creationId xmlns:a16="http://schemas.microsoft.com/office/drawing/2014/main" id="{87E538BE-0611-4F0D-9AB1-B634EBAAD7B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707311" y="3602538"/>
              <a:ext cx="201939" cy="36135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Gerader Verbinder 105">
              <a:extLst>
                <a:ext uri="{FF2B5EF4-FFF2-40B4-BE49-F238E27FC236}">
                  <a16:creationId xmlns:a16="http://schemas.microsoft.com/office/drawing/2014/main" id="{E0C38D1C-3513-4D7D-8E0E-54D203F36E3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76306" y="3676746"/>
              <a:ext cx="75561" cy="32325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Gerader Verbinder 106">
              <a:extLst>
                <a:ext uri="{FF2B5EF4-FFF2-40B4-BE49-F238E27FC236}">
                  <a16:creationId xmlns:a16="http://schemas.microsoft.com/office/drawing/2014/main" id="{BF5EF146-0071-4BD0-83E7-1A16467A73C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16601" y="3868890"/>
              <a:ext cx="90710" cy="11643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Gerader Verbinder 107">
              <a:extLst>
                <a:ext uri="{FF2B5EF4-FFF2-40B4-BE49-F238E27FC236}">
                  <a16:creationId xmlns:a16="http://schemas.microsoft.com/office/drawing/2014/main" id="{82FF4B93-4A08-412E-B48F-F67F550F1D1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34936" y="3804135"/>
              <a:ext cx="90710" cy="11643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276374AE-B373-4389-9AF5-60EF64F7AED5}"/>
                </a:ext>
              </a:extLst>
            </p:cNvPr>
            <p:cNvSpPr/>
            <p:nvPr/>
          </p:nvSpPr>
          <p:spPr>
            <a:xfrm rot="9278198">
              <a:off x="8831156" y="3985356"/>
              <a:ext cx="116048" cy="17880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BEFFEA95-E97F-42B5-980B-9C8D1C0951ED}"/>
                </a:ext>
              </a:extLst>
            </p:cNvPr>
            <p:cNvSpPr/>
            <p:nvPr/>
          </p:nvSpPr>
          <p:spPr>
            <a:xfrm rot="9278198">
              <a:off x="8754255" y="4234706"/>
              <a:ext cx="185685" cy="2249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111" name="Gerader Verbinder 110">
              <a:extLst>
                <a:ext uri="{FF2B5EF4-FFF2-40B4-BE49-F238E27FC236}">
                  <a16:creationId xmlns:a16="http://schemas.microsoft.com/office/drawing/2014/main" id="{9F97BC56-F98D-4668-8238-12CB94E603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779393" y="3598084"/>
              <a:ext cx="168608" cy="14689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Gerader Verbinder 111">
              <a:extLst>
                <a:ext uri="{FF2B5EF4-FFF2-40B4-BE49-F238E27FC236}">
                  <a16:creationId xmlns:a16="http://schemas.microsoft.com/office/drawing/2014/main" id="{49081E48-32B8-49D3-9BF7-BB92853087C9}"/>
                </a:ext>
              </a:extLst>
            </p:cNvPr>
            <p:cNvCxnSpPr>
              <a:cxnSpLocks/>
            </p:cNvCxnSpPr>
            <p:nvPr/>
          </p:nvCxnSpPr>
          <p:spPr>
            <a:xfrm>
              <a:off x="8823949" y="3538923"/>
              <a:ext cx="55304" cy="11677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Gerader Verbinder 112">
              <a:extLst>
                <a:ext uri="{FF2B5EF4-FFF2-40B4-BE49-F238E27FC236}">
                  <a16:creationId xmlns:a16="http://schemas.microsoft.com/office/drawing/2014/main" id="{132AEA63-1295-4952-84A1-3DDFF517BF6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838210" y="3683563"/>
              <a:ext cx="94741" cy="13358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12455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5B69D4EF-887E-444C-87B9-B3B140617666}"/>
              </a:ext>
            </a:extLst>
          </p:cNvPr>
          <p:cNvSpPr txBox="1"/>
          <p:nvPr/>
        </p:nvSpPr>
        <p:spPr>
          <a:xfrm>
            <a:off x="55329" y="205449"/>
            <a:ext cx="8800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Characteristics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drought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years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2018/2019</a:t>
            </a:r>
          </a:p>
        </p:txBody>
      </p:sp>
      <p:sp>
        <p:nvSpPr>
          <p:cNvPr id="16" name="Pfeil: nach unten 15">
            <a:hlinkClick r:id="rId3" action="ppaction://hlinksldjump"/>
            <a:extLst>
              <a:ext uri="{FF2B5EF4-FFF2-40B4-BE49-F238E27FC236}">
                <a16:creationId xmlns:a16="http://schemas.microsoft.com/office/drawing/2014/main" id="{7FAF6CA1-D9E4-4CC2-91C5-7F6144B1D10E}"/>
              </a:ext>
            </a:extLst>
          </p:cNvPr>
          <p:cNvSpPr/>
          <p:nvPr/>
        </p:nvSpPr>
        <p:spPr>
          <a:xfrm rot="5400000">
            <a:off x="8120962" y="-143227"/>
            <a:ext cx="631355" cy="1097463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500" dirty="0">
                <a:solidFill>
                  <a:schemeClr val="tx1"/>
                </a:solidFill>
              </a:rPr>
              <a:t>Menu</a:t>
            </a:r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0EA50562-E882-45EC-AA34-873D4DFD7428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29" y="829357"/>
            <a:ext cx="6875255" cy="4338418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Textfeld 22">
            <a:extLst>
              <a:ext uri="{FF2B5EF4-FFF2-40B4-BE49-F238E27FC236}">
                <a16:creationId xmlns:a16="http://schemas.microsoft.com/office/drawing/2014/main" id="{3FC16DE3-D4A5-4FE0-954F-E0D395D7FFA8}"/>
              </a:ext>
            </a:extLst>
          </p:cNvPr>
          <p:cNvSpPr txBox="1"/>
          <p:nvPr/>
        </p:nvSpPr>
        <p:spPr>
          <a:xfrm>
            <a:off x="368558" y="5391573"/>
            <a:ext cx="8406884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Experimental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period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(2018/2019) was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much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warmer and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drier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typical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Precipitation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deficit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321 mm (-37%) in 2018 and 126 mm (-15%) in 2019.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Warmer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temperatures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autumn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increased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length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vegetation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period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16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days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aphicFrame>
        <p:nvGraphicFramePr>
          <p:cNvPr id="5" name="Tabelle 5">
            <a:extLst>
              <a:ext uri="{FF2B5EF4-FFF2-40B4-BE49-F238E27FC236}">
                <a16:creationId xmlns:a16="http://schemas.microsoft.com/office/drawing/2014/main" id="{96BF7DCC-E496-42DE-B5A8-0B003FB4C8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6887268"/>
              </p:ext>
            </p:extLst>
          </p:nvPr>
        </p:nvGraphicFramePr>
        <p:xfrm>
          <a:off x="7059210" y="1515206"/>
          <a:ext cx="2029461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5218">
                  <a:extLst>
                    <a:ext uri="{9D8B030D-6E8A-4147-A177-3AD203B41FA5}">
                      <a16:colId xmlns:a16="http://schemas.microsoft.com/office/drawing/2014/main" val="3857637428"/>
                    </a:ext>
                  </a:extLst>
                </a:gridCol>
                <a:gridCol w="924243">
                  <a:extLst>
                    <a:ext uri="{9D8B030D-6E8A-4147-A177-3AD203B41FA5}">
                      <a16:colId xmlns:a16="http://schemas.microsoft.com/office/drawing/2014/main" val="1561141836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de-DE" sz="15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Precipitation</a:t>
                      </a:r>
                      <a:endParaRPr lang="de-DE" sz="15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r>
                        <a:rPr lang="de-DE" sz="15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Precipitation</a:t>
                      </a:r>
                      <a:endParaRPr lang="de-DE" sz="15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8802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5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Long-term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15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865 mm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5608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5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15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544 mm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0988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5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15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739 mm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4202904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de-DE" sz="15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Temperature</a:t>
                      </a:r>
                      <a:endParaRPr lang="de-DE" sz="15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 sz="15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4369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5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Long-term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15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11.0 °C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2598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5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15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11.6 °C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7520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5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15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11.2 °C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16103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7663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5B69D4EF-887E-444C-87B9-B3B140617666}"/>
              </a:ext>
            </a:extLst>
          </p:cNvPr>
          <p:cNvSpPr txBox="1"/>
          <p:nvPr/>
        </p:nvSpPr>
        <p:spPr>
          <a:xfrm>
            <a:off x="0" y="173765"/>
            <a:ext cx="8800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Estimating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CO</a:t>
            </a:r>
            <a:r>
              <a:rPr lang="de-DE" sz="20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uptake in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forest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biomass</a:t>
            </a:r>
            <a:endParaRPr lang="de-DE" sz="2000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Pfeil: nach unten 15">
            <a:hlinkClick r:id="rId3" action="ppaction://hlinksldjump"/>
            <a:extLst>
              <a:ext uri="{FF2B5EF4-FFF2-40B4-BE49-F238E27FC236}">
                <a16:creationId xmlns:a16="http://schemas.microsoft.com/office/drawing/2014/main" id="{7FAF6CA1-D9E4-4CC2-91C5-7F6144B1D10E}"/>
              </a:ext>
            </a:extLst>
          </p:cNvPr>
          <p:cNvSpPr/>
          <p:nvPr/>
        </p:nvSpPr>
        <p:spPr>
          <a:xfrm rot="5400000">
            <a:off x="8120962" y="-143227"/>
            <a:ext cx="631355" cy="1097463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500" dirty="0">
                <a:solidFill>
                  <a:schemeClr val="tx1"/>
                </a:solidFill>
              </a:rPr>
              <a:t>Menu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3FC16DE3-D4A5-4FE0-954F-E0D395D7FFA8}"/>
              </a:ext>
            </a:extLst>
          </p:cNvPr>
          <p:cNvSpPr txBox="1"/>
          <p:nvPr/>
        </p:nvSpPr>
        <p:spPr>
          <a:xfrm>
            <a:off x="368558" y="5129963"/>
            <a:ext cx="8406884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Measurement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Diameter at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Breast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Height (DBH) and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tree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height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in April 2018/2019/2020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each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tree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Modelling annual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tree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biomass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depending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species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, DBH and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tree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height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considering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coarse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wood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brushwood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, and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roots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see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flowchart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Annual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changes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carbon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stocks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represent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CO</a:t>
            </a:r>
            <a:r>
              <a:rPr lang="de-DE" sz="15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uptake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5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FF9B19B-6C5C-4866-B268-34B76BD0D5C8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214" y="721182"/>
            <a:ext cx="6013571" cy="426147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8FEA63FF-9FB1-4B62-8B69-03FC0EB24B4E}"/>
              </a:ext>
            </a:extLst>
          </p:cNvPr>
          <p:cNvSpPr txBox="1"/>
          <p:nvPr/>
        </p:nvSpPr>
        <p:spPr>
          <a:xfrm>
            <a:off x="158628" y="761158"/>
            <a:ext cx="1522389" cy="116955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de-DE" sz="1000" dirty="0" err="1"/>
              <a:t>Kublin</a:t>
            </a:r>
            <a:r>
              <a:rPr lang="de-DE" sz="1000" dirty="0"/>
              <a:t> (2003): A uniform </a:t>
            </a:r>
            <a:r>
              <a:rPr lang="de-DE" sz="1000" dirty="0" err="1"/>
              <a:t>description</a:t>
            </a:r>
            <a:r>
              <a:rPr lang="de-DE" sz="1000" dirty="0"/>
              <a:t> </a:t>
            </a:r>
            <a:r>
              <a:rPr lang="de-DE" sz="1000" dirty="0" err="1"/>
              <a:t>of</a:t>
            </a:r>
            <a:r>
              <a:rPr lang="de-DE" sz="1000" dirty="0"/>
              <a:t> </a:t>
            </a:r>
            <a:r>
              <a:rPr lang="de-DE" sz="1000" dirty="0" err="1"/>
              <a:t>stem</a:t>
            </a:r>
            <a:r>
              <a:rPr lang="de-DE" sz="1000" dirty="0"/>
              <a:t> </a:t>
            </a:r>
            <a:r>
              <a:rPr lang="de-DE" sz="1000" dirty="0" err="1"/>
              <a:t>profiles</a:t>
            </a:r>
            <a:r>
              <a:rPr lang="de-DE" sz="1000" dirty="0"/>
              <a:t>. Methods and </a:t>
            </a:r>
            <a:r>
              <a:rPr lang="de-DE" sz="1000" dirty="0" err="1"/>
              <a:t>programs</a:t>
            </a:r>
            <a:r>
              <a:rPr lang="de-DE" sz="1000" dirty="0"/>
              <a:t>. </a:t>
            </a:r>
            <a:r>
              <a:rPr lang="de-DE" sz="1000" dirty="0" err="1"/>
              <a:t>BDATPro</a:t>
            </a:r>
            <a:r>
              <a:rPr lang="de-DE" sz="1000" dirty="0"/>
              <a:t>. Forstwissenschaftliches </a:t>
            </a:r>
            <a:r>
              <a:rPr lang="de-DE" sz="1000" dirty="0" err="1"/>
              <a:t>Centralblatt</a:t>
            </a:r>
            <a:r>
              <a:rPr lang="de-DE" sz="1000" dirty="0"/>
              <a:t> 122 (3): 183-200.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0148186F-E026-4B16-BFF9-B312CFA1BFF3}"/>
              </a:ext>
            </a:extLst>
          </p:cNvPr>
          <p:cNvSpPr txBox="1"/>
          <p:nvPr/>
        </p:nvSpPr>
        <p:spPr>
          <a:xfrm>
            <a:off x="158628" y="2063799"/>
            <a:ext cx="1522389" cy="861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de-DE" sz="1000" dirty="0"/>
              <a:t>Kollmann (1982): Technology </a:t>
            </a:r>
            <a:r>
              <a:rPr lang="de-DE" sz="1000" dirty="0" err="1"/>
              <a:t>of</a:t>
            </a:r>
            <a:r>
              <a:rPr lang="de-DE" sz="1000" dirty="0"/>
              <a:t> </a:t>
            </a:r>
            <a:r>
              <a:rPr lang="de-DE" sz="1000" dirty="0" err="1"/>
              <a:t>wood</a:t>
            </a:r>
            <a:r>
              <a:rPr lang="de-DE" sz="1000" dirty="0"/>
              <a:t> and </a:t>
            </a:r>
            <a:r>
              <a:rPr lang="de-DE" sz="1000" dirty="0" err="1"/>
              <a:t>wood</a:t>
            </a:r>
            <a:r>
              <a:rPr lang="de-DE" sz="1000" dirty="0"/>
              <a:t> </a:t>
            </a:r>
            <a:r>
              <a:rPr lang="de-DE" sz="1000" dirty="0" err="1"/>
              <a:t>products</a:t>
            </a:r>
            <a:r>
              <a:rPr lang="de-DE" sz="1000" dirty="0"/>
              <a:t>. Volume 1. Berlin, Heidelberg (</a:t>
            </a:r>
            <a:r>
              <a:rPr lang="de-DE" sz="1000" dirty="0" err="1"/>
              <a:t>german</a:t>
            </a:r>
            <a:r>
              <a:rPr lang="de-DE" sz="1000" dirty="0"/>
              <a:t>)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9616999B-542F-4307-BE71-9E32B350F123}"/>
              </a:ext>
            </a:extLst>
          </p:cNvPr>
          <p:cNvSpPr txBox="1"/>
          <p:nvPr/>
        </p:nvSpPr>
        <p:spPr>
          <a:xfrm>
            <a:off x="158628" y="3058662"/>
            <a:ext cx="1522389" cy="116955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de-DE" sz="1000" dirty="0"/>
              <a:t>Grundner &amp; </a:t>
            </a:r>
            <a:r>
              <a:rPr lang="de-DE" sz="1000" dirty="0" err="1"/>
              <a:t>Schwappach</a:t>
            </a:r>
            <a:r>
              <a:rPr lang="de-DE" sz="1000" dirty="0"/>
              <a:t> (1952): </a:t>
            </a:r>
            <a:r>
              <a:rPr lang="de-DE" sz="1000" dirty="0" err="1"/>
              <a:t>Mass</a:t>
            </a:r>
            <a:r>
              <a:rPr lang="de-DE" sz="1000" dirty="0"/>
              <a:t> </a:t>
            </a:r>
            <a:r>
              <a:rPr lang="de-DE" sz="1000" dirty="0" err="1"/>
              <a:t>panels</a:t>
            </a:r>
            <a:r>
              <a:rPr lang="de-DE" sz="1000" dirty="0"/>
              <a:t> </a:t>
            </a:r>
            <a:r>
              <a:rPr lang="de-DE" sz="1000" dirty="0" err="1"/>
              <a:t>to</a:t>
            </a:r>
            <a:r>
              <a:rPr lang="de-DE" sz="1000" dirty="0"/>
              <a:t> </a:t>
            </a:r>
            <a:r>
              <a:rPr lang="de-DE" sz="1000" dirty="0" err="1"/>
              <a:t>determine</a:t>
            </a:r>
            <a:r>
              <a:rPr lang="de-DE" sz="1000" dirty="0"/>
              <a:t> </a:t>
            </a:r>
            <a:r>
              <a:rPr lang="de-DE" sz="1000" dirty="0" err="1"/>
              <a:t>the</a:t>
            </a:r>
            <a:r>
              <a:rPr lang="de-DE" sz="1000" dirty="0"/>
              <a:t> </a:t>
            </a:r>
            <a:r>
              <a:rPr lang="de-DE" sz="1000" dirty="0" err="1"/>
              <a:t>wood</a:t>
            </a:r>
            <a:r>
              <a:rPr lang="de-DE" sz="1000" dirty="0"/>
              <a:t> </a:t>
            </a:r>
            <a:r>
              <a:rPr lang="de-DE" sz="1000" dirty="0" err="1"/>
              <a:t>content</a:t>
            </a:r>
            <a:r>
              <a:rPr lang="de-DE" sz="1000" dirty="0"/>
              <a:t> </a:t>
            </a:r>
            <a:r>
              <a:rPr lang="de-DE" sz="1000" dirty="0" err="1"/>
              <a:t>of</a:t>
            </a:r>
            <a:r>
              <a:rPr lang="de-DE" sz="1000" dirty="0"/>
              <a:t> </a:t>
            </a:r>
            <a:r>
              <a:rPr lang="de-DE" sz="1000" dirty="0" err="1"/>
              <a:t>forest</a:t>
            </a:r>
            <a:r>
              <a:rPr lang="de-DE" sz="1000" dirty="0"/>
              <a:t> </a:t>
            </a:r>
            <a:r>
              <a:rPr lang="de-DE" sz="1000" dirty="0" err="1"/>
              <a:t>trees</a:t>
            </a:r>
            <a:r>
              <a:rPr lang="de-DE" sz="1000" dirty="0"/>
              <a:t> and stands. 10. Edition. Berlin, Heidelberg (</a:t>
            </a:r>
            <a:r>
              <a:rPr lang="de-DE" sz="1000" dirty="0" err="1"/>
              <a:t>german</a:t>
            </a:r>
            <a:r>
              <a:rPr lang="de-DE" sz="1000" dirty="0"/>
              <a:t>)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5D08869B-6964-4808-A55C-14D4A323571F}"/>
              </a:ext>
            </a:extLst>
          </p:cNvPr>
          <p:cNvSpPr txBox="1"/>
          <p:nvPr/>
        </p:nvSpPr>
        <p:spPr>
          <a:xfrm>
            <a:off x="158628" y="4361303"/>
            <a:ext cx="1522389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de-DE" sz="1000" dirty="0"/>
              <a:t>IPCC (2003): </a:t>
            </a:r>
            <a:r>
              <a:rPr lang="de-DE" sz="1000" dirty="0" err="1"/>
              <a:t>Good</a:t>
            </a:r>
            <a:r>
              <a:rPr lang="de-DE" sz="1000" dirty="0"/>
              <a:t> </a:t>
            </a:r>
            <a:r>
              <a:rPr lang="de-DE" sz="1000" dirty="0" err="1"/>
              <a:t>practice</a:t>
            </a:r>
            <a:r>
              <a:rPr lang="de-DE" sz="1000" dirty="0"/>
              <a:t> </a:t>
            </a:r>
            <a:r>
              <a:rPr lang="de-DE" sz="1000" dirty="0" err="1"/>
              <a:t>guidance</a:t>
            </a:r>
            <a:r>
              <a:rPr lang="de-DE" sz="1000" dirty="0"/>
              <a:t> </a:t>
            </a:r>
            <a:r>
              <a:rPr lang="de-DE" sz="1000" dirty="0" err="1"/>
              <a:t>for</a:t>
            </a:r>
            <a:r>
              <a:rPr lang="de-DE" sz="1000" dirty="0"/>
              <a:t> </a:t>
            </a:r>
            <a:r>
              <a:rPr lang="de-DE" sz="1000" dirty="0" err="1"/>
              <a:t>land</a:t>
            </a:r>
            <a:r>
              <a:rPr lang="de-DE" sz="1000" dirty="0"/>
              <a:t> </a:t>
            </a:r>
            <a:r>
              <a:rPr lang="de-DE" sz="1000" dirty="0" err="1"/>
              <a:t>use</a:t>
            </a:r>
            <a:r>
              <a:rPr lang="de-DE" sz="1000" dirty="0"/>
              <a:t>, land-</a:t>
            </a:r>
            <a:r>
              <a:rPr lang="de-DE" sz="1000" dirty="0" err="1"/>
              <a:t>use</a:t>
            </a:r>
            <a:r>
              <a:rPr lang="de-DE" sz="1000" dirty="0"/>
              <a:t> </a:t>
            </a:r>
            <a:r>
              <a:rPr lang="de-DE" sz="1000" dirty="0" err="1"/>
              <a:t>change</a:t>
            </a:r>
            <a:r>
              <a:rPr lang="de-DE" sz="1000" dirty="0"/>
              <a:t> and </a:t>
            </a:r>
            <a:r>
              <a:rPr lang="de-DE" sz="1000" dirty="0" err="1"/>
              <a:t>forestry</a:t>
            </a:r>
            <a:r>
              <a:rPr lang="de-DE" sz="1000" dirty="0"/>
              <a:t>. </a:t>
            </a:r>
            <a:r>
              <a:rPr lang="de-DE" sz="1000" dirty="0" err="1"/>
              <a:t>Hayama</a:t>
            </a:r>
            <a:r>
              <a:rPr lang="de-DE" sz="1000" dirty="0"/>
              <a:t>.</a:t>
            </a:r>
          </a:p>
        </p:txBody>
      </p:sp>
      <p:sp>
        <p:nvSpPr>
          <p:cNvPr id="11" name="Kreuz 10">
            <a:extLst>
              <a:ext uri="{FF2B5EF4-FFF2-40B4-BE49-F238E27FC236}">
                <a16:creationId xmlns:a16="http://schemas.microsoft.com/office/drawing/2014/main" id="{89AC2C6A-6C9A-4E44-B99E-D0B7AA66FEC3}"/>
              </a:ext>
            </a:extLst>
          </p:cNvPr>
          <p:cNvSpPr/>
          <p:nvPr/>
        </p:nvSpPr>
        <p:spPr>
          <a:xfrm>
            <a:off x="2962912" y="1576123"/>
            <a:ext cx="249382" cy="240145"/>
          </a:xfrm>
          <a:prstGeom prst="plu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Kreuz 11">
            <a:extLst>
              <a:ext uri="{FF2B5EF4-FFF2-40B4-BE49-F238E27FC236}">
                <a16:creationId xmlns:a16="http://schemas.microsoft.com/office/drawing/2014/main" id="{27A7F13C-BB91-4770-97F3-AB874E0BE8FE}"/>
              </a:ext>
            </a:extLst>
          </p:cNvPr>
          <p:cNvSpPr/>
          <p:nvPr/>
        </p:nvSpPr>
        <p:spPr>
          <a:xfrm>
            <a:off x="2838221" y="2761615"/>
            <a:ext cx="249382" cy="240145"/>
          </a:xfrm>
          <a:prstGeom prst="plu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Kreuz 12">
            <a:extLst>
              <a:ext uri="{FF2B5EF4-FFF2-40B4-BE49-F238E27FC236}">
                <a16:creationId xmlns:a16="http://schemas.microsoft.com/office/drawing/2014/main" id="{6F55A47D-BB80-4870-8523-DD7A882CF823}"/>
              </a:ext>
            </a:extLst>
          </p:cNvPr>
          <p:cNvSpPr/>
          <p:nvPr/>
        </p:nvSpPr>
        <p:spPr>
          <a:xfrm>
            <a:off x="2847658" y="3925339"/>
            <a:ext cx="249382" cy="240145"/>
          </a:xfrm>
          <a:prstGeom prst="plu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Kreuz 13">
            <a:extLst>
              <a:ext uri="{FF2B5EF4-FFF2-40B4-BE49-F238E27FC236}">
                <a16:creationId xmlns:a16="http://schemas.microsoft.com/office/drawing/2014/main" id="{7189F449-4F6D-4D5D-99C6-2BD334DAC9A7}"/>
              </a:ext>
            </a:extLst>
          </p:cNvPr>
          <p:cNvSpPr/>
          <p:nvPr/>
        </p:nvSpPr>
        <p:spPr>
          <a:xfrm>
            <a:off x="5378221" y="2063799"/>
            <a:ext cx="249382" cy="240145"/>
          </a:xfrm>
          <a:prstGeom prst="plu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Kreuz 14">
            <a:extLst>
              <a:ext uri="{FF2B5EF4-FFF2-40B4-BE49-F238E27FC236}">
                <a16:creationId xmlns:a16="http://schemas.microsoft.com/office/drawing/2014/main" id="{81856FE2-96D8-4F43-BB01-7D48FEC4774A}"/>
              </a:ext>
            </a:extLst>
          </p:cNvPr>
          <p:cNvSpPr/>
          <p:nvPr/>
        </p:nvSpPr>
        <p:spPr>
          <a:xfrm>
            <a:off x="5253530" y="3312851"/>
            <a:ext cx="249382" cy="240145"/>
          </a:xfrm>
          <a:prstGeom prst="plu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Kreuz 16">
            <a:extLst>
              <a:ext uri="{FF2B5EF4-FFF2-40B4-BE49-F238E27FC236}">
                <a16:creationId xmlns:a16="http://schemas.microsoft.com/office/drawing/2014/main" id="{748D4C3E-A76D-433D-B0D4-432AF5FCE28D}"/>
              </a:ext>
            </a:extLst>
          </p:cNvPr>
          <p:cNvSpPr/>
          <p:nvPr/>
        </p:nvSpPr>
        <p:spPr>
          <a:xfrm>
            <a:off x="3891167" y="958619"/>
            <a:ext cx="249382" cy="240145"/>
          </a:xfrm>
          <a:prstGeom prst="plu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Kreuz 17">
            <a:extLst>
              <a:ext uri="{FF2B5EF4-FFF2-40B4-BE49-F238E27FC236}">
                <a16:creationId xmlns:a16="http://schemas.microsoft.com/office/drawing/2014/main" id="{A16C2E57-8482-4CC2-98CE-0F2D8FAA6122}"/>
              </a:ext>
            </a:extLst>
          </p:cNvPr>
          <p:cNvSpPr/>
          <p:nvPr/>
        </p:nvSpPr>
        <p:spPr>
          <a:xfrm>
            <a:off x="6994584" y="4453333"/>
            <a:ext cx="249382" cy="240145"/>
          </a:xfrm>
          <a:prstGeom prst="plu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Kreuz 18">
            <a:extLst>
              <a:ext uri="{FF2B5EF4-FFF2-40B4-BE49-F238E27FC236}">
                <a16:creationId xmlns:a16="http://schemas.microsoft.com/office/drawing/2014/main" id="{90B16789-7529-4BE5-94F3-CAA982C4AF93}"/>
              </a:ext>
            </a:extLst>
          </p:cNvPr>
          <p:cNvSpPr/>
          <p:nvPr/>
        </p:nvSpPr>
        <p:spPr>
          <a:xfrm>
            <a:off x="7243966" y="2680892"/>
            <a:ext cx="249382" cy="240145"/>
          </a:xfrm>
          <a:prstGeom prst="plu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Kreuz 19">
            <a:extLst>
              <a:ext uri="{FF2B5EF4-FFF2-40B4-BE49-F238E27FC236}">
                <a16:creationId xmlns:a16="http://schemas.microsoft.com/office/drawing/2014/main" id="{0F49E255-A80A-418B-9A02-6FEB34ED508C}"/>
              </a:ext>
            </a:extLst>
          </p:cNvPr>
          <p:cNvSpPr/>
          <p:nvPr/>
        </p:nvSpPr>
        <p:spPr>
          <a:xfrm>
            <a:off x="7243966" y="1442278"/>
            <a:ext cx="249382" cy="240145"/>
          </a:xfrm>
          <a:prstGeom prst="plu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534AE03E-2067-4FDB-9E57-A31C4920C4AA}"/>
              </a:ext>
            </a:extLst>
          </p:cNvPr>
          <p:cNvSpPr txBox="1"/>
          <p:nvPr/>
        </p:nvSpPr>
        <p:spPr>
          <a:xfrm>
            <a:off x="7677955" y="1439239"/>
            <a:ext cx="419906" cy="2462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de-DE" sz="1000" dirty="0"/>
              <a:t>3.65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2F0F6124-8BB8-4D09-9D9A-64F974C4A79C}"/>
              </a:ext>
            </a:extLst>
          </p:cNvPr>
          <p:cNvSpPr txBox="1"/>
          <p:nvPr/>
        </p:nvSpPr>
        <p:spPr>
          <a:xfrm>
            <a:off x="7713685" y="2674816"/>
            <a:ext cx="348445" cy="2462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de-DE" sz="1000" dirty="0"/>
              <a:t>0.5</a:t>
            </a:r>
          </a:p>
        </p:txBody>
      </p:sp>
    </p:spTree>
    <p:extLst>
      <p:ext uri="{BB962C8B-B14F-4D97-AF65-F5344CB8AC3E}">
        <p14:creationId xmlns:p14="http://schemas.microsoft.com/office/powerpoint/2010/main" val="1815164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xit" presetSubtype="32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xit" presetSubtype="32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xit" presetSubtype="32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8" grpId="0" animBg="1"/>
      <p:bldP spid="8" grpId="1" animBg="1"/>
      <p:bldP spid="8" grpId="2" animBg="1"/>
      <p:bldP spid="8" grpId="3" animBg="1"/>
      <p:bldP spid="8" grpId="4" animBg="1"/>
      <p:bldP spid="8" grpId="5" animBg="1"/>
      <p:bldP spid="8" grpId="6" animBg="1"/>
      <p:bldP spid="8" grpId="7" animBg="1"/>
      <p:bldP spid="9" grpId="0" animBg="1"/>
      <p:bldP spid="9" grpId="1" animBg="1"/>
      <p:bldP spid="10" grpId="0" animBg="1"/>
      <p:bldP spid="10" grpId="1" animBg="1"/>
      <p:bldP spid="21" grpId="0" animBg="1"/>
      <p:bldP spid="21" grpId="1" animBg="1"/>
      <p:bldP spid="22" grpId="0" animBg="1"/>
      <p:bldP spid="22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5B69D4EF-887E-444C-87B9-B3B140617666}"/>
              </a:ext>
            </a:extLst>
          </p:cNvPr>
          <p:cNvSpPr txBox="1"/>
          <p:nvPr/>
        </p:nvSpPr>
        <p:spPr>
          <a:xfrm>
            <a:off x="0" y="173765"/>
            <a:ext cx="8800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Estimating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CO</a:t>
            </a:r>
            <a:r>
              <a:rPr lang="de-DE" sz="20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translocation</a:t>
            </a:r>
            <a:r>
              <a:rPr lang="de-DE" sz="20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litterfall</a:t>
            </a:r>
            <a:endParaRPr lang="de-DE" sz="2000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Pfeil: nach unten 15">
            <a:hlinkClick r:id="rId3" action="ppaction://hlinksldjump"/>
            <a:extLst>
              <a:ext uri="{FF2B5EF4-FFF2-40B4-BE49-F238E27FC236}">
                <a16:creationId xmlns:a16="http://schemas.microsoft.com/office/drawing/2014/main" id="{7FAF6CA1-D9E4-4CC2-91C5-7F6144B1D10E}"/>
              </a:ext>
            </a:extLst>
          </p:cNvPr>
          <p:cNvSpPr/>
          <p:nvPr/>
        </p:nvSpPr>
        <p:spPr>
          <a:xfrm rot="5400000">
            <a:off x="8120962" y="-143227"/>
            <a:ext cx="631355" cy="1097463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500" dirty="0">
                <a:solidFill>
                  <a:schemeClr val="tx1"/>
                </a:solidFill>
              </a:rPr>
              <a:t>Menu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474D706B-CE1F-4412-8D21-55E8594049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5056" y="1279969"/>
            <a:ext cx="2434094" cy="182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G:\Dissertation\Biodiversität_ÖSL_Urbane_Wälder\4_Daten\LAI-Sentinel\180520_LAI_GE.jpg">
            <a:extLst>
              <a:ext uri="{FF2B5EF4-FFF2-40B4-BE49-F238E27FC236}">
                <a16:creationId xmlns:a16="http://schemas.microsoft.com/office/drawing/2014/main" id="{F12DF712-3C6B-47FC-9130-63B4816B1E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443" y="1279969"/>
            <a:ext cx="1291287" cy="182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72F76DC4-73AE-413B-8DDF-E703D931A8B4}"/>
              </a:ext>
            </a:extLst>
          </p:cNvPr>
          <p:cNvSpPr txBox="1"/>
          <p:nvPr/>
        </p:nvSpPr>
        <p:spPr>
          <a:xfrm>
            <a:off x="4385407" y="1736155"/>
            <a:ext cx="7267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de-DE" sz="60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B0D01C31-A388-4CDD-B6B0-C03135FBC17E}"/>
              </a:ext>
            </a:extLst>
          </p:cNvPr>
          <p:cNvSpPr txBox="1"/>
          <p:nvPr/>
        </p:nvSpPr>
        <p:spPr>
          <a:xfrm>
            <a:off x="196857" y="817522"/>
            <a:ext cx="84068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Measuring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LAI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weekly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Plant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Canopy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Analyzer +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Estimating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LAI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Sentinel-2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satellite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images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415D6909-1272-4F43-B71D-851C4B7B4C27}"/>
              </a:ext>
            </a:extLst>
          </p:cNvPr>
          <p:cNvSpPr txBox="1"/>
          <p:nvPr/>
        </p:nvSpPr>
        <p:spPr>
          <a:xfrm>
            <a:off x="196857" y="3171119"/>
            <a:ext cx="840688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2"/>
            </a:pP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Collecting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30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leaf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samples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each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species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determine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Leaf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Mass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Area (LMA) [g cm</a:t>
            </a:r>
            <a:r>
              <a:rPr lang="de-DE" sz="1500" baseline="30000" dirty="0">
                <a:latin typeface="Arial" panose="020B0604020202020204" pitchFamily="34" charset="0"/>
                <a:cs typeface="Arial" panose="020B0604020202020204" pitchFamily="34" charset="0"/>
              </a:rPr>
              <a:t>-2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].</a:t>
            </a:r>
          </a:p>
        </p:txBody>
      </p:sp>
      <p:pic>
        <p:nvPicPr>
          <p:cNvPr id="11" name="Grafik 22" descr="Blatt">
            <a:extLst>
              <a:ext uri="{FF2B5EF4-FFF2-40B4-BE49-F238E27FC236}">
                <a16:creationId xmlns:a16="http://schemas.microsoft.com/office/drawing/2014/main" id="{E3ED2EC1-2FC2-4B56-B55A-D4F963D79A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539092">
            <a:off x="804952" y="3465222"/>
            <a:ext cx="1112837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AB07A684-A926-4D2E-B588-7C230568C6DD}"/>
              </a:ext>
            </a:extLst>
          </p:cNvPr>
          <p:cNvGrpSpPr/>
          <p:nvPr/>
        </p:nvGrpSpPr>
        <p:grpSpPr>
          <a:xfrm>
            <a:off x="3865444" y="3519971"/>
            <a:ext cx="1039925" cy="967620"/>
            <a:chOff x="3555990" y="3667209"/>
            <a:chExt cx="1590675" cy="1422400"/>
          </a:xfrm>
        </p:grpSpPr>
        <p:pic>
          <p:nvPicPr>
            <p:cNvPr id="12" name="Grafik 22" descr="Blatt">
              <a:extLst>
                <a:ext uri="{FF2B5EF4-FFF2-40B4-BE49-F238E27FC236}">
                  <a16:creationId xmlns:a16="http://schemas.microsoft.com/office/drawing/2014/main" id="{3CE9C3F1-1360-4221-A294-F02B880C2F3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539092">
              <a:off x="4033034" y="3772778"/>
              <a:ext cx="1112837" cy="1114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3" name="Gerade Verbindung 3">
              <a:extLst>
                <a:ext uri="{FF2B5EF4-FFF2-40B4-BE49-F238E27FC236}">
                  <a16:creationId xmlns:a16="http://schemas.microsoft.com/office/drawing/2014/main" id="{766A1A97-2F29-4D5C-B4C6-5E78E50E2A29}"/>
                </a:ext>
              </a:extLst>
            </p:cNvPr>
            <p:cNvCxnSpPr/>
            <p:nvPr/>
          </p:nvCxnSpPr>
          <p:spPr>
            <a:xfrm>
              <a:off x="3792527" y="4940384"/>
              <a:ext cx="13208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28">
              <a:extLst>
                <a:ext uri="{FF2B5EF4-FFF2-40B4-BE49-F238E27FC236}">
                  <a16:creationId xmlns:a16="http://schemas.microsoft.com/office/drawing/2014/main" id="{5F63BF78-5084-47A3-AAE6-494570D7274A}"/>
                </a:ext>
              </a:extLst>
            </p:cNvPr>
            <p:cNvCxnSpPr/>
            <p:nvPr/>
          </p:nvCxnSpPr>
          <p:spPr>
            <a:xfrm>
              <a:off x="3792527" y="3667209"/>
              <a:ext cx="0" cy="12731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9">
              <a:extLst>
                <a:ext uri="{FF2B5EF4-FFF2-40B4-BE49-F238E27FC236}">
                  <a16:creationId xmlns:a16="http://schemas.microsoft.com/office/drawing/2014/main" id="{B0442096-04B6-47EE-AEC7-E839CD65CE17}"/>
                </a:ext>
              </a:extLst>
            </p:cNvPr>
            <p:cNvCxnSpPr/>
            <p:nvPr/>
          </p:nvCxnSpPr>
          <p:spPr>
            <a:xfrm>
              <a:off x="4046527" y="4787984"/>
              <a:ext cx="0" cy="301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34">
              <a:extLst>
                <a:ext uri="{FF2B5EF4-FFF2-40B4-BE49-F238E27FC236}">
                  <a16:creationId xmlns:a16="http://schemas.microsoft.com/office/drawing/2014/main" id="{4FB21ED3-215E-4703-A67E-AF7D564B0A9B}"/>
                </a:ext>
              </a:extLst>
            </p:cNvPr>
            <p:cNvCxnSpPr/>
            <p:nvPr/>
          </p:nvCxnSpPr>
          <p:spPr>
            <a:xfrm>
              <a:off x="4503727" y="4775284"/>
              <a:ext cx="0" cy="30321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35">
              <a:extLst>
                <a:ext uri="{FF2B5EF4-FFF2-40B4-BE49-F238E27FC236}">
                  <a16:creationId xmlns:a16="http://schemas.microsoft.com/office/drawing/2014/main" id="{B1CE62F0-ACC5-4618-9301-79EBD6345C78}"/>
                </a:ext>
              </a:extLst>
            </p:cNvPr>
            <p:cNvCxnSpPr/>
            <p:nvPr/>
          </p:nvCxnSpPr>
          <p:spPr>
            <a:xfrm>
              <a:off x="4922827" y="4775284"/>
              <a:ext cx="0" cy="30321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36">
              <a:extLst>
                <a:ext uri="{FF2B5EF4-FFF2-40B4-BE49-F238E27FC236}">
                  <a16:creationId xmlns:a16="http://schemas.microsoft.com/office/drawing/2014/main" id="{210CE95D-C388-4EDE-8B9B-FE7495A3AFA8}"/>
                </a:ext>
              </a:extLst>
            </p:cNvPr>
            <p:cNvCxnSpPr/>
            <p:nvPr/>
          </p:nvCxnSpPr>
          <p:spPr>
            <a:xfrm flipH="1">
              <a:off x="3597265" y="4673684"/>
              <a:ext cx="3889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39">
              <a:extLst>
                <a:ext uri="{FF2B5EF4-FFF2-40B4-BE49-F238E27FC236}">
                  <a16:creationId xmlns:a16="http://schemas.microsoft.com/office/drawing/2014/main" id="{35D83805-D4D3-4026-B8E5-45B6C2FFAAF1}"/>
                </a:ext>
              </a:extLst>
            </p:cNvPr>
            <p:cNvCxnSpPr/>
            <p:nvPr/>
          </p:nvCxnSpPr>
          <p:spPr>
            <a:xfrm flipH="1">
              <a:off x="3606790" y="3886284"/>
              <a:ext cx="3889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40">
              <a:extLst>
                <a:ext uri="{FF2B5EF4-FFF2-40B4-BE49-F238E27FC236}">
                  <a16:creationId xmlns:a16="http://schemas.microsoft.com/office/drawing/2014/main" id="{CFA2E6A6-0EC4-4572-B88C-D63B023B4974}"/>
                </a:ext>
              </a:extLst>
            </p:cNvPr>
            <p:cNvCxnSpPr/>
            <p:nvPr/>
          </p:nvCxnSpPr>
          <p:spPr>
            <a:xfrm flipH="1">
              <a:off x="3555990" y="4279984"/>
              <a:ext cx="3889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5" name="Grafik 22" descr="Blatt">
            <a:extLst>
              <a:ext uri="{FF2B5EF4-FFF2-40B4-BE49-F238E27FC236}">
                <a16:creationId xmlns:a16="http://schemas.microsoft.com/office/drawing/2014/main" id="{600099AF-9EBD-478E-A9F0-AC235554DE85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F79646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539092">
            <a:off x="6912519" y="3465222"/>
            <a:ext cx="1112837" cy="1114425"/>
          </a:xfrm>
          <a:prstGeom prst="rect">
            <a:avLst/>
          </a:prstGeom>
          <a:ln>
            <a:noFill/>
          </a:ln>
        </p:spPr>
      </p:pic>
      <p:sp>
        <p:nvSpPr>
          <p:cNvPr id="26" name="Textfeld 25">
            <a:extLst>
              <a:ext uri="{FF2B5EF4-FFF2-40B4-BE49-F238E27FC236}">
                <a16:creationId xmlns:a16="http://schemas.microsoft.com/office/drawing/2014/main" id="{1C9E52E7-C7A0-4871-A380-7C28CCA1B649}"/>
              </a:ext>
            </a:extLst>
          </p:cNvPr>
          <p:cNvSpPr txBox="1"/>
          <p:nvPr/>
        </p:nvSpPr>
        <p:spPr>
          <a:xfrm>
            <a:off x="573958" y="4595448"/>
            <a:ext cx="17693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30 Leaf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samples</a:t>
            </a:r>
            <a:endParaRPr lang="de-DE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DEF4B943-5B54-406C-A6A8-0775ED3BA081}"/>
              </a:ext>
            </a:extLst>
          </p:cNvPr>
          <p:cNvSpPr txBox="1"/>
          <p:nvPr/>
        </p:nvSpPr>
        <p:spPr>
          <a:xfrm>
            <a:off x="3656410" y="4480032"/>
            <a:ext cx="17693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Measuring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leaf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area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ImageJ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11628CB4-DCE7-46F1-AB60-67F2E6ABD9CD}"/>
              </a:ext>
            </a:extLst>
          </p:cNvPr>
          <p:cNvSpPr txBox="1"/>
          <p:nvPr/>
        </p:nvSpPr>
        <p:spPr>
          <a:xfrm>
            <a:off x="6093375" y="4411882"/>
            <a:ext cx="27511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Measuring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dry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weight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after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drying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at 60 °C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one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week</a:t>
            </a:r>
            <a:endParaRPr lang="de-DE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feil: nach rechts 2">
            <a:extLst>
              <a:ext uri="{FF2B5EF4-FFF2-40B4-BE49-F238E27FC236}">
                <a16:creationId xmlns:a16="http://schemas.microsoft.com/office/drawing/2014/main" id="{EC3FFF69-5CD8-41CC-B650-93373A8542D5}"/>
              </a:ext>
            </a:extLst>
          </p:cNvPr>
          <p:cNvSpPr/>
          <p:nvPr/>
        </p:nvSpPr>
        <p:spPr>
          <a:xfrm>
            <a:off x="2496203" y="3850143"/>
            <a:ext cx="978408" cy="484632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Pfeil: nach rechts 28">
            <a:extLst>
              <a:ext uri="{FF2B5EF4-FFF2-40B4-BE49-F238E27FC236}">
                <a16:creationId xmlns:a16="http://schemas.microsoft.com/office/drawing/2014/main" id="{B596B7EE-7363-440B-9AAD-D918ED4F3F63}"/>
              </a:ext>
            </a:extLst>
          </p:cNvPr>
          <p:cNvSpPr/>
          <p:nvPr/>
        </p:nvSpPr>
        <p:spPr>
          <a:xfrm>
            <a:off x="5497722" y="3850143"/>
            <a:ext cx="978408" cy="484632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AE89BEAA-28BD-4DCA-A4A8-4428007586A0}"/>
              </a:ext>
            </a:extLst>
          </p:cNvPr>
          <p:cNvSpPr txBox="1"/>
          <p:nvPr/>
        </p:nvSpPr>
        <p:spPr>
          <a:xfrm>
            <a:off x="281597" y="5254071"/>
            <a:ext cx="851900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3"/>
            </a:pP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Calculating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annual stand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leaf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dry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mass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(LM) [kg m</a:t>
            </a:r>
            <a:r>
              <a:rPr lang="de-DE" sz="1500" baseline="30000" dirty="0">
                <a:latin typeface="Arial" panose="020B0604020202020204" pitchFamily="34" charset="0"/>
                <a:cs typeface="Arial" panose="020B0604020202020204" pitchFamily="34" charset="0"/>
              </a:rPr>
              <a:t>-2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]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maximum stand-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specific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LAI [m</a:t>
            </a:r>
            <a:r>
              <a:rPr lang="de-DE" sz="15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m</a:t>
            </a:r>
            <a:r>
              <a:rPr lang="de-DE" sz="1500" baseline="30000" dirty="0">
                <a:latin typeface="Arial" panose="020B0604020202020204" pitchFamily="34" charset="0"/>
                <a:cs typeface="Arial" panose="020B0604020202020204" pitchFamily="34" charset="0"/>
              </a:rPr>
              <a:t>-2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] (LAI</a:t>
            </a:r>
            <a:r>
              <a:rPr lang="de-DE" sz="1500" baseline="-25000" dirty="0">
                <a:latin typeface="Arial" panose="020B0604020202020204" pitchFamily="34" charset="0"/>
                <a:cs typeface="Arial" panose="020B0604020202020204" pitchFamily="34" charset="0"/>
              </a:rPr>
              <a:t>max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) and LMA [kg m</a:t>
            </a:r>
            <a:r>
              <a:rPr lang="de-DE" sz="1500" baseline="30000" dirty="0">
                <a:latin typeface="Arial" panose="020B0604020202020204" pitchFamily="34" charset="0"/>
                <a:cs typeface="Arial" panose="020B0604020202020204" pitchFamily="34" charset="0"/>
              </a:rPr>
              <a:t>-2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]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weighted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species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feld 4">
                <a:extLst>
                  <a:ext uri="{FF2B5EF4-FFF2-40B4-BE49-F238E27FC236}">
                    <a16:creationId xmlns:a16="http://schemas.microsoft.com/office/drawing/2014/main" id="{4AACAB3E-B2BF-497C-84A5-BB12F31C098B}"/>
                  </a:ext>
                </a:extLst>
              </p:cNvPr>
              <p:cNvSpPr txBox="1"/>
              <p:nvPr/>
            </p:nvSpPr>
            <p:spPr>
              <a:xfrm>
                <a:off x="3092698" y="6143527"/>
                <a:ext cx="218688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𝐿𝑀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𝐿𝐴𝐼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 ∗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𝐿𝑀𝐴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5" name="Textfeld 4">
                <a:extLst>
                  <a:ext uri="{FF2B5EF4-FFF2-40B4-BE49-F238E27FC236}">
                    <a16:creationId xmlns:a16="http://schemas.microsoft.com/office/drawing/2014/main" id="{4AACAB3E-B2BF-497C-84A5-BB12F31C09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2698" y="6143527"/>
                <a:ext cx="2186881" cy="276999"/>
              </a:xfrm>
              <a:prstGeom prst="rect">
                <a:avLst/>
              </a:prstGeom>
              <a:blipFill>
                <a:blip r:embed="rId7"/>
                <a:stretch>
                  <a:fillRect l="-1950" r="-1950" b="-1111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34774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5B69D4EF-887E-444C-87B9-B3B140617666}"/>
              </a:ext>
            </a:extLst>
          </p:cNvPr>
          <p:cNvSpPr txBox="1"/>
          <p:nvPr/>
        </p:nvSpPr>
        <p:spPr>
          <a:xfrm>
            <a:off x="0" y="173765"/>
            <a:ext cx="8800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Measuring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CO</a:t>
            </a:r>
            <a:r>
              <a:rPr lang="de-DE" sz="20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release</a:t>
            </a:r>
            <a:r>
              <a:rPr lang="de-DE" sz="20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soil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respiration</a:t>
            </a:r>
            <a:endParaRPr lang="de-DE" sz="2000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Pfeil: nach unten 15">
            <a:hlinkClick r:id="rId3" action="ppaction://hlinksldjump"/>
            <a:extLst>
              <a:ext uri="{FF2B5EF4-FFF2-40B4-BE49-F238E27FC236}">
                <a16:creationId xmlns:a16="http://schemas.microsoft.com/office/drawing/2014/main" id="{7FAF6CA1-D9E4-4CC2-91C5-7F6144B1D10E}"/>
              </a:ext>
            </a:extLst>
          </p:cNvPr>
          <p:cNvSpPr/>
          <p:nvPr/>
        </p:nvSpPr>
        <p:spPr>
          <a:xfrm rot="5400000">
            <a:off x="8120962" y="-143227"/>
            <a:ext cx="631355" cy="1097463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500" dirty="0">
                <a:solidFill>
                  <a:schemeClr val="tx1"/>
                </a:solidFill>
              </a:rPr>
              <a:t>Menu</a:t>
            </a:r>
          </a:p>
        </p:txBody>
      </p:sp>
      <p:pic>
        <p:nvPicPr>
          <p:cNvPr id="31" name="Picture 2">
            <a:extLst>
              <a:ext uri="{FF2B5EF4-FFF2-40B4-BE49-F238E27FC236}">
                <a16:creationId xmlns:a16="http://schemas.microsoft.com/office/drawing/2014/main" id="{90574E72-2F04-4966-89B5-09CDD4B25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94" y="1033602"/>
            <a:ext cx="4787179" cy="2692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3">
            <a:extLst>
              <a:ext uri="{FF2B5EF4-FFF2-40B4-BE49-F238E27FC236}">
                <a16:creationId xmlns:a16="http://schemas.microsoft.com/office/drawing/2014/main" id="{0BD78122-97B9-4178-BB29-BE329EA599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94" y="3991539"/>
            <a:ext cx="4787179" cy="2692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7" name="Textfeld 156">
            <a:extLst>
              <a:ext uri="{FF2B5EF4-FFF2-40B4-BE49-F238E27FC236}">
                <a16:creationId xmlns:a16="http://schemas.microsoft.com/office/drawing/2014/main" id="{E6538F25-87C2-4F95-97A3-214C16C93901}"/>
              </a:ext>
            </a:extLst>
          </p:cNvPr>
          <p:cNvSpPr txBox="1"/>
          <p:nvPr/>
        </p:nvSpPr>
        <p:spPr>
          <a:xfrm>
            <a:off x="5070763" y="1033602"/>
            <a:ext cx="391460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measurement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locations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each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site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PVC-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Collar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Ø 11 cm, height 10 cm) for chamber.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Decagon soil temperature and moisture probe (5TE/5TM) in 5 cm depth beside each collar, which were read out simultaneously during respiration measurements.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Permanent data logger for soil temperature and moisture (Decagon EM50) at one location.</a:t>
            </a:r>
            <a:endParaRPr lang="de-DE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9" name="Textfeld 158">
            <a:extLst>
              <a:ext uri="{FF2B5EF4-FFF2-40B4-BE49-F238E27FC236}">
                <a16:creationId xmlns:a16="http://schemas.microsoft.com/office/drawing/2014/main" id="{4B1ED625-0EA4-4CEA-958E-3856A80B5F57}"/>
              </a:ext>
            </a:extLst>
          </p:cNvPr>
          <p:cNvSpPr txBox="1"/>
          <p:nvPr/>
        </p:nvSpPr>
        <p:spPr>
          <a:xfrm>
            <a:off x="5070763" y="4329919"/>
            <a:ext cx="3914608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Weekly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respiration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measurements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EGM 3 Environmental Gas Monitor (Gas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Chromatography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-Infrared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Spectroscopy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) (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PPSystems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SRC-1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Soil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respiration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chamber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PPSystems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minutes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chamber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closing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time.</a:t>
            </a:r>
          </a:p>
        </p:txBody>
      </p:sp>
    </p:spTree>
    <p:extLst>
      <p:ext uri="{BB962C8B-B14F-4D97-AF65-F5344CB8AC3E}">
        <p14:creationId xmlns:p14="http://schemas.microsoft.com/office/powerpoint/2010/main" val="8076752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5B69D4EF-887E-444C-87B9-B3B140617666}"/>
              </a:ext>
            </a:extLst>
          </p:cNvPr>
          <p:cNvSpPr txBox="1"/>
          <p:nvPr/>
        </p:nvSpPr>
        <p:spPr>
          <a:xfrm>
            <a:off x="0" y="173765"/>
            <a:ext cx="8800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de-DE" sz="20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uptake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forest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growth</a:t>
            </a:r>
            <a:endParaRPr lang="de-DE" sz="2000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Pfeil: nach unten 15">
            <a:hlinkClick r:id="rId3" action="ppaction://hlinksldjump"/>
            <a:extLst>
              <a:ext uri="{FF2B5EF4-FFF2-40B4-BE49-F238E27FC236}">
                <a16:creationId xmlns:a16="http://schemas.microsoft.com/office/drawing/2014/main" id="{7FAF6CA1-D9E4-4CC2-91C5-7F6144B1D10E}"/>
              </a:ext>
            </a:extLst>
          </p:cNvPr>
          <p:cNvSpPr/>
          <p:nvPr/>
        </p:nvSpPr>
        <p:spPr>
          <a:xfrm rot="5400000">
            <a:off x="8120962" y="-143227"/>
            <a:ext cx="631355" cy="1097463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500" dirty="0">
                <a:solidFill>
                  <a:schemeClr val="tx1"/>
                </a:solidFill>
              </a:rPr>
              <a:t>Menu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88574AF-A519-4B76-9E12-3BEEEB75B22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40" y="761148"/>
            <a:ext cx="6957705" cy="4451379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71EAC499-9257-41BF-8942-CFDB89C6EDC3}"/>
              </a:ext>
            </a:extLst>
          </p:cNvPr>
          <p:cNvSpPr txBox="1"/>
          <p:nvPr/>
        </p:nvSpPr>
        <p:spPr>
          <a:xfrm>
            <a:off x="196855" y="5667458"/>
            <a:ext cx="840688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Semi-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natural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forests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: CO</a:t>
            </a:r>
            <a:r>
              <a:rPr lang="de-DE" sz="15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uptake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increased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in 2019 in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comparison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2018.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Urban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greening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succession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forests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: CO</a:t>
            </a:r>
            <a:r>
              <a:rPr lang="de-DE" sz="15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uptake </a:t>
            </a:r>
            <a:r>
              <a:rPr lang="de-DE" sz="15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decreased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in 2019 in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comparison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2018.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56A94323-D8E3-46FA-B829-945570A4EA2E}"/>
              </a:ext>
            </a:extLst>
          </p:cNvPr>
          <p:cNvSpPr/>
          <p:nvPr/>
        </p:nvSpPr>
        <p:spPr>
          <a:xfrm>
            <a:off x="6539969" y="748086"/>
            <a:ext cx="600257" cy="23967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/>
              <a:t>2018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AA0E6256-239C-4871-A9F8-651B42B7C798}"/>
              </a:ext>
            </a:extLst>
          </p:cNvPr>
          <p:cNvSpPr/>
          <p:nvPr/>
        </p:nvSpPr>
        <p:spPr>
          <a:xfrm>
            <a:off x="6539969" y="1054700"/>
            <a:ext cx="600257" cy="23967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>
                <a:solidFill>
                  <a:schemeClr val="tx1"/>
                </a:solidFill>
              </a:rPr>
              <a:t>2019</a:t>
            </a:r>
          </a:p>
        </p:txBody>
      </p:sp>
      <p:sp>
        <p:nvSpPr>
          <p:cNvPr id="13" name="Rechteck 12">
            <a:hlinkClick r:id="rId5" action="ppaction://hlinksldjump"/>
            <a:extLst>
              <a:ext uri="{FF2B5EF4-FFF2-40B4-BE49-F238E27FC236}">
                <a16:creationId xmlns:a16="http://schemas.microsoft.com/office/drawing/2014/main" id="{B101F4E1-70D3-4CF4-8C64-255D08200235}"/>
              </a:ext>
            </a:extLst>
          </p:cNvPr>
          <p:cNvSpPr/>
          <p:nvPr/>
        </p:nvSpPr>
        <p:spPr>
          <a:xfrm>
            <a:off x="7545371" y="867920"/>
            <a:ext cx="1440000" cy="122757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Factors</a:t>
            </a:r>
            <a:r>
              <a:rPr lang="de-DE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explaining</a:t>
            </a:r>
            <a:r>
              <a:rPr lang="de-DE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annual </a:t>
            </a:r>
            <a:r>
              <a:rPr lang="de-DE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differences</a:t>
            </a:r>
            <a:endParaRPr lang="de-DE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29D86373-9AD3-4505-8CE4-9C5DE83AC368}"/>
              </a:ext>
            </a:extLst>
          </p:cNvPr>
          <p:cNvSpPr/>
          <p:nvPr/>
        </p:nvSpPr>
        <p:spPr>
          <a:xfrm>
            <a:off x="292840" y="5205402"/>
            <a:ext cx="6870899" cy="27843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= semi-</a:t>
            </a:r>
            <a:r>
              <a:rPr lang="de-DE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natural</a:t>
            </a:r>
            <a:r>
              <a:rPr lang="de-DE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forests</a:t>
            </a:r>
            <a:r>
              <a:rPr lang="de-DE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B = </a:t>
            </a:r>
            <a:r>
              <a:rPr lang="de-DE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succession</a:t>
            </a:r>
            <a:r>
              <a:rPr lang="de-DE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forests</a:t>
            </a:r>
            <a:r>
              <a:rPr lang="de-DE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C = urban </a:t>
            </a:r>
            <a:r>
              <a:rPr lang="de-DE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greening</a:t>
            </a:r>
            <a:r>
              <a:rPr lang="de-DE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forests</a:t>
            </a:r>
            <a:endParaRPr lang="de-DE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38584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5B69D4EF-887E-444C-87B9-B3B140617666}"/>
              </a:ext>
            </a:extLst>
          </p:cNvPr>
          <p:cNvSpPr txBox="1"/>
          <p:nvPr/>
        </p:nvSpPr>
        <p:spPr>
          <a:xfrm>
            <a:off x="0" y="173765"/>
            <a:ext cx="8800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Factors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explaining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difference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in CO</a:t>
            </a:r>
            <a:r>
              <a:rPr lang="de-DE" sz="20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uptake</a:t>
            </a:r>
            <a:endParaRPr lang="de-DE" sz="2000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Pfeil: nach unten 15">
            <a:hlinkClick r:id="rId3" action="ppaction://hlinksldjump"/>
            <a:extLst>
              <a:ext uri="{FF2B5EF4-FFF2-40B4-BE49-F238E27FC236}">
                <a16:creationId xmlns:a16="http://schemas.microsoft.com/office/drawing/2014/main" id="{7FAF6CA1-D9E4-4CC2-91C5-7F6144B1D10E}"/>
              </a:ext>
            </a:extLst>
          </p:cNvPr>
          <p:cNvSpPr/>
          <p:nvPr/>
        </p:nvSpPr>
        <p:spPr>
          <a:xfrm rot="5400000">
            <a:off x="8120962" y="-143227"/>
            <a:ext cx="631355" cy="1097463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500" dirty="0">
                <a:solidFill>
                  <a:schemeClr val="tx1"/>
                </a:solidFill>
              </a:rPr>
              <a:t>Menu</a:t>
            </a:r>
          </a:p>
        </p:txBody>
      </p:sp>
      <p:sp>
        <p:nvSpPr>
          <p:cNvPr id="13" name="Rechteck 12">
            <a:hlinkClick r:id="rId4" action="ppaction://hlinksldjump"/>
            <a:extLst>
              <a:ext uri="{FF2B5EF4-FFF2-40B4-BE49-F238E27FC236}">
                <a16:creationId xmlns:a16="http://schemas.microsoft.com/office/drawing/2014/main" id="{B101F4E1-70D3-4CF4-8C64-255D08200235}"/>
              </a:ext>
            </a:extLst>
          </p:cNvPr>
          <p:cNvSpPr/>
          <p:nvPr/>
        </p:nvSpPr>
        <p:spPr>
          <a:xfrm>
            <a:off x="7545371" y="868489"/>
            <a:ext cx="1440000" cy="63135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r>
              <a:rPr lang="de-DE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DE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</a:t>
            </a:r>
            <a:r>
              <a:rPr lang="de-DE" sz="15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uptake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3BD34564-7277-4B5F-9DF5-A8E07A903ED8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53" y="721182"/>
            <a:ext cx="6908248" cy="4432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236F7FC2-1809-4EF6-8596-EB28B593AB94}"/>
              </a:ext>
            </a:extLst>
          </p:cNvPr>
          <p:cNvSpPr txBox="1"/>
          <p:nvPr/>
        </p:nvSpPr>
        <p:spPr>
          <a:xfrm>
            <a:off x="196857" y="5301198"/>
            <a:ext cx="8512482" cy="1415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5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in annual CO</a:t>
            </a:r>
            <a:r>
              <a:rPr lang="de-DE" sz="15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uptake was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even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larger,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smaller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effective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rooting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zone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soil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C stock, and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amount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plant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available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water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was at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sites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Effective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rooting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zone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soil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C stock, and plant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available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water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influence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represent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among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others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water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availability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trees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772048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5B69D4EF-887E-444C-87B9-B3B140617666}"/>
              </a:ext>
            </a:extLst>
          </p:cNvPr>
          <p:cNvSpPr txBox="1"/>
          <p:nvPr/>
        </p:nvSpPr>
        <p:spPr>
          <a:xfrm>
            <a:off x="0" y="173765"/>
            <a:ext cx="8800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LAI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at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monitoring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sites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2000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Pfeil: nach unten 15">
            <a:hlinkClick r:id="rId3" action="ppaction://hlinksldjump"/>
            <a:extLst>
              <a:ext uri="{FF2B5EF4-FFF2-40B4-BE49-F238E27FC236}">
                <a16:creationId xmlns:a16="http://schemas.microsoft.com/office/drawing/2014/main" id="{7FAF6CA1-D9E4-4CC2-91C5-7F6144B1D10E}"/>
              </a:ext>
            </a:extLst>
          </p:cNvPr>
          <p:cNvSpPr/>
          <p:nvPr/>
        </p:nvSpPr>
        <p:spPr>
          <a:xfrm rot="5400000">
            <a:off x="8120962" y="-143227"/>
            <a:ext cx="631355" cy="1097463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500" dirty="0">
                <a:solidFill>
                  <a:schemeClr val="tx1"/>
                </a:solidFill>
              </a:rPr>
              <a:t>Menu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36F7FC2-1809-4EF6-8596-EB28B593AB94}"/>
              </a:ext>
            </a:extLst>
          </p:cNvPr>
          <p:cNvSpPr txBox="1"/>
          <p:nvPr/>
        </p:nvSpPr>
        <p:spPr>
          <a:xfrm>
            <a:off x="288117" y="5352849"/>
            <a:ext cx="8512482" cy="1415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2018: Fast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leaf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where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all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leaves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were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exposed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already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in June,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triggered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warm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temperatures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Water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stress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induced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early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leaf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fall in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July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2019: Forests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adept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drought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build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up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their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canopy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more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slowly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Leaves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were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fully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exposed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not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until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July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. Maximum LAI was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lower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at all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sites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comparison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2018.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6A152E5-46A7-4625-9EA1-8CDF1A60717B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17" y="721182"/>
            <a:ext cx="5492857" cy="468575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BD926C58-55C5-4D54-92A3-5E5A2376E559}"/>
              </a:ext>
            </a:extLst>
          </p:cNvPr>
          <p:cNvSpPr/>
          <p:nvPr/>
        </p:nvSpPr>
        <p:spPr>
          <a:xfrm>
            <a:off x="1200727" y="2900218"/>
            <a:ext cx="581891" cy="52878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6EE1BC65-1E95-4E96-9CAC-3738107D9427}"/>
              </a:ext>
            </a:extLst>
          </p:cNvPr>
          <p:cNvSpPr/>
          <p:nvPr/>
        </p:nvSpPr>
        <p:spPr>
          <a:xfrm>
            <a:off x="5093854" y="2900218"/>
            <a:ext cx="581891" cy="52878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C9D30AF0-6ADC-470D-BE38-D5FB835B072A}"/>
              </a:ext>
            </a:extLst>
          </p:cNvPr>
          <p:cNvSpPr txBox="1"/>
          <p:nvPr/>
        </p:nvSpPr>
        <p:spPr>
          <a:xfrm>
            <a:off x="5921612" y="1687476"/>
            <a:ext cx="237648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At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two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sites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massive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loss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trees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due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sooty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bark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disease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consequence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water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shortage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cxnSp>
        <p:nvCxnSpPr>
          <p:cNvPr id="22" name="Verbinder: gewinkelt 21">
            <a:extLst>
              <a:ext uri="{FF2B5EF4-FFF2-40B4-BE49-F238E27FC236}">
                <a16:creationId xmlns:a16="http://schemas.microsoft.com/office/drawing/2014/main" id="{5F0534C8-B0EE-46D7-8666-D36402B11049}"/>
              </a:ext>
            </a:extLst>
          </p:cNvPr>
          <p:cNvCxnSpPr>
            <a:cxnSpLocks/>
            <a:stCxn id="12" idx="1"/>
            <a:endCxn id="2" idx="0"/>
          </p:cNvCxnSpPr>
          <p:nvPr/>
        </p:nvCxnSpPr>
        <p:spPr>
          <a:xfrm rot="10800000" flipV="1">
            <a:off x="1491674" y="2333806"/>
            <a:ext cx="4429939" cy="566411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Verbinder: gewinkelt 26">
            <a:extLst>
              <a:ext uri="{FF2B5EF4-FFF2-40B4-BE49-F238E27FC236}">
                <a16:creationId xmlns:a16="http://schemas.microsoft.com/office/drawing/2014/main" id="{B84F813B-EEE1-4CC1-B0AD-22EA2A436E38}"/>
              </a:ext>
            </a:extLst>
          </p:cNvPr>
          <p:cNvCxnSpPr>
            <a:cxnSpLocks/>
            <a:stCxn id="12" idx="1"/>
            <a:endCxn id="10" idx="6"/>
          </p:cNvCxnSpPr>
          <p:nvPr/>
        </p:nvCxnSpPr>
        <p:spPr>
          <a:xfrm rot="10800000" flipV="1">
            <a:off x="5675746" y="2333807"/>
            <a:ext cx="245867" cy="830802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hteck 30">
            <a:hlinkClick r:id="rId5" action="ppaction://hlinksldjump"/>
            <a:extLst>
              <a:ext uri="{FF2B5EF4-FFF2-40B4-BE49-F238E27FC236}">
                <a16:creationId xmlns:a16="http://schemas.microsoft.com/office/drawing/2014/main" id="{6DE03B2F-3030-4E98-A31D-156929DF9F7D}"/>
              </a:ext>
            </a:extLst>
          </p:cNvPr>
          <p:cNvSpPr/>
          <p:nvPr/>
        </p:nvSpPr>
        <p:spPr>
          <a:xfrm>
            <a:off x="7545371" y="889571"/>
            <a:ext cx="1440000" cy="63135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Annual CO</a:t>
            </a:r>
            <a:r>
              <a:rPr lang="de-DE" sz="15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de-DE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translocation</a:t>
            </a:r>
          </a:p>
        </p:txBody>
      </p:sp>
    </p:spTree>
    <p:extLst>
      <p:ext uri="{BB962C8B-B14F-4D97-AF65-F5344CB8AC3E}">
        <p14:creationId xmlns:p14="http://schemas.microsoft.com/office/powerpoint/2010/main" val="22742460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5B69D4EF-887E-444C-87B9-B3B140617666}"/>
              </a:ext>
            </a:extLst>
          </p:cNvPr>
          <p:cNvSpPr txBox="1"/>
          <p:nvPr/>
        </p:nvSpPr>
        <p:spPr>
          <a:xfrm>
            <a:off x="0" y="173765"/>
            <a:ext cx="8800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de-DE" sz="20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translocation</a:t>
            </a:r>
            <a:endParaRPr lang="de-DE" sz="2000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Pfeil: nach unten 15">
            <a:hlinkClick r:id="rId3" action="ppaction://hlinksldjump"/>
            <a:extLst>
              <a:ext uri="{FF2B5EF4-FFF2-40B4-BE49-F238E27FC236}">
                <a16:creationId xmlns:a16="http://schemas.microsoft.com/office/drawing/2014/main" id="{7FAF6CA1-D9E4-4CC2-91C5-7F6144B1D10E}"/>
              </a:ext>
            </a:extLst>
          </p:cNvPr>
          <p:cNvSpPr/>
          <p:nvPr/>
        </p:nvSpPr>
        <p:spPr>
          <a:xfrm rot="5400000">
            <a:off x="8120962" y="-143227"/>
            <a:ext cx="631355" cy="1097463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500" dirty="0">
                <a:solidFill>
                  <a:schemeClr val="tx1"/>
                </a:solidFill>
              </a:rPr>
              <a:t>Menu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36F7FC2-1809-4EF6-8596-EB28B593AB94}"/>
              </a:ext>
            </a:extLst>
          </p:cNvPr>
          <p:cNvSpPr txBox="1"/>
          <p:nvPr/>
        </p:nvSpPr>
        <p:spPr>
          <a:xfrm>
            <a:off x="288117" y="5568993"/>
            <a:ext cx="8512482" cy="1115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de-DE" sz="15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translocation </a:t>
            </a:r>
            <a:r>
              <a:rPr lang="de-DE" sz="15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decreased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at all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sites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in 2019 in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comparison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2018.</a:t>
            </a:r>
          </a:p>
          <a:p>
            <a:pPr marL="285750" indent="-2857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Decrease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in annual CO</a:t>
            </a:r>
            <a:r>
              <a:rPr lang="de-DE" sz="15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translocation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also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correlated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effective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rooting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zone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soil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C stock, and plant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available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water</a:t>
            </a:r>
            <a:endParaRPr lang="de-DE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hteck 30">
            <a:hlinkClick r:id="rId4" action="ppaction://hlinksldjump"/>
            <a:extLst>
              <a:ext uri="{FF2B5EF4-FFF2-40B4-BE49-F238E27FC236}">
                <a16:creationId xmlns:a16="http://schemas.microsoft.com/office/drawing/2014/main" id="{6DE03B2F-3030-4E98-A31D-156929DF9F7D}"/>
              </a:ext>
            </a:extLst>
          </p:cNvPr>
          <p:cNvSpPr/>
          <p:nvPr/>
        </p:nvSpPr>
        <p:spPr>
          <a:xfrm>
            <a:off x="7545371" y="869555"/>
            <a:ext cx="1440000" cy="63135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Leaf </a:t>
            </a:r>
            <a:r>
              <a:rPr lang="de-DE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endParaRPr lang="de-DE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7F3F4E67-5277-4643-B901-CC903D5F8E14}"/>
              </a:ext>
            </a:extLst>
          </p:cNvPr>
          <p:cNvPicPr/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17" y="721182"/>
            <a:ext cx="5927956" cy="4700504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Rechteck 13">
            <a:extLst>
              <a:ext uri="{FF2B5EF4-FFF2-40B4-BE49-F238E27FC236}">
                <a16:creationId xmlns:a16="http://schemas.microsoft.com/office/drawing/2014/main" id="{68FAA763-07CB-46B6-8DE8-B3C5B776E16A}"/>
              </a:ext>
            </a:extLst>
          </p:cNvPr>
          <p:cNvSpPr/>
          <p:nvPr/>
        </p:nvSpPr>
        <p:spPr>
          <a:xfrm>
            <a:off x="6313338" y="2627105"/>
            <a:ext cx="2672033" cy="902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= semi-</a:t>
            </a:r>
            <a:r>
              <a:rPr lang="de-DE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natural</a:t>
            </a:r>
            <a:r>
              <a:rPr lang="de-DE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forests</a:t>
            </a:r>
            <a:r>
              <a:rPr lang="de-DE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algn="ctr"/>
            <a:r>
              <a:rPr lang="de-DE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= urban </a:t>
            </a:r>
            <a:r>
              <a:rPr lang="de-DE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greening</a:t>
            </a:r>
            <a:r>
              <a:rPr lang="de-DE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forests</a:t>
            </a:r>
            <a:r>
              <a:rPr lang="de-DE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algn="ctr"/>
            <a:r>
              <a:rPr lang="de-DE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= </a:t>
            </a:r>
            <a:r>
              <a:rPr lang="de-DE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succession</a:t>
            </a:r>
            <a:r>
              <a:rPr lang="de-DE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forests</a:t>
            </a:r>
            <a:endParaRPr lang="de-DE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5B5A537F-0407-4133-85AB-8B084E76DF14}"/>
              </a:ext>
            </a:extLst>
          </p:cNvPr>
          <p:cNvSpPr/>
          <p:nvPr/>
        </p:nvSpPr>
        <p:spPr>
          <a:xfrm>
            <a:off x="6451733" y="1261240"/>
            <a:ext cx="600257" cy="23967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/>
              <a:t>2018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1B9871B7-7275-405D-B15C-82C486C1935C}"/>
              </a:ext>
            </a:extLst>
          </p:cNvPr>
          <p:cNvSpPr/>
          <p:nvPr/>
        </p:nvSpPr>
        <p:spPr>
          <a:xfrm>
            <a:off x="6451733" y="1647648"/>
            <a:ext cx="600257" cy="23967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>
                <a:solidFill>
                  <a:schemeClr val="tx1"/>
                </a:solidFill>
              </a:rPr>
              <a:t>2019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8D8B41EE-2A70-41B5-BFE5-99010ECC4184}"/>
              </a:ext>
            </a:extLst>
          </p:cNvPr>
          <p:cNvSpPr/>
          <p:nvPr/>
        </p:nvSpPr>
        <p:spPr>
          <a:xfrm rot="16200000">
            <a:off x="-655690" y="2951599"/>
            <a:ext cx="1647944" cy="2396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300" dirty="0">
                <a:solidFill>
                  <a:schemeClr val="tx1"/>
                </a:solidFill>
              </a:rPr>
              <a:t>[kg a</a:t>
            </a:r>
            <a:r>
              <a:rPr lang="de-DE" sz="1300" baseline="30000" dirty="0">
                <a:solidFill>
                  <a:schemeClr val="tx1"/>
                </a:solidFill>
              </a:rPr>
              <a:t>-1</a:t>
            </a:r>
            <a:r>
              <a:rPr lang="de-DE" sz="1300" dirty="0">
                <a:solidFill>
                  <a:schemeClr val="tx1"/>
                </a:solidFill>
              </a:rPr>
              <a:t> (100 m)</a:t>
            </a:r>
            <a:r>
              <a:rPr lang="de-DE" sz="1300" baseline="30000" dirty="0">
                <a:solidFill>
                  <a:schemeClr val="tx1"/>
                </a:solidFill>
              </a:rPr>
              <a:t>-2</a:t>
            </a:r>
            <a:r>
              <a:rPr lang="de-DE" sz="1300" dirty="0">
                <a:solidFill>
                  <a:schemeClr val="tx1"/>
                </a:solidFill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7041989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5B69D4EF-887E-444C-87B9-B3B140617666}"/>
              </a:ext>
            </a:extLst>
          </p:cNvPr>
          <p:cNvSpPr txBox="1"/>
          <p:nvPr/>
        </p:nvSpPr>
        <p:spPr>
          <a:xfrm>
            <a:off x="0" y="173765"/>
            <a:ext cx="8800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de-DE" sz="20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release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soil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respiration</a:t>
            </a:r>
            <a:endParaRPr lang="de-DE" sz="2000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Pfeil: nach unten 15">
            <a:hlinkClick r:id="rId3" action="ppaction://hlinksldjump"/>
            <a:extLst>
              <a:ext uri="{FF2B5EF4-FFF2-40B4-BE49-F238E27FC236}">
                <a16:creationId xmlns:a16="http://schemas.microsoft.com/office/drawing/2014/main" id="{7FAF6CA1-D9E4-4CC2-91C5-7F6144B1D10E}"/>
              </a:ext>
            </a:extLst>
          </p:cNvPr>
          <p:cNvSpPr/>
          <p:nvPr/>
        </p:nvSpPr>
        <p:spPr>
          <a:xfrm rot="5400000">
            <a:off x="8120962" y="-143227"/>
            <a:ext cx="631355" cy="1097463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500" dirty="0">
                <a:solidFill>
                  <a:schemeClr val="tx1"/>
                </a:solidFill>
              </a:rPr>
              <a:t>Menu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36F7FC2-1809-4EF6-8596-EB28B593AB94}"/>
              </a:ext>
            </a:extLst>
          </p:cNvPr>
          <p:cNvSpPr txBox="1"/>
          <p:nvPr/>
        </p:nvSpPr>
        <p:spPr>
          <a:xfrm>
            <a:off x="315759" y="5568993"/>
            <a:ext cx="8512482" cy="1115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Mean CO</a:t>
            </a:r>
            <a:r>
              <a:rPr lang="de-DE" sz="15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effluxes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varies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in a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narrow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range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0.5 and 1 µ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mol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CO</a:t>
            </a:r>
            <a:r>
              <a:rPr lang="de-DE" sz="15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m</a:t>
            </a:r>
            <a:r>
              <a:rPr lang="de-DE" sz="1500" baseline="30000" dirty="0">
                <a:latin typeface="Arial" panose="020B0604020202020204" pitchFamily="34" charset="0"/>
                <a:cs typeface="Arial" panose="020B0604020202020204" pitchFamily="34" charset="0"/>
              </a:rPr>
              <a:t>-2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s</a:t>
            </a:r>
            <a:r>
              <a:rPr lang="de-DE" sz="1500" baseline="30000" dirty="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leading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annual CO</a:t>
            </a:r>
            <a:r>
              <a:rPr lang="de-DE" sz="15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output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69.4 and 138.8 kg CO</a:t>
            </a:r>
            <a:r>
              <a:rPr lang="de-DE" sz="15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de-DE" sz="1500" baseline="30000" dirty="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100 m</a:t>
            </a:r>
            <a:r>
              <a:rPr lang="de-DE" sz="1500" baseline="30000" dirty="0">
                <a:latin typeface="Arial" panose="020B0604020202020204" pitchFamily="34" charset="0"/>
                <a:cs typeface="Arial" panose="020B0604020202020204" pitchFamily="34" charset="0"/>
              </a:rPr>
              <a:t>-2</a:t>
            </a:r>
          </a:p>
          <a:p>
            <a:pPr marL="285750" indent="-2857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We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found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significant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difference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in CO</a:t>
            </a:r>
            <a:r>
              <a:rPr lang="de-DE" sz="15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efflux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sites</a:t>
            </a:r>
            <a:endParaRPr lang="de-DE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7DF90770-378D-4FB3-AF4C-4211EF814B8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17" y="831758"/>
            <a:ext cx="7147156" cy="43313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Rechteck 13">
            <a:hlinkClick r:id="rId5" action="ppaction://hlinksldjump"/>
            <a:extLst>
              <a:ext uri="{FF2B5EF4-FFF2-40B4-BE49-F238E27FC236}">
                <a16:creationId xmlns:a16="http://schemas.microsoft.com/office/drawing/2014/main" id="{2678F8D9-68D8-4700-A9E9-32BC4AC7CDAC}"/>
              </a:ext>
            </a:extLst>
          </p:cNvPr>
          <p:cNvSpPr/>
          <p:nvPr/>
        </p:nvSpPr>
        <p:spPr>
          <a:xfrm>
            <a:off x="7545371" y="831758"/>
            <a:ext cx="1440000" cy="86755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Factors</a:t>
            </a:r>
            <a:r>
              <a:rPr lang="de-DE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explaining</a:t>
            </a:r>
            <a:r>
              <a:rPr lang="de-DE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differences</a:t>
            </a:r>
            <a:endParaRPr lang="de-DE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358DA951-A019-49B2-B867-55CE0956B0F1}"/>
              </a:ext>
            </a:extLst>
          </p:cNvPr>
          <p:cNvSpPr/>
          <p:nvPr/>
        </p:nvSpPr>
        <p:spPr>
          <a:xfrm>
            <a:off x="315759" y="4987627"/>
            <a:ext cx="7229612" cy="35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= semi-</a:t>
            </a:r>
            <a:r>
              <a:rPr lang="de-DE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natural</a:t>
            </a:r>
            <a:r>
              <a:rPr lang="de-DE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forests</a:t>
            </a:r>
            <a:r>
              <a:rPr lang="de-DE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B = urban </a:t>
            </a:r>
            <a:r>
              <a:rPr lang="de-DE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greening</a:t>
            </a:r>
            <a:r>
              <a:rPr lang="de-DE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forests</a:t>
            </a:r>
            <a:r>
              <a:rPr lang="de-DE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C = </a:t>
            </a:r>
            <a:r>
              <a:rPr lang="de-DE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succession</a:t>
            </a:r>
            <a:r>
              <a:rPr lang="de-DE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forests</a:t>
            </a:r>
            <a:endParaRPr lang="de-DE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48548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5B69D4EF-887E-444C-87B9-B3B140617666}"/>
              </a:ext>
            </a:extLst>
          </p:cNvPr>
          <p:cNvSpPr txBox="1"/>
          <p:nvPr/>
        </p:nvSpPr>
        <p:spPr>
          <a:xfrm>
            <a:off x="0" y="173765"/>
            <a:ext cx="8800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Factors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explaining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CO</a:t>
            </a:r>
            <a:r>
              <a:rPr lang="de-DE" sz="20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release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soil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respiration</a:t>
            </a:r>
            <a:endParaRPr lang="de-DE" sz="2000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Pfeil: nach unten 15">
            <a:hlinkClick r:id="rId3" action="ppaction://hlinksldjump"/>
            <a:extLst>
              <a:ext uri="{FF2B5EF4-FFF2-40B4-BE49-F238E27FC236}">
                <a16:creationId xmlns:a16="http://schemas.microsoft.com/office/drawing/2014/main" id="{7FAF6CA1-D9E4-4CC2-91C5-7F6144B1D10E}"/>
              </a:ext>
            </a:extLst>
          </p:cNvPr>
          <p:cNvSpPr/>
          <p:nvPr/>
        </p:nvSpPr>
        <p:spPr>
          <a:xfrm rot="5400000">
            <a:off x="8120962" y="-143227"/>
            <a:ext cx="631355" cy="1097463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500" dirty="0">
                <a:solidFill>
                  <a:schemeClr val="tx1"/>
                </a:solidFill>
              </a:rPr>
              <a:t>Menu</a:t>
            </a:r>
          </a:p>
        </p:txBody>
      </p:sp>
      <p:sp>
        <p:nvSpPr>
          <p:cNvPr id="14" name="Rechteck 13">
            <a:hlinkClick r:id="rId4" action="ppaction://hlinksldjump"/>
            <a:extLst>
              <a:ext uri="{FF2B5EF4-FFF2-40B4-BE49-F238E27FC236}">
                <a16:creationId xmlns:a16="http://schemas.microsoft.com/office/drawing/2014/main" id="{2678F8D9-68D8-4700-A9E9-32BC4AC7CDAC}"/>
              </a:ext>
            </a:extLst>
          </p:cNvPr>
          <p:cNvSpPr/>
          <p:nvPr/>
        </p:nvSpPr>
        <p:spPr>
          <a:xfrm>
            <a:off x="7545371" y="792273"/>
            <a:ext cx="1440000" cy="63135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Soil</a:t>
            </a:r>
            <a:r>
              <a:rPr lang="de-DE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respiration</a:t>
            </a:r>
            <a:endParaRPr lang="de-DE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715B63E-66B1-4EB1-879B-7AA6D92C44C0}"/>
              </a:ext>
            </a:extLst>
          </p:cNvPr>
          <p:cNvPicPr/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629" y="850492"/>
            <a:ext cx="5992789" cy="447889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Kreuz 4">
            <a:extLst>
              <a:ext uri="{FF2B5EF4-FFF2-40B4-BE49-F238E27FC236}">
                <a16:creationId xmlns:a16="http://schemas.microsoft.com/office/drawing/2014/main" id="{D4410EA8-1A81-448D-B2CE-C3C646EEFA72}"/>
              </a:ext>
            </a:extLst>
          </p:cNvPr>
          <p:cNvSpPr/>
          <p:nvPr/>
        </p:nvSpPr>
        <p:spPr>
          <a:xfrm>
            <a:off x="5726545" y="1616363"/>
            <a:ext cx="249382" cy="240145"/>
          </a:xfrm>
          <a:prstGeom prst="plu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91FCE981-A8D4-422C-9325-DB4AFF40F3C5}"/>
              </a:ext>
            </a:extLst>
          </p:cNvPr>
          <p:cNvSpPr txBox="1"/>
          <p:nvPr/>
        </p:nvSpPr>
        <p:spPr>
          <a:xfrm>
            <a:off x="6564270" y="1494720"/>
            <a:ext cx="2496322" cy="10156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de-DE" sz="1000" u="sng" dirty="0" err="1"/>
              <a:t>Microbial</a:t>
            </a:r>
            <a:r>
              <a:rPr lang="de-DE" sz="1000" u="sng" dirty="0"/>
              <a:t> </a:t>
            </a:r>
            <a:r>
              <a:rPr lang="de-DE" sz="1000" u="sng" dirty="0" err="1"/>
              <a:t>biomass</a:t>
            </a:r>
            <a:r>
              <a:rPr lang="de-DE" sz="1000" u="sng" dirty="0"/>
              <a:t> </a:t>
            </a:r>
            <a:r>
              <a:rPr lang="de-DE" sz="1000" u="sng" dirty="0" err="1"/>
              <a:t>effect</a:t>
            </a:r>
            <a:endParaRPr lang="de-DE" sz="1000" u="sng" dirty="0"/>
          </a:p>
          <a:p>
            <a:r>
              <a:rPr lang="de-DE" sz="1000" dirty="0"/>
              <a:t>CO</a:t>
            </a:r>
            <a:r>
              <a:rPr lang="de-DE" sz="1000" baseline="-25000" dirty="0"/>
              <a:t>2</a:t>
            </a:r>
            <a:r>
              <a:rPr lang="de-DE" sz="1000" dirty="0"/>
              <a:t> </a:t>
            </a:r>
            <a:r>
              <a:rPr lang="de-DE" sz="1000" dirty="0" err="1"/>
              <a:t>efflux</a:t>
            </a:r>
            <a:r>
              <a:rPr lang="de-DE" sz="1000" dirty="0"/>
              <a:t> </a:t>
            </a:r>
            <a:r>
              <a:rPr lang="de-DE" sz="1000" dirty="0" err="1"/>
              <a:t>is</a:t>
            </a:r>
            <a:r>
              <a:rPr lang="de-DE" sz="1000" dirty="0"/>
              <a:t> </a:t>
            </a:r>
            <a:r>
              <a:rPr lang="de-DE" sz="1000" dirty="0" err="1"/>
              <a:t>even</a:t>
            </a:r>
            <a:r>
              <a:rPr lang="de-DE" sz="1000" dirty="0"/>
              <a:t> larger, </a:t>
            </a:r>
            <a:r>
              <a:rPr lang="de-DE" sz="1000" dirty="0" err="1"/>
              <a:t>the</a:t>
            </a:r>
            <a:r>
              <a:rPr lang="de-DE" sz="1000" dirty="0"/>
              <a:t> larger </a:t>
            </a:r>
            <a:r>
              <a:rPr lang="de-DE" sz="1000" dirty="0" err="1"/>
              <a:t>the</a:t>
            </a:r>
            <a:r>
              <a:rPr lang="de-DE" sz="1000" dirty="0"/>
              <a:t> </a:t>
            </a:r>
            <a:r>
              <a:rPr lang="de-DE" sz="1000" dirty="0" err="1"/>
              <a:t>amount</a:t>
            </a:r>
            <a:r>
              <a:rPr lang="de-DE" sz="1000" dirty="0"/>
              <a:t> </a:t>
            </a:r>
            <a:r>
              <a:rPr lang="de-DE" sz="1000" dirty="0" err="1"/>
              <a:t>of</a:t>
            </a:r>
            <a:r>
              <a:rPr lang="de-DE" sz="1000" dirty="0"/>
              <a:t> </a:t>
            </a:r>
            <a:r>
              <a:rPr lang="de-DE" sz="1000" dirty="0" err="1"/>
              <a:t>microbial</a:t>
            </a:r>
            <a:r>
              <a:rPr lang="de-DE" sz="1000" dirty="0"/>
              <a:t> </a:t>
            </a:r>
            <a:r>
              <a:rPr lang="de-DE" sz="1000" dirty="0" err="1"/>
              <a:t>biomass</a:t>
            </a:r>
            <a:r>
              <a:rPr lang="de-DE" sz="1000" dirty="0"/>
              <a:t> </a:t>
            </a:r>
            <a:r>
              <a:rPr lang="de-DE" sz="1000" dirty="0" err="1"/>
              <a:t>is</a:t>
            </a:r>
            <a:r>
              <a:rPr lang="de-DE" sz="1000" dirty="0"/>
              <a:t>. </a:t>
            </a:r>
            <a:r>
              <a:rPr lang="de-DE" sz="1000" dirty="0" err="1"/>
              <a:t>Therefore</a:t>
            </a:r>
            <a:r>
              <a:rPr lang="de-DE" sz="1000" dirty="0"/>
              <a:t>, </a:t>
            </a:r>
            <a:r>
              <a:rPr lang="de-DE" sz="1000" dirty="0" err="1"/>
              <a:t>the</a:t>
            </a:r>
            <a:r>
              <a:rPr lang="de-DE" sz="1000" dirty="0"/>
              <a:t> CO</a:t>
            </a:r>
            <a:r>
              <a:rPr lang="de-DE" sz="1000" baseline="-25000" dirty="0"/>
              <a:t>2</a:t>
            </a:r>
            <a:r>
              <a:rPr lang="de-DE" sz="1000" dirty="0"/>
              <a:t> </a:t>
            </a:r>
            <a:r>
              <a:rPr lang="de-DE" sz="1000" dirty="0" err="1"/>
              <a:t>efflux</a:t>
            </a:r>
            <a:r>
              <a:rPr lang="de-DE" sz="1000" dirty="0"/>
              <a:t> </a:t>
            </a:r>
            <a:r>
              <a:rPr lang="de-DE" sz="1000" dirty="0" err="1"/>
              <a:t>from</a:t>
            </a:r>
            <a:r>
              <a:rPr lang="de-DE" sz="1000" dirty="0"/>
              <a:t> </a:t>
            </a:r>
            <a:r>
              <a:rPr lang="de-DE" sz="1000" dirty="0" err="1"/>
              <a:t>soil</a:t>
            </a:r>
            <a:r>
              <a:rPr lang="de-DE" sz="1000" dirty="0"/>
              <a:t> </a:t>
            </a:r>
            <a:r>
              <a:rPr lang="de-DE" sz="1000" dirty="0" err="1"/>
              <a:t>respiration</a:t>
            </a:r>
            <a:r>
              <a:rPr lang="de-DE" sz="1000" dirty="0"/>
              <a:t> </a:t>
            </a:r>
            <a:r>
              <a:rPr lang="de-DE" sz="1000" dirty="0" err="1"/>
              <a:t>is</a:t>
            </a:r>
            <a:r>
              <a:rPr lang="de-DE" sz="1000" dirty="0"/>
              <a:t> </a:t>
            </a:r>
            <a:r>
              <a:rPr lang="de-DE" sz="1000" dirty="0" err="1"/>
              <a:t>clearly</a:t>
            </a:r>
            <a:r>
              <a:rPr lang="de-DE" sz="1000" dirty="0"/>
              <a:t> </a:t>
            </a:r>
            <a:r>
              <a:rPr lang="de-DE" sz="1000" dirty="0" err="1"/>
              <a:t>controlled</a:t>
            </a:r>
            <a:r>
              <a:rPr lang="de-DE" sz="1000" dirty="0"/>
              <a:t> </a:t>
            </a:r>
            <a:r>
              <a:rPr lang="de-DE" sz="1000" dirty="0" err="1"/>
              <a:t>by</a:t>
            </a:r>
            <a:r>
              <a:rPr lang="de-DE" sz="1000" dirty="0"/>
              <a:t> </a:t>
            </a:r>
            <a:r>
              <a:rPr lang="de-DE" sz="1000" dirty="0" err="1"/>
              <a:t>the</a:t>
            </a:r>
            <a:r>
              <a:rPr lang="de-DE" sz="1000" dirty="0"/>
              <a:t> </a:t>
            </a:r>
            <a:r>
              <a:rPr lang="de-DE" sz="1000" dirty="0" err="1"/>
              <a:t>amount</a:t>
            </a:r>
            <a:r>
              <a:rPr lang="de-DE" sz="1000" dirty="0"/>
              <a:t> </a:t>
            </a:r>
            <a:r>
              <a:rPr lang="de-DE" sz="1000" dirty="0" err="1"/>
              <a:t>of</a:t>
            </a:r>
            <a:r>
              <a:rPr lang="de-DE" sz="1000" dirty="0"/>
              <a:t> </a:t>
            </a:r>
            <a:r>
              <a:rPr lang="de-DE" sz="1000" dirty="0" err="1"/>
              <a:t>microbial</a:t>
            </a:r>
            <a:r>
              <a:rPr lang="de-DE" sz="1000" dirty="0"/>
              <a:t> </a:t>
            </a:r>
            <a:r>
              <a:rPr lang="de-DE" sz="1000" dirty="0" err="1"/>
              <a:t>biomass</a:t>
            </a:r>
            <a:endParaRPr lang="de-DE" sz="1000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54C368B2-36E1-4863-84C2-6BD3F32D9634}"/>
              </a:ext>
            </a:extLst>
          </p:cNvPr>
          <p:cNvSpPr txBox="1"/>
          <p:nvPr/>
        </p:nvSpPr>
        <p:spPr>
          <a:xfrm>
            <a:off x="6564270" y="2588645"/>
            <a:ext cx="2496322" cy="224676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de-DE" sz="1000" u="sng" dirty="0" err="1"/>
              <a:t>Water</a:t>
            </a:r>
            <a:r>
              <a:rPr lang="de-DE" sz="1000" u="sng" dirty="0"/>
              <a:t> </a:t>
            </a:r>
            <a:r>
              <a:rPr lang="de-DE" sz="1000" u="sng" dirty="0" err="1"/>
              <a:t>shortage</a:t>
            </a:r>
            <a:r>
              <a:rPr lang="de-DE" sz="1000" u="sng" dirty="0"/>
              <a:t> </a:t>
            </a:r>
            <a:r>
              <a:rPr lang="de-DE" sz="1000" u="sng" dirty="0" err="1"/>
              <a:t>effect</a:t>
            </a:r>
            <a:endParaRPr lang="de-DE" sz="1000" u="sng" dirty="0"/>
          </a:p>
          <a:p>
            <a:r>
              <a:rPr lang="de-DE" sz="1000" dirty="0" err="1"/>
              <a:t>C</a:t>
            </a:r>
            <a:r>
              <a:rPr lang="de-DE" sz="1000" baseline="-25000" dirty="0" err="1"/>
              <a:t>mik</a:t>
            </a:r>
            <a:r>
              <a:rPr lang="de-DE" sz="1000" dirty="0"/>
              <a:t>/</a:t>
            </a:r>
            <a:r>
              <a:rPr lang="de-DE" sz="1000" dirty="0" err="1"/>
              <a:t>C</a:t>
            </a:r>
            <a:r>
              <a:rPr lang="de-DE" sz="1000" baseline="-25000" dirty="0" err="1"/>
              <a:t>org</a:t>
            </a:r>
            <a:r>
              <a:rPr lang="de-DE" sz="1000" dirty="0"/>
              <a:t> </a:t>
            </a:r>
            <a:r>
              <a:rPr lang="de-DE" sz="1000" dirty="0" err="1"/>
              <a:t>ratio</a:t>
            </a:r>
            <a:r>
              <a:rPr lang="de-DE" sz="1000" dirty="0"/>
              <a:t> </a:t>
            </a:r>
            <a:r>
              <a:rPr lang="de-DE" sz="1000" dirty="0" err="1"/>
              <a:t>represents</a:t>
            </a:r>
            <a:r>
              <a:rPr lang="de-DE" sz="1000" dirty="0"/>
              <a:t> </a:t>
            </a:r>
            <a:r>
              <a:rPr lang="de-DE" sz="1000" dirty="0" err="1"/>
              <a:t>the</a:t>
            </a:r>
            <a:r>
              <a:rPr lang="de-DE" sz="1000" dirty="0"/>
              <a:t> </a:t>
            </a:r>
            <a:r>
              <a:rPr lang="de-DE" sz="1000" dirty="0" err="1"/>
              <a:t>decomposability</a:t>
            </a:r>
            <a:r>
              <a:rPr lang="de-DE" sz="1000" dirty="0"/>
              <a:t> and </a:t>
            </a:r>
            <a:r>
              <a:rPr lang="de-DE" sz="1000" dirty="0" err="1"/>
              <a:t>accessability</a:t>
            </a:r>
            <a:r>
              <a:rPr lang="de-DE" sz="1000" dirty="0"/>
              <a:t> </a:t>
            </a:r>
            <a:r>
              <a:rPr lang="de-DE" sz="1000" dirty="0" err="1"/>
              <a:t>of</a:t>
            </a:r>
            <a:r>
              <a:rPr lang="de-DE" sz="1000" dirty="0"/>
              <a:t> C </a:t>
            </a:r>
            <a:r>
              <a:rPr lang="de-DE" sz="1000" dirty="0" err="1"/>
              <a:t>for</a:t>
            </a:r>
            <a:r>
              <a:rPr lang="de-DE" sz="1000" dirty="0"/>
              <a:t> </a:t>
            </a:r>
            <a:r>
              <a:rPr lang="de-DE" sz="1000" dirty="0" err="1"/>
              <a:t>decomposition</a:t>
            </a:r>
            <a:r>
              <a:rPr lang="de-DE" sz="1000" dirty="0"/>
              <a:t>. </a:t>
            </a:r>
            <a:r>
              <a:rPr lang="de-DE" sz="1000" dirty="0" err="1"/>
              <a:t>Therefore</a:t>
            </a:r>
            <a:r>
              <a:rPr lang="de-DE" sz="1000" dirty="0"/>
              <a:t>, CO</a:t>
            </a:r>
            <a:r>
              <a:rPr lang="de-DE" sz="1000" baseline="-25000" dirty="0"/>
              <a:t>2</a:t>
            </a:r>
            <a:r>
              <a:rPr lang="de-DE" sz="1000" dirty="0"/>
              <a:t> </a:t>
            </a:r>
            <a:r>
              <a:rPr lang="de-DE" sz="1000" dirty="0" err="1"/>
              <a:t>efflux</a:t>
            </a:r>
            <a:r>
              <a:rPr lang="de-DE" sz="1000" dirty="0"/>
              <a:t> </a:t>
            </a:r>
            <a:r>
              <a:rPr lang="de-DE" sz="1000" dirty="0" err="1"/>
              <a:t>is</a:t>
            </a:r>
            <a:r>
              <a:rPr lang="de-DE" sz="1000" dirty="0"/>
              <a:t> </a:t>
            </a:r>
            <a:r>
              <a:rPr lang="de-DE" sz="1000" dirty="0" err="1"/>
              <a:t>even</a:t>
            </a:r>
            <a:r>
              <a:rPr lang="de-DE" sz="1000" dirty="0"/>
              <a:t> larger at </a:t>
            </a:r>
            <a:r>
              <a:rPr lang="de-DE" sz="1000" dirty="0" err="1"/>
              <a:t>sites</a:t>
            </a:r>
            <a:r>
              <a:rPr lang="de-DE" sz="1000" dirty="0"/>
              <a:t> </a:t>
            </a:r>
            <a:r>
              <a:rPr lang="de-DE" sz="1000" dirty="0" err="1"/>
              <a:t>with</a:t>
            </a:r>
            <a:r>
              <a:rPr lang="de-DE" sz="1000" dirty="0"/>
              <a:t> larger </a:t>
            </a:r>
            <a:r>
              <a:rPr lang="de-DE" sz="1000" dirty="0" err="1"/>
              <a:t>C</a:t>
            </a:r>
            <a:r>
              <a:rPr lang="de-DE" sz="1000" baseline="-25000" dirty="0" err="1"/>
              <a:t>mik</a:t>
            </a:r>
            <a:r>
              <a:rPr lang="de-DE" sz="1000" dirty="0"/>
              <a:t>/</a:t>
            </a:r>
            <a:r>
              <a:rPr lang="de-DE" sz="1000" dirty="0" err="1"/>
              <a:t>C</a:t>
            </a:r>
            <a:r>
              <a:rPr lang="de-DE" sz="1000" baseline="-25000" dirty="0" err="1"/>
              <a:t>org</a:t>
            </a:r>
            <a:r>
              <a:rPr lang="de-DE" sz="1000" dirty="0"/>
              <a:t> </a:t>
            </a:r>
            <a:r>
              <a:rPr lang="de-DE" sz="1000" dirty="0" err="1"/>
              <a:t>ratio</a:t>
            </a:r>
            <a:r>
              <a:rPr lang="de-DE" sz="1000" dirty="0"/>
              <a:t>. A </a:t>
            </a:r>
            <a:r>
              <a:rPr lang="de-DE" sz="1000" dirty="0" err="1"/>
              <a:t>C</a:t>
            </a:r>
            <a:r>
              <a:rPr lang="de-DE" sz="1000" baseline="-25000" dirty="0" err="1"/>
              <a:t>mik</a:t>
            </a:r>
            <a:r>
              <a:rPr lang="de-DE" sz="1000" dirty="0"/>
              <a:t>/</a:t>
            </a:r>
            <a:r>
              <a:rPr lang="de-DE" sz="1000" dirty="0" err="1"/>
              <a:t>C</a:t>
            </a:r>
            <a:r>
              <a:rPr lang="de-DE" sz="1000" baseline="-25000" dirty="0" err="1"/>
              <a:t>org</a:t>
            </a:r>
            <a:r>
              <a:rPr lang="de-DE" sz="1000" dirty="0"/>
              <a:t> &lt; 1.2 % </a:t>
            </a:r>
            <a:r>
              <a:rPr lang="de-DE" sz="1000" dirty="0" err="1"/>
              <a:t>is</a:t>
            </a:r>
            <a:r>
              <a:rPr lang="de-DE" sz="1000" dirty="0"/>
              <a:t> a </a:t>
            </a:r>
            <a:r>
              <a:rPr lang="de-DE" sz="1000" dirty="0" err="1"/>
              <a:t>threshold</a:t>
            </a:r>
            <a:r>
              <a:rPr lang="de-DE" sz="1000" dirty="0"/>
              <a:t> </a:t>
            </a:r>
            <a:r>
              <a:rPr lang="de-DE" sz="1000" dirty="0" err="1"/>
              <a:t>for</a:t>
            </a:r>
            <a:r>
              <a:rPr lang="de-DE" sz="1000" dirty="0"/>
              <a:t> </a:t>
            </a:r>
            <a:r>
              <a:rPr lang="de-DE" sz="1000" dirty="0" err="1"/>
              <a:t>inhibiting</a:t>
            </a:r>
            <a:r>
              <a:rPr lang="de-DE" sz="1000" dirty="0"/>
              <a:t> </a:t>
            </a:r>
            <a:r>
              <a:rPr lang="de-DE" sz="1000" dirty="0" err="1"/>
              <a:t>conditions</a:t>
            </a:r>
            <a:r>
              <a:rPr lang="de-DE" sz="1000" dirty="0"/>
              <a:t> </a:t>
            </a:r>
            <a:r>
              <a:rPr lang="de-DE" sz="1000" dirty="0" err="1"/>
              <a:t>for</a:t>
            </a:r>
            <a:r>
              <a:rPr lang="de-DE" sz="1000" dirty="0"/>
              <a:t> </a:t>
            </a:r>
            <a:r>
              <a:rPr lang="de-DE" sz="1000" dirty="0" err="1"/>
              <a:t>decomposition</a:t>
            </a:r>
            <a:r>
              <a:rPr lang="de-DE" sz="1000" dirty="0"/>
              <a:t> </a:t>
            </a:r>
            <a:r>
              <a:rPr lang="de-DE" sz="1000" dirty="0" err="1"/>
              <a:t>activity</a:t>
            </a:r>
            <a:r>
              <a:rPr lang="de-DE" sz="1000" dirty="0"/>
              <a:t>. </a:t>
            </a:r>
            <a:r>
              <a:rPr lang="de-DE" sz="1000" dirty="0" err="1"/>
              <a:t>Only</a:t>
            </a:r>
            <a:r>
              <a:rPr lang="de-DE" sz="1000" dirty="0"/>
              <a:t> </a:t>
            </a:r>
            <a:r>
              <a:rPr lang="de-DE" sz="1000" dirty="0" err="1"/>
              <a:t>one</a:t>
            </a:r>
            <a:r>
              <a:rPr lang="de-DE" sz="1000" dirty="0"/>
              <a:t> </a:t>
            </a:r>
            <a:r>
              <a:rPr lang="de-DE" sz="1000" dirty="0" err="1"/>
              <a:t>site</a:t>
            </a:r>
            <a:r>
              <a:rPr lang="de-DE" sz="1000" dirty="0"/>
              <a:t> was </a:t>
            </a:r>
            <a:r>
              <a:rPr lang="de-DE" sz="1000" dirty="0" err="1"/>
              <a:t>above</a:t>
            </a:r>
            <a:r>
              <a:rPr lang="de-DE" sz="1000" dirty="0"/>
              <a:t> </a:t>
            </a:r>
            <a:r>
              <a:rPr lang="de-DE" sz="1000" dirty="0" err="1"/>
              <a:t>that</a:t>
            </a:r>
            <a:r>
              <a:rPr lang="de-DE" sz="1000" dirty="0"/>
              <a:t> </a:t>
            </a:r>
            <a:r>
              <a:rPr lang="de-DE" sz="1000" dirty="0" err="1"/>
              <a:t>threshold</a:t>
            </a:r>
            <a:r>
              <a:rPr lang="de-DE" sz="1000" dirty="0"/>
              <a:t>. </a:t>
            </a:r>
            <a:r>
              <a:rPr lang="de-DE" sz="1000" dirty="0" err="1"/>
              <a:t>Consequently</a:t>
            </a:r>
            <a:r>
              <a:rPr lang="de-DE" sz="1000" dirty="0"/>
              <a:t>, at </a:t>
            </a:r>
            <a:r>
              <a:rPr lang="de-DE" sz="1000" dirty="0" err="1"/>
              <a:t>nearly</a:t>
            </a:r>
            <a:r>
              <a:rPr lang="de-DE" sz="1000" dirty="0"/>
              <a:t> all </a:t>
            </a:r>
            <a:r>
              <a:rPr lang="de-DE" sz="1000" dirty="0" err="1"/>
              <a:t>sites</a:t>
            </a:r>
            <a:r>
              <a:rPr lang="de-DE" sz="1000" dirty="0"/>
              <a:t> </a:t>
            </a:r>
            <a:r>
              <a:rPr lang="de-DE" sz="1000" dirty="0" err="1"/>
              <a:t>inhibiting</a:t>
            </a:r>
            <a:r>
              <a:rPr lang="de-DE" sz="1000" dirty="0"/>
              <a:t> </a:t>
            </a:r>
            <a:r>
              <a:rPr lang="de-DE" sz="1000" dirty="0" err="1"/>
              <a:t>conditions</a:t>
            </a:r>
            <a:r>
              <a:rPr lang="de-DE" sz="1000" dirty="0"/>
              <a:t> </a:t>
            </a:r>
            <a:r>
              <a:rPr lang="de-DE" sz="1000" dirty="0" err="1"/>
              <a:t>were</a:t>
            </a:r>
            <a:r>
              <a:rPr lang="de-DE" sz="1000" dirty="0"/>
              <a:t> </a:t>
            </a:r>
            <a:r>
              <a:rPr lang="de-DE" sz="1000" dirty="0" err="1"/>
              <a:t>found</a:t>
            </a:r>
            <a:r>
              <a:rPr lang="de-DE" sz="1000" dirty="0"/>
              <a:t>. We </a:t>
            </a:r>
            <a:r>
              <a:rPr lang="de-DE" sz="1000" dirty="0" err="1"/>
              <a:t>assume</a:t>
            </a:r>
            <a:r>
              <a:rPr lang="de-DE" sz="1000" dirty="0"/>
              <a:t>, </a:t>
            </a:r>
            <a:r>
              <a:rPr lang="de-DE" sz="1000" dirty="0" err="1"/>
              <a:t>that</a:t>
            </a:r>
            <a:r>
              <a:rPr lang="de-DE" sz="1000" dirty="0"/>
              <a:t> </a:t>
            </a:r>
            <a:r>
              <a:rPr lang="de-DE" sz="1000" dirty="0" err="1"/>
              <a:t>the</a:t>
            </a:r>
            <a:r>
              <a:rPr lang="de-DE" sz="1000" dirty="0"/>
              <a:t> lack </a:t>
            </a:r>
            <a:r>
              <a:rPr lang="de-DE" sz="1000" dirty="0" err="1"/>
              <a:t>of</a:t>
            </a:r>
            <a:r>
              <a:rPr lang="de-DE" sz="1000" dirty="0"/>
              <a:t> </a:t>
            </a:r>
            <a:r>
              <a:rPr lang="de-DE" sz="1000" dirty="0" err="1"/>
              <a:t>soil</a:t>
            </a:r>
            <a:r>
              <a:rPr lang="de-DE" sz="1000" dirty="0"/>
              <a:t> </a:t>
            </a:r>
            <a:r>
              <a:rPr lang="de-DE" sz="1000" dirty="0" err="1"/>
              <a:t>water</a:t>
            </a:r>
            <a:r>
              <a:rPr lang="de-DE" sz="1000" dirty="0"/>
              <a:t> </a:t>
            </a:r>
            <a:r>
              <a:rPr lang="de-DE" sz="1000" dirty="0" err="1"/>
              <a:t>hinders</a:t>
            </a:r>
            <a:r>
              <a:rPr lang="de-DE" sz="1000" dirty="0"/>
              <a:t> </a:t>
            </a:r>
            <a:r>
              <a:rPr lang="de-DE" sz="1000" dirty="0" err="1"/>
              <a:t>access</a:t>
            </a:r>
            <a:r>
              <a:rPr lang="de-DE" sz="1000" dirty="0"/>
              <a:t> </a:t>
            </a:r>
            <a:r>
              <a:rPr lang="de-DE" sz="1000" dirty="0" err="1"/>
              <a:t>to</a:t>
            </a:r>
            <a:r>
              <a:rPr lang="de-DE" sz="1000" dirty="0"/>
              <a:t> </a:t>
            </a:r>
            <a:r>
              <a:rPr lang="de-DE" sz="1000" dirty="0" err="1"/>
              <a:t>organic</a:t>
            </a:r>
            <a:r>
              <a:rPr lang="de-DE" sz="1000" dirty="0"/>
              <a:t> matter, </a:t>
            </a:r>
            <a:r>
              <a:rPr lang="de-DE" sz="1000" dirty="0" err="1"/>
              <a:t>decreases</a:t>
            </a:r>
            <a:r>
              <a:rPr lang="de-DE" sz="1000" dirty="0"/>
              <a:t> </a:t>
            </a:r>
            <a:r>
              <a:rPr lang="de-DE" sz="1000" dirty="0" err="1"/>
              <a:t>the</a:t>
            </a:r>
            <a:r>
              <a:rPr lang="de-DE" sz="1000" dirty="0"/>
              <a:t> </a:t>
            </a:r>
            <a:r>
              <a:rPr lang="de-DE" sz="1000" dirty="0" err="1"/>
              <a:t>mobility</a:t>
            </a:r>
            <a:r>
              <a:rPr lang="de-DE" sz="1000" dirty="0"/>
              <a:t> </a:t>
            </a:r>
            <a:r>
              <a:rPr lang="de-DE" sz="1000" dirty="0" err="1"/>
              <a:t>of</a:t>
            </a:r>
            <a:r>
              <a:rPr lang="de-DE" sz="1000" dirty="0"/>
              <a:t> </a:t>
            </a:r>
            <a:r>
              <a:rPr lang="de-DE" sz="1000" dirty="0" err="1"/>
              <a:t>the</a:t>
            </a:r>
            <a:r>
              <a:rPr lang="de-DE" sz="1000" dirty="0"/>
              <a:t> </a:t>
            </a:r>
            <a:r>
              <a:rPr lang="de-DE" sz="1000" dirty="0" err="1"/>
              <a:t>microorganisms</a:t>
            </a:r>
            <a:r>
              <a:rPr lang="de-DE" sz="1000" dirty="0"/>
              <a:t>, and </a:t>
            </a:r>
            <a:r>
              <a:rPr lang="de-DE" sz="1000" dirty="0" err="1"/>
              <a:t>finally</a:t>
            </a:r>
            <a:r>
              <a:rPr lang="de-DE" sz="1000" dirty="0"/>
              <a:t> </a:t>
            </a:r>
          </a:p>
          <a:p>
            <a:r>
              <a:rPr lang="de-DE" sz="1000" dirty="0" err="1"/>
              <a:t>decreases</a:t>
            </a:r>
            <a:r>
              <a:rPr lang="de-DE" sz="1000" dirty="0"/>
              <a:t> </a:t>
            </a:r>
            <a:r>
              <a:rPr lang="de-DE" sz="1000" dirty="0" err="1"/>
              <a:t>the</a:t>
            </a:r>
            <a:r>
              <a:rPr lang="de-DE" sz="1000" dirty="0"/>
              <a:t> CO</a:t>
            </a:r>
            <a:r>
              <a:rPr lang="de-DE" sz="1000" baseline="-25000" dirty="0"/>
              <a:t>2</a:t>
            </a:r>
            <a:r>
              <a:rPr lang="de-DE" sz="1000" dirty="0"/>
              <a:t> </a:t>
            </a:r>
            <a:r>
              <a:rPr lang="de-DE" sz="1000" dirty="0" err="1"/>
              <a:t>effluxes</a:t>
            </a:r>
            <a:r>
              <a:rPr lang="de-DE" sz="1000" dirty="0"/>
              <a:t> at </a:t>
            </a:r>
            <a:r>
              <a:rPr lang="de-DE" sz="1000" dirty="0" err="1"/>
              <a:t>the</a:t>
            </a:r>
            <a:r>
              <a:rPr lang="de-DE" sz="1000" dirty="0"/>
              <a:t> </a:t>
            </a:r>
            <a:r>
              <a:rPr lang="de-DE" sz="1000" dirty="0" err="1"/>
              <a:t>sites</a:t>
            </a:r>
            <a:endParaRPr lang="de-DE" sz="1000" dirty="0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CBC7A11D-2CAC-4164-A2F4-20274ED608E3}"/>
              </a:ext>
            </a:extLst>
          </p:cNvPr>
          <p:cNvSpPr txBox="1"/>
          <p:nvPr/>
        </p:nvSpPr>
        <p:spPr>
          <a:xfrm>
            <a:off x="6564270" y="4913676"/>
            <a:ext cx="2496322" cy="178510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de-DE" sz="1000" u="sng" dirty="0" err="1"/>
              <a:t>Temperature</a:t>
            </a:r>
            <a:r>
              <a:rPr lang="de-DE" sz="1000" u="sng" dirty="0"/>
              <a:t> </a:t>
            </a:r>
            <a:r>
              <a:rPr lang="de-DE" sz="1000" u="sng" dirty="0" err="1"/>
              <a:t>effect</a:t>
            </a:r>
            <a:endParaRPr lang="de-DE" sz="1000" u="sng" dirty="0"/>
          </a:p>
          <a:p>
            <a:r>
              <a:rPr lang="de-DE" sz="1000" dirty="0" err="1"/>
              <a:t>Normally</a:t>
            </a:r>
            <a:r>
              <a:rPr lang="de-DE" sz="1000" dirty="0"/>
              <a:t>, CO</a:t>
            </a:r>
            <a:r>
              <a:rPr lang="de-DE" sz="1000" baseline="-25000" dirty="0"/>
              <a:t>2</a:t>
            </a:r>
            <a:r>
              <a:rPr lang="de-DE" sz="1000" dirty="0"/>
              <a:t> </a:t>
            </a:r>
            <a:r>
              <a:rPr lang="de-DE" sz="1000" dirty="0" err="1"/>
              <a:t>efflux</a:t>
            </a:r>
            <a:r>
              <a:rPr lang="de-DE" sz="1000" dirty="0"/>
              <a:t> </a:t>
            </a:r>
            <a:r>
              <a:rPr lang="de-DE" sz="1000" dirty="0" err="1"/>
              <a:t>increases</a:t>
            </a:r>
            <a:r>
              <a:rPr lang="de-DE" sz="1000" dirty="0"/>
              <a:t> </a:t>
            </a:r>
            <a:r>
              <a:rPr lang="de-DE" sz="1000" dirty="0" err="1"/>
              <a:t>with</a:t>
            </a:r>
            <a:r>
              <a:rPr lang="de-DE" sz="1000" dirty="0"/>
              <a:t> </a:t>
            </a:r>
            <a:r>
              <a:rPr lang="de-DE" sz="1000" dirty="0" err="1"/>
              <a:t>soil</a:t>
            </a:r>
            <a:r>
              <a:rPr lang="de-DE" sz="1000" dirty="0"/>
              <a:t> </a:t>
            </a:r>
            <a:r>
              <a:rPr lang="de-DE" sz="1000" dirty="0" err="1"/>
              <a:t>temperature</a:t>
            </a:r>
            <a:r>
              <a:rPr lang="de-DE" sz="1000" dirty="0"/>
              <a:t>. Here, </a:t>
            </a:r>
            <a:r>
              <a:rPr lang="de-DE" sz="1000" dirty="0" err="1"/>
              <a:t>the</a:t>
            </a:r>
            <a:r>
              <a:rPr lang="de-DE" sz="1000" dirty="0"/>
              <a:t> </a:t>
            </a:r>
            <a:r>
              <a:rPr lang="de-DE" sz="1000" dirty="0" err="1"/>
              <a:t>opposite</a:t>
            </a:r>
            <a:r>
              <a:rPr lang="de-DE" sz="1000" dirty="0"/>
              <a:t> was </a:t>
            </a:r>
            <a:r>
              <a:rPr lang="de-DE" sz="1000" dirty="0" err="1"/>
              <a:t>found</a:t>
            </a:r>
            <a:r>
              <a:rPr lang="de-DE" sz="1000" dirty="0"/>
              <a:t>. We </a:t>
            </a:r>
            <a:r>
              <a:rPr lang="de-DE" sz="1000" dirty="0" err="1"/>
              <a:t>assume</a:t>
            </a:r>
            <a:r>
              <a:rPr lang="de-DE" sz="1000" dirty="0"/>
              <a:t>, </a:t>
            </a:r>
            <a:r>
              <a:rPr lang="de-DE" sz="1000" dirty="0" err="1"/>
              <a:t>that</a:t>
            </a:r>
            <a:r>
              <a:rPr lang="de-DE" sz="1000" dirty="0"/>
              <a:t> high </a:t>
            </a:r>
            <a:r>
              <a:rPr lang="de-DE" sz="1000" dirty="0" err="1"/>
              <a:t>temperatures</a:t>
            </a:r>
            <a:r>
              <a:rPr lang="de-DE" sz="1000" dirty="0"/>
              <a:t>, </a:t>
            </a:r>
            <a:r>
              <a:rPr lang="de-DE" sz="1000" dirty="0" err="1"/>
              <a:t>coupled</a:t>
            </a:r>
            <a:r>
              <a:rPr lang="de-DE" sz="1000" dirty="0"/>
              <a:t> </a:t>
            </a:r>
            <a:r>
              <a:rPr lang="de-DE" sz="1000" dirty="0" err="1"/>
              <a:t>with</a:t>
            </a:r>
            <a:r>
              <a:rPr lang="de-DE" sz="1000" dirty="0"/>
              <a:t> dry </a:t>
            </a:r>
            <a:r>
              <a:rPr lang="de-DE" sz="1000" dirty="0" err="1"/>
              <a:t>conditions</a:t>
            </a:r>
            <a:r>
              <a:rPr lang="de-DE" sz="1000" dirty="0"/>
              <a:t>, </a:t>
            </a:r>
            <a:r>
              <a:rPr lang="de-DE" sz="1000" dirty="0" err="1"/>
              <a:t>leading</a:t>
            </a:r>
            <a:r>
              <a:rPr lang="de-DE" sz="1000" dirty="0"/>
              <a:t> </a:t>
            </a:r>
            <a:r>
              <a:rPr lang="de-DE" sz="1000" dirty="0" err="1"/>
              <a:t>to</a:t>
            </a:r>
            <a:r>
              <a:rPr lang="de-DE" sz="1000" dirty="0"/>
              <a:t> thermal </a:t>
            </a:r>
            <a:r>
              <a:rPr lang="de-DE" sz="1000" dirty="0" err="1"/>
              <a:t>denaturation</a:t>
            </a:r>
            <a:r>
              <a:rPr lang="de-DE" sz="1000" dirty="0"/>
              <a:t>, </a:t>
            </a:r>
            <a:r>
              <a:rPr lang="de-DE" sz="1000" dirty="0" err="1"/>
              <a:t>which</a:t>
            </a:r>
            <a:r>
              <a:rPr lang="de-DE" sz="1000" dirty="0"/>
              <a:t> </a:t>
            </a:r>
            <a:r>
              <a:rPr lang="de-DE" sz="1000" dirty="0" err="1"/>
              <a:t>decreased</a:t>
            </a:r>
            <a:r>
              <a:rPr lang="de-DE" sz="1000" dirty="0"/>
              <a:t> </a:t>
            </a:r>
            <a:r>
              <a:rPr lang="de-DE" sz="1000" dirty="0" err="1"/>
              <a:t>the</a:t>
            </a:r>
            <a:r>
              <a:rPr lang="de-DE" sz="1000" dirty="0"/>
              <a:t> </a:t>
            </a:r>
            <a:r>
              <a:rPr lang="de-DE" sz="1000" dirty="0" err="1"/>
              <a:t>amount</a:t>
            </a:r>
            <a:r>
              <a:rPr lang="de-DE" sz="1000" dirty="0"/>
              <a:t> </a:t>
            </a:r>
            <a:r>
              <a:rPr lang="de-DE" sz="1000" dirty="0" err="1"/>
              <a:t>of</a:t>
            </a:r>
            <a:r>
              <a:rPr lang="de-DE" sz="1000" dirty="0"/>
              <a:t> </a:t>
            </a:r>
            <a:r>
              <a:rPr lang="de-DE" sz="1000" dirty="0" err="1"/>
              <a:t>microbial</a:t>
            </a:r>
            <a:r>
              <a:rPr lang="de-DE" sz="1000" dirty="0"/>
              <a:t> </a:t>
            </a:r>
            <a:r>
              <a:rPr lang="de-DE" sz="1000" dirty="0" err="1"/>
              <a:t>biomass</a:t>
            </a:r>
            <a:r>
              <a:rPr lang="de-DE" sz="1000" dirty="0"/>
              <a:t> (</a:t>
            </a:r>
            <a:r>
              <a:rPr lang="de-DE" sz="1000" dirty="0" err="1"/>
              <a:t>C</a:t>
            </a:r>
            <a:r>
              <a:rPr lang="de-DE" sz="1000" baseline="-25000" dirty="0" err="1"/>
              <a:t>mik</a:t>
            </a:r>
            <a:r>
              <a:rPr lang="de-DE" sz="1000" dirty="0"/>
              <a:t> </a:t>
            </a:r>
            <a:r>
              <a:rPr lang="de-DE" sz="1000" dirty="0" err="1"/>
              <a:t>is</a:t>
            </a:r>
            <a:r>
              <a:rPr lang="de-DE" sz="1000" dirty="0"/>
              <a:t> </a:t>
            </a:r>
            <a:r>
              <a:rPr lang="de-DE" sz="1000" dirty="0" err="1"/>
              <a:t>negatively</a:t>
            </a:r>
            <a:r>
              <a:rPr lang="de-DE" sz="1000" dirty="0"/>
              <a:t> </a:t>
            </a:r>
            <a:r>
              <a:rPr lang="de-DE" sz="1000" dirty="0" err="1"/>
              <a:t>correlated</a:t>
            </a:r>
            <a:r>
              <a:rPr lang="de-DE" sz="1000" dirty="0"/>
              <a:t> </a:t>
            </a:r>
            <a:r>
              <a:rPr lang="de-DE" sz="1000" dirty="0" err="1"/>
              <a:t>with</a:t>
            </a:r>
            <a:r>
              <a:rPr lang="de-DE" sz="1000" dirty="0"/>
              <a:t> </a:t>
            </a:r>
            <a:r>
              <a:rPr lang="de-DE" sz="1000" dirty="0" err="1"/>
              <a:t>soil</a:t>
            </a:r>
            <a:r>
              <a:rPr lang="de-DE" sz="1000" dirty="0"/>
              <a:t> </a:t>
            </a:r>
            <a:r>
              <a:rPr lang="de-DE" sz="1000" dirty="0" err="1"/>
              <a:t>temperature</a:t>
            </a:r>
            <a:r>
              <a:rPr lang="de-DE" sz="1000" dirty="0"/>
              <a:t> (not </a:t>
            </a:r>
            <a:r>
              <a:rPr lang="de-DE" sz="1000" dirty="0" err="1"/>
              <a:t>shown</a:t>
            </a:r>
            <a:r>
              <a:rPr lang="de-DE" sz="1000" dirty="0"/>
              <a:t>)). </a:t>
            </a:r>
            <a:r>
              <a:rPr lang="de-DE" sz="1000" dirty="0" err="1"/>
              <a:t>Finally</a:t>
            </a:r>
            <a:r>
              <a:rPr lang="de-DE" sz="1000" dirty="0"/>
              <a:t>, </a:t>
            </a:r>
            <a:r>
              <a:rPr lang="de-DE" sz="1000" dirty="0" err="1"/>
              <a:t>lower</a:t>
            </a:r>
            <a:r>
              <a:rPr lang="de-DE" sz="1000" dirty="0"/>
              <a:t> </a:t>
            </a:r>
            <a:r>
              <a:rPr lang="de-DE" sz="1000" dirty="0" err="1"/>
              <a:t>amounts</a:t>
            </a:r>
            <a:r>
              <a:rPr lang="de-DE" sz="1000" dirty="0"/>
              <a:t> </a:t>
            </a:r>
            <a:r>
              <a:rPr lang="de-DE" sz="1000" dirty="0" err="1"/>
              <a:t>of</a:t>
            </a:r>
            <a:r>
              <a:rPr lang="de-DE" sz="1000" dirty="0"/>
              <a:t> </a:t>
            </a:r>
            <a:r>
              <a:rPr lang="de-DE" sz="1000" dirty="0" err="1"/>
              <a:t>Cmik</a:t>
            </a:r>
            <a:r>
              <a:rPr lang="de-DE" sz="1000" dirty="0"/>
              <a:t> </a:t>
            </a:r>
            <a:r>
              <a:rPr lang="de-DE" sz="1000" dirty="0" err="1"/>
              <a:t>leading</a:t>
            </a:r>
            <a:r>
              <a:rPr lang="de-DE" sz="1000" dirty="0"/>
              <a:t> </a:t>
            </a:r>
            <a:r>
              <a:rPr lang="de-DE" sz="1000" dirty="0" err="1"/>
              <a:t>to</a:t>
            </a:r>
            <a:r>
              <a:rPr lang="de-DE" sz="1000" dirty="0"/>
              <a:t> </a:t>
            </a:r>
            <a:r>
              <a:rPr lang="de-DE" sz="1000" dirty="0" err="1"/>
              <a:t>lower</a:t>
            </a:r>
            <a:r>
              <a:rPr lang="de-DE" sz="1000" dirty="0"/>
              <a:t> CO</a:t>
            </a:r>
            <a:r>
              <a:rPr lang="de-DE" sz="1000" baseline="-25000" dirty="0"/>
              <a:t>2</a:t>
            </a:r>
            <a:r>
              <a:rPr lang="de-DE" sz="1000" dirty="0"/>
              <a:t> </a:t>
            </a:r>
            <a:r>
              <a:rPr lang="de-DE" sz="1000" dirty="0" err="1"/>
              <a:t>efflux</a:t>
            </a:r>
            <a:r>
              <a:rPr lang="de-DE" sz="1000" dirty="0"/>
              <a:t> (</a:t>
            </a:r>
            <a:r>
              <a:rPr lang="de-DE" sz="1000" dirty="0" err="1"/>
              <a:t>see</a:t>
            </a:r>
            <a:r>
              <a:rPr lang="de-DE" sz="1000" dirty="0"/>
              <a:t> </a:t>
            </a:r>
            <a:r>
              <a:rPr lang="de-DE" sz="1000" dirty="0" err="1"/>
              <a:t>Microbial</a:t>
            </a:r>
            <a:r>
              <a:rPr lang="de-DE" sz="1000" dirty="0"/>
              <a:t> </a:t>
            </a:r>
            <a:r>
              <a:rPr lang="de-DE" sz="1000" dirty="0" err="1"/>
              <a:t>effect</a:t>
            </a:r>
            <a:r>
              <a:rPr lang="de-DE" sz="1000" dirty="0"/>
              <a:t>).</a:t>
            </a:r>
          </a:p>
        </p:txBody>
      </p:sp>
      <p:sp>
        <p:nvSpPr>
          <p:cNvPr id="19" name="Kreuz 18">
            <a:extLst>
              <a:ext uri="{FF2B5EF4-FFF2-40B4-BE49-F238E27FC236}">
                <a16:creationId xmlns:a16="http://schemas.microsoft.com/office/drawing/2014/main" id="{12DE59EC-A6C1-4721-99AD-A9E2A327093A}"/>
              </a:ext>
            </a:extLst>
          </p:cNvPr>
          <p:cNvSpPr/>
          <p:nvPr/>
        </p:nvSpPr>
        <p:spPr>
          <a:xfrm>
            <a:off x="5726545" y="3188855"/>
            <a:ext cx="249382" cy="240145"/>
          </a:xfrm>
          <a:prstGeom prst="plu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Kreuz 19">
            <a:extLst>
              <a:ext uri="{FF2B5EF4-FFF2-40B4-BE49-F238E27FC236}">
                <a16:creationId xmlns:a16="http://schemas.microsoft.com/office/drawing/2014/main" id="{9B6D37AA-C981-411E-8FD1-D79F1DDD18A1}"/>
              </a:ext>
            </a:extLst>
          </p:cNvPr>
          <p:cNvSpPr/>
          <p:nvPr/>
        </p:nvSpPr>
        <p:spPr>
          <a:xfrm>
            <a:off x="5726545" y="4752110"/>
            <a:ext cx="249382" cy="240145"/>
          </a:xfrm>
          <a:prstGeom prst="plu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E28FA36F-F9DB-4D92-A9C1-EFB5C50B635D}"/>
              </a:ext>
            </a:extLst>
          </p:cNvPr>
          <p:cNvSpPr txBox="1"/>
          <p:nvPr/>
        </p:nvSpPr>
        <p:spPr>
          <a:xfrm>
            <a:off x="0" y="5439443"/>
            <a:ext cx="656427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Mean CO</a:t>
            </a:r>
            <a:r>
              <a:rPr lang="de-DE" sz="15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efflux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positive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correlated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Cmik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representing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amount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microbial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biomass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de-DE" sz="15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mik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de-DE" sz="15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org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ratio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representing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decomposability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accessability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C, and negative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correlated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mean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soil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temperature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explanations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please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click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plus-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signs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plots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5986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7" grpId="0" animBg="1"/>
      <p:bldP spid="17" grpId="1" animBg="1"/>
      <p:bldP spid="18" grpId="0" animBg="1"/>
      <p:bldP spid="18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5B69D4EF-887E-444C-87B9-B3B140617666}"/>
              </a:ext>
            </a:extLst>
          </p:cNvPr>
          <p:cNvSpPr txBox="1"/>
          <p:nvPr/>
        </p:nvSpPr>
        <p:spPr>
          <a:xfrm>
            <a:off x="0" y="173765"/>
            <a:ext cx="8800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Complete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CO</a:t>
            </a:r>
            <a:r>
              <a:rPr lang="de-DE" sz="20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balance</a:t>
            </a:r>
            <a:endParaRPr lang="de-DE" sz="2000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Pfeil: nach unten 15">
            <a:hlinkClick r:id="rId3" action="ppaction://hlinksldjump"/>
            <a:extLst>
              <a:ext uri="{FF2B5EF4-FFF2-40B4-BE49-F238E27FC236}">
                <a16:creationId xmlns:a16="http://schemas.microsoft.com/office/drawing/2014/main" id="{7FAF6CA1-D9E4-4CC2-91C5-7F6144B1D10E}"/>
              </a:ext>
            </a:extLst>
          </p:cNvPr>
          <p:cNvSpPr/>
          <p:nvPr/>
        </p:nvSpPr>
        <p:spPr>
          <a:xfrm rot="5400000">
            <a:off x="8120962" y="-143227"/>
            <a:ext cx="631355" cy="1097463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500" dirty="0">
                <a:solidFill>
                  <a:schemeClr val="tx1"/>
                </a:solidFill>
              </a:rPr>
              <a:t>Menu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5424BEBB-C575-43AA-BCB1-E0A9E29DB6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49" y="805120"/>
            <a:ext cx="8900122" cy="5707327"/>
          </a:xfrm>
          <a:prstGeom prst="rect">
            <a:avLst/>
          </a:prstGeom>
        </p:spPr>
      </p:pic>
      <p:sp>
        <p:nvSpPr>
          <p:cNvPr id="22" name="Textfeld 21">
            <a:extLst>
              <a:ext uri="{FF2B5EF4-FFF2-40B4-BE49-F238E27FC236}">
                <a16:creationId xmlns:a16="http://schemas.microsoft.com/office/drawing/2014/main" id="{4B4A007B-7DAC-4543-BAAF-CE3798FFCA66}"/>
              </a:ext>
            </a:extLst>
          </p:cNvPr>
          <p:cNvSpPr txBox="1"/>
          <p:nvPr/>
        </p:nvSpPr>
        <p:spPr>
          <a:xfrm>
            <a:off x="766618" y="1219211"/>
            <a:ext cx="775855" cy="307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de-DE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-7.7 %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B5633D03-3C7A-415B-B988-FF33CFA1B374}"/>
              </a:ext>
            </a:extLst>
          </p:cNvPr>
          <p:cNvSpPr txBox="1"/>
          <p:nvPr/>
        </p:nvSpPr>
        <p:spPr>
          <a:xfrm>
            <a:off x="1685637" y="1219211"/>
            <a:ext cx="854364" cy="307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de-DE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-103.6 %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DF36A10C-4996-405E-BB38-13DDD73E8CBE}"/>
              </a:ext>
            </a:extLst>
          </p:cNvPr>
          <p:cNvSpPr txBox="1"/>
          <p:nvPr/>
        </p:nvSpPr>
        <p:spPr>
          <a:xfrm>
            <a:off x="2586184" y="1219211"/>
            <a:ext cx="854364" cy="307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de-DE" sz="1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+21.7 %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AA2C1385-161B-4DB0-848B-9F92ED363211}"/>
              </a:ext>
            </a:extLst>
          </p:cNvPr>
          <p:cNvSpPr txBox="1"/>
          <p:nvPr/>
        </p:nvSpPr>
        <p:spPr>
          <a:xfrm>
            <a:off x="3545935" y="1065483"/>
            <a:ext cx="854364" cy="307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de-DE" sz="1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+21.4 %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25B7157C-6925-4A88-946B-0087126B1B9C}"/>
              </a:ext>
            </a:extLst>
          </p:cNvPr>
          <p:cNvSpPr txBox="1"/>
          <p:nvPr/>
        </p:nvSpPr>
        <p:spPr>
          <a:xfrm>
            <a:off x="727363" y="3275272"/>
            <a:ext cx="854364" cy="307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de-DE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-107.2 %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E1F4D31A-6012-427B-A29B-3998E97638DB}"/>
              </a:ext>
            </a:extLst>
          </p:cNvPr>
          <p:cNvSpPr txBox="1"/>
          <p:nvPr/>
        </p:nvSpPr>
        <p:spPr>
          <a:xfrm>
            <a:off x="1731820" y="3060009"/>
            <a:ext cx="854364" cy="307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de-DE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-33.1 %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92FD534E-F199-4B9F-8C47-384FB231B297}"/>
              </a:ext>
            </a:extLst>
          </p:cNvPr>
          <p:cNvSpPr txBox="1"/>
          <p:nvPr/>
        </p:nvSpPr>
        <p:spPr>
          <a:xfrm>
            <a:off x="2736277" y="3060009"/>
            <a:ext cx="854364" cy="307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de-DE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-67.1 %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DED47272-EA12-499C-AFF4-CAE5B0D5C222}"/>
              </a:ext>
            </a:extLst>
          </p:cNvPr>
          <p:cNvSpPr txBox="1"/>
          <p:nvPr/>
        </p:nvSpPr>
        <p:spPr>
          <a:xfrm>
            <a:off x="3590641" y="3213737"/>
            <a:ext cx="854364" cy="307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de-DE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-48.4 %</a:t>
            </a: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2680651D-FD88-4DE5-B080-D26C50ABE66D}"/>
              </a:ext>
            </a:extLst>
          </p:cNvPr>
          <p:cNvSpPr txBox="1"/>
          <p:nvPr/>
        </p:nvSpPr>
        <p:spPr>
          <a:xfrm>
            <a:off x="831273" y="5023877"/>
            <a:ext cx="854364" cy="307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de-DE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-17.3 %</a:t>
            </a: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19BC9CE6-EE90-4CDA-88F7-E330EE0C3574}"/>
              </a:ext>
            </a:extLst>
          </p:cNvPr>
          <p:cNvSpPr txBox="1"/>
          <p:nvPr/>
        </p:nvSpPr>
        <p:spPr>
          <a:xfrm>
            <a:off x="2112819" y="5179743"/>
            <a:ext cx="854364" cy="307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de-DE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-59.8 %</a:t>
            </a: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C121F430-BCF8-4226-A90D-830A7F43F718}"/>
              </a:ext>
            </a:extLst>
          </p:cNvPr>
          <p:cNvSpPr txBox="1"/>
          <p:nvPr/>
        </p:nvSpPr>
        <p:spPr>
          <a:xfrm>
            <a:off x="3440548" y="5179743"/>
            <a:ext cx="854364" cy="307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de-DE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-85.0 %</a:t>
            </a: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6D9E91AF-482F-4A50-8F8C-63451BCEF104}"/>
              </a:ext>
            </a:extLst>
          </p:cNvPr>
          <p:cNvSpPr/>
          <p:nvPr/>
        </p:nvSpPr>
        <p:spPr>
          <a:xfrm>
            <a:off x="32142" y="6471406"/>
            <a:ext cx="5336300" cy="30959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= semi-</a:t>
            </a:r>
            <a:r>
              <a:rPr lang="de-DE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natural</a:t>
            </a:r>
            <a:r>
              <a: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forests</a:t>
            </a:r>
            <a:r>
              <a: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B = </a:t>
            </a:r>
            <a:r>
              <a:rPr lang="de-DE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succession</a:t>
            </a:r>
            <a:r>
              <a: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forests</a:t>
            </a:r>
            <a:r>
              <a: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C = urban </a:t>
            </a:r>
            <a:r>
              <a:rPr lang="de-DE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greening</a:t>
            </a:r>
            <a:r>
              <a: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forests</a:t>
            </a:r>
            <a:endParaRPr lang="de-D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95336DA3-78E2-463C-98E2-18CC8599524A}"/>
              </a:ext>
            </a:extLst>
          </p:cNvPr>
          <p:cNvSpPr txBox="1"/>
          <p:nvPr/>
        </p:nvSpPr>
        <p:spPr>
          <a:xfrm>
            <a:off x="5444010" y="1372939"/>
            <a:ext cx="854364" cy="307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de-DE" sz="1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+9.9 %</a:t>
            </a:r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904F3CB7-D3A9-452F-8409-113CAD4A175F}"/>
              </a:ext>
            </a:extLst>
          </p:cNvPr>
          <p:cNvSpPr txBox="1"/>
          <p:nvPr/>
        </p:nvSpPr>
        <p:spPr>
          <a:xfrm>
            <a:off x="6557818" y="2768094"/>
            <a:ext cx="854364" cy="307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de-DE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-85.0 %</a:t>
            </a:r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893EF9A7-D7A0-4D84-989B-B773961622AF}"/>
              </a:ext>
            </a:extLst>
          </p:cNvPr>
          <p:cNvSpPr txBox="1"/>
          <p:nvPr/>
        </p:nvSpPr>
        <p:spPr>
          <a:xfrm>
            <a:off x="7726218" y="1987622"/>
            <a:ext cx="854364" cy="307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de-DE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-62.9 %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4A72F3DE-62C1-4270-AD3B-9AFF27FE4101}"/>
              </a:ext>
            </a:extLst>
          </p:cNvPr>
          <p:cNvSpPr/>
          <p:nvPr/>
        </p:nvSpPr>
        <p:spPr>
          <a:xfrm>
            <a:off x="3254783" y="253591"/>
            <a:ext cx="671715" cy="46759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de-DE" sz="12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uptake</a:t>
            </a:r>
            <a:endParaRPr lang="de-D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BEE28DDF-A377-440F-B7A9-025630E621EB}"/>
              </a:ext>
            </a:extLst>
          </p:cNvPr>
          <p:cNvSpPr/>
          <p:nvPr/>
        </p:nvSpPr>
        <p:spPr>
          <a:xfrm>
            <a:off x="4050144" y="253590"/>
            <a:ext cx="1043711" cy="46759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de-DE" sz="1200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translocation</a:t>
            </a:r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B6CFCAA1-4E91-49D5-BD73-CAB5ADC729D2}"/>
              </a:ext>
            </a:extLst>
          </p:cNvPr>
          <p:cNvSpPr/>
          <p:nvPr/>
        </p:nvSpPr>
        <p:spPr>
          <a:xfrm>
            <a:off x="5217501" y="254335"/>
            <a:ext cx="748977" cy="46759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de-DE" sz="1200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release</a:t>
            </a:r>
          </a:p>
        </p:txBody>
      </p:sp>
      <p:sp>
        <p:nvSpPr>
          <p:cNvPr id="39" name="Kreuz 38">
            <a:extLst>
              <a:ext uri="{FF2B5EF4-FFF2-40B4-BE49-F238E27FC236}">
                <a16:creationId xmlns:a16="http://schemas.microsoft.com/office/drawing/2014/main" id="{64EEAAC7-444A-4D21-8734-07AEB07DE7AE}"/>
              </a:ext>
            </a:extLst>
          </p:cNvPr>
          <p:cNvSpPr/>
          <p:nvPr/>
        </p:nvSpPr>
        <p:spPr>
          <a:xfrm>
            <a:off x="641927" y="830585"/>
            <a:ext cx="249382" cy="240145"/>
          </a:xfrm>
          <a:prstGeom prst="plu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0" name="Kreuz 39">
            <a:extLst>
              <a:ext uri="{FF2B5EF4-FFF2-40B4-BE49-F238E27FC236}">
                <a16:creationId xmlns:a16="http://schemas.microsoft.com/office/drawing/2014/main" id="{ABD7CD0C-DEEC-4E7B-8AF9-467E842E9148}"/>
              </a:ext>
            </a:extLst>
          </p:cNvPr>
          <p:cNvSpPr/>
          <p:nvPr/>
        </p:nvSpPr>
        <p:spPr>
          <a:xfrm>
            <a:off x="641927" y="2727671"/>
            <a:ext cx="249382" cy="240145"/>
          </a:xfrm>
          <a:prstGeom prst="plu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1" name="Kreuz 40">
            <a:extLst>
              <a:ext uri="{FF2B5EF4-FFF2-40B4-BE49-F238E27FC236}">
                <a16:creationId xmlns:a16="http://schemas.microsoft.com/office/drawing/2014/main" id="{24FE4355-F500-4247-AB9B-A40D2B5E42B0}"/>
              </a:ext>
            </a:extLst>
          </p:cNvPr>
          <p:cNvSpPr/>
          <p:nvPr/>
        </p:nvSpPr>
        <p:spPr>
          <a:xfrm>
            <a:off x="641927" y="4636082"/>
            <a:ext cx="249382" cy="240145"/>
          </a:xfrm>
          <a:prstGeom prst="plus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0C145CF9-185F-4220-8F96-D7D78FD784E7}"/>
              </a:ext>
            </a:extLst>
          </p:cNvPr>
          <p:cNvSpPr txBox="1"/>
          <p:nvPr/>
        </p:nvSpPr>
        <p:spPr>
          <a:xfrm>
            <a:off x="4535309" y="847377"/>
            <a:ext cx="3462807" cy="1631216"/>
          </a:xfrm>
          <a:prstGeom prst="rect">
            <a:avLst/>
          </a:prstGeom>
          <a:solidFill>
            <a:schemeClr val="accent5">
              <a:lumMod val="20000"/>
              <a:lumOff val="80000"/>
              <a:alpha val="9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de-DE" sz="1000" u="sng" dirty="0"/>
              <a:t>Semi-</a:t>
            </a:r>
            <a:r>
              <a:rPr lang="de-DE" sz="1000" u="sng" dirty="0" err="1"/>
              <a:t>natural</a:t>
            </a:r>
            <a:r>
              <a:rPr lang="de-DE" sz="1000" u="sng" dirty="0"/>
              <a:t> </a:t>
            </a:r>
            <a:r>
              <a:rPr lang="de-DE" sz="1000" u="sng" dirty="0" err="1"/>
              <a:t>forests</a:t>
            </a:r>
            <a:endParaRPr lang="de-DE" sz="1000" u="sng" dirty="0"/>
          </a:p>
          <a:p>
            <a:r>
              <a:rPr lang="de-DE" sz="1000" dirty="0"/>
              <a:t>Net CO</a:t>
            </a:r>
            <a:r>
              <a:rPr lang="de-DE" sz="1000" baseline="-25000" dirty="0"/>
              <a:t>2</a:t>
            </a:r>
            <a:r>
              <a:rPr lang="de-DE" sz="1000" dirty="0"/>
              <a:t> </a:t>
            </a:r>
            <a:r>
              <a:rPr lang="de-DE" sz="1000" dirty="0" err="1"/>
              <a:t>uptake</a:t>
            </a:r>
            <a:r>
              <a:rPr lang="de-DE" sz="1000" dirty="0"/>
              <a:t> </a:t>
            </a:r>
            <a:r>
              <a:rPr lang="de-DE" sz="1000" dirty="0" err="1"/>
              <a:t>increased</a:t>
            </a:r>
            <a:r>
              <a:rPr lang="de-DE" sz="1000" dirty="0"/>
              <a:t> </a:t>
            </a:r>
            <a:r>
              <a:rPr lang="de-DE" sz="1000" dirty="0" err="1"/>
              <a:t>about</a:t>
            </a:r>
            <a:r>
              <a:rPr lang="de-DE" sz="1000" dirty="0"/>
              <a:t> 9.9 % in 2019 in </a:t>
            </a:r>
            <a:r>
              <a:rPr lang="de-DE" sz="1000" dirty="0" err="1"/>
              <a:t>comparison</a:t>
            </a:r>
            <a:r>
              <a:rPr lang="de-DE" sz="1000" dirty="0"/>
              <a:t> </a:t>
            </a:r>
            <a:r>
              <a:rPr lang="de-DE" sz="1000" dirty="0" err="1"/>
              <a:t>to</a:t>
            </a:r>
            <a:r>
              <a:rPr lang="de-DE" sz="1000" dirty="0"/>
              <a:t> 2018. </a:t>
            </a:r>
            <a:r>
              <a:rPr lang="de-DE" sz="1000" dirty="0" err="1"/>
              <a:t>Indeed</a:t>
            </a:r>
            <a:r>
              <a:rPr lang="de-DE" sz="1000" dirty="0"/>
              <a:t>, </a:t>
            </a:r>
            <a:r>
              <a:rPr lang="de-DE" sz="1000" dirty="0" err="1"/>
              <a:t>only</a:t>
            </a:r>
            <a:r>
              <a:rPr lang="de-DE" sz="1000" dirty="0"/>
              <a:t> </a:t>
            </a:r>
            <a:r>
              <a:rPr lang="de-DE" sz="1000" dirty="0" err="1"/>
              <a:t>two</a:t>
            </a:r>
            <a:r>
              <a:rPr lang="de-DE" sz="1000" dirty="0"/>
              <a:t> </a:t>
            </a:r>
            <a:r>
              <a:rPr lang="de-DE" sz="1000" dirty="0" err="1"/>
              <a:t>sites</a:t>
            </a:r>
            <a:r>
              <a:rPr lang="de-DE" sz="1000" dirty="0"/>
              <a:t> </a:t>
            </a:r>
            <a:r>
              <a:rPr lang="de-DE" sz="1000" dirty="0" err="1"/>
              <a:t>increased</a:t>
            </a:r>
            <a:r>
              <a:rPr lang="de-DE" sz="1000" dirty="0"/>
              <a:t> </a:t>
            </a:r>
            <a:r>
              <a:rPr lang="de-DE" sz="1000" dirty="0" err="1"/>
              <a:t>the</a:t>
            </a:r>
            <a:r>
              <a:rPr lang="de-DE" sz="1000" dirty="0"/>
              <a:t> CO</a:t>
            </a:r>
            <a:r>
              <a:rPr lang="de-DE" sz="1000" baseline="-25000" dirty="0"/>
              <a:t>2</a:t>
            </a:r>
            <a:r>
              <a:rPr lang="de-DE" sz="1000" dirty="0"/>
              <a:t> </a:t>
            </a:r>
            <a:r>
              <a:rPr lang="de-DE" sz="1000" dirty="0" err="1"/>
              <a:t>uptake</a:t>
            </a:r>
            <a:r>
              <a:rPr lang="de-DE" sz="1000" dirty="0"/>
              <a:t> (</a:t>
            </a:r>
            <a:r>
              <a:rPr lang="de-DE" sz="1000" dirty="0" err="1"/>
              <a:t>RePa-Bu</a:t>
            </a:r>
            <a:r>
              <a:rPr lang="de-DE" sz="1000" dirty="0"/>
              <a:t>, </a:t>
            </a:r>
            <a:r>
              <a:rPr lang="de-DE" sz="1000" dirty="0" err="1"/>
              <a:t>RePa</a:t>
            </a:r>
            <a:r>
              <a:rPr lang="de-DE" sz="1000" dirty="0"/>
              <a:t>-Ah), </a:t>
            </a:r>
            <a:r>
              <a:rPr lang="de-DE" sz="1000" dirty="0" err="1"/>
              <a:t>while</a:t>
            </a:r>
            <a:r>
              <a:rPr lang="de-DE" sz="1000" dirty="0"/>
              <a:t> at </a:t>
            </a:r>
            <a:r>
              <a:rPr lang="de-DE" sz="1000" dirty="0" err="1"/>
              <a:t>the</a:t>
            </a:r>
            <a:r>
              <a:rPr lang="de-DE" sz="1000" dirty="0"/>
              <a:t> </a:t>
            </a:r>
            <a:r>
              <a:rPr lang="de-DE" sz="1000" dirty="0" err="1"/>
              <a:t>other</a:t>
            </a:r>
            <a:r>
              <a:rPr lang="de-DE" sz="1000" dirty="0"/>
              <a:t> </a:t>
            </a:r>
            <a:r>
              <a:rPr lang="de-DE" sz="1000" dirty="0" err="1"/>
              <a:t>two</a:t>
            </a:r>
            <a:r>
              <a:rPr lang="de-DE" sz="1000" dirty="0"/>
              <a:t> </a:t>
            </a:r>
            <a:r>
              <a:rPr lang="de-DE" sz="1000" dirty="0" err="1"/>
              <a:t>sites</a:t>
            </a:r>
            <a:r>
              <a:rPr lang="de-DE" sz="1000" dirty="0"/>
              <a:t> CO</a:t>
            </a:r>
            <a:r>
              <a:rPr lang="de-DE" sz="1000" baseline="-25000" dirty="0"/>
              <a:t>2</a:t>
            </a:r>
            <a:r>
              <a:rPr lang="de-DE" sz="1000" dirty="0"/>
              <a:t> </a:t>
            </a:r>
            <a:r>
              <a:rPr lang="de-DE" sz="1000" dirty="0" err="1"/>
              <a:t>uptake</a:t>
            </a:r>
            <a:r>
              <a:rPr lang="de-DE" sz="1000" dirty="0"/>
              <a:t> </a:t>
            </a:r>
            <a:r>
              <a:rPr lang="de-DE" sz="1000" dirty="0" err="1"/>
              <a:t>decreased</a:t>
            </a:r>
            <a:r>
              <a:rPr lang="de-DE" sz="1000" dirty="0"/>
              <a:t>. The </a:t>
            </a:r>
            <a:r>
              <a:rPr lang="de-DE" sz="1000" i="1" dirty="0" err="1"/>
              <a:t>Stellario-Carpinetum</a:t>
            </a:r>
            <a:r>
              <a:rPr lang="de-DE" sz="1000" dirty="0"/>
              <a:t> </a:t>
            </a:r>
            <a:r>
              <a:rPr lang="de-DE" sz="1000" dirty="0" err="1"/>
              <a:t>Hert</a:t>
            </a:r>
            <a:r>
              <a:rPr lang="de-DE" sz="1000" dirty="0"/>
              <a:t>-Ei </a:t>
            </a:r>
            <a:r>
              <a:rPr lang="de-DE" sz="1000" dirty="0" err="1"/>
              <a:t>turned</a:t>
            </a:r>
            <a:r>
              <a:rPr lang="de-DE" sz="1000" dirty="0"/>
              <a:t> </a:t>
            </a:r>
            <a:r>
              <a:rPr lang="de-DE" sz="1000" dirty="0" err="1"/>
              <a:t>from</a:t>
            </a:r>
            <a:r>
              <a:rPr lang="de-DE" sz="1000" dirty="0"/>
              <a:t> a </a:t>
            </a:r>
            <a:r>
              <a:rPr lang="de-DE" sz="1000" dirty="0" err="1"/>
              <a:t>carbon</a:t>
            </a:r>
            <a:r>
              <a:rPr lang="de-DE" sz="1000" dirty="0"/>
              <a:t> sink in 2018 </a:t>
            </a:r>
            <a:r>
              <a:rPr lang="de-DE" sz="1000" dirty="0" err="1"/>
              <a:t>to</a:t>
            </a:r>
            <a:r>
              <a:rPr lang="de-DE" sz="1000" dirty="0"/>
              <a:t> a source in 2019 (Net CO</a:t>
            </a:r>
            <a:r>
              <a:rPr lang="de-DE" sz="1000" baseline="-25000" dirty="0"/>
              <a:t>2</a:t>
            </a:r>
            <a:r>
              <a:rPr lang="de-DE" sz="1000" dirty="0"/>
              <a:t> release </a:t>
            </a:r>
            <a:r>
              <a:rPr lang="de-DE" sz="1000" dirty="0" err="1"/>
              <a:t>of</a:t>
            </a:r>
            <a:r>
              <a:rPr lang="de-DE" sz="1000" dirty="0"/>
              <a:t> 2.5 kg a</a:t>
            </a:r>
            <a:r>
              <a:rPr lang="de-DE" sz="1000" baseline="30000" dirty="0"/>
              <a:t>-1</a:t>
            </a:r>
            <a:r>
              <a:rPr lang="de-DE" sz="1000" dirty="0"/>
              <a:t> 100 m</a:t>
            </a:r>
            <a:r>
              <a:rPr lang="de-DE" sz="1000" baseline="30000" dirty="0"/>
              <a:t>-2</a:t>
            </a:r>
            <a:r>
              <a:rPr lang="de-DE" sz="1000" dirty="0"/>
              <a:t>). The </a:t>
            </a:r>
            <a:r>
              <a:rPr lang="de-DE" sz="1000" dirty="0" err="1"/>
              <a:t>site</a:t>
            </a:r>
            <a:r>
              <a:rPr lang="de-DE" sz="1000" dirty="0"/>
              <a:t> </a:t>
            </a:r>
            <a:r>
              <a:rPr lang="de-DE" sz="1000" dirty="0" err="1"/>
              <a:t>has</a:t>
            </a:r>
            <a:r>
              <a:rPr lang="de-DE" sz="1000" dirty="0"/>
              <a:t> a limited </a:t>
            </a:r>
            <a:r>
              <a:rPr lang="de-DE" sz="1000" dirty="0" err="1"/>
              <a:t>rooting</a:t>
            </a:r>
            <a:r>
              <a:rPr lang="de-DE" sz="1000" dirty="0"/>
              <a:t> </a:t>
            </a:r>
            <a:r>
              <a:rPr lang="de-DE" sz="1000" dirty="0" err="1"/>
              <a:t>zone</a:t>
            </a:r>
            <a:r>
              <a:rPr lang="de-DE" sz="1000" dirty="0"/>
              <a:t> and </a:t>
            </a:r>
            <a:r>
              <a:rPr lang="de-DE" sz="1000" dirty="0" err="1"/>
              <a:t>no</a:t>
            </a:r>
            <a:r>
              <a:rPr lang="de-DE" sz="1000" dirty="0"/>
              <a:t> </a:t>
            </a:r>
            <a:r>
              <a:rPr lang="de-DE" sz="1000" dirty="0" err="1"/>
              <a:t>access</a:t>
            </a:r>
            <a:r>
              <a:rPr lang="de-DE" sz="1000" dirty="0"/>
              <a:t> </a:t>
            </a:r>
            <a:r>
              <a:rPr lang="de-DE" sz="1000" dirty="0" err="1"/>
              <a:t>to</a:t>
            </a:r>
            <a:r>
              <a:rPr lang="de-DE" sz="1000" dirty="0"/>
              <a:t> </a:t>
            </a:r>
            <a:r>
              <a:rPr lang="de-DE" sz="1000" dirty="0" err="1"/>
              <a:t>ground</a:t>
            </a:r>
            <a:r>
              <a:rPr lang="de-DE" sz="1000" dirty="0"/>
              <a:t> </a:t>
            </a:r>
            <a:r>
              <a:rPr lang="de-DE" sz="1000" dirty="0" err="1"/>
              <a:t>water</a:t>
            </a:r>
            <a:r>
              <a:rPr lang="de-DE" sz="1000" dirty="0"/>
              <a:t>, </a:t>
            </a:r>
            <a:r>
              <a:rPr lang="de-DE" sz="1000" dirty="0" err="1"/>
              <a:t>caused</a:t>
            </a:r>
            <a:r>
              <a:rPr lang="de-DE" sz="1000" dirty="0"/>
              <a:t> </a:t>
            </a:r>
            <a:r>
              <a:rPr lang="de-DE" sz="1000" dirty="0" err="1"/>
              <a:t>by</a:t>
            </a:r>
            <a:r>
              <a:rPr lang="de-DE" sz="1000" dirty="0"/>
              <a:t> a </a:t>
            </a:r>
            <a:r>
              <a:rPr lang="de-DE" sz="1000" dirty="0" err="1"/>
              <a:t>dense</a:t>
            </a:r>
            <a:r>
              <a:rPr lang="de-DE" sz="1000" dirty="0"/>
              <a:t> </a:t>
            </a:r>
            <a:r>
              <a:rPr lang="de-DE" sz="1000" dirty="0" err="1"/>
              <a:t>Sd-horizon</a:t>
            </a:r>
            <a:r>
              <a:rPr lang="de-DE" sz="1000" dirty="0"/>
              <a:t>. </a:t>
            </a:r>
            <a:r>
              <a:rPr lang="de-DE" sz="1000" dirty="0" err="1"/>
              <a:t>Therefore</a:t>
            </a:r>
            <a:r>
              <a:rPr lang="de-DE" sz="1000" dirty="0"/>
              <a:t>, </a:t>
            </a:r>
            <a:r>
              <a:rPr lang="de-DE" sz="1000" dirty="0" err="1"/>
              <a:t>water</a:t>
            </a:r>
            <a:r>
              <a:rPr lang="de-DE" sz="1000" dirty="0"/>
              <a:t> </a:t>
            </a:r>
            <a:r>
              <a:rPr lang="de-DE" sz="1000" dirty="0" err="1"/>
              <a:t>supply</a:t>
            </a:r>
            <a:r>
              <a:rPr lang="de-DE" sz="1000" dirty="0"/>
              <a:t> </a:t>
            </a:r>
            <a:r>
              <a:rPr lang="de-DE" sz="1000" dirty="0" err="1"/>
              <a:t>depends</a:t>
            </a:r>
            <a:r>
              <a:rPr lang="de-DE" sz="1000" dirty="0"/>
              <a:t> on </a:t>
            </a:r>
            <a:r>
              <a:rPr lang="de-DE" sz="1000" dirty="0" err="1"/>
              <a:t>precipitation</a:t>
            </a:r>
            <a:r>
              <a:rPr lang="de-DE" sz="1000" dirty="0"/>
              <a:t>, </a:t>
            </a:r>
            <a:r>
              <a:rPr lang="de-DE" sz="1000" dirty="0" err="1"/>
              <a:t>which</a:t>
            </a:r>
            <a:r>
              <a:rPr lang="de-DE" sz="1000" dirty="0"/>
              <a:t> was absent </a:t>
            </a:r>
            <a:r>
              <a:rPr lang="de-DE" sz="1000" dirty="0" err="1"/>
              <a:t>during</a:t>
            </a:r>
            <a:r>
              <a:rPr lang="de-DE" sz="1000" dirty="0"/>
              <a:t> experimental </a:t>
            </a:r>
            <a:r>
              <a:rPr lang="de-DE" sz="1000" dirty="0" err="1"/>
              <a:t>period</a:t>
            </a:r>
            <a:r>
              <a:rPr lang="de-DE" sz="1000" dirty="0"/>
              <a:t>.</a:t>
            </a: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3FCD3ADB-2C80-4BD7-8EA3-D7BBDCD5D5F4}"/>
              </a:ext>
            </a:extLst>
          </p:cNvPr>
          <p:cNvSpPr txBox="1"/>
          <p:nvPr/>
        </p:nvSpPr>
        <p:spPr>
          <a:xfrm>
            <a:off x="4535310" y="2727671"/>
            <a:ext cx="3462807" cy="1015663"/>
          </a:xfrm>
          <a:prstGeom prst="rect">
            <a:avLst/>
          </a:prstGeom>
          <a:solidFill>
            <a:schemeClr val="accent5">
              <a:lumMod val="20000"/>
              <a:lumOff val="80000"/>
              <a:alpha val="9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de-DE" sz="1000" u="sng" dirty="0"/>
              <a:t>Urban </a:t>
            </a:r>
            <a:r>
              <a:rPr lang="de-DE" sz="1000" u="sng" dirty="0" err="1"/>
              <a:t>greening</a:t>
            </a:r>
            <a:r>
              <a:rPr lang="de-DE" sz="1000" u="sng" dirty="0"/>
              <a:t> </a:t>
            </a:r>
            <a:r>
              <a:rPr lang="de-DE" sz="1000" u="sng" dirty="0" err="1"/>
              <a:t>forests</a:t>
            </a:r>
            <a:endParaRPr lang="de-DE" sz="1000" u="sng" dirty="0"/>
          </a:p>
          <a:p>
            <a:r>
              <a:rPr lang="de-DE" sz="1000" dirty="0"/>
              <a:t>All </a:t>
            </a:r>
            <a:r>
              <a:rPr lang="de-DE" sz="1000" dirty="0" err="1"/>
              <a:t>sites</a:t>
            </a:r>
            <a:r>
              <a:rPr lang="de-DE" sz="1000" dirty="0"/>
              <a:t> </a:t>
            </a:r>
            <a:r>
              <a:rPr lang="de-DE" sz="1000" dirty="0" err="1"/>
              <a:t>decreased</a:t>
            </a:r>
            <a:r>
              <a:rPr lang="de-DE" sz="1000" dirty="0"/>
              <a:t> </a:t>
            </a:r>
            <a:r>
              <a:rPr lang="de-DE" sz="1000" dirty="0" err="1"/>
              <a:t>net</a:t>
            </a:r>
            <a:r>
              <a:rPr lang="de-DE" sz="1000" dirty="0"/>
              <a:t> CO</a:t>
            </a:r>
            <a:r>
              <a:rPr lang="de-DE" sz="1000" baseline="-25000" dirty="0"/>
              <a:t>2</a:t>
            </a:r>
            <a:r>
              <a:rPr lang="de-DE" sz="1000" dirty="0"/>
              <a:t> </a:t>
            </a:r>
            <a:r>
              <a:rPr lang="de-DE" sz="1000" dirty="0" err="1"/>
              <a:t>uptake</a:t>
            </a:r>
            <a:r>
              <a:rPr lang="de-DE" sz="1000" dirty="0"/>
              <a:t> in 2019 in </a:t>
            </a:r>
            <a:r>
              <a:rPr lang="de-DE" sz="1000" dirty="0" err="1"/>
              <a:t>comparison</a:t>
            </a:r>
            <a:r>
              <a:rPr lang="de-DE" sz="1000" dirty="0"/>
              <a:t> </a:t>
            </a:r>
            <a:r>
              <a:rPr lang="de-DE" sz="1000" dirty="0" err="1"/>
              <a:t>to</a:t>
            </a:r>
            <a:r>
              <a:rPr lang="de-DE" sz="1000" dirty="0"/>
              <a:t> 2018 </a:t>
            </a:r>
            <a:r>
              <a:rPr lang="de-DE" sz="1000" dirty="0" err="1"/>
              <a:t>by</a:t>
            </a:r>
            <a:r>
              <a:rPr lang="de-DE" sz="1000" dirty="0"/>
              <a:t> 62.9 %. </a:t>
            </a:r>
            <a:r>
              <a:rPr lang="de-DE" sz="1000" dirty="0" err="1"/>
              <a:t>One</a:t>
            </a:r>
            <a:r>
              <a:rPr lang="de-DE" sz="1000" dirty="0"/>
              <a:t> </a:t>
            </a:r>
            <a:r>
              <a:rPr lang="de-DE" sz="1000" dirty="0" err="1"/>
              <a:t>site</a:t>
            </a:r>
            <a:r>
              <a:rPr lang="de-DE" sz="1000" dirty="0"/>
              <a:t> (</a:t>
            </a:r>
            <a:r>
              <a:rPr lang="de-DE" sz="1000" dirty="0" err="1"/>
              <a:t>BlueHa</a:t>
            </a:r>
            <a:r>
              <a:rPr lang="de-DE" sz="1000" dirty="0"/>
              <a:t>) </a:t>
            </a:r>
            <a:r>
              <a:rPr lang="de-DE" sz="1000" dirty="0" err="1"/>
              <a:t>turned</a:t>
            </a:r>
            <a:r>
              <a:rPr lang="de-DE" sz="1000" dirty="0"/>
              <a:t> </a:t>
            </a:r>
            <a:r>
              <a:rPr lang="de-DE" sz="1000" dirty="0" err="1"/>
              <a:t>from</a:t>
            </a:r>
            <a:r>
              <a:rPr lang="de-DE" sz="1000" dirty="0"/>
              <a:t> a </a:t>
            </a:r>
            <a:r>
              <a:rPr lang="de-DE" sz="1000" dirty="0" err="1"/>
              <a:t>carbon</a:t>
            </a:r>
            <a:r>
              <a:rPr lang="de-DE" sz="1000" dirty="0"/>
              <a:t> sink in 2018 </a:t>
            </a:r>
            <a:r>
              <a:rPr lang="de-DE" sz="1000" dirty="0" err="1"/>
              <a:t>to</a:t>
            </a:r>
            <a:r>
              <a:rPr lang="de-DE" sz="1000" dirty="0"/>
              <a:t> a source in 2019, </a:t>
            </a:r>
            <a:r>
              <a:rPr lang="de-DE" sz="1000" dirty="0" err="1"/>
              <a:t>because</a:t>
            </a:r>
            <a:r>
              <a:rPr lang="de-DE" sz="1000" dirty="0"/>
              <a:t> 45 % </a:t>
            </a:r>
            <a:r>
              <a:rPr lang="de-DE" sz="1000" dirty="0" err="1"/>
              <a:t>of</a:t>
            </a:r>
            <a:r>
              <a:rPr lang="de-DE" sz="1000" dirty="0"/>
              <a:t> all </a:t>
            </a:r>
            <a:r>
              <a:rPr lang="de-DE" sz="1000" dirty="0" err="1"/>
              <a:t>trees</a:t>
            </a:r>
            <a:r>
              <a:rPr lang="de-DE" sz="1000" dirty="0"/>
              <a:t> </a:t>
            </a:r>
            <a:r>
              <a:rPr lang="de-DE" sz="1000" dirty="0" err="1"/>
              <a:t>died</a:t>
            </a:r>
            <a:r>
              <a:rPr lang="de-DE" sz="1000" dirty="0"/>
              <a:t> in </a:t>
            </a:r>
            <a:r>
              <a:rPr lang="de-DE" sz="1000" dirty="0" err="1"/>
              <a:t>consequence</a:t>
            </a:r>
            <a:r>
              <a:rPr lang="de-DE" sz="1000" dirty="0"/>
              <a:t> </a:t>
            </a:r>
            <a:r>
              <a:rPr lang="de-DE" sz="1000" dirty="0" err="1"/>
              <a:t>of</a:t>
            </a:r>
            <a:r>
              <a:rPr lang="de-DE" sz="1000" dirty="0"/>
              <a:t> </a:t>
            </a:r>
            <a:r>
              <a:rPr lang="de-DE" sz="1000" dirty="0" err="1"/>
              <a:t>sooty</a:t>
            </a:r>
            <a:r>
              <a:rPr lang="de-DE" sz="1000" dirty="0"/>
              <a:t> </a:t>
            </a:r>
            <a:r>
              <a:rPr lang="de-DE" sz="1000" dirty="0" err="1"/>
              <a:t>bark</a:t>
            </a:r>
            <a:r>
              <a:rPr lang="de-DE" sz="1000" dirty="0"/>
              <a:t> </a:t>
            </a:r>
            <a:r>
              <a:rPr lang="de-DE" sz="1000" dirty="0" err="1"/>
              <a:t>disease</a:t>
            </a:r>
            <a:r>
              <a:rPr lang="de-DE" sz="1000" dirty="0"/>
              <a:t>, </a:t>
            </a:r>
            <a:r>
              <a:rPr lang="de-DE" sz="1000" dirty="0" err="1"/>
              <a:t>which</a:t>
            </a:r>
            <a:r>
              <a:rPr lang="de-DE" sz="1000" dirty="0"/>
              <a:t> </a:t>
            </a:r>
            <a:r>
              <a:rPr lang="de-DE" sz="1000" dirty="0" err="1"/>
              <a:t>infest</a:t>
            </a:r>
            <a:r>
              <a:rPr lang="de-DE" sz="1000" dirty="0"/>
              <a:t> </a:t>
            </a:r>
            <a:r>
              <a:rPr lang="de-DE" sz="1000" dirty="0" err="1"/>
              <a:t>mainly</a:t>
            </a:r>
            <a:r>
              <a:rPr lang="de-DE" sz="1000" dirty="0"/>
              <a:t> </a:t>
            </a:r>
            <a:r>
              <a:rPr lang="de-DE" sz="1000" dirty="0" err="1"/>
              <a:t>young</a:t>
            </a:r>
            <a:r>
              <a:rPr lang="de-DE" sz="1000" dirty="0"/>
              <a:t> </a:t>
            </a:r>
            <a:r>
              <a:rPr lang="de-DE" sz="1000" dirty="0" err="1"/>
              <a:t>sycamore</a:t>
            </a:r>
            <a:r>
              <a:rPr lang="de-DE" sz="1000" dirty="0"/>
              <a:t> </a:t>
            </a:r>
            <a:r>
              <a:rPr lang="de-DE" sz="1000" dirty="0" err="1"/>
              <a:t>trees</a:t>
            </a:r>
            <a:r>
              <a:rPr lang="de-DE" sz="1000" dirty="0"/>
              <a:t> </a:t>
            </a:r>
            <a:r>
              <a:rPr lang="de-DE" sz="1000" dirty="0" err="1"/>
              <a:t>under</a:t>
            </a:r>
            <a:r>
              <a:rPr lang="de-DE" sz="1000" dirty="0"/>
              <a:t> </a:t>
            </a:r>
            <a:r>
              <a:rPr lang="de-DE" sz="1000" dirty="0" err="1"/>
              <a:t>water</a:t>
            </a:r>
            <a:r>
              <a:rPr lang="de-DE" sz="1000" dirty="0"/>
              <a:t> stress.</a:t>
            </a:r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id="{5B781A27-BD68-4B0C-B78E-01E2EA5333D7}"/>
              </a:ext>
            </a:extLst>
          </p:cNvPr>
          <p:cNvSpPr txBox="1"/>
          <p:nvPr/>
        </p:nvSpPr>
        <p:spPr>
          <a:xfrm>
            <a:off x="4535310" y="4630608"/>
            <a:ext cx="3462807" cy="1631216"/>
          </a:xfrm>
          <a:prstGeom prst="rect">
            <a:avLst/>
          </a:prstGeom>
          <a:solidFill>
            <a:schemeClr val="accent5">
              <a:lumMod val="20000"/>
              <a:lumOff val="80000"/>
              <a:alpha val="9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de-DE" sz="1000" u="sng" dirty="0" err="1"/>
              <a:t>Succession</a:t>
            </a:r>
            <a:r>
              <a:rPr lang="de-DE" sz="1000" u="sng" dirty="0"/>
              <a:t> </a:t>
            </a:r>
            <a:r>
              <a:rPr lang="de-DE" sz="1000" u="sng" dirty="0" err="1"/>
              <a:t>forests</a:t>
            </a:r>
            <a:endParaRPr lang="de-DE" sz="1000" u="sng" dirty="0"/>
          </a:p>
          <a:p>
            <a:r>
              <a:rPr lang="de-DE" sz="1000" dirty="0"/>
              <a:t>The </a:t>
            </a:r>
            <a:r>
              <a:rPr lang="de-DE" sz="1000" dirty="0" err="1"/>
              <a:t>succession</a:t>
            </a:r>
            <a:r>
              <a:rPr lang="de-DE" sz="1000" dirty="0"/>
              <a:t> </a:t>
            </a:r>
            <a:r>
              <a:rPr lang="de-DE" sz="1000" dirty="0" err="1"/>
              <a:t>forests</a:t>
            </a:r>
            <a:r>
              <a:rPr lang="de-DE" sz="1000" dirty="0"/>
              <a:t> </a:t>
            </a:r>
            <a:r>
              <a:rPr lang="de-DE" sz="1000" dirty="0" err="1"/>
              <a:t>were</a:t>
            </a:r>
            <a:r>
              <a:rPr lang="de-DE" sz="1000" dirty="0"/>
              <a:t> CO</a:t>
            </a:r>
            <a:r>
              <a:rPr lang="de-DE" sz="1000" baseline="-25000" dirty="0"/>
              <a:t>2</a:t>
            </a:r>
            <a:r>
              <a:rPr lang="de-DE" sz="1000" dirty="0"/>
              <a:t> </a:t>
            </a:r>
            <a:r>
              <a:rPr lang="de-DE" sz="1000" dirty="0" err="1"/>
              <a:t>sources</a:t>
            </a:r>
            <a:r>
              <a:rPr lang="de-DE" sz="1000" dirty="0"/>
              <a:t> in </a:t>
            </a:r>
            <a:r>
              <a:rPr lang="de-DE" sz="1000" dirty="0" err="1"/>
              <a:t>both</a:t>
            </a:r>
            <a:r>
              <a:rPr lang="de-DE" sz="1000" dirty="0"/>
              <a:t> </a:t>
            </a:r>
            <a:r>
              <a:rPr lang="de-DE" sz="1000" dirty="0" err="1"/>
              <a:t>drought</a:t>
            </a:r>
            <a:r>
              <a:rPr lang="de-DE" sz="1000" dirty="0"/>
              <a:t> </a:t>
            </a:r>
            <a:r>
              <a:rPr lang="de-DE" sz="1000" dirty="0" err="1"/>
              <a:t>years</a:t>
            </a:r>
            <a:r>
              <a:rPr lang="de-DE" sz="1000" dirty="0"/>
              <a:t> and </a:t>
            </a:r>
            <a:r>
              <a:rPr lang="de-DE" sz="1000" dirty="0" err="1"/>
              <a:t>even</a:t>
            </a:r>
            <a:r>
              <a:rPr lang="de-DE" sz="1000" dirty="0"/>
              <a:t> </a:t>
            </a:r>
            <a:r>
              <a:rPr lang="de-DE" sz="1000" dirty="0" err="1"/>
              <a:t>increased</a:t>
            </a:r>
            <a:r>
              <a:rPr lang="de-DE" sz="1000" dirty="0"/>
              <a:t> </a:t>
            </a:r>
            <a:r>
              <a:rPr lang="de-DE" sz="1000" dirty="0" err="1"/>
              <a:t>their</a:t>
            </a:r>
            <a:r>
              <a:rPr lang="de-DE" sz="1000" dirty="0"/>
              <a:t> CO</a:t>
            </a:r>
            <a:r>
              <a:rPr lang="de-DE" sz="1000" baseline="-25000" dirty="0"/>
              <a:t>2</a:t>
            </a:r>
            <a:r>
              <a:rPr lang="de-DE" sz="1000" dirty="0"/>
              <a:t> release in 2019 in </a:t>
            </a:r>
            <a:r>
              <a:rPr lang="de-DE" sz="1000" dirty="0" err="1"/>
              <a:t>comparison</a:t>
            </a:r>
            <a:r>
              <a:rPr lang="de-DE" sz="1000" dirty="0"/>
              <a:t> </a:t>
            </a:r>
            <a:r>
              <a:rPr lang="de-DE" sz="1000" dirty="0" err="1"/>
              <a:t>to</a:t>
            </a:r>
            <a:r>
              <a:rPr lang="de-DE" sz="1000" dirty="0"/>
              <a:t> 2018 </a:t>
            </a:r>
            <a:r>
              <a:rPr lang="de-DE" sz="1000" dirty="0" err="1"/>
              <a:t>by</a:t>
            </a:r>
            <a:r>
              <a:rPr lang="de-DE" sz="1000" dirty="0"/>
              <a:t> 85 %. At </a:t>
            </a:r>
            <a:r>
              <a:rPr lang="de-DE" sz="1000" dirty="0" err="1"/>
              <a:t>WePa</a:t>
            </a:r>
            <a:r>
              <a:rPr lang="de-DE" sz="1000" dirty="0"/>
              <a:t> and </a:t>
            </a:r>
            <a:r>
              <a:rPr lang="de-DE" sz="1000" dirty="0" err="1"/>
              <a:t>ZeHa</a:t>
            </a:r>
            <a:r>
              <a:rPr lang="de-DE" sz="1000" dirty="0"/>
              <a:t>, </a:t>
            </a:r>
            <a:r>
              <a:rPr lang="de-DE" sz="1000" dirty="0" err="1"/>
              <a:t>we</a:t>
            </a:r>
            <a:r>
              <a:rPr lang="de-DE" sz="1000" dirty="0"/>
              <a:t> </a:t>
            </a:r>
            <a:r>
              <a:rPr lang="de-DE" sz="1000" dirty="0" err="1"/>
              <a:t>found</a:t>
            </a:r>
            <a:r>
              <a:rPr lang="de-DE" sz="1000" dirty="0"/>
              <a:t> </a:t>
            </a:r>
            <a:r>
              <a:rPr lang="de-DE" sz="1000" dirty="0" err="1"/>
              <a:t>bad</a:t>
            </a:r>
            <a:r>
              <a:rPr lang="de-DE" sz="1000" dirty="0"/>
              <a:t> </a:t>
            </a:r>
            <a:r>
              <a:rPr lang="de-DE" sz="1000" dirty="0" err="1"/>
              <a:t>growth</a:t>
            </a:r>
            <a:r>
              <a:rPr lang="de-DE" sz="1000" dirty="0"/>
              <a:t> </a:t>
            </a:r>
            <a:r>
              <a:rPr lang="de-DE" sz="1000" dirty="0" err="1"/>
              <a:t>conditions</a:t>
            </a:r>
            <a:r>
              <a:rPr lang="de-DE" sz="1000" dirty="0"/>
              <a:t>, </a:t>
            </a:r>
            <a:r>
              <a:rPr lang="de-DE" sz="1000" dirty="0" err="1"/>
              <a:t>caused</a:t>
            </a:r>
            <a:r>
              <a:rPr lang="de-DE" sz="1000" dirty="0"/>
              <a:t> </a:t>
            </a:r>
            <a:r>
              <a:rPr lang="de-DE" sz="1000" dirty="0" err="1"/>
              <a:t>by</a:t>
            </a:r>
            <a:r>
              <a:rPr lang="de-DE" sz="1000" dirty="0"/>
              <a:t> </a:t>
            </a:r>
            <a:r>
              <a:rPr lang="de-DE" sz="1000" dirty="0" err="1"/>
              <a:t>very</a:t>
            </a:r>
            <a:r>
              <a:rPr lang="de-DE" sz="1000" dirty="0"/>
              <a:t> </a:t>
            </a:r>
            <a:r>
              <a:rPr lang="de-DE" sz="1000" dirty="0" err="1"/>
              <a:t>thin</a:t>
            </a:r>
            <a:r>
              <a:rPr lang="de-DE" sz="1000" dirty="0"/>
              <a:t>, </a:t>
            </a:r>
            <a:r>
              <a:rPr lang="de-DE" sz="1000" dirty="0" err="1"/>
              <a:t>coarse</a:t>
            </a:r>
            <a:r>
              <a:rPr lang="de-DE" sz="1000" dirty="0"/>
              <a:t> and </a:t>
            </a:r>
            <a:r>
              <a:rPr lang="de-DE" sz="1000" dirty="0" err="1"/>
              <a:t>loosy</a:t>
            </a:r>
            <a:r>
              <a:rPr lang="de-DE" sz="1000" dirty="0"/>
              <a:t> </a:t>
            </a:r>
            <a:r>
              <a:rPr lang="de-DE" sz="1000" dirty="0" err="1"/>
              <a:t>soils</a:t>
            </a:r>
            <a:r>
              <a:rPr lang="de-DE" sz="1000" dirty="0"/>
              <a:t> </a:t>
            </a:r>
            <a:r>
              <a:rPr lang="de-DE" sz="1000" dirty="0" err="1"/>
              <a:t>with</a:t>
            </a:r>
            <a:r>
              <a:rPr lang="de-DE" sz="1000" dirty="0"/>
              <a:t> </a:t>
            </a:r>
            <a:r>
              <a:rPr lang="de-DE" sz="1000" dirty="0" err="1"/>
              <a:t>low</a:t>
            </a:r>
            <a:r>
              <a:rPr lang="de-DE" sz="1000" dirty="0"/>
              <a:t> plant </a:t>
            </a:r>
            <a:r>
              <a:rPr lang="de-DE" sz="1000" dirty="0" err="1"/>
              <a:t>available</a:t>
            </a:r>
            <a:r>
              <a:rPr lang="de-DE" sz="1000" dirty="0"/>
              <a:t> </a:t>
            </a:r>
            <a:r>
              <a:rPr lang="de-DE" sz="1000" dirty="0" err="1"/>
              <a:t>water</a:t>
            </a:r>
            <a:r>
              <a:rPr lang="de-DE" sz="1000" dirty="0"/>
              <a:t>. The slow </a:t>
            </a:r>
            <a:r>
              <a:rPr lang="de-DE" sz="1000" dirty="0" err="1"/>
              <a:t>forest</a:t>
            </a:r>
            <a:r>
              <a:rPr lang="de-DE" sz="1000" dirty="0"/>
              <a:t> </a:t>
            </a:r>
            <a:r>
              <a:rPr lang="de-DE" sz="1000" dirty="0" err="1"/>
              <a:t>growth</a:t>
            </a:r>
            <a:r>
              <a:rPr lang="de-DE" sz="1000" dirty="0"/>
              <a:t> </a:t>
            </a:r>
            <a:r>
              <a:rPr lang="de-DE" sz="1000" dirty="0" err="1"/>
              <a:t>faced</a:t>
            </a:r>
            <a:r>
              <a:rPr lang="de-DE" sz="1000" dirty="0"/>
              <a:t> </a:t>
            </a:r>
            <a:r>
              <a:rPr lang="de-DE" sz="1000" dirty="0" err="1"/>
              <a:t>relatively</a:t>
            </a:r>
            <a:r>
              <a:rPr lang="de-DE" sz="1000" dirty="0"/>
              <a:t> high </a:t>
            </a:r>
            <a:r>
              <a:rPr lang="de-DE" sz="1000" dirty="0" err="1"/>
              <a:t>soil</a:t>
            </a:r>
            <a:r>
              <a:rPr lang="de-DE" sz="1000" dirty="0"/>
              <a:t> </a:t>
            </a:r>
            <a:r>
              <a:rPr lang="de-DE" sz="1000" dirty="0" err="1"/>
              <a:t>respiration</a:t>
            </a:r>
            <a:r>
              <a:rPr lang="de-DE" sz="1000" dirty="0"/>
              <a:t> </a:t>
            </a:r>
            <a:r>
              <a:rPr lang="de-DE" sz="1000" dirty="0" err="1"/>
              <a:t>rates</a:t>
            </a:r>
            <a:r>
              <a:rPr lang="de-DE" sz="1000" dirty="0"/>
              <a:t>, </a:t>
            </a:r>
            <a:r>
              <a:rPr lang="de-DE" sz="1000" dirty="0" err="1"/>
              <a:t>leading</a:t>
            </a:r>
            <a:r>
              <a:rPr lang="de-DE" sz="1000" dirty="0"/>
              <a:t> </a:t>
            </a:r>
            <a:r>
              <a:rPr lang="de-DE" sz="1000" dirty="0" err="1"/>
              <a:t>to</a:t>
            </a:r>
            <a:r>
              <a:rPr lang="de-DE" sz="1000" dirty="0"/>
              <a:t> a </a:t>
            </a:r>
            <a:r>
              <a:rPr lang="de-DE" sz="1000" dirty="0" err="1"/>
              <a:t>net</a:t>
            </a:r>
            <a:r>
              <a:rPr lang="de-DE" sz="1000" dirty="0"/>
              <a:t> CO</a:t>
            </a:r>
            <a:r>
              <a:rPr lang="de-DE" sz="1000" baseline="-25000" dirty="0"/>
              <a:t>2</a:t>
            </a:r>
            <a:r>
              <a:rPr lang="de-DE" sz="1000" dirty="0"/>
              <a:t> release in </a:t>
            </a:r>
            <a:r>
              <a:rPr lang="de-DE" sz="1000" dirty="0" err="1"/>
              <a:t>both</a:t>
            </a:r>
            <a:r>
              <a:rPr lang="de-DE" sz="1000" dirty="0"/>
              <a:t> </a:t>
            </a:r>
            <a:r>
              <a:rPr lang="de-DE" sz="1000" dirty="0" err="1"/>
              <a:t>years</a:t>
            </a:r>
            <a:r>
              <a:rPr lang="de-DE" sz="1000" dirty="0"/>
              <a:t>. On </a:t>
            </a:r>
            <a:r>
              <a:rPr lang="de-DE" sz="1000" dirty="0" err="1"/>
              <a:t>the</a:t>
            </a:r>
            <a:r>
              <a:rPr lang="de-DE" sz="1000" dirty="0"/>
              <a:t> </a:t>
            </a:r>
            <a:r>
              <a:rPr lang="de-DE" sz="1000" dirty="0" err="1"/>
              <a:t>other</a:t>
            </a:r>
            <a:r>
              <a:rPr lang="de-DE" sz="1000" dirty="0"/>
              <a:t> </a:t>
            </a:r>
            <a:r>
              <a:rPr lang="de-DE" sz="1000" dirty="0" err="1"/>
              <a:t>hand</a:t>
            </a:r>
            <a:r>
              <a:rPr lang="de-DE" sz="1000" dirty="0"/>
              <a:t>, </a:t>
            </a:r>
            <a:r>
              <a:rPr lang="de-DE" sz="1000" dirty="0" err="1"/>
              <a:t>the</a:t>
            </a:r>
            <a:r>
              <a:rPr lang="de-DE" sz="1000" dirty="0"/>
              <a:t> </a:t>
            </a:r>
            <a:r>
              <a:rPr lang="de-DE" sz="1000" dirty="0" err="1"/>
              <a:t>old</a:t>
            </a:r>
            <a:r>
              <a:rPr lang="de-DE" sz="1000" dirty="0"/>
              <a:t> </a:t>
            </a:r>
            <a:r>
              <a:rPr lang="de-DE" sz="1000" dirty="0" err="1"/>
              <a:t>birch</a:t>
            </a:r>
            <a:r>
              <a:rPr lang="de-DE" sz="1000" dirty="0"/>
              <a:t> </a:t>
            </a:r>
            <a:r>
              <a:rPr lang="de-DE" sz="1000" dirty="0" err="1"/>
              <a:t>forest</a:t>
            </a:r>
            <a:r>
              <a:rPr lang="de-DE" sz="1000" dirty="0"/>
              <a:t> </a:t>
            </a:r>
            <a:r>
              <a:rPr lang="de-DE" sz="1000" dirty="0" err="1"/>
              <a:t>ReHa</a:t>
            </a:r>
            <a:r>
              <a:rPr lang="de-DE" sz="1000" dirty="0"/>
              <a:t>-Bi </a:t>
            </a:r>
            <a:r>
              <a:rPr lang="de-DE" sz="1000" dirty="0" err="1"/>
              <a:t>is</a:t>
            </a:r>
            <a:r>
              <a:rPr lang="de-DE" sz="1000" dirty="0"/>
              <a:t> a strong </a:t>
            </a:r>
            <a:r>
              <a:rPr lang="de-DE" sz="1000" dirty="0" err="1"/>
              <a:t>carbon</a:t>
            </a:r>
            <a:r>
              <a:rPr lang="de-DE" sz="1000" dirty="0"/>
              <a:t> sink </a:t>
            </a:r>
            <a:r>
              <a:rPr lang="de-DE" sz="1000" dirty="0" err="1"/>
              <a:t>with</a:t>
            </a:r>
            <a:r>
              <a:rPr lang="de-DE" sz="1000" dirty="0"/>
              <a:t> a </a:t>
            </a:r>
            <a:r>
              <a:rPr lang="de-DE" sz="1000" dirty="0" err="1"/>
              <a:t>net</a:t>
            </a:r>
            <a:r>
              <a:rPr lang="de-DE" sz="1000" dirty="0"/>
              <a:t> CO</a:t>
            </a:r>
            <a:r>
              <a:rPr lang="de-DE" sz="1000" baseline="-25000" dirty="0"/>
              <a:t>2</a:t>
            </a:r>
            <a:r>
              <a:rPr lang="de-DE" sz="1000" dirty="0"/>
              <a:t> </a:t>
            </a:r>
            <a:r>
              <a:rPr lang="de-DE" sz="1000" dirty="0" err="1"/>
              <a:t>uptake</a:t>
            </a:r>
            <a:r>
              <a:rPr lang="de-DE" sz="1000" dirty="0"/>
              <a:t> </a:t>
            </a:r>
            <a:r>
              <a:rPr lang="de-DE" sz="1000" dirty="0" err="1"/>
              <a:t>of</a:t>
            </a:r>
            <a:r>
              <a:rPr lang="de-DE" sz="1000" dirty="0"/>
              <a:t> 205.9 kg a</a:t>
            </a:r>
            <a:r>
              <a:rPr lang="de-DE" sz="1000" baseline="30000" dirty="0"/>
              <a:t>-1</a:t>
            </a:r>
            <a:r>
              <a:rPr lang="de-DE" sz="1000" dirty="0"/>
              <a:t> 100 m</a:t>
            </a:r>
            <a:r>
              <a:rPr lang="de-DE" sz="1000" baseline="30000" dirty="0"/>
              <a:t>-2</a:t>
            </a:r>
            <a:r>
              <a:rPr lang="de-DE" sz="1000" dirty="0"/>
              <a:t> in 2018 and 170.4 kg a</a:t>
            </a:r>
            <a:r>
              <a:rPr lang="de-DE" sz="1000" baseline="30000" dirty="0"/>
              <a:t>-1</a:t>
            </a:r>
            <a:r>
              <a:rPr lang="de-DE" sz="1000" dirty="0"/>
              <a:t> 100 m</a:t>
            </a:r>
            <a:r>
              <a:rPr lang="de-DE" sz="1000" baseline="30000" dirty="0"/>
              <a:t>-2</a:t>
            </a:r>
            <a:r>
              <a:rPr lang="de-DE" sz="1000" dirty="0"/>
              <a:t> in 2019.</a:t>
            </a:r>
          </a:p>
        </p:txBody>
      </p:sp>
    </p:spTree>
    <p:extLst>
      <p:ext uri="{BB962C8B-B14F-4D97-AF65-F5344CB8AC3E}">
        <p14:creationId xmlns:p14="http://schemas.microsoft.com/office/powerpoint/2010/main" val="952169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</p:childTnLst>
        </p:cTn>
      </p:par>
    </p:tnLst>
    <p:bldLst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hteck 46">
            <a:hlinkClick r:id="rId3" action="ppaction://hlinksldjump"/>
            <a:extLst>
              <a:ext uri="{FF2B5EF4-FFF2-40B4-BE49-F238E27FC236}">
                <a16:creationId xmlns:a16="http://schemas.microsoft.com/office/drawing/2014/main" id="{E3703631-3366-4C3F-9244-B18A34BD19D0}"/>
              </a:ext>
            </a:extLst>
          </p:cNvPr>
          <p:cNvSpPr/>
          <p:nvPr/>
        </p:nvSpPr>
        <p:spPr>
          <a:xfrm>
            <a:off x="7545371" y="6199156"/>
            <a:ext cx="1440000" cy="54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Implications</a:t>
            </a:r>
            <a:endParaRPr lang="de-DE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B69D4EF-887E-444C-87B9-B3B140617666}"/>
              </a:ext>
            </a:extLst>
          </p:cNvPr>
          <p:cNvSpPr txBox="1"/>
          <p:nvPr/>
        </p:nvSpPr>
        <p:spPr>
          <a:xfrm>
            <a:off x="0" y="173765"/>
            <a:ext cx="8800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Research Highlights</a:t>
            </a:r>
            <a:endParaRPr lang="de-DE" sz="2000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Pfeil: nach unten 15">
            <a:hlinkClick r:id="rId4" action="ppaction://hlinksldjump"/>
            <a:extLst>
              <a:ext uri="{FF2B5EF4-FFF2-40B4-BE49-F238E27FC236}">
                <a16:creationId xmlns:a16="http://schemas.microsoft.com/office/drawing/2014/main" id="{7FAF6CA1-D9E4-4CC2-91C5-7F6144B1D10E}"/>
              </a:ext>
            </a:extLst>
          </p:cNvPr>
          <p:cNvSpPr/>
          <p:nvPr/>
        </p:nvSpPr>
        <p:spPr>
          <a:xfrm rot="5400000">
            <a:off x="8120962" y="-143227"/>
            <a:ext cx="631355" cy="1097463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500" dirty="0">
                <a:solidFill>
                  <a:schemeClr val="tx1"/>
                </a:solidFill>
              </a:rPr>
              <a:t>Menu</a:t>
            </a:r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C25DD826-84A6-416D-B673-A9A6DECEA3BD}"/>
              </a:ext>
            </a:extLst>
          </p:cNvPr>
          <p:cNvSpPr txBox="1"/>
          <p:nvPr/>
        </p:nvSpPr>
        <p:spPr>
          <a:xfrm>
            <a:off x="158628" y="721182"/>
            <a:ext cx="8826743" cy="1715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In urban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areas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growth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conditions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urban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forest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stands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differ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widely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leading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different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amounts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annual CO</a:t>
            </a:r>
            <a:r>
              <a:rPr lang="de-DE" sz="15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sequestration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depending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individual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interaction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forest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growth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litterfall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, and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soil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respiration</a:t>
            </a:r>
            <a:endParaRPr lang="de-DE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two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consecutive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drought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years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2018/2019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decreased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CO</a:t>
            </a:r>
            <a:r>
              <a:rPr lang="de-DE" sz="15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uptake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, translocation, and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respiration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second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, but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urban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forest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types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reacted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differently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drought</a:t>
            </a:r>
            <a:endParaRPr lang="de-DE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E143541C-137D-445E-8962-4CE53816AB5C}"/>
              </a:ext>
            </a:extLst>
          </p:cNvPr>
          <p:cNvGrpSpPr/>
          <p:nvPr/>
        </p:nvGrpSpPr>
        <p:grpSpPr>
          <a:xfrm>
            <a:off x="158628" y="2571195"/>
            <a:ext cx="3127298" cy="3868714"/>
            <a:chOff x="66475" y="341059"/>
            <a:chExt cx="3654470" cy="5409866"/>
          </a:xfrm>
        </p:grpSpPr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E05A597F-36BA-4AA9-8322-EAF3C4124302}"/>
                </a:ext>
              </a:extLst>
            </p:cNvPr>
            <p:cNvSpPr/>
            <p:nvPr/>
          </p:nvSpPr>
          <p:spPr>
            <a:xfrm>
              <a:off x="542925" y="3590925"/>
              <a:ext cx="2562225" cy="2160000"/>
            </a:xfrm>
            <a:prstGeom prst="rect">
              <a:avLst/>
            </a:prstGeom>
            <a:solidFill>
              <a:srgbClr val="CC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F645A8F5-2E27-4F42-9EFC-C07D997DCD0D}"/>
                </a:ext>
              </a:extLst>
            </p:cNvPr>
            <p:cNvSpPr/>
            <p:nvPr/>
          </p:nvSpPr>
          <p:spPr>
            <a:xfrm>
              <a:off x="542925" y="3428999"/>
              <a:ext cx="2562226" cy="4989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grpSp>
          <p:nvGrpSpPr>
            <p:cNvPr id="11" name="Gruppieren 10">
              <a:extLst>
                <a:ext uri="{FF2B5EF4-FFF2-40B4-BE49-F238E27FC236}">
                  <a16:creationId xmlns:a16="http://schemas.microsoft.com/office/drawing/2014/main" id="{CE4EDFE3-C9DE-410A-A4F2-262344B48056}"/>
                </a:ext>
              </a:extLst>
            </p:cNvPr>
            <p:cNvGrpSpPr/>
            <p:nvPr/>
          </p:nvGrpSpPr>
          <p:grpSpPr>
            <a:xfrm>
              <a:off x="66475" y="695327"/>
              <a:ext cx="1933947" cy="2886936"/>
              <a:chOff x="-108681" y="-37014"/>
              <a:chExt cx="3133033" cy="4076219"/>
            </a:xfrm>
          </p:grpSpPr>
          <p:sp>
            <p:nvSpPr>
              <p:cNvPr id="119" name="Wolkenförmige Legende 105">
                <a:extLst>
                  <a:ext uri="{FF2B5EF4-FFF2-40B4-BE49-F238E27FC236}">
                    <a16:creationId xmlns:a16="http://schemas.microsoft.com/office/drawing/2014/main" id="{C43DE729-3164-43A7-919C-12C2274271A6}"/>
                  </a:ext>
                </a:extLst>
              </p:cNvPr>
              <p:cNvSpPr/>
              <p:nvPr/>
            </p:nvSpPr>
            <p:spPr bwMode="auto">
              <a:xfrm>
                <a:off x="-108681" y="-37014"/>
                <a:ext cx="3133033" cy="2645160"/>
              </a:xfrm>
              <a:prstGeom prst="cloudCallout">
                <a:avLst>
                  <a:gd name="adj1" fmla="val -4524"/>
                  <a:gd name="adj2" fmla="val 5175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e-DE" sz="900">
                  <a:ln>
                    <a:solidFill>
                      <a:sysClr val="windowText" lastClr="000000"/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0" name="Freihandform 106">
                <a:extLst>
                  <a:ext uri="{FF2B5EF4-FFF2-40B4-BE49-F238E27FC236}">
                    <a16:creationId xmlns:a16="http://schemas.microsoft.com/office/drawing/2014/main" id="{C797006D-C713-45B2-B8D2-3D350B865570}"/>
                  </a:ext>
                </a:extLst>
              </p:cNvPr>
              <p:cNvSpPr/>
              <p:nvPr/>
            </p:nvSpPr>
            <p:spPr bwMode="auto">
              <a:xfrm>
                <a:off x="880163" y="2461592"/>
                <a:ext cx="1099421" cy="1577613"/>
              </a:xfrm>
              <a:custGeom>
                <a:avLst/>
                <a:gdLst>
                  <a:gd name="connsiteX0" fmla="*/ 220115 w 893020"/>
                  <a:gd name="connsiteY0" fmla="*/ 0 h 1415502"/>
                  <a:gd name="connsiteX1" fmla="*/ 231001 w 893020"/>
                  <a:gd name="connsiteY1" fmla="*/ 1055914 h 1415502"/>
                  <a:gd name="connsiteX2" fmla="*/ 24172 w 893020"/>
                  <a:gd name="connsiteY2" fmla="*/ 1371600 h 1415502"/>
                  <a:gd name="connsiteX3" fmla="*/ 873258 w 893020"/>
                  <a:gd name="connsiteY3" fmla="*/ 1393372 h 1415502"/>
                  <a:gd name="connsiteX4" fmla="*/ 622887 w 893020"/>
                  <a:gd name="connsiteY4" fmla="*/ 1186543 h 1415502"/>
                  <a:gd name="connsiteX5" fmla="*/ 622887 w 893020"/>
                  <a:gd name="connsiteY5" fmla="*/ 108857 h 1415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93020" h="1415502">
                    <a:moveTo>
                      <a:pt x="220115" y="0"/>
                    </a:moveTo>
                    <a:cubicBezTo>
                      <a:pt x="241886" y="413657"/>
                      <a:pt x="263658" y="827314"/>
                      <a:pt x="231001" y="1055914"/>
                    </a:cubicBezTo>
                    <a:cubicBezTo>
                      <a:pt x="198344" y="1284514"/>
                      <a:pt x="-82871" y="1315357"/>
                      <a:pt x="24172" y="1371600"/>
                    </a:cubicBezTo>
                    <a:cubicBezTo>
                      <a:pt x="131215" y="1427843"/>
                      <a:pt x="773472" y="1424215"/>
                      <a:pt x="873258" y="1393372"/>
                    </a:cubicBezTo>
                    <a:cubicBezTo>
                      <a:pt x="973044" y="1362529"/>
                      <a:pt x="664615" y="1400629"/>
                      <a:pt x="622887" y="1186543"/>
                    </a:cubicBezTo>
                    <a:cubicBezTo>
                      <a:pt x="581159" y="972457"/>
                      <a:pt x="602023" y="540657"/>
                      <a:pt x="622887" y="108857"/>
                    </a:cubicBezTo>
                  </a:path>
                </a:pathLst>
              </a:custGeom>
              <a:solidFill>
                <a:srgbClr val="D1A171"/>
              </a:soli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e-DE" sz="9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2" name="Gruppieren 11">
              <a:extLst>
                <a:ext uri="{FF2B5EF4-FFF2-40B4-BE49-F238E27FC236}">
                  <a16:creationId xmlns:a16="http://schemas.microsoft.com/office/drawing/2014/main" id="{A5E23E62-A0C2-400C-A169-BB67391E7843}"/>
                </a:ext>
              </a:extLst>
            </p:cNvPr>
            <p:cNvGrpSpPr/>
            <p:nvPr/>
          </p:nvGrpSpPr>
          <p:grpSpPr>
            <a:xfrm>
              <a:off x="964813" y="341059"/>
              <a:ext cx="1933947" cy="3166375"/>
              <a:chOff x="-108681" y="-37014"/>
              <a:chExt cx="3133033" cy="4076219"/>
            </a:xfrm>
          </p:grpSpPr>
          <p:sp>
            <p:nvSpPr>
              <p:cNvPr id="117" name="Wolkenförmige Legende 105">
                <a:extLst>
                  <a:ext uri="{FF2B5EF4-FFF2-40B4-BE49-F238E27FC236}">
                    <a16:creationId xmlns:a16="http://schemas.microsoft.com/office/drawing/2014/main" id="{9A236C27-1D54-45FC-9E3D-26D40C572344}"/>
                  </a:ext>
                </a:extLst>
              </p:cNvPr>
              <p:cNvSpPr/>
              <p:nvPr/>
            </p:nvSpPr>
            <p:spPr bwMode="auto">
              <a:xfrm>
                <a:off x="-108681" y="-37014"/>
                <a:ext cx="3133033" cy="2645160"/>
              </a:xfrm>
              <a:prstGeom prst="cloudCallout">
                <a:avLst>
                  <a:gd name="adj1" fmla="val -4524"/>
                  <a:gd name="adj2" fmla="val 5175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e-DE" sz="900">
                  <a:ln>
                    <a:solidFill>
                      <a:sysClr val="windowText" lastClr="000000"/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8" name="Freihandform 106">
                <a:extLst>
                  <a:ext uri="{FF2B5EF4-FFF2-40B4-BE49-F238E27FC236}">
                    <a16:creationId xmlns:a16="http://schemas.microsoft.com/office/drawing/2014/main" id="{A092F408-72E7-4BEA-B4B8-C3A1E6C1D3AC}"/>
                  </a:ext>
                </a:extLst>
              </p:cNvPr>
              <p:cNvSpPr/>
              <p:nvPr/>
            </p:nvSpPr>
            <p:spPr bwMode="auto">
              <a:xfrm>
                <a:off x="880163" y="2461592"/>
                <a:ext cx="1099421" cy="1577613"/>
              </a:xfrm>
              <a:custGeom>
                <a:avLst/>
                <a:gdLst>
                  <a:gd name="connsiteX0" fmla="*/ 220115 w 893020"/>
                  <a:gd name="connsiteY0" fmla="*/ 0 h 1415502"/>
                  <a:gd name="connsiteX1" fmla="*/ 231001 w 893020"/>
                  <a:gd name="connsiteY1" fmla="*/ 1055914 h 1415502"/>
                  <a:gd name="connsiteX2" fmla="*/ 24172 w 893020"/>
                  <a:gd name="connsiteY2" fmla="*/ 1371600 h 1415502"/>
                  <a:gd name="connsiteX3" fmla="*/ 873258 w 893020"/>
                  <a:gd name="connsiteY3" fmla="*/ 1393372 h 1415502"/>
                  <a:gd name="connsiteX4" fmla="*/ 622887 w 893020"/>
                  <a:gd name="connsiteY4" fmla="*/ 1186543 h 1415502"/>
                  <a:gd name="connsiteX5" fmla="*/ 622887 w 893020"/>
                  <a:gd name="connsiteY5" fmla="*/ 108857 h 1415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93020" h="1415502">
                    <a:moveTo>
                      <a:pt x="220115" y="0"/>
                    </a:moveTo>
                    <a:cubicBezTo>
                      <a:pt x="241886" y="413657"/>
                      <a:pt x="263658" y="827314"/>
                      <a:pt x="231001" y="1055914"/>
                    </a:cubicBezTo>
                    <a:cubicBezTo>
                      <a:pt x="198344" y="1284514"/>
                      <a:pt x="-82871" y="1315357"/>
                      <a:pt x="24172" y="1371600"/>
                    </a:cubicBezTo>
                    <a:cubicBezTo>
                      <a:pt x="131215" y="1427843"/>
                      <a:pt x="773472" y="1424215"/>
                      <a:pt x="873258" y="1393372"/>
                    </a:cubicBezTo>
                    <a:cubicBezTo>
                      <a:pt x="973044" y="1362529"/>
                      <a:pt x="664615" y="1400629"/>
                      <a:pt x="622887" y="1186543"/>
                    </a:cubicBezTo>
                    <a:cubicBezTo>
                      <a:pt x="581159" y="972457"/>
                      <a:pt x="602023" y="540657"/>
                      <a:pt x="622887" y="108857"/>
                    </a:cubicBezTo>
                  </a:path>
                </a:pathLst>
              </a:custGeom>
              <a:solidFill>
                <a:srgbClr val="D1A171"/>
              </a:soli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e-DE" sz="9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3" name="Gruppieren 12">
              <a:extLst>
                <a:ext uri="{FF2B5EF4-FFF2-40B4-BE49-F238E27FC236}">
                  <a16:creationId xmlns:a16="http://schemas.microsoft.com/office/drawing/2014/main" id="{1E9CB583-7656-4304-A214-FCA55D9A8333}"/>
                </a:ext>
              </a:extLst>
            </p:cNvPr>
            <p:cNvGrpSpPr/>
            <p:nvPr/>
          </p:nvGrpSpPr>
          <p:grpSpPr>
            <a:xfrm>
              <a:off x="1764098" y="695328"/>
              <a:ext cx="1933947" cy="2859674"/>
              <a:chOff x="-108681" y="-37014"/>
              <a:chExt cx="3133033" cy="4076219"/>
            </a:xfrm>
          </p:grpSpPr>
          <p:sp>
            <p:nvSpPr>
              <p:cNvPr id="115" name="Wolkenförmige Legende 105">
                <a:extLst>
                  <a:ext uri="{FF2B5EF4-FFF2-40B4-BE49-F238E27FC236}">
                    <a16:creationId xmlns:a16="http://schemas.microsoft.com/office/drawing/2014/main" id="{8F3CCE7D-4559-47CE-840E-817D10E4101F}"/>
                  </a:ext>
                </a:extLst>
              </p:cNvPr>
              <p:cNvSpPr/>
              <p:nvPr/>
            </p:nvSpPr>
            <p:spPr bwMode="auto">
              <a:xfrm>
                <a:off x="-108681" y="-37014"/>
                <a:ext cx="3133033" cy="2645160"/>
              </a:xfrm>
              <a:prstGeom prst="cloudCallout">
                <a:avLst>
                  <a:gd name="adj1" fmla="val -4524"/>
                  <a:gd name="adj2" fmla="val 5175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e-DE" sz="900">
                  <a:ln>
                    <a:solidFill>
                      <a:sysClr val="windowText" lastClr="000000"/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6" name="Freihandform 106">
                <a:extLst>
                  <a:ext uri="{FF2B5EF4-FFF2-40B4-BE49-F238E27FC236}">
                    <a16:creationId xmlns:a16="http://schemas.microsoft.com/office/drawing/2014/main" id="{236C3630-87F8-4FB7-95AD-E89453CBBECF}"/>
                  </a:ext>
                </a:extLst>
              </p:cNvPr>
              <p:cNvSpPr/>
              <p:nvPr/>
            </p:nvSpPr>
            <p:spPr bwMode="auto">
              <a:xfrm>
                <a:off x="880163" y="2461592"/>
                <a:ext cx="1099421" cy="1577613"/>
              </a:xfrm>
              <a:custGeom>
                <a:avLst/>
                <a:gdLst>
                  <a:gd name="connsiteX0" fmla="*/ 220115 w 893020"/>
                  <a:gd name="connsiteY0" fmla="*/ 0 h 1415502"/>
                  <a:gd name="connsiteX1" fmla="*/ 231001 w 893020"/>
                  <a:gd name="connsiteY1" fmla="*/ 1055914 h 1415502"/>
                  <a:gd name="connsiteX2" fmla="*/ 24172 w 893020"/>
                  <a:gd name="connsiteY2" fmla="*/ 1371600 h 1415502"/>
                  <a:gd name="connsiteX3" fmla="*/ 873258 w 893020"/>
                  <a:gd name="connsiteY3" fmla="*/ 1393372 h 1415502"/>
                  <a:gd name="connsiteX4" fmla="*/ 622887 w 893020"/>
                  <a:gd name="connsiteY4" fmla="*/ 1186543 h 1415502"/>
                  <a:gd name="connsiteX5" fmla="*/ 622887 w 893020"/>
                  <a:gd name="connsiteY5" fmla="*/ 108857 h 1415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93020" h="1415502">
                    <a:moveTo>
                      <a:pt x="220115" y="0"/>
                    </a:moveTo>
                    <a:cubicBezTo>
                      <a:pt x="241886" y="413657"/>
                      <a:pt x="263658" y="827314"/>
                      <a:pt x="231001" y="1055914"/>
                    </a:cubicBezTo>
                    <a:cubicBezTo>
                      <a:pt x="198344" y="1284514"/>
                      <a:pt x="-82871" y="1315357"/>
                      <a:pt x="24172" y="1371600"/>
                    </a:cubicBezTo>
                    <a:cubicBezTo>
                      <a:pt x="131215" y="1427843"/>
                      <a:pt x="773472" y="1424215"/>
                      <a:pt x="873258" y="1393372"/>
                    </a:cubicBezTo>
                    <a:cubicBezTo>
                      <a:pt x="973044" y="1362529"/>
                      <a:pt x="664615" y="1400629"/>
                      <a:pt x="622887" y="1186543"/>
                    </a:cubicBezTo>
                    <a:cubicBezTo>
                      <a:pt x="581159" y="972457"/>
                      <a:pt x="602023" y="540657"/>
                      <a:pt x="622887" y="108857"/>
                    </a:cubicBezTo>
                  </a:path>
                </a:pathLst>
              </a:custGeom>
              <a:solidFill>
                <a:srgbClr val="D1A171"/>
              </a:soli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e-DE" sz="9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14" name="Gerader Verbinder 13">
              <a:extLst>
                <a:ext uri="{FF2B5EF4-FFF2-40B4-BE49-F238E27FC236}">
                  <a16:creationId xmlns:a16="http://schemas.microsoft.com/office/drawing/2014/main" id="{3C2D38FD-7760-4827-B824-E5FE2359C1C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7434" y="3470998"/>
              <a:ext cx="804541" cy="5672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r Verbinder 14">
              <a:extLst>
                <a:ext uri="{FF2B5EF4-FFF2-40B4-BE49-F238E27FC236}">
                  <a16:creationId xmlns:a16="http://schemas.microsoft.com/office/drawing/2014/main" id="{DF08B69C-EEEF-4919-8CB1-96A9221F8F1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64611" y="3825912"/>
              <a:ext cx="56426" cy="26262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r Verbinder 16">
              <a:extLst>
                <a:ext uri="{FF2B5EF4-FFF2-40B4-BE49-F238E27FC236}">
                  <a16:creationId xmlns:a16="http://schemas.microsoft.com/office/drawing/2014/main" id="{D377D4E6-366D-410B-85E3-ED25C353995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16188" y="3825912"/>
              <a:ext cx="20484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r Verbinder 17">
              <a:extLst>
                <a:ext uri="{FF2B5EF4-FFF2-40B4-BE49-F238E27FC236}">
                  <a16:creationId xmlns:a16="http://schemas.microsoft.com/office/drawing/2014/main" id="{B48E54C2-5C10-40F8-B1F1-C0E6EADE540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83652" y="4023622"/>
              <a:ext cx="87718" cy="1553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r Verbinder 18">
              <a:extLst>
                <a:ext uri="{FF2B5EF4-FFF2-40B4-BE49-F238E27FC236}">
                  <a16:creationId xmlns:a16="http://schemas.microsoft.com/office/drawing/2014/main" id="{0225E8F6-DA1D-4A15-A784-D5216B3DC1AA}"/>
                </a:ext>
              </a:extLst>
            </p:cNvPr>
            <p:cNvCxnSpPr>
              <a:cxnSpLocks/>
            </p:cNvCxnSpPr>
            <p:nvPr/>
          </p:nvCxnSpPr>
          <p:spPr>
            <a:xfrm>
              <a:off x="1192824" y="3970952"/>
              <a:ext cx="92889" cy="6724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r Verbinder 19">
              <a:extLst>
                <a:ext uri="{FF2B5EF4-FFF2-40B4-BE49-F238E27FC236}">
                  <a16:creationId xmlns:a16="http://schemas.microsoft.com/office/drawing/2014/main" id="{A33FFAF9-2B07-407A-99E4-D558DDC1A47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98956" y="3995527"/>
              <a:ext cx="158998" cy="90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r Verbinder 20">
              <a:extLst>
                <a:ext uri="{FF2B5EF4-FFF2-40B4-BE49-F238E27FC236}">
                  <a16:creationId xmlns:a16="http://schemas.microsoft.com/office/drawing/2014/main" id="{37F8D572-2D00-46E8-8664-B3B762659D61}"/>
                </a:ext>
              </a:extLst>
            </p:cNvPr>
            <p:cNvCxnSpPr>
              <a:cxnSpLocks/>
            </p:cNvCxnSpPr>
            <p:nvPr/>
          </p:nvCxnSpPr>
          <p:spPr>
            <a:xfrm>
              <a:off x="1432820" y="3667262"/>
              <a:ext cx="0" cy="87016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r Verbinder 21">
              <a:extLst>
                <a:ext uri="{FF2B5EF4-FFF2-40B4-BE49-F238E27FC236}">
                  <a16:creationId xmlns:a16="http://schemas.microsoft.com/office/drawing/2014/main" id="{43B07760-EEFB-4F31-A278-2FC2DE15A7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19617" y="3963897"/>
              <a:ext cx="314005" cy="57353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r Verbinder 22">
              <a:extLst>
                <a:ext uri="{FF2B5EF4-FFF2-40B4-BE49-F238E27FC236}">
                  <a16:creationId xmlns:a16="http://schemas.microsoft.com/office/drawing/2014/main" id="{CB4BA195-6903-4710-9135-5128B71D4AF0}"/>
                </a:ext>
              </a:extLst>
            </p:cNvPr>
            <p:cNvCxnSpPr>
              <a:cxnSpLocks/>
            </p:cNvCxnSpPr>
            <p:nvPr/>
          </p:nvCxnSpPr>
          <p:spPr>
            <a:xfrm>
              <a:off x="1448723" y="3818150"/>
              <a:ext cx="256323" cy="22871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r Verbinder 23">
              <a:extLst>
                <a:ext uri="{FF2B5EF4-FFF2-40B4-BE49-F238E27FC236}">
                  <a16:creationId xmlns:a16="http://schemas.microsoft.com/office/drawing/2014/main" id="{1F7771F9-5A96-409E-A099-8A95B41903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12686" y="3987849"/>
              <a:ext cx="3095" cy="3199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r Verbinder 24">
              <a:extLst>
                <a:ext uri="{FF2B5EF4-FFF2-40B4-BE49-F238E27FC236}">
                  <a16:creationId xmlns:a16="http://schemas.microsoft.com/office/drawing/2014/main" id="{2BA050E3-A2CC-4942-A72F-F08329E00DF6}"/>
                </a:ext>
              </a:extLst>
            </p:cNvPr>
            <p:cNvCxnSpPr>
              <a:cxnSpLocks/>
            </p:cNvCxnSpPr>
            <p:nvPr/>
          </p:nvCxnSpPr>
          <p:spPr>
            <a:xfrm>
              <a:off x="1873055" y="3484727"/>
              <a:ext cx="2266" cy="12476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rader Verbinder 25">
              <a:extLst>
                <a:ext uri="{FF2B5EF4-FFF2-40B4-BE49-F238E27FC236}">
                  <a16:creationId xmlns:a16="http://schemas.microsoft.com/office/drawing/2014/main" id="{D6B94AAD-168D-4061-8224-0D9A1E4C15FB}"/>
                </a:ext>
              </a:extLst>
            </p:cNvPr>
            <p:cNvCxnSpPr>
              <a:cxnSpLocks/>
            </p:cNvCxnSpPr>
            <p:nvPr/>
          </p:nvCxnSpPr>
          <p:spPr>
            <a:xfrm>
              <a:off x="1619615" y="4200125"/>
              <a:ext cx="85431" cy="9929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rader Verbinder 26">
              <a:extLst>
                <a:ext uri="{FF2B5EF4-FFF2-40B4-BE49-F238E27FC236}">
                  <a16:creationId xmlns:a16="http://schemas.microsoft.com/office/drawing/2014/main" id="{4FFA7767-215A-4C1B-A5DB-303190AF62D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98251" y="4605484"/>
              <a:ext cx="383696" cy="28877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Gerader Verbinder 27">
              <a:extLst>
                <a:ext uri="{FF2B5EF4-FFF2-40B4-BE49-F238E27FC236}">
                  <a16:creationId xmlns:a16="http://schemas.microsoft.com/office/drawing/2014/main" id="{6CC492EC-EDAB-48FF-945C-ECFE76B59C6D}"/>
                </a:ext>
              </a:extLst>
            </p:cNvPr>
            <p:cNvCxnSpPr>
              <a:cxnSpLocks/>
            </p:cNvCxnSpPr>
            <p:nvPr/>
          </p:nvCxnSpPr>
          <p:spPr>
            <a:xfrm>
              <a:off x="1679203" y="4768252"/>
              <a:ext cx="258892" cy="27013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Gerader Verbinder 28">
              <a:extLst>
                <a:ext uri="{FF2B5EF4-FFF2-40B4-BE49-F238E27FC236}">
                  <a16:creationId xmlns:a16="http://schemas.microsoft.com/office/drawing/2014/main" id="{37C81045-6B3F-4673-984A-9ED20798867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17011" y="4766542"/>
              <a:ext cx="332829" cy="2169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Gerader Verbinder 29">
              <a:extLst>
                <a:ext uri="{FF2B5EF4-FFF2-40B4-BE49-F238E27FC236}">
                  <a16:creationId xmlns:a16="http://schemas.microsoft.com/office/drawing/2014/main" id="{B161E5E5-758F-40E9-9F2F-728AFBD7587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77373" y="4795508"/>
              <a:ext cx="184423" cy="9147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Gerader Verbinder 30">
              <a:extLst>
                <a:ext uri="{FF2B5EF4-FFF2-40B4-BE49-F238E27FC236}">
                  <a16:creationId xmlns:a16="http://schemas.microsoft.com/office/drawing/2014/main" id="{43DFBEFC-96B0-45E5-BE64-AF1F99C09A3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878402" y="4213822"/>
              <a:ext cx="153227" cy="2291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Gerader Verbinder 31">
              <a:extLst>
                <a:ext uri="{FF2B5EF4-FFF2-40B4-BE49-F238E27FC236}">
                  <a16:creationId xmlns:a16="http://schemas.microsoft.com/office/drawing/2014/main" id="{4BA719E0-1A40-4935-A208-4C259C14B9C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34513" y="4213822"/>
              <a:ext cx="143889" cy="2291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Gerader Verbinder 32">
              <a:extLst>
                <a:ext uri="{FF2B5EF4-FFF2-40B4-BE49-F238E27FC236}">
                  <a16:creationId xmlns:a16="http://schemas.microsoft.com/office/drawing/2014/main" id="{315B90D7-D7BE-4910-907C-EF00789F59E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864735" y="3764576"/>
              <a:ext cx="270955" cy="46113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Gerader Verbinder 33">
              <a:extLst>
                <a:ext uri="{FF2B5EF4-FFF2-40B4-BE49-F238E27FC236}">
                  <a16:creationId xmlns:a16="http://schemas.microsoft.com/office/drawing/2014/main" id="{3E694AA3-5D46-4092-ABFD-75F0418364E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060757" y="3477734"/>
              <a:ext cx="536550" cy="66773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Gerader Verbinder 34">
              <a:extLst>
                <a:ext uri="{FF2B5EF4-FFF2-40B4-BE49-F238E27FC236}">
                  <a16:creationId xmlns:a16="http://schemas.microsoft.com/office/drawing/2014/main" id="{C979A3E0-C8D8-443D-B49A-342421E1FF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74789" y="3970952"/>
              <a:ext cx="6733" cy="15092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Gerader Verbinder 35">
              <a:extLst>
                <a:ext uri="{FF2B5EF4-FFF2-40B4-BE49-F238E27FC236}">
                  <a16:creationId xmlns:a16="http://schemas.microsoft.com/office/drawing/2014/main" id="{2126AE21-DA6F-449A-ADB0-6A7C247DE76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384308" y="4647655"/>
              <a:ext cx="78104" cy="13667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Gerader Verbinder 36">
              <a:extLst>
                <a:ext uri="{FF2B5EF4-FFF2-40B4-BE49-F238E27FC236}">
                  <a16:creationId xmlns:a16="http://schemas.microsoft.com/office/drawing/2014/main" id="{BAAD93ED-7891-44DA-9BE4-CF3FC6316BB3}"/>
                </a:ext>
              </a:extLst>
            </p:cNvPr>
            <p:cNvCxnSpPr>
              <a:cxnSpLocks/>
            </p:cNvCxnSpPr>
            <p:nvPr/>
          </p:nvCxnSpPr>
          <p:spPr>
            <a:xfrm>
              <a:off x="1864735" y="4605484"/>
              <a:ext cx="281837" cy="19002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Gerader Verbinder 37">
              <a:extLst>
                <a:ext uri="{FF2B5EF4-FFF2-40B4-BE49-F238E27FC236}">
                  <a16:creationId xmlns:a16="http://schemas.microsoft.com/office/drawing/2014/main" id="{10035293-5EA2-4697-B3B9-356FA3DBB6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27460" y="4001666"/>
              <a:ext cx="57758" cy="5046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Gerader Verbinder 38">
              <a:extLst>
                <a:ext uri="{FF2B5EF4-FFF2-40B4-BE49-F238E27FC236}">
                  <a16:creationId xmlns:a16="http://schemas.microsoft.com/office/drawing/2014/main" id="{9DDAF858-1498-4C1B-8836-C52929D7ADD6}"/>
                </a:ext>
              </a:extLst>
            </p:cNvPr>
            <p:cNvCxnSpPr>
              <a:cxnSpLocks/>
            </p:cNvCxnSpPr>
            <p:nvPr/>
          </p:nvCxnSpPr>
          <p:spPr>
            <a:xfrm>
              <a:off x="1432819" y="4160717"/>
              <a:ext cx="137504" cy="24355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Gerader Verbinder 39">
              <a:extLst>
                <a:ext uri="{FF2B5EF4-FFF2-40B4-BE49-F238E27FC236}">
                  <a16:creationId xmlns:a16="http://schemas.microsoft.com/office/drawing/2014/main" id="{BC32EB86-7677-4219-8AD5-6BDFC7F1AF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81602" y="4358658"/>
              <a:ext cx="161141" cy="14081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Gerader Verbinder 40">
              <a:extLst>
                <a:ext uri="{FF2B5EF4-FFF2-40B4-BE49-F238E27FC236}">
                  <a16:creationId xmlns:a16="http://schemas.microsoft.com/office/drawing/2014/main" id="{C180D3DC-C08D-47C1-A37F-F9C6030772B7}"/>
                </a:ext>
              </a:extLst>
            </p:cNvPr>
            <p:cNvCxnSpPr>
              <a:cxnSpLocks/>
            </p:cNvCxnSpPr>
            <p:nvPr/>
          </p:nvCxnSpPr>
          <p:spPr>
            <a:xfrm>
              <a:off x="1442743" y="4523442"/>
              <a:ext cx="143639" cy="9887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Gerader Verbinder 41">
              <a:extLst>
                <a:ext uri="{FF2B5EF4-FFF2-40B4-BE49-F238E27FC236}">
                  <a16:creationId xmlns:a16="http://schemas.microsoft.com/office/drawing/2014/main" id="{3EDC6939-FACD-4854-B4EC-5F7C57C68C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32398" y="4108527"/>
              <a:ext cx="248898" cy="2143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Gerader Verbinder 42">
              <a:extLst>
                <a:ext uri="{FF2B5EF4-FFF2-40B4-BE49-F238E27FC236}">
                  <a16:creationId xmlns:a16="http://schemas.microsoft.com/office/drawing/2014/main" id="{ECAD4CD3-ED17-4CE7-8B92-3DA3583CA087}"/>
                </a:ext>
              </a:extLst>
            </p:cNvPr>
            <p:cNvCxnSpPr>
              <a:cxnSpLocks/>
            </p:cNvCxnSpPr>
            <p:nvPr/>
          </p:nvCxnSpPr>
          <p:spPr>
            <a:xfrm>
              <a:off x="2471076" y="4187838"/>
              <a:ext cx="259995" cy="20868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Gerader Verbinder 43">
              <a:extLst>
                <a:ext uri="{FF2B5EF4-FFF2-40B4-BE49-F238E27FC236}">
                  <a16:creationId xmlns:a16="http://schemas.microsoft.com/office/drawing/2014/main" id="{08775A7D-2C28-4C64-BC20-B4C1059B49FD}"/>
                </a:ext>
              </a:extLst>
            </p:cNvPr>
            <p:cNvCxnSpPr>
              <a:cxnSpLocks/>
            </p:cNvCxnSpPr>
            <p:nvPr/>
          </p:nvCxnSpPr>
          <p:spPr>
            <a:xfrm>
              <a:off x="2332468" y="3811601"/>
              <a:ext cx="26122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Gerader Verbinder 45">
              <a:extLst>
                <a:ext uri="{FF2B5EF4-FFF2-40B4-BE49-F238E27FC236}">
                  <a16:creationId xmlns:a16="http://schemas.microsoft.com/office/drawing/2014/main" id="{7C9EE2A8-F91E-42F6-B32F-A426C25B794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31223" y="3731878"/>
              <a:ext cx="31992" cy="1370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Gerader Verbinder 47">
              <a:extLst>
                <a:ext uri="{FF2B5EF4-FFF2-40B4-BE49-F238E27FC236}">
                  <a16:creationId xmlns:a16="http://schemas.microsoft.com/office/drawing/2014/main" id="{5B3EC556-9ED1-44D2-BD8C-70467A4C8725}"/>
                </a:ext>
              </a:extLst>
            </p:cNvPr>
            <p:cNvCxnSpPr>
              <a:cxnSpLocks/>
            </p:cNvCxnSpPr>
            <p:nvPr/>
          </p:nvCxnSpPr>
          <p:spPr>
            <a:xfrm>
              <a:off x="1587381" y="3570327"/>
              <a:ext cx="49661" cy="21643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Gerader Verbinder 48">
              <a:extLst>
                <a:ext uri="{FF2B5EF4-FFF2-40B4-BE49-F238E27FC236}">
                  <a16:creationId xmlns:a16="http://schemas.microsoft.com/office/drawing/2014/main" id="{54FC168B-6192-4248-A320-49F9A345A39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86960" y="3548921"/>
              <a:ext cx="18173" cy="15578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Gerader Verbinder 49">
              <a:extLst>
                <a:ext uri="{FF2B5EF4-FFF2-40B4-BE49-F238E27FC236}">
                  <a16:creationId xmlns:a16="http://schemas.microsoft.com/office/drawing/2014/main" id="{150FB2A0-F0B6-4A00-AF00-1DC2D8C760C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68860" y="3650067"/>
              <a:ext cx="103227" cy="1259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Gerader Verbinder 50">
              <a:extLst>
                <a:ext uri="{FF2B5EF4-FFF2-40B4-BE49-F238E27FC236}">
                  <a16:creationId xmlns:a16="http://schemas.microsoft.com/office/drawing/2014/main" id="{344280CD-8D38-41AB-8226-66DC3A957363}"/>
                </a:ext>
              </a:extLst>
            </p:cNvPr>
            <p:cNvCxnSpPr>
              <a:cxnSpLocks/>
            </p:cNvCxnSpPr>
            <p:nvPr/>
          </p:nvCxnSpPr>
          <p:spPr>
            <a:xfrm>
              <a:off x="1880264" y="3581388"/>
              <a:ext cx="132495" cy="13166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Gerader Verbinder 51">
              <a:extLst>
                <a:ext uri="{FF2B5EF4-FFF2-40B4-BE49-F238E27FC236}">
                  <a16:creationId xmlns:a16="http://schemas.microsoft.com/office/drawing/2014/main" id="{0AAC230C-356A-4C0B-B87E-F26BD780DB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76345" y="3563162"/>
              <a:ext cx="95742" cy="4351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Gerader Verbinder 52">
              <a:extLst>
                <a:ext uri="{FF2B5EF4-FFF2-40B4-BE49-F238E27FC236}">
                  <a16:creationId xmlns:a16="http://schemas.microsoft.com/office/drawing/2014/main" id="{35BC1CE7-D0C4-40BF-9391-FD664D08EA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76051" y="3626811"/>
              <a:ext cx="13067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Gerader Verbinder 53">
              <a:extLst>
                <a:ext uri="{FF2B5EF4-FFF2-40B4-BE49-F238E27FC236}">
                  <a16:creationId xmlns:a16="http://schemas.microsoft.com/office/drawing/2014/main" id="{2FFC0792-E27C-448B-877F-F63FFB3D5C68}"/>
                </a:ext>
              </a:extLst>
            </p:cNvPr>
            <p:cNvCxnSpPr>
              <a:cxnSpLocks/>
            </p:cNvCxnSpPr>
            <p:nvPr/>
          </p:nvCxnSpPr>
          <p:spPr>
            <a:xfrm>
              <a:off x="2182292" y="3626811"/>
              <a:ext cx="228803" cy="7789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Gerader Verbinder 54">
              <a:extLst>
                <a:ext uri="{FF2B5EF4-FFF2-40B4-BE49-F238E27FC236}">
                  <a16:creationId xmlns:a16="http://schemas.microsoft.com/office/drawing/2014/main" id="{03C072D1-6A7F-4656-877A-2C3D321D0A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56339" y="3548921"/>
              <a:ext cx="243015" cy="1744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Gerader Verbinder 55">
              <a:extLst>
                <a:ext uri="{FF2B5EF4-FFF2-40B4-BE49-F238E27FC236}">
                  <a16:creationId xmlns:a16="http://schemas.microsoft.com/office/drawing/2014/main" id="{A3A0FD2B-E366-4581-8507-1A9B6F005F90}"/>
                </a:ext>
              </a:extLst>
            </p:cNvPr>
            <p:cNvCxnSpPr>
              <a:cxnSpLocks/>
            </p:cNvCxnSpPr>
            <p:nvPr/>
          </p:nvCxnSpPr>
          <p:spPr>
            <a:xfrm>
              <a:off x="2409850" y="3621094"/>
              <a:ext cx="167996" cy="1507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Gerader Verbinder 56">
              <a:extLst>
                <a:ext uri="{FF2B5EF4-FFF2-40B4-BE49-F238E27FC236}">
                  <a16:creationId xmlns:a16="http://schemas.microsoft.com/office/drawing/2014/main" id="{D65EEA65-DE04-44CC-9F5D-E4690DE00DE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851150" y="3557384"/>
              <a:ext cx="120326" cy="111354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Gerader Verbinder 57">
              <a:extLst>
                <a:ext uri="{FF2B5EF4-FFF2-40B4-BE49-F238E27FC236}">
                  <a16:creationId xmlns:a16="http://schemas.microsoft.com/office/drawing/2014/main" id="{4CD59AA6-0B05-4A86-BE97-387F77DA8A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67489" y="3636169"/>
              <a:ext cx="180836" cy="16418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Gerader Verbinder 58">
              <a:extLst>
                <a:ext uri="{FF2B5EF4-FFF2-40B4-BE49-F238E27FC236}">
                  <a16:creationId xmlns:a16="http://schemas.microsoft.com/office/drawing/2014/main" id="{163C785D-C1D8-46C9-9F3C-DAD4D1BAB7E8}"/>
                </a:ext>
              </a:extLst>
            </p:cNvPr>
            <p:cNvCxnSpPr>
              <a:cxnSpLocks/>
            </p:cNvCxnSpPr>
            <p:nvPr/>
          </p:nvCxnSpPr>
          <p:spPr>
            <a:xfrm>
              <a:off x="2655229" y="3723417"/>
              <a:ext cx="75842" cy="2459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Gerader Verbinder 59">
              <a:extLst>
                <a:ext uri="{FF2B5EF4-FFF2-40B4-BE49-F238E27FC236}">
                  <a16:creationId xmlns:a16="http://schemas.microsoft.com/office/drawing/2014/main" id="{9E70BA2C-8431-4B73-ADAB-026AD41BDE0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757907" y="3713049"/>
              <a:ext cx="47142" cy="14435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Gerader Verbinder 60">
              <a:extLst>
                <a:ext uri="{FF2B5EF4-FFF2-40B4-BE49-F238E27FC236}">
                  <a16:creationId xmlns:a16="http://schemas.microsoft.com/office/drawing/2014/main" id="{850624D8-6927-435D-AF77-4E8FEEC4D41F}"/>
                </a:ext>
              </a:extLst>
            </p:cNvPr>
            <p:cNvCxnSpPr>
              <a:cxnSpLocks/>
            </p:cNvCxnSpPr>
            <p:nvPr/>
          </p:nvCxnSpPr>
          <p:spPr>
            <a:xfrm>
              <a:off x="2863602" y="3713049"/>
              <a:ext cx="129287" cy="4154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Gerader Verbinder 61">
              <a:extLst>
                <a:ext uri="{FF2B5EF4-FFF2-40B4-BE49-F238E27FC236}">
                  <a16:creationId xmlns:a16="http://schemas.microsoft.com/office/drawing/2014/main" id="{B1E1C98F-01C5-4858-8646-50B486AB449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13811" y="3964651"/>
              <a:ext cx="184949" cy="18081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Gerader Verbinder 62">
              <a:extLst>
                <a:ext uri="{FF2B5EF4-FFF2-40B4-BE49-F238E27FC236}">
                  <a16:creationId xmlns:a16="http://schemas.microsoft.com/office/drawing/2014/main" id="{F7E8D570-7D6A-411F-B4A7-BCA8C15D35C7}"/>
                </a:ext>
              </a:extLst>
            </p:cNvPr>
            <p:cNvCxnSpPr>
              <a:cxnSpLocks/>
            </p:cNvCxnSpPr>
            <p:nvPr/>
          </p:nvCxnSpPr>
          <p:spPr>
            <a:xfrm>
              <a:off x="2880190" y="3811601"/>
              <a:ext cx="104310" cy="5728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Gerader Verbinder 63">
              <a:extLst>
                <a:ext uri="{FF2B5EF4-FFF2-40B4-BE49-F238E27FC236}">
                  <a16:creationId xmlns:a16="http://schemas.microsoft.com/office/drawing/2014/main" id="{0CE9C9AD-346D-4956-B17C-B8C0291D876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776989" y="4073015"/>
              <a:ext cx="74160" cy="30959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Gerader Verbinder 64">
              <a:extLst>
                <a:ext uri="{FF2B5EF4-FFF2-40B4-BE49-F238E27FC236}">
                  <a16:creationId xmlns:a16="http://schemas.microsoft.com/office/drawing/2014/main" id="{07011030-B074-4663-A7D5-A80C898E1D3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58674" y="4441503"/>
              <a:ext cx="184949" cy="18081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Gerader Verbinder 65">
              <a:extLst>
                <a:ext uri="{FF2B5EF4-FFF2-40B4-BE49-F238E27FC236}">
                  <a16:creationId xmlns:a16="http://schemas.microsoft.com/office/drawing/2014/main" id="{F9F066E6-8DF1-43A7-BC14-0EB3940B649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612791" y="4495805"/>
              <a:ext cx="170133" cy="10664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Gerader Verbinder 66">
              <a:extLst>
                <a:ext uri="{FF2B5EF4-FFF2-40B4-BE49-F238E27FC236}">
                  <a16:creationId xmlns:a16="http://schemas.microsoft.com/office/drawing/2014/main" id="{1EC0CD6E-2B50-4D74-84D4-4694EFECB5C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8943" y="3563373"/>
              <a:ext cx="195303" cy="7143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Gerader Verbinder 67">
              <a:extLst>
                <a:ext uri="{FF2B5EF4-FFF2-40B4-BE49-F238E27FC236}">
                  <a16:creationId xmlns:a16="http://schemas.microsoft.com/office/drawing/2014/main" id="{6BA5AAC1-E529-47DB-ADC4-F567BDB03A8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82917" y="3580895"/>
              <a:ext cx="74796" cy="13963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Gerader Verbinder 68">
              <a:extLst>
                <a:ext uri="{FF2B5EF4-FFF2-40B4-BE49-F238E27FC236}">
                  <a16:creationId xmlns:a16="http://schemas.microsoft.com/office/drawing/2014/main" id="{8DA66768-0318-4451-A468-4B720AB2CC9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20149" y="3636169"/>
              <a:ext cx="246041" cy="243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Gerader Verbinder 69">
              <a:extLst>
                <a:ext uri="{FF2B5EF4-FFF2-40B4-BE49-F238E27FC236}">
                  <a16:creationId xmlns:a16="http://schemas.microsoft.com/office/drawing/2014/main" id="{405F0699-E249-4EBC-99DD-F5E5333B4A2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9731" y="3673313"/>
              <a:ext cx="171204" cy="1771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Gerader Verbinder 70">
              <a:extLst>
                <a:ext uri="{FF2B5EF4-FFF2-40B4-BE49-F238E27FC236}">
                  <a16:creationId xmlns:a16="http://schemas.microsoft.com/office/drawing/2014/main" id="{54779A0C-38D3-4C42-B158-F0688C46017A}"/>
                </a:ext>
              </a:extLst>
            </p:cNvPr>
            <p:cNvCxnSpPr>
              <a:cxnSpLocks/>
            </p:cNvCxnSpPr>
            <p:nvPr/>
          </p:nvCxnSpPr>
          <p:spPr>
            <a:xfrm>
              <a:off x="854788" y="3641674"/>
              <a:ext cx="81385" cy="12103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Gerader Verbinder 71">
              <a:extLst>
                <a:ext uri="{FF2B5EF4-FFF2-40B4-BE49-F238E27FC236}">
                  <a16:creationId xmlns:a16="http://schemas.microsoft.com/office/drawing/2014/main" id="{24DC0137-980C-4DED-A73F-9892CC9E268E}"/>
                </a:ext>
              </a:extLst>
            </p:cNvPr>
            <p:cNvCxnSpPr>
              <a:cxnSpLocks/>
            </p:cNvCxnSpPr>
            <p:nvPr/>
          </p:nvCxnSpPr>
          <p:spPr>
            <a:xfrm>
              <a:off x="663789" y="3720529"/>
              <a:ext cx="68664" cy="8418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r Verbinder 72">
              <a:extLst>
                <a:ext uri="{FF2B5EF4-FFF2-40B4-BE49-F238E27FC236}">
                  <a16:creationId xmlns:a16="http://schemas.microsoft.com/office/drawing/2014/main" id="{FC395450-8036-434E-A5BE-34018EAB876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93574" y="4023622"/>
              <a:ext cx="160868" cy="66851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Gerader Verbinder 73">
              <a:extLst>
                <a:ext uri="{FF2B5EF4-FFF2-40B4-BE49-F238E27FC236}">
                  <a16:creationId xmlns:a16="http://schemas.microsoft.com/office/drawing/2014/main" id="{9AF69160-B927-47A7-84EA-778116E00B7C}"/>
                </a:ext>
              </a:extLst>
            </p:cNvPr>
            <p:cNvCxnSpPr>
              <a:cxnSpLocks/>
            </p:cNvCxnSpPr>
            <p:nvPr/>
          </p:nvCxnSpPr>
          <p:spPr>
            <a:xfrm>
              <a:off x="801860" y="4475620"/>
              <a:ext cx="189921" cy="12682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Gerader Verbinder 74">
              <a:extLst>
                <a:ext uri="{FF2B5EF4-FFF2-40B4-BE49-F238E27FC236}">
                  <a16:creationId xmlns:a16="http://schemas.microsoft.com/office/drawing/2014/main" id="{C95D43BB-483D-4237-B18C-31EAD2B031F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5166" y="4165408"/>
              <a:ext cx="288692" cy="12379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Gerader Verbinder 75">
              <a:extLst>
                <a:ext uri="{FF2B5EF4-FFF2-40B4-BE49-F238E27FC236}">
                  <a16:creationId xmlns:a16="http://schemas.microsoft.com/office/drawing/2014/main" id="{8A3B82FE-F84B-4278-A0AA-0E93F597B22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90543" y="4237919"/>
              <a:ext cx="154231" cy="15303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Gerader Verbinder 76">
              <a:extLst>
                <a:ext uri="{FF2B5EF4-FFF2-40B4-BE49-F238E27FC236}">
                  <a16:creationId xmlns:a16="http://schemas.microsoft.com/office/drawing/2014/main" id="{8F76C472-3432-47BA-A950-4C55E1BD92C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90146" y="4331626"/>
              <a:ext cx="352265" cy="25511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Gerader Verbinder 77">
              <a:extLst>
                <a:ext uri="{FF2B5EF4-FFF2-40B4-BE49-F238E27FC236}">
                  <a16:creationId xmlns:a16="http://schemas.microsoft.com/office/drawing/2014/main" id="{6839969E-FB2C-4D97-9C8E-489FCE2D00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15932" y="4540814"/>
              <a:ext cx="248898" cy="2143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Gerader Verbinder 78">
              <a:extLst>
                <a:ext uri="{FF2B5EF4-FFF2-40B4-BE49-F238E27FC236}">
                  <a16:creationId xmlns:a16="http://schemas.microsoft.com/office/drawing/2014/main" id="{A7AF5042-F496-4D2E-88A2-6502B367EC9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14059" y="4544137"/>
              <a:ext cx="87205" cy="23144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Gerader Verbinder 79">
              <a:extLst>
                <a:ext uri="{FF2B5EF4-FFF2-40B4-BE49-F238E27FC236}">
                  <a16:creationId xmlns:a16="http://schemas.microsoft.com/office/drawing/2014/main" id="{6F7533EB-3A94-4340-B962-D4CDB2B17CA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27502" y="3927974"/>
              <a:ext cx="80294" cy="23519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Gerader Verbinder 80">
              <a:extLst>
                <a:ext uri="{FF2B5EF4-FFF2-40B4-BE49-F238E27FC236}">
                  <a16:creationId xmlns:a16="http://schemas.microsoft.com/office/drawing/2014/main" id="{33830EE6-8494-4858-8C64-2CAC131E9A25}"/>
                </a:ext>
              </a:extLst>
            </p:cNvPr>
            <p:cNvCxnSpPr>
              <a:cxnSpLocks/>
            </p:cNvCxnSpPr>
            <p:nvPr/>
          </p:nvCxnSpPr>
          <p:spPr>
            <a:xfrm>
              <a:off x="3624316" y="3628631"/>
              <a:ext cx="96629" cy="4629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Gerader Verbinder 81">
              <a:extLst>
                <a:ext uri="{FF2B5EF4-FFF2-40B4-BE49-F238E27FC236}">
                  <a16:creationId xmlns:a16="http://schemas.microsoft.com/office/drawing/2014/main" id="{3316E682-7D8F-42F0-A0DC-9B44A411A031}"/>
                </a:ext>
              </a:extLst>
            </p:cNvPr>
            <p:cNvCxnSpPr>
              <a:cxnSpLocks/>
            </p:cNvCxnSpPr>
            <p:nvPr/>
          </p:nvCxnSpPr>
          <p:spPr>
            <a:xfrm>
              <a:off x="2031629" y="4728866"/>
              <a:ext cx="247543" cy="44641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Gerader Verbinder 82">
              <a:extLst>
                <a:ext uri="{FF2B5EF4-FFF2-40B4-BE49-F238E27FC236}">
                  <a16:creationId xmlns:a16="http://schemas.microsoft.com/office/drawing/2014/main" id="{A0A46ADA-94E1-4722-BF6C-81F7C76C9E9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82292" y="4989630"/>
              <a:ext cx="510858" cy="2318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Gerader Verbinder 83">
              <a:extLst>
                <a:ext uri="{FF2B5EF4-FFF2-40B4-BE49-F238E27FC236}">
                  <a16:creationId xmlns:a16="http://schemas.microsoft.com/office/drawing/2014/main" id="{E091A5E3-FD13-427A-9A1E-0BB3163F6BB4}"/>
                </a:ext>
              </a:extLst>
            </p:cNvPr>
            <p:cNvCxnSpPr>
              <a:cxnSpLocks/>
            </p:cNvCxnSpPr>
            <p:nvPr/>
          </p:nvCxnSpPr>
          <p:spPr>
            <a:xfrm>
              <a:off x="2500643" y="4673419"/>
              <a:ext cx="281837" cy="19002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Gerader Verbinder 84">
              <a:extLst>
                <a:ext uri="{FF2B5EF4-FFF2-40B4-BE49-F238E27FC236}">
                  <a16:creationId xmlns:a16="http://schemas.microsoft.com/office/drawing/2014/main" id="{0C99E281-A7C4-4696-993B-907D6E99BA5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269737" y="4468728"/>
              <a:ext cx="40819" cy="27993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Gerader Verbinder 85">
              <a:extLst>
                <a:ext uri="{FF2B5EF4-FFF2-40B4-BE49-F238E27FC236}">
                  <a16:creationId xmlns:a16="http://schemas.microsoft.com/office/drawing/2014/main" id="{5B53E69D-2D8A-4FC9-9302-848684CF969B}"/>
                </a:ext>
              </a:extLst>
            </p:cNvPr>
            <p:cNvCxnSpPr>
              <a:cxnSpLocks/>
            </p:cNvCxnSpPr>
            <p:nvPr/>
          </p:nvCxnSpPr>
          <p:spPr>
            <a:xfrm>
              <a:off x="1160075" y="4466209"/>
              <a:ext cx="106115" cy="22897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Gerader Verbinder 86">
              <a:extLst>
                <a:ext uri="{FF2B5EF4-FFF2-40B4-BE49-F238E27FC236}">
                  <a16:creationId xmlns:a16="http://schemas.microsoft.com/office/drawing/2014/main" id="{1E039ED1-587A-4CB7-8032-BE3CEF0DBE5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72706" y="4880113"/>
              <a:ext cx="121142" cy="11593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Gerader Verbinder 87">
              <a:extLst>
                <a:ext uri="{FF2B5EF4-FFF2-40B4-BE49-F238E27FC236}">
                  <a16:creationId xmlns:a16="http://schemas.microsoft.com/office/drawing/2014/main" id="{ED7F0F2E-F35D-467D-9FD4-4B97499E28F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8013" y="4605485"/>
              <a:ext cx="166233" cy="39056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Gerader Verbinder 88">
              <a:extLst>
                <a:ext uri="{FF2B5EF4-FFF2-40B4-BE49-F238E27FC236}">
                  <a16:creationId xmlns:a16="http://schemas.microsoft.com/office/drawing/2014/main" id="{6DDB8216-59D6-4B66-80A1-A1C0BB41C5B0}"/>
                </a:ext>
              </a:extLst>
            </p:cNvPr>
            <p:cNvCxnSpPr>
              <a:cxnSpLocks/>
            </p:cNvCxnSpPr>
            <p:nvPr/>
          </p:nvCxnSpPr>
          <p:spPr>
            <a:xfrm>
              <a:off x="736994" y="4769956"/>
              <a:ext cx="281837" cy="19002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Gerader Verbinder 89">
              <a:extLst>
                <a:ext uri="{FF2B5EF4-FFF2-40B4-BE49-F238E27FC236}">
                  <a16:creationId xmlns:a16="http://schemas.microsoft.com/office/drawing/2014/main" id="{8F772761-72C9-40D2-939B-F39C489B2FE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39268" y="4928382"/>
              <a:ext cx="581205" cy="19214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Gerader Verbinder 90">
              <a:extLst>
                <a:ext uri="{FF2B5EF4-FFF2-40B4-BE49-F238E27FC236}">
                  <a16:creationId xmlns:a16="http://schemas.microsoft.com/office/drawing/2014/main" id="{68B31287-423C-48BB-AB3B-14420D327BEB}"/>
                </a:ext>
              </a:extLst>
            </p:cNvPr>
            <p:cNvCxnSpPr>
              <a:cxnSpLocks/>
            </p:cNvCxnSpPr>
            <p:nvPr/>
          </p:nvCxnSpPr>
          <p:spPr>
            <a:xfrm>
              <a:off x="1083652" y="4880113"/>
              <a:ext cx="281837" cy="19002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Gerader Verbinder 91">
              <a:extLst>
                <a:ext uri="{FF2B5EF4-FFF2-40B4-BE49-F238E27FC236}">
                  <a16:creationId xmlns:a16="http://schemas.microsoft.com/office/drawing/2014/main" id="{BDFCB395-9F7F-4BAF-9E00-10A6C182E8EF}"/>
                </a:ext>
              </a:extLst>
            </p:cNvPr>
            <p:cNvCxnSpPr>
              <a:cxnSpLocks/>
            </p:cNvCxnSpPr>
            <p:nvPr/>
          </p:nvCxnSpPr>
          <p:spPr>
            <a:xfrm>
              <a:off x="2488730" y="5002997"/>
              <a:ext cx="418253" cy="28642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Gerader Verbinder 92">
              <a:extLst>
                <a:ext uri="{FF2B5EF4-FFF2-40B4-BE49-F238E27FC236}">
                  <a16:creationId xmlns:a16="http://schemas.microsoft.com/office/drawing/2014/main" id="{679A80C5-0519-47FD-92F8-98BEDB356AC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78720" y="4856835"/>
              <a:ext cx="179856" cy="34394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Gerader Verbinder 93">
              <a:extLst>
                <a:ext uri="{FF2B5EF4-FFF2-40B4-BE49-F238E27FC236}">
                  <a16:creationId xmlns:a16="http://schemas.microsoft.com/office/drawing/2014/main" id="{87D424D3-62B2-49ED-AF37-489A75B8E454}"/>
                </a:ext>
              </a:extLst>
            </p:cNvPr>
            <p:cNvCxnSpPr>
              <a:cxnSpLocks/>
            </p:cNvCxnSpPr>
            <p:nvPr/>
          </p:nvCxnSpPr>
          <p:spPr>
            <a:xfrm>
              <a:off x="1515340" y="5034395"/>
              <a:ext cx="763832" cy="53736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Gerader Verbinder 94">
              <a:extLst>
                <a:ext uri="{FF2B5EF4-FFF2-40B4-BE49-F238E27FC236}">
                  <a16:creationId xmlns:a16="http://schemas.microsoft.com/office/drawing/2014/main" id="{0BD2035B-A2B4-400E-BDAB-D9B4201DBF4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2284" y="5217288"/>
              <a:ext cx="193747" cy="8129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Gerader Verbinder 95">
              <a:extLst>
                <a:ext uri="{FF2B5EF4-FFF2-40B4-BE49-F238E27FC236}">
                  <a16:creationId xmlns:a16="http://schemas.microsoft.com/office/drawing/2014/main" id="{4B5E3E86-CDEF-4CAE-9305-9EC1305683B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41561" y="5126004"/>
              <a:ext cx="6383" cy="48168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Gerader Verbinder 96">
              <a:extLst>
                <a:ext uri="{FF2B5EF4-FFF2-40B4-BE49-F238E27FC236}">
                  <a16:creationId xmlns:a16="http://schemas.microsoft.com/office/drawing/2014/main" id="{F4B15F4A-EBDF-4A0B-87F0-AB0631E6F03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98082" y="5240442"/>
              <a:ext cx="649862" cy="9803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Gerader Verbinder 97">
              <a:extLst>
                <a:ext uri="{FF2B5EF4-FFF2-40B4-BE49-F238E27FC236}">
                  <a16:creationId xmlns:a16="http://schemas.microsoft.com/office/drawing/2014/main" id="{C0C90A3A-F90D-4AD8-AF53-BFBE68EDDF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77912" y="4885765"/>
              <a:ext cx="8769" cy="71954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Gerader Verbinder 98">
              <a:extLst>
                <a:ext uri="{FF2B5EF4-FFF2-40B4-BE49-F238E27FC236}">
                  <a16:creationId xmlns:a16="http://schemas.microsoft.com/office/drawing/2014/main" id="{8A429AC7-1617-4A7C-A8DB-58A89CC51E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3789" y="5098234"/>
              <a:ext cx="220561" cy="33512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Gerader Verbinder 99">
              <a:extLst>
                <a:ext uri="{FF2B5EF4-FFF2-40B4-BE49-F238E27FC236}">
                  <a16:creationId xmlns:a16="http://schemas.microsoft.com/office/drawing/2014/main" id="{538D3EF3-C71B-4053-8EC4-280A78AF784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9419" y="4411866"/>
              <a:ext cx="183111" cy="8573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Gerader Verbinder 100">
              <a:extLst>
                <a:ext uri="{FF2B5EF4-FFF2-40B4-BE49-F238E27FC236}">
                  <a16:creationId xmlns:a16="http://schemas.microsoft.com/office/drawing/2014/main" id="{27C00303-61BE-4F1B-8DA5-934490312878}"/>
                </a:ext>
              </a:extLst>
            </p:cNvPr>
            <p:cNvCxnSpPr>
              <a:cxnSpLocks/>
            </p:cNvCxnSpPr>
            <p:nvPr/>
          </p:nvCxnSpPr>
          <p:spPr>
            <a:xfrm>
              <a:off x="1115793" y="5263330"/>
              <a:ext cx="227018" cy="38309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Gerader Verbinder 101">
              <a:extLst>
                <a:ext uri="{FF2B5EF4-FFF2-40B4-BE49-F238E27FC236}">
                  <a16:creationId xmlns:a16="http://schemas.microsoft.com/office/drawing/2014/main" id="{AE4DCA72-497A-442B-A284-FC5150B790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76051" y="5303080"/>
              <a:ext cx="54786" cy="16271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Gerader Verbinder 102">
              <a:extLst>
                <a:ext uri="{FF2B5EF4-FFF2-40B4-BE49-F238E27FC236}">
                  <a16:creationId xmlns:a16="http://schemas.microsoft.com/office/drawing/2014/main" id="{08E6817A-1108-48A8-AD98-2D613C9122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8369" y="4959980"/>
              <a:ext cx="172026" cy="13136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Gerader Verbinder 103">
              <a:extLst>
                <a:ext uri="{FF2B5EF4-FFF2-40B4-BE49-F238E27FC236}">
                  <a16:creationId xmlns:a16="http://schemas.microsoft.com/office/drawing/2014/main" id="{7134B569-89E1-4E3C-AD61-26072A02050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34643" y="5091347"/>
              <a:ext cx="197503" cy="34423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Gerader Verbinder 104">
              <a:extLst>
                <a:ext uri="{FF2B5EF4-FFF2-40B4-BE49-F238E27FC236}">
                  <a16:creationId xmlns:a16="http://schemas.microsoft.com/office/drawing/2014/main" id="{DF9745F4-B401-45CA-9831-E53B179A38A3}"/>
                </a:ext>
              </a:extLst>
            </p:cNvPr>
            <p:cNvCxnSpPr>
              <a:cxnSpLocks/>
            </p:cNvCxnSpPr>
            <p:nvPr/>
          </p:nvCxnSpPr>
          <p:spPr>
            <a:xfrm>
              <a:off x="1748357" y="4843777"/>
              <a:ext cx="241331" cy="1542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Gerader Verbinder 105">
              <a:extLst>
                <a:ext uri="{FF2B5EF4-FFF2-40B4-BE49-F238E27FC236}">
                  <a16:creationId xmlns:a16="http://schemas.microsoft.com/office/drawing/2014/main" id="{F4696D71-BE26-43A5-8B83-911F2C19A93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16173" y="5245535"/>
              <a:ext cx="335584" cy="8776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Gerader Verbinder 106">
              <a:extLst>
                <a:ext uri="{FF2B5EF4-FFF2-40B4-BE49-F238E27FC236}">
                  <a16:creationId xmlns:a16="http://schemas.microsoft.com/office/drawing/2014/main" id="{1EC65C92-A1DD-44AA-956F-FEFFA470805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58842" y="4918381"/>
              <a:ext cx="75345" cy="20836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Gerader Verbinder 107">
              <a:extLst>
                <a:ext uri="{FF2B5EF4-FFF2-40B4-BE49-F238E27FC236}">
                  <a16:creationId xmlns:a16="http://schemas.microsoft.com/office/drawing/2014/main" id="{2A34EB09-16D8-4E00-B2C7-4F2514D76C2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29153" y="5135403"/>
              <a:ext cx="184854" cy="5292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Gerader Verbinder 108">
              <a:extLst>
                <a:ext uri="{FF2B5EF4-FFF2-40B4-BE49-F238E27FC236}">
                  <a16:creationId xmlns:a16="http://schemas.microsoft.com/office/drawing/2014/main" id="{CCAB2562-E482-42AB-9136-E10844834DD6}"/>
                </a:ext>
              </a:extLst>
            </p:cNvPr>
            <p:cNvCxnSpPr>
              <a:cxnSpLocks/>
            </p:cNvCxnSpPr>
            <p:nvPr/>
          </p:nvCxnSpPr>
          <p:spPr>
            <a:xfrm>
              <a:off x="1645599" y="5504466"/>
              <a:ext cx="281837" cy="19002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Gerader Verbinder 109">
              <a:extLst>
                <a:ext uri="{FF2B5EF4-FFF2-40B4-BE49-F238E27FC236}">
                  <a16:creationId xmlns:a16="http://schemas.microsoft.com/office/drawing/2014/main" id="{C87A6FF3-431B-4FC8-9636-CBC75D985B04}"/>
                </a:ext>
              </a:extLst>
            </p:cNvPr>
            <p:cNvCxnSpPr>
              <a:cxnSpLocks/>
            </p:cNvCxnSpPr>
            <p:nvPr/>
          </p:nvCxnSpPr>
          <p:spPr>
            <a:xfrm>
              <a:off x="1645599" y="5248907"/>
              <a:ext cx="234665" cy="25008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Gerader Verbinder 110">
              <a:extLst>
                <a:ext uri="{FF2B5EF4-FFF2-40B4-BE49-F238E27FC236}">
                  <a16:creationId xmlns:a16="http://schemas.microsoft.com/office/drawing/2014/main" id="{35738EEE-8AD0-4B2D-83F7-F11F04A24F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84308" y="5062314"/>
              <a:ext cx="57082" cy="14521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Gerader Verbinder 111">
              <a:extLst>
                <a:ext uri="{FF2B5EF4-FFF2-40B4-BE49-F238E27FC236}">
                  <a16:creationId xmlns:a16="http://schemas.microsoft.com/office/drawing/2014/main" id="{17BBB126-D8C7-4956-B419-3E01D8CC8465}"/>
                </a:ext>
              </a:extLst>
            </p:cNvPr>
            <p:cNvCxnSpPr>
              <a:cxnSpLocks/>
            </p:cNvCxnSpPr>
            <p:nvPr/>
          </p:nvCxnSpPr>
          <p:spPr>
            <a:xfrm>
              <a:off x="2574787" y="5182891"/>
              <a:ext cx="191278" cy="3888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Gerader Verbinder 112">
              <a:extLst>
                <a:ext uri="{FF2B5EF4-FFF2-40B4-BE49-F238E27FC236}">
                  <a16:creationId xmlns:a16="http://schemas.microsoft.com/office/drawing/2014/main" id="{4C852B23-F6EE-4EBD-9E63-48743BDE3EA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68600" y="5354988"/>
              <a:ext cx="196230" cy="265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Gerader Verbinder 113">
              <a:extLst>
                <a:ext uri="{FF2B5EF4-FFF2-40B4-BE49-F238E27FC236}">
                  <a16:creationId xmlns:a16="http://schemas.microsoft.com/office/drawing/2014/main" id="{A4EDEC94-2EB8-47CD-BC62-18F9CBCC09A6}"/>
                </a:ext>
              </a:extLst>
            </p:cNvPr>
            <p:cNvCxnSpPr>
              <a:cxnSpLocks/>
            </p:cNvCxnSpPr>
            <p:nvPr/>
          </p:nvCxnSpPr>
          <p:spPr>
            <a:xfrm>
              <a:off x="2823610" y="5245535"/>
              <a:ext cx="120013" cy="37445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Gruppieren 120">
            <a:extLst>
              <a:ext uri="{FF2B5EF4-FFF2-40B4-BE49-F238E27FC236}">
                <a16:creationId xmlns:a16="http://schemas.microsoft.com/office/drawing/2014/main" id="{1F460AB3-506B-4F6A-BB66-BC1A1971E21F}"/>
              </a:ext>
            </a:extLst>
          </p:cNvPr>
          <p:cNvGrpSpPr/>
          <p:nvPr/>
        </p:nvGrpSpPr>
        <p:grpSpPr>
          <a:xfrm>
            <a:off x="3312384" y="2933222"/>
            <a:ext cx="2971342" cy="3024708"/>
            <a:chOff x="3341636" y="1736164"/>
            <a:chExt cx="2971342" cy="3024708"/>
          </a:xfrm>
        </p:grpSpPr>
        <p:sp>
          <p:nvSpPr>
            <p:cNvPr id="122" name="Rechteck 121">
              <a:extLst>
                <a:ext uri="{FF2B5EF4-FFF2-40B4-BE49-F238E27FC236}">
                  <a16:creationId xmlns:a16="http://schemas.microsoft.com/office/drawing/2014/main" id="{A9F1B51B-9319-4BC4-8ADC-FB1CC0610692}"/>
                </a:ext>
              </a:extLst>
            </p:cNvPr>
            <p:cNvSpPr/>
            <p:nvPr/>
          </p:nvSpPr>
          <p:spPr>
            <a:xfrm>
              <a:off x="3490174" y="3680872"/>
              <a:ext cx="2572779" cy="1080000"/>
            </a:xfrm>
            <a:prstGeom prst="rect">
              <a:avLst/>
            </a:prstGeom>
            <a:solidFill>
              <a:srgbClr val="CC88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3" name="Rechteck 122">
              <a:extLst>
                <a:ext uri="{FF2B5EF4-FFF2-40B4-BE49-F238E27FC236}">
                  <a16:creationId xmlns:a16="http://schemas.microsoft.com/office/drawing/2014/main" id="{C017275E-10C1-471B-8E09-8BFFDB36D0E6}"/>
                </a:ext>
              </a:extLst>
            </p:cNvPr>
            <p:cNvSpPr/>
            <p:nvPr/>
          </p:nvSpPr>
          <p:spPr>
            <a:xfrm>
              <a:off x="3500727" y="3497731"/>
              <a:ext cx="2555332" cy="27882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1EEACB50-06F6-4F52-86F7-BDE161862FA1}"/>
                </a:ext>
              </a:extLst>
            </p:cNvPr>
            <p:cNvSpPr/>
            <p:nvPr/>
          </p:nvSpPr>
          <p:spPr>
            <a:xfrm>
              <a:off x="4023700" y="4155809"/>
              <a:ext cx="195265" cy="23812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CA2E7CE7-C441-4FFC-8FAE-A82D84DFAB2C}"/>
                </a:ext>
              </a:extLst>
            </p:cNvPr>
            <p:cNvSpPr/>
            <p:nvPr/>
          </p:nvSpPr>
          <p:spPr>
            <a:xfrm rot="2011458">
              <a:off x="4971881" y="4217092"/>
              <a:ext cx="309565" cy="14287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B9693FDA-E720-461D-9499-B6DBB72E04AF}"/>
                </a:ext>
              </a:extLst>
            </p:cNvPr>
            <p:cNvSpPr/>
            <p:nvPr/>
          </p:nvSpPr>
          <p:spPr>
            <a:xfrm rot="9278198">
              <a:off x="4531316" y="4280348"/>
              <a:ext cx="185685" cy="1378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EC0E406F-E2C9-42DC-BEF8-A56BF35CD25C}"/>
                </a:ext>
              </a:extLst>
            </p:cNvPr>
            <p:cNvSpPr/>
            <p:nvPr/>
          </p:nvSpPr>
          <p:spPr>
            <a:xfrm rot="2011458">
              <a:off x="5606461" y="4379907"/>
              <a:ext cx="309565" cy="14287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F3FB3F99-D307-43D6-84E8-FF9012C33641}"/>
                </a:ext>
              </a:extLst>
            </p:cNvPr>
            <p:cNvSpPr/>
            <p:nvPr/>
          </p:nvSpPr>
          <p:spPr>
            <a:xfrm rot="2011458">
              <a:off x="3629892" y="4401568"/>
              <a:ext cx="309565" cy="14287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grpSp>
          <p:nvGrpSpPr>
            <p:cNvPr id="129" name="Gruppieren 128">
              <a:extLst>
                <a:ext uri="{FF2B5EF4-FFF2-40B4-BE49-F238E27FC236}">
                  <a16:creationId xmlns:a16="http://schemas.microsoft.com/office/drawing/2014/main" id="{37FD615D-F50B-4ADB-A06B-6DD95221290D}"/>
                </a:ext>
              </a:extLst>
            </p:cNvPr>
            <p:cNvGrpSpPr/>
            <p:nvPr/>
          </p:nvGrpSpPr>
          <p:grpSpPr>
            <a:xfrm>
              <a:off x="3341636" y="1802477"/>
              <a:ext cx="1466722" cy="1821255"/>
              <a:chOff x="-108681" y="-37014"/>
              <a:chExt cx="3133033" cy="4076219"/>
            </a:xfrm>
          </p:grpSpPr>
          <p:sp>
            <p:nvSpPr>
              <p:cNvPr id="208" name="Wolkenförmige Legende 105">
                <a:extLst>
                  <a:ext uri="{FF2B5EF4-FFF2-40B4-BE49-F238E27FC236}">
                    <a16:creationId xmlns:a16="http://schemas.microsoft.com/office/drawing/2014/main" id="{6FD5D005-3D39-484D-9C82-93AB507D46FA}"/>
                  </a:ext>
                </a:extLst>
              </p:cNvPr>
              <p:cNvSpPr/>
              <p:nvPr/>
            </p:nvSpPr>
            <p:spPr bwMode="auto">
              <a:xfrm>
                <a:off x="-108681" y="-37014"/>
                <a:ext cx="3133033" cy="2645160"/>
              </a:xfrm>
              <a:prstGeom prst="cloudCallout">
                <a:avLst>
                  <a:gd name="adj1" fmla="val -4524"/>
                  <a:gd name="adj2" fmla="val 5175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e-DE" sz="900">
                  <a:ln>
                    <a:solidFill>
                      <a:sysClr val="windowText" lastClr="000000"/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9" name="Freihandform 106">
                <a:extLst>
                  <a:ext uri="{FF2B5EF4-FFF2-40B4-BE49-F238E27FC236}">
                    <a16:creationId xmlns:a16="http://schemas.microsoft.com/office/drawing/2014/main" id="{BF542CE7-5F2B-40E5-972D-7816FC6C5498}"/>
                  </a:ext>
                </a:extLst>
              </p:cNvPr>
              <p:cNvSpPr/>
              <p:nvPr/>
            </p:nvSpPr>
            <p:spPr bwMode="auto">
              <a:xfrm>
                <a:off x="880163" y="2461592"/>
                <a:ext cx="1099421" cy="1577613"/>
              </a:xfrm>
              <a:custGeom>
                <a:avLst/>
                <a:gdLst>
                  <a:gd name="connsiteX0" fmla="*/ 220115 w 893020"/>
                  <a:gd name="connsiteY0" fmla="*/ 0 h 1415502"/>
                  <a:gd name="connsiteX1" fmla="*/ 231001 w 893020"/>
                  <a:gd name="connsiteY1" fmla="*/ 1055914 h 1415502"/>
                  <a:gd name="connsiteX2" fmla="*/ 24172 w 893020"/>
                  <a:gd name="connsiteY2" fmla="*/ 1371600 h 1415502"/>
                  <a:gd name="connsiteX3" fmla="*/ 873258 w 893020"/>
                  <a:gd name="connsiteY3" fmla="*/ 1393372 h 1415502"/>
                  <a:gd name="connsiteX4" fmla="*/ 622887 w 893020"/>
                  <a:gd name="connsiteY4" fmla="*/ 1186543 h 1415502"/>
                  <a:gd name="connsiteX5" fmla="*/ 622887 w 893020"/>
                  <a:gd name="connsiteY5" fmla="*/ 108857 h 1415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93020" h="1415502">
                    <a:moveTo>
                      <a:pt x="220115" y="0"/>
                    </a:moveTo>
                    <a:cubicBezTo>
                      <a:pt x="241886" y="413657"/>
                      <a:pt x="263658" y="827314"/>
                      <a:pt x="231001" y="1055914"/>
                    </a:cubicBezTo>
                    <a:cubicBezTo>
                      <a:pt x="198344" y="1284514"/>
                      <a:pt x="-82871" y="1315357"/>
                      <a:pt x="24172" y="1371600"/>
                    </a:cubicBezTo>
                    <a:cubicBezTo>
                      <a:pt x="131215" y="1427843"/>
                      <a:pt x="773472" y="1424215"/>
                      <a:pt x="873258" y="1393372"/>
                    </a:cubicBezTo>
                    <a:cubicBezTo>
                      <a:pt x="973044" y="1362529"/>
                      <a:pt x="664615" y="1400629"/>
                      <a:pt x="622887" y="1186543"/>
                    </a:cubicBezTo>
                    <a:cubicBezTo>
                      <a:pt x="581159" y="972457"/>
                      <a:pt x="602023" y="540657"/>
                      <a:pt x="622887" y="108857"/>
                    </a:cubicBezTo>
                  </a:path>
                </a:pathLst>
              </a:custGeom>
              <a:solidFill>
                <a:srgbClr val="D1A171"/>
              </a:soli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e-DE" sz="9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30" name="Gruppieren 129">
              <a:extLst>
                <a:ext uri="{FF2B5EF4-FFF2-40B4-BE49-F238E27FC236}">
                  <a16:creationId xmlns:a16="http://schemas.microsoft.com/office/drawing/2014/main" id="{BB96A7E2-1106-4390-B718-0F89DCB11E2B}"/>
                </a:ext>
              </a:extLst>
            </p:cNvPr>
            <p:cNvGrpSpPr/>
            <p:nvPr/>
          </p:nvGrpSpPr>
          <p:grpSpPr>
            <a:xfrm>
              <a:off x="3841681" y="1736164"/>
              <a:ext cx="1466722" cy="1821255"/>
              <a:chOff x="-108681" y="-37014"/>
              <a:chExt cx="3133033" cy="4076219"/>
            </a:xfrm>
          </p:grpSpPr>
          <p:sp>
            <p:nvSpPr>
              <p:cNvPr id="206" name="Wolkenförmige Legende 105">
                <a:extLst>
                  <a:ext uri="{FF2B5EF4-FFF2-40B4-BE49-F238E27FC236}">
                    <a16:creationId xmlns:a16="http://schemas.microsoft.com/office/drawing/2014/main" id="{DCE412E9-E953-47EB-895C-98A3AB2EB416}"/>
                  </a:ext>
                </a:extLst>
              </p:cNvPr>
              <p:cNvSpPr/>
              <p:nvPr/>
            </p:nvSpPr>
            <p:spPr bwMode="auto">
              <a:xfrm>
                <a:off x="-108681" y="-37014"/>
                <a:ext cx="3133033" cy="2645160"/>
              </a:xfrm>
              <a:prstGeom prst="cloudCallout">
                <a:avLst>
                  <a:gd name="adj1" fmla="val -4524"/>
                  <a:gd name="adj2" fmla="val 5175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e-DE" sz="900">
                  <a:ln>
                    <a:solidFill>
                      <a:sysClr val="windowText" lastClr="000000"/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7" name="Freihandform 106">
                <a:extLst>
                  <a:ext uri="{FF2B5EF4-FFF2-40B4-BE49-F238E27FC236}">
                    <a16:creationId xmlns:a16="http://schemas.microsoft.com/office/drawing/2014/main" id="{562AE2A8-F231-4EE7-B7D8-807BFA6A0348}"/>
                  </a:ext>
                </a:extLst>
              </p:cNvPr>
              <p:cNvSpPr/>
              <p:nvPr/>
            </p:nvSpPr>
            <p:spPr bwMode="auto">
              <a:xfrm>
                <a:off x="880163" y="2461592"/>
                <a:ext cx="1099421" cy="1577613"/>
              </a:xfrm>
              <a:custGeom>
                <a:avLst/>
                <a:gdLst>
                  <a:gd name="connsiteX0" fmla="*/ 220115 w 893020"/>
                  <a:gd name="connsiteY0" fmla="*/ 0 h 1415502"/>
                  <a:gd name="connsiteX1" fmla="*/ 231001 w 893020"/>
                  <a:gd name="connsiteY1" fmla="*/ 1055914 h 1415502"/>
                  <a:gd name="connsiteX2" fmla="*/ 24172 w 893020"/>
                  <a:gd name="connsiteY2" fmla="*/ 1371600 h 1415502"/>
                  <a:gd name="connsiteX3" fmla="*/ 873258 w 893020"/>
                  <a:gd name="connsiteY3" fmla="*/ 1393372 h 1415502"/>
                  <a:gd name="connsiteX4" fmla="*/ 622887 w 893020"/>
                  <a:gd name="connsiteY4" fmla="*/ 1186543 h 1415502"/>
                  <a:gd name="connsiteX5" fmla="*/ 622887 w 893020"/>
                  <a:gd name="connsiteY5" fmla="*/ 108857 h 1415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93020" h="1415502">
                    <a:moveTo>
                      <a:pt x="220115" y="0"/>
                    </a:moveTo>
                    <a:cubicBezTo>
                      <a:pt x="241886" y="413657"/>
                      <a:pt x="263658" y="827314"/>
                      <a:pt x="231001" y="1055914"/>
                    </a:cubicBezTo>
                    <a:cubicBezTo>
                      <a:pt x="198344" y="1284514"/>
                      <a:pt x="-82871" y="1315357"/>
                      <a:pt x="24172" y="1371600"/>
                    </a:cubicBezTo>
                    <a:cubicBezTo>
                      <a:pt x="131215" y="1427843"/>
                      <a:pt x="773472" y="1424215"/>
                      <a:pt x="873258" y="1393372"/>
                    </a:cubicBezTo>
                    <a:cubicBezTo>
                      <a:pt x="973044" y="1362529"/>
                      <a:pt x="664615" y="1400629"/>
                      <a:pt x="622887" y="1186543"/>
                    </a:cubicBezTo>
                    <a:cubicBezTo>
                      <a:pt x="581159" y="972457"/>
                      <a:pt x="602023" y="540657"/>
                      <a:pt x="622887" y="108857"/>
                    </a:cubicBezTo>
                  </a:path>
                </a:pathLst>
              </a:custGeom>
              <a:solidFill>
                <a:srgbClr val="D1A171"/>
              </a:soli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e-DE" sz="9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31" name="Gruppieren 130">
              <a:extLst>
                <a:ext uri="{FF2B5EF4-FFF2-40B4-BE49-F238E27FC236}">
                  <a16:creationId xmlns:a16="http://schemas.microsoft.com/office/drawing/2014/main" id="{E9F96092-7641-472A-BF07-086769AC53F5}"/>
                </a:ext>
              </a:extLst>
            </p:cNvPr>
            <p:cNvGrpSpPr/>
            <p:nvPr/>
          </p:nvGrpSpPr>
          <p:grpSpPr>
            <a:xfrm>
              <a:off x="4388778" y="1793304"/>
              <a:ext cx="1466722" cy="1821255"/>
              <a:chOff x="-108681" y="-37014"/>
              <a:chExt cx="3133033" cy="4076219"/>
            </a:xfrm>
          </p:grpSpPr>
          <p:sp>
            <p:nvSpPr>
              <p:cNvPr id="204" name="Wolkenförmige Legende 105">
                <a:extLst>
                  <a:ext uri="{FF2B5EF4-FFF2-40B4-BE49-F238E27FC236}">
                    <a16:creationId xmlns:a16="http://schemas.microsoft.com/office/drawing/2014/main" id="{1DC91BB0-F3A5-43A8-ACFE-B3FDA90B7D1E}"/>
                  </a:ext>
                </a:extLst>
              </p:cNvPr>
              <p:cNvSpPr/>
              <p:nvPr/>
            </p:nvSpPr>
            <p:spPr bwMode="auto">
              <a:xfrm>
                <a:off x="-108681" y="-37014"/>
                <a:ext cx="3133033" cy="2645160"/>
              </a:xfrm>
              <a:prstGeom prst="cloudCallout">
                <a:avLst>
                  <a:gd name="adj1" fmla="val -4524"/>
                  <a:gd name="adj2" fmla="val 5175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e-DE" sz="900">
                  <a:ln>
                    <a:solidFill>
                      <a:sysClr val="windowText" lastClr="000000"/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5" name="Freihandform 106">
                <a:extLst>
                  <a:ext uri="{FF2B5EF4-FFF2-40B4-BE49-F238E27FC236}">
                    <a16:creationId xmlns:a16="http://schemas.microsoft.com/office/drawing/2014/main" id="{1D5D97B6-5C33-433E-897A-BA689CFA6DE4}"/>
                  </a:ext>
                </a:extLst>
              </p:cNvPr>
              <p:cNvSpPr/>
              <p:nvPr/>
            </p:nvSpPr>
            <p:spPr bwMode="auto">
              <a:xfrm>
                <a:off x="880163" y="2461592"/>
                <a:ext cx="1099421" cy="1577613"/>
              </a:xfrm>
              <a:custGeom>
                <a:avLst/>
                <a:gdLst>
                  <a:gd name="connsiteX0" fmla="*/ 220115 w 893020"/>
                  <a:gd name="connsiteY0" fmla="*/ 0 h 1415502"/>
                  <a:gd name="connsiteX1" fmla="*/ 231001 w 893020"/>
                  <a:gd name="connsiteY1" fmla="*/ 1055914 h 1415502"/>
                  <a:gd name="connsiteX2" fmla="*/ 24172 w 893020"/>
                  <a:gd name="connsiteY2" fmla="*/ 1371600 h 1415502"/>
                  <a:gd name="connsiteX3" fmla="*/ 873258 w 893020"/>
                  <a:gd name="connsiteY3" fmla="*/ 1393372 h 1415502"/>
                  <a:gd name="connsiteX4" fmla="*/ 622887 w 893020"/>
                  <a:gd name="connsiteY4" fmla="*/ 1186543 h 1415502"/>
                  <a:gd name="connsiteX5" fmla="*/ 622887 w 893020"/>
                  <a:gd name="connsiteY5" fmla="*/ 108857 h 1415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93020" h="1415502">
                    <a:moveTo>
                      <a:pt x="220115" y="0"/>
                    </a:moveTo>
                    <a:cubicBezTo>
                      <a:pt x="241886" y="413657"/>
                      <a:pt x="263658" y="827314"/>
                      <a:pt x="231001" y="1055914"/>
                    </a:cubicBezTo>
                    <a:cubicBezTo>
                      <a:pt x="198344" y="1284514"/>
                      <a:pt x="-82871" y="1315357"/>
                      <a:pt x="24172" y="1371600"/>
                    </a:cubicBezTo>
                    <a:cubicBezTo>
                      <a:pt x="131215" y="1427843"/>
                      <a:pt x="773472" y="1424215"/>
                      <a:pt x="873258" y="1393372"/>
                    </a:cubicBezTo>
                    <a:cubicBezTo>
                      <a:pt x="973044" y="1362529"/>
                      <a:pt x="664615" y="1400629"/>
                      <a:pt x="622887" y="1186543"/>
                    </a:cubicBezTo>
                    <a:cubicBezTo>
                      <a:pt x="581159" y="972457"/>
                      <a:pt x="602023" y="540657"/>
                      <a:pt x="622887" y="108857"/>
                    </a:cubicBezTo>
                  </a:path>
                </a:pathLst>
              </a:custGeom>
              <a:solidFill>
                <a:srgbClr val="D1A171"/>
              </a:soli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e-DE" sz="9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32" name="Gruppieren 131">
              <a:extLst>
                <a:ext uri="{FF2B5EF4-FFF2-40B4-BE49-F238E27FC236}">
                  <a16:creationId xmlns:a16="http://schemas.microsoft.com/office/drawing/2014/main" id="{962B194E-82C1-4554-AF9B-5F765225F86D}"/>
                </a:ext>
              </a:extLst>
            </p:cNvPr>
            <p:cNvGrpSpPr/>
            <p:nvPr/>
          </p:nvGrpSpPr>
          <p:grpSpPr>
            <a:xfrm>
              <a:off x="4846256" y="1736164"/>
              <a:ext cx="1466722" cy="1821255"/>
              <a:chOff x="-108681" y="-37014"/>
              <a:chExt cx="3133033" cy="4076219"/>
            </a:xfrm>
          </p:grpSpPr>
          <p:sp>
            <p:nvSpPr>
              <p:cNvPr id="202" name="Wolkenförmige Legende 105">
                <a:extLst>
                  <a:ext uri="{FF2B5EF4-FFF2-40B4-BE49-F238E27FC236}">
                    <a16:creationId xmlns:a16="http://schemas.microsoft.com/office/drawing/2014/main" id="{7FE8CCB6-ED19-4606-B5B8-46BADFF7DC42}"/>
                  </a:ext>
                </a:extLst>
              </p:cNvPr>
              <p:cNvSpPr/>
              <p:nvPr/>
            </p:nvSpPr>
            <p:spPr bwMode="auto">
              <a:xfrm>
                <a:off x="-108681" y="-37014"/>
                <a:ext cx="3133033" cy="2645160"/>
              </a:xfrm>
              <a:prstGeom prst="cloudCallout">
                <a:avLst>
                  <a:gd name="adj1" fmla="val -4524"/>
                  <a:gd name="adj2" fmla="val 5175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e-DE" sz="900">
                  <a:ln>
                    <a:solidFill>
                      <a:sysClr val="windowText" lastClr="000000"/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3" name="Freihandform 106">
                <a:extLst>
                  <a:ext uri="{FF2B5EF4-FFF2-40B4-BE49-F238E27FC236}">
                    <a16:creationId xmlns:a16="http://schemas.microsoft.com/office/drawing/2014/main" id="{91A75E61-3155-4DC3-BF4C-D0B6CD2C75CD}"/>
                  </a:ext>
                </a:extLst>
              </p:cNvPr>
              <p:cNvSpPr/>
              <p:nvPr/>
            </p:nvSpPr>
            <p:spPr bwMode="auto">
              <a:xfrm>
                <a:off x="880163" y="2461592"/>
                <a:ext cx="1099421" cy="1577613"/>
              </a:xfrm>
              <a:custGeom>
                <a:avLst/>
                <a:gdLst>
                  <a:gd name="connsiteX0" fmla="*/ 220115 w 893020"/>
                  <a:gd name="connsiteY0" fmla="*/ 0 h 1415502"/>
                  <a:gd name="connsiteX1" fmla="*/ 231001 w 893020"/>
                  <a:gd name="connsiteY1" fmla="*/ 1055914 h 1415502"/>
                  <a:gd name="connsiteX2" fmla="*/ 24172 w 893020"/>
                  <a:gd name="connsiteY2" fmla="*/ 1371600 h 1415502"/>
                  <a:gd name="connsiteX3" fmla="*/ 873258 w 893020"/>
                  <a:gd name="connsiteY3" fmla="*/ 1393372 h 1415502"/>
                  <a:gd name="connsiteX4" fmla="*/ 622887 w 893020"/>
                  <a:gd name="connsiteY4" fmla="*/ 1186543 h 1415502"/>
                  <a:gd name="connsiteX5" fmla="*/ 622887 w 893020"/>
                  <a:gd name="connsiteY5" fmla="*/ 108857 h 1415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93020" h="1415502">
                    <a:moveTo>
                      <a:pt x="220115" y="0"/>
                    </a:moveTo>
                    <a:cubicBezTo>
                      <a:pt x="241886" y="413657"/>
                      <a:pt x="263658" y="827314"/>
                      <a:pt x="231001" y="1055914"/>
                    </a:cubicBezTo>
                    <a:cubicBezTo>
                      <a:pt x="198344" y="1284514"/>
                      <a:pt x="-82871" y="1315357"/>
                      <a:pt x="24172" y="1371600"/>
                    </a:cubicBezTo>
                    <a:cubicBezTo>
                      <a:pt x="131215" y="1427843"/>
                      <a:pt x="773472" y="1424215"/>
                      <a:pt x="873258" y="1393372"/>
                    </a:cubicBezTo>
                    <a:cubicBezTo>
                      <a:pt x="973044" y="1362529"/>
                      <a:pt x="664615" y="1400629"/>
                      <a:pt x="622887" y="1186543"/>
                    </a:cubicBezTo>
                    <a:cubicBezTo>
                      <a:pt x="581159" y="972457"/>
                      <a:pt x="602023" y="540657"/>
                      <a:pt x="622887" y="108857"/>
                    </a:cubicBezTo>
                  </a:path>
                </a:pathLst>
              </a:custGeom>
              <a:solidFill>
                <a:srgbClr val="D1A171"/>
              </a:soli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e-DE" sz="9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33" name="Rechteck 132">
              <a:extLst>
                <a:ext uri="{FF2B5EF4-FFF2-40B4-BE49-F238E27FC236}">
                  <a16:creationId xmlns:a16="http://schemas.microsoft.com/office/drawing/2014/main" id="{5A957EBA-DDF6-47A5-AE48-950135664B7D}"/>
                </a:ext>
              </a:extLst>
            </p:cNvPr>
            <p:cNvSpPr/>
            <p:nvPr/>
          </p:nvSpPr>
          <p:spPr>
            <a:xfrm>
              <a:off x="3500727" y="4706180"/>
              <a:ext cx="2555332" cy="4571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134" name="Gerader Verbinder 133">
              <a:extLst>
                <a:ext uri="{FF2B5EF4-FFF2-40B4-BE49-F238E27FC236}">
                  <a16:creationId xmlns:a16="http://schemas.microsoft.com/office/drawing/2014/main" id="{642280D7-32D0-436A-A72B-2A992F536C6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51961" y="3562094"/>
              <a:ext cx="0" cy="53411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Gerader Verbinder 134">
              <a:extLst>
                <a:ext uri="{FF2B5EF4-FFF2-40B4-BE49-F238E27FC236}">
                  <a16:creationId xmlns:a16="http://schemas.microsoft.com/office/drawing/2014/main" id="{E920B196-ADF3-4A7E-8154-F1EC2184DC5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84741" y="3647218"/>
              <a:ext cx="161298" cy="8466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Gerader Verbinder 135">
              <a:extLst>
                <a:ext uri="{FF2B5EF4-FFF2-40B4-BE49-F238E27FC236}">
                  <a16:creationId xmlns:a16="http://schemas.microsoft.com/office/drawing/2014/main" id="{AF6DB157-2667-4B89-9BDF-0E075898CE7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560250" y="3702190"/>
              <a:ext cx="146872" cy="10941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Gerader Verbinder 136">
              <a:extLst>
                <a:ext uri="{FF2B5EF4-FFF2-40B4-BE49-F238E27FC236}">
                  <a16:creationId xmlns:a16="http://schemas.microsoft.com/office/drawing/2014/main" id="{ABA7D404-AE1B-4043-A235-04B086970831}"/>
                </a:ext>
              </a:extLst>
            </p:cNvPr>
            <p:cNvCxnSpPr>
              <a:cxnSpLocks/>
            </p:cNvCxnSpPr>
            <p:nvPr/>
          </p:nvCxnSpPr>
          <p:spPr>
            <a:xfrm>
              <a:off x="4388778" y="3621094"/>
              <a:ext cx="101242" cy="538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Gerader Verbinder 137">
              <a:extLst>
                <a:ext uri="{FF2B5EF4-FFF2-40B4-BE49-F238E27FC236}">
                  <a16:creationId xmlns:a16="http://schemas.microsoft.com/office/drawing/2014/main" id="{8F06B54C-E0BA-49CF-B735-0D5DA462937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46389" y="3804710"/>
              <a:ext cx="199650" cy="30381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Gerader Verbinder 138">
              <a:extLst>
                <a:ext uri="{FF2B5EF4-FFF2-40B4-BE49-F238E27FC236}">
                  <a16:creationId xmlns:a16="http://schemas.microsoft.com/office/drawing/2014/main" id="{1DA2D817-1FC6-422A-B471-0109A433E47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65120" y="3948572"/>
              <a:ext cx="186554" cy="7505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Gerader Verbinder 139">
              <a:extLst>
                <a:ext uri="{FF2B5EF4-FFF2-40B4-BE49-F238E27FC236}">
                  <a16:creationId xmlns:a16="http://schemas.microsoft.com/office/drawing/2014/main" id="{4C25A810-5801-4DA1-8932-25819D7A07B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560153" y="3948572"/>
              <a:ext cx="102128" cy="8146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Gerader Verbinder 140">
              <a:extLst>
                <a:ext uri="{FF2B5EF4-FFF2-40B4-BE49-F238E27FC236}">
                  <a16:creationId xmlns:a16="http://schemas.microsoft.com/office/drawing/2014/main" id="{0EEC8E20-B37D-401B-BCE5-B9E9E29B895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668214" y="3562094"/>
              <a:ext cx="103584" cy="8512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Gerader Verbinder 141">
              <a:extLst>
                <a:ext uri="{FF2B5EF4-FFF2-40B4-BE49-F238E27FC236}">
                  <a16:creationId xmlns:a16="http://schemas.microsoft.com/office/drawing/2014/main" id="{55277B2A-3C49-489C-839C-9B3C47D1B68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41752" y="3614560"/>
              <a:ext cx="63601" cy="749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Gerader Verbinder 142">
              <a:extLst>
                <a:ext uri="{FF2B5EF4-FFF2-40B4-BE49-F238E27FC236}">
                  <a16:creationId xmlns:a16="http://schemas.microsoft.com/office/drawing/2014/main" id="{6C3BE61A-7F0D-4500-95DB-6AF748F0455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063246" y="3636170"/>
              <a:ext cx="161055" cy="29180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Gerader Verbinder 143">
              <a:extLst>
                <a:ext uri="{FF2B5EF4-FFF2-40B4-BE49-F238E27FC236}">
                  <a16:creationId xmlns:a16="http://schemas.microsoft.com/office/drawing/2014/main" id="{F4FD64E8-DC61-4FEF-8C47-26E15A5A1C8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18546" y="3689548"/>
              <a:ext cx="53606" cy="20578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Gerader Verbinder 144">
              <a:extLst>
                <a:ext uri="{FF2B5EF4-FFF2-40B4-BE49-F238E27FC236}">
                  <a16:creationId xmlns:a16="http://schemas.microsoft.com/office/drawing/2014/main" id="{BBDE78B1-9653-48EA-BD70-E7958B2976B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34779" y="3825912"/>
              <a:ext cx="25100" cy="17575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Gerader Verbinder 145">
              <a:extLst>
                <a:ext uri="{FF2B5EF4-FFF2-40B4-BE49-F238E27FC236}">
                  <a16:creationId xmlns:a16="http://schemas.microsoft.com/office/drawing/2014/main" id="{9A91F6C3-5D4E-471A-A170-6A1496CAC0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00764" y="3621094"/>
              <a:ext cx="50356" cy="3740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Gerader Verbinder 146">
              <a:extLst>
                <a:ext uri="{FF2B5EF4-FFF2-40B4-BE49-F238E27FC236}">
                  <a16:creationId xmlns:a16="http://schemas.microsoft.com/office/drawing/2014/main" id="{24551864-71F1-4A3A-A4F1-5AB14862D9D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20945" y="3895330"/>
              <a:ext cx="189841" cy="26047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Gerader Verbinder 147">
              <a:extLst>
                <a:ext uri="{FF2B5EF4-FFF2-40B4-BE49-F238E27FC236}">
                  <a16:creationId xmlns:a16="http://schemas.microsoft.com/office/drawing/2014/main" id="{D01F50E2-0A87-47D2-84D8-BC11D0187A95}"/>
                </a:ext>
              </a:extLst>
            </p:cNvPr>
            <p:cNvCxnSpPr>
              <a:cxnSpLocks/>
            </p:cNvCxnSpPr>
            <p:nvPr/>
          </p:nvCxnSpPr>
          <p:spPr>
            <a:xfrm>
              <a:off x="3614523" y="3850461"/>
              <a:ext cx="214793" cy="16100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Gerader Verbinder 148">
              <a:extLst>
                <a:ext uri="{FF2B5EF4-FFF2-40B4-BE49-F238E27FC236}">
                  <a16:creationId xmlns:a16="http://schemas.microsoft.com/office/drawing/2014/main" id="{2852F1FB-75BF-475B-8783-1E44FB98BDA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64770" y="3689548"/>
              <a:ext cx="169134" cy="16785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Gerader Verbinder 149">
              <a:extLst>
                <a:ext uri="{FF2B5EF4-FFF2-40B4-BE49-F238E27FC236}">
                  <a16:creationId xmlns:a16="http://schemas.microsoft.com/office/drawing/2014/main" id="{339E64E7-BD03-460B-A9BE-B935E1E68ED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794553" y="4045570"/>
              <a:ext cx="106202" cy="19234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Gerader Verbinder 150">
              <a:extLst>
                <a:ext uri="{FF2B5EF4-FFF2-40B4-BE49-F238E27FC236}">
                  <a16:creationId xmlns:a16="http://schemas.microsoft.com/office/drawing/2014/main" id="{5D0E93B7-EDE1-4EFF-996E-77EB5A94B58D}"/>
                </a:ext>
              </a:extLst>
            </p:cNvPr>
            <p:cNvCxnSpPr>
              <a:cxnSpLocks/>
              <a:endCxn id="209" idx="2"/>
            </p:cNvCxnSpPr>
            <p:nvPr/>
          </p:nvCxnSpPr>
          <p:spPr>
            <a:xfrm flipV="1">
              <a:off x="3667649" y="3601870"/>
              <a:ext cx="150844" cy="11424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Gerader Verbinder 151">
              <a:extLst>
                <a:ext uri="{FF2B5EF4-FFF2-40B4-BE49-F238E27FC236}">
                  <a16:creationId xmlns:a16="http://schemas.microsoft.com/office/drawing/2014/main" id="{AE520F35-46B7-4150-AC4A-47AEBEE3A75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46256" y="3621094"/>
              <a:ext cx="132938" cy="22936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Gerader Verbinder 152">
              <a:extLst>
                <a:ext uri="{FF2B5EF4-FFF2-40B4-BE49-F238E27FC236}">
                  <a16:creationId xmlns:a16="http://schemas.microsoft.com/office/drawing/2014/main" id="{A953C679-430E-4479-8F8C-868B1E2C51A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12650" y="3731878"/>
              <a:ext cx="204631" cy="12271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Gerader Verbinder 153">
              <a:extLst>
                <a:ext uri="{FF2B5EF4-FFF2-40B4-BE49-F238E27FC236}">
                  <a16:creationId xmlns:a16="http://schemas.microsoft.com/office/drawing/2014/main" id="{73C4D856-C560-419C-B47F-4C3B7C1CF6A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08358" y="3674930"/>
              <a:ext cx="37898" cy="12542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Gerader Verbinder 154">
              <a:extLst>
                <a:ext uri="{FF2B5EF4-FFF2-40B4-BE49-F238E27FC236}">
                  <a16:creationId xmlns:a16="http://schemas.microsoft.com/office/drawing/2014/main" id="{050CF227-0786-4685-B1AF-0FFBA8EB8FF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46256" y="3811602"/>
              <a:ext cx="32925" cy="32425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Gerader Verbinder 155">
              <a:extLst>
                <a:ext uri="{FF2B5EF4-FFF2-40B4-BE49-F238E27FC236}">
                  <a16:creationId xmlns:a16="http://schemas.microsoft.com/office/drawing/2014/main" id="{02253FC9-4A27-4CD8-B808-6B30D44D3A0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662281" y="3927973"/>
              <a:ext cx="197241" cy="3602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Gerader Verbinder 156">
              <a:extLst>
                <a:ext uri="{FF2B5EF4-FFF2-40B4-BE49-F238E27FC236}">
                  <a16:creationId xmlns:a16="http://schemas.microsoft.com/office/drawing/2014/main" id="{3195EA45-95FA-4DB3-A30C-3FB563594AD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12650" y="3942409"/>
              <a:ext cx="59148" cy="15380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Gerader Verbinder 157">
              <a:extLst>
                <a:ext uri="{FF2B5EF4-FFF2-40B4-BE49-F238E27FC236}">
                  <a16:creationId xmlns:a16="http://schemas.microsoft.com/office/drawing/2014/main" id="{6DD135B5-2C43-4D99-86B8-9669F3309BB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771798" y="3825912"/>
              <a:ext cx="36560" cy="6941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Gerader Verbinder 158">
              <a:extLst>
                <a:ext uri="{FF2B5EF4-FFF2-40B4-BE49-F238E27FC236}">
                  <a16:creationId xmlns:a16="http://schemas.microsoft.com/office/drawing/2014/main" id="{07A7FE17-6F48-428B-BB64-D55EFD1AB81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58174" y="3667262"/>
              <a:ext cx="99601" cy="15865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Gerader Verbinder 159">
              <a:extLst>
                <a:ext uri="{FF2B5EF4-FFF2-40B4-BE49-F238E27FC236}">
                  <a16:creationId xmlns:a16="http://schemas.microsoft.com/office/drawing/2014/main" id="{4C627E94-535D-4745-851B-60BC7C76397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05400" y="3621094"/>
              <a:ext cx="57150" cy="41710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Gerader Verbinder 160">
              <a:extLst>
                <a:ext uri="{FF2B5EF4-FFF2-40B4-BE49-F238E27FC236}">
                  <a16:creationId xmlns:a16="http://schemas.microsoft.com/office/drawing/2014/main" id="{DCA61AB4-DE05-4506-B884-6D3AE4D1450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55773" y="3868890"/>
              <a:ext cx="175027" cy="14016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Gerader Verbinder 161">
              <a:extLst>
                <a:ext uri="{FF2B5EF4-FFF2-40B4-BE49-F238E27FC236}">
                  <a16:creationId xmlns:a16="http://schemas.microsoft.com/office/drawing/2014/main" id="{B32A2682-8562-46AA-B7D9-613B260F934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61650" y="3859917"/>
              <a:ext cx="73950" cy="7647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Gerader Verbinder 162">
              <a:extLst>
                <a:ext uri="{FF2B5EF4-FFF2-40B4-BE49-F238E27FC236}">
                  <a16:creationId xmlns:a16="http://schemas.microsoft.com/office/drawing/2014/main" id="{3D65180E-71C3-4A98-BB65-B72ECE8EFC7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56173" y="3656889"/>
              <a:ext cx="103567" cy="4549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Gerader Verbinder 163">
              <a:extLst>
                <a:ext uri="{FF2B5EF4-FFF2-40B4-BE49-F238E27FC236}">
                  <a16:creationId xmlns:a16="http://schemas.microsoft.com/office/drawing/2014/main" id="{F1F3F4B3-3F83-41FF-B8B9-F1CF8361FE1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150577" y="3717346"/>
              <a:ext cx="146872" cy="10941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Gerader Verbinder 164">
              <a:extLst>
                <a:ext uri="{FF2B5EF4-FFF2-40B4-BE49-F238E27FC236}">
                  <a16:creationId xmlns:a16="http://schemas.microsoft.com/office/drawing/2014/main" id="{C55691E4-211F-4C8B-9EDA-C8336DBB0D2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121341" y="3958835"/>
              <a:ext cx="98584" cy="18290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Gerader Verbinder 165">
              <a:extLst>
                <a:ext uri="{FF2B5EF4-FFF2-40B4-BE49-F238E27FC236}">
                  <a16:creationId xmlns:a16="http://schemas.microsoft.com/office/drawing/2014/main" id="{482C94BA-50F4-491F-BA62-84DD6BA731B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92390" y="3993530"/>
              <a:ext cx="115566" cy="11823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Gerader Verbinder 166">
              <a:extLst>
                <a:ext uri="{FF2B5EF4-FFF2-40B4-BE49-F238E27FC236}">
                  <a16:creationId xmlns:a16="http://schemas.microsoft.com/office/drawing/2014/main" id="{EFC339D8-C07E-41DC-8BC1-80E8208F860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232049" y="3789958"/>
              <a:ext cx="6081" cy="19613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Gerader Verbinder 167">
              <a:extLst>
                <a:ext uri="{FF2B5EF4-FFF2-40B4-BE49-F238E27FC236}">
                  <a16:creationId xmlns:a16="http://schemas.microsoft.com/office/drawing/2014/main" id="{E8085D37-62D0-4144-997C-BCCDCA92311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268169" y="3617772"/>
              <a:ext cx="343840" cy="3102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Gerader Verbinder 168">
              <a:extLst>
                <a:ext uri="{FF2B5EF4-FFF2-40B4-BE49-F238E27FC236}">
                  <a16:creationId xmlns:a16="http://schemas.microsoft.com/office/drawing/2014/main" id="{9D397A97-DC29-42C1-B9E1-BCFD80F52EF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33747" y="3827558"/>
              <a:ext cx="162275" cy="33315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Gerader Verbinder 169">
              <a:extLst>
                <a:ext uri="{FF2B5EF4-FFF2-40B4-BE49-F238E27FC236}">
                  <a16:creationId xmlns:a16="http://schemas.microsoft.com/office/drawing/2014/main" id="{5161E5F5-EEA3-42AC-8F4E-08E8C616488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383150" y="4070815"/>
              <a:ext cx="146872" cy="10941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Gerader Verbinder 170">
              <a:extLst>
                <a:ext uri="{FF2B5EF4-FFF2-40B4-BE49-F238E27FC236}">
                  <a16:creationId xmlns:a16="http://schemas.microsoft.com/office/drawing/2014/main" id="{749B96A9-7C1C-4F66-A974-0A322B67B28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18480" y="4135858"/>
              <a:ext cx="49239" cy="20285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Gerader Verbinder 171">
              <a:extLst>
                <a:ext uri="{FF2B5EF4-FFF2-40B4-BE49-F238E27FC236}">
                  <a16:creationId xmlns:a16="http://schemas.microsoft.com/office/drawing/2014/main" id="{C2F57F01-589A-4247-8139-A9A54913A43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283583" y="3869665"/>
              <a:ext cx="146872" cy="10941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Gerader Verbinder 172">
              <a:extLst>
                <a:ext uri="{FF2B5EF4-FFF2-40B4-BE49-F238E27FC236}">
                  <a16:creationId xmlns:a16="http://schemas.microsoft.com/office/drawing/2014/main" id="{4141155F-103E-4DE9-81DF-C71A905FAB2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273701" y="3802296"/>
              <a:ext cx="216789" cy="9533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Gerader Verbinder 173">
              <a:extLst>
                <a:ext uri="{FF2B5EF4-FFF2-40B4-BE49-F238E27FC236}">
                  <a16:creationId xmlns:a16="http://schemas.microsoft.com/office/drawing/2014/main" id="{B2C56035-A702-48DA-9CE2-C6D598ED472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166613" y="3623718"/>
              <a:ext cx="146872" cy="10941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Gerader Verbinder 174">
              <a:extLst>
                <a:ext uri="{FF2B5EF4-FFF2-40B4-BE49-F238E27FC236}">
                  <a16:creationId xmlns:a16="http://schemas.microsoft.com/office/drawing/2014/main" id="{1596CD33-9698-4A41-BAB9-46CD2499DE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77339" y="3674931"/>
              <a:ext cx="57515" cy="5599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Gerader Verbinder 175">
              <a:extLst>
                <a:ext uri="{FF2B5EF4-FFF2-40B4-BE49-F238E27FC236}">
                  <a16:creationId xmlns:a16="http://schemas.microsoft.com/office/drawing/2014/main" id="{5858E10E-79FC-4587-855B-EFA6A2B5E1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55130" y="3665150"/>
              <a:ext cx="60712" cy="6886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Gerader Verbinder 176">
              <a:extLst>
                <a:ext uri="{FF2B5EF4-FFF2-40B4-BE49-F238E27FC236}">
                  <a16:creationId xmlns:a16="http://schemas.microsoft.com/office/drawing/2014/main" id="{A1F1C807-0157-4C7A-B09D-43E3FF5575D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50669" y="3746527"/>
              <a:ext cx="52400" cy="12099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Gerader Verbinder 177">
              <a:extLst>
                <a:ext uri="{FF2B5EF4-FFF2-40B4-BE49-F238E27FC236}">
                  <a16:creationId xmlns:a16="http://schemas.microsoft.com/office/drawing/2014/main" id="{09D0D44E-C4FD-4BE2-8451-9C6AF5FA8F2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196380" y="4021743"/>
              <a:ext cx="146872" cy="10941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Gerader Verbinder 178">
              <a:extLst>
                <a:ext uri="{FF2B5EF4-FFF2-40B4-BE49-F238E27FC236}">
                  <a16:creationId xmlns:a16="http://schemas.microsoft.com/office/drawing/2014/main" id="{1287E8BD-37DB-4DFB-B23B-FEC70BCCA3C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388225" y="4048561"/>
              <a:ext cx="221039" cy="17711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Gerader Verbinder 179">
              <a:extLst>
                <a:ext uri="{FF2B5EF4-FFF2-40B4-BE49-F238E27FC236}">
                  <a16:creationId xmlns:a16="http://schemas.microsoft.com/office/drawing/2014/main" id="{60E18FE7-D61B-41AF-AE95-087A9DD455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34878" y="3935978"/>
              <a:ext cx="206159" cy="14613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Gerader Verbinder 180">
              <a:extLst>
                <a:ext uri="{FF2B5EF4-FFF2-40B4-BE49-F238E27FC236}">
                  <a16:creationId xmlns:a16="http://schemas.microsoft.com/office/drawing/2014/main" id="{70DC6ABD-578A-423C-9991-D9C82E47883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032789" y="4020054"/>
              <a:ext cx="146872" cy="10941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Gerader Verbinder 181">
              <a:extLst>
                <a:ext uri="{FF2B5EF4-FFF2-40B4-BE49-F238E27FC236}">
                  <a16:creationId xmlns:a16="http://schemas.microsoft.com/office/drawing/2014/main" id="{3BA4ACF1-EDDD-465E-BA9E-83338356670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58974" y="3559470"/>
              <a:ext cx="118315" cy="13675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Gerader Verbinder 182">
              <a:extLst>
                <a:ext uri="{FF2B5EF4-FFF2-40B4-BE49-F238E27FC236}">
                  <a16:creationId xmlns:a16="http://schemas.microsoft.com/office/drawing/2014/main" id="{955BF8A9-FE16-4017-8CA6-CD5872EA3B2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502770" y="3641523"/>
              <a:ext cx="146872" cy="10941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Gerader Verbinder 183">
              <a:extLst>
                <a:ext uri="{FF2B5EF4-FFF2-40B4-BE49-F238E27FC236}">
                  <a16:creationId xmlns:a16="http://schemas.microsoft.com/office/drawing/2014/main" id="{837DD532-2F73-46B5-8901-D28F348D280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92529" y="3620801"/>
              <a:ext cx="132432" cy="2179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Gerader Verbinder 184">
              <a:extLst>
                <a:ext uri="{FF2B5EF4-FFF2-40B4-BE49-F238E27FC236}">
                  <a16:creationId xmlns:a16="http://schemas.microsoft.com/office/drawing/2014/main" id="{2559FB57-E85F-4A47-967C-E1CAB1FEBD3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668301" y="3562289"/>
              <a:ext cx="341744" cy="36568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Gerader Verbinder 185">
              <a:extLst>
                <a:ext uri="{FF2B5EF4-FFF2-40B4-BE49-F238E27FC236}">
                  <a16:creationId xmlns:a16="http://schemas.microsoft.com/office/drawing/2014/main" id="{B56E993E-9C59-499C-917E-580C5E9406D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85768" y="3593010"/>
              <a:ext cx="17254" cy="24664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Gerader Verbinder 186">
              <a:extLst>
                <a:ext uri="{FF2B5EF4-FFF2-40B4-BE49-F238E27FC236}">
                  <a16:creationId xmlns:a16="http://schemas.microsoft.com/office/drawing/2014/main" id="{1CF9907D-C8D2-4F64-9ACC-B5B2ECE3A1B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64217" y="3574983"/>
              <a:ext cx="173475" cy="9671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Gerader Verbinder 187">
              <a:extLst>
                <a:ext uri="{FF2B5EF4-FFF2-40B4-BE49-F238E27FC236}">
                  <a16:creationId xmlns:a16="http://schemas.microsoft.com/office/drawing/2014/main" id="{545F4641-87AE-43A1-8D8C-AC1F2D5098A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865652" y="3616580"/>
              <a:ext cx="146872" cy="10941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Gerader Verbinder 188">
              <a:extLst>
                <a:ext uri="{FF2B5EF4-FFF2-40B4-BE49-F238E27FC236}">
                  <a16:creationId xmlns:a16="http://schemas.microsoft.com/office/drawing/2014/main" id="{DB93B213-9110-45DF-B28C-DC0EEE97BAC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93438" y="3709978"/>
              <a:ext cx="104314" cy="55937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Gerader Verbinder 189">
              <a:extLst>
                <a:ext uri="{FF2B5EF4-FFF2-40B4-BE49-F238E27FC236}">
                  <a16:creationId xmlns:a16="http://schemas.microsoft.com/office/drawing/2014/main" id="{0F540D73-0D9B-4144-B642-C7FE4289AB9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57390" y="3936917"/>
              <a:ext cx="204371" cy="13389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Gerader Verbinder 190">
              <a:extLst>
                <a:ext uri="{FF2B5EF4-FFF2-40B4-BE49-F238E27FC236}">
                  <a16:creationId xmlns:a16="http://schemas.microsoft.com/office/drawing/2014/main" id="{D9338336-E9B2-4301-B1D7-3468B7A15C7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869839" y="3773477"/>
              <a:ext cx="105518" cy="60784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Gerader Verbinder 191">
              <a:extLst>
                <a:ext uri="{FF2B5EF4-FFF2-40B4-BE49-F238E27FC236}">
                  <a16:creationId xmlns:a16="http://schemas.microsoft.com/office/drawing/2014/main" id="{B801484B-4F88-48D9-9336-B31EF519194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89494" y="3891572"/>
              <a:ext cx="104861" cy="17629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Gerader Verbinder 192">
              <a:extLst>
                <a:ext uri="{FF2B5EF4-FFF2-40B4-BE49-F238E27FC236}">
                  <a16:creationId xmlns:a16="http://schemas.microsoft.com/office/drawing/2014/main" id="{2D8BBC5A-48FD-4C3F-9D19-849341E85A5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95790" y="4036041"/>
              <a:ext cx="18794" cy="24562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Gerader Verbinder 193">
              <a:extLst>
                <a:ext uri="{FF2B5EF4-FFF2-40B4-BE49-F238E27FC236}">
                  <a16:creationId xmlns:a16="http://schemas.microsoft.com/office/drawing/2014/main" id="{E66A886E-53A1-470F-A569-6D846CFEAD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40250" y="3792350"/>
              <a:ext cx="50468" cy="16588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Gerader Verbinder 194">
              <a:extLst>
                <a:ext uri="{FF2B5EF4-FFF2-40B4-BE49-F238E27FC236}">
                  <a16:creationId xmlns:a16="http://schemas.microsoft.com/office/drawing/2014/main" id="{B6A84FD8-ED4E-446C-BCDF-E1F77F83268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05422" y="4134419"/>
              <a:ext cx="136528" cy="17577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Gerader Verbinder 195">
              <a:extLst>
                <a:ext uri="{FF2B5EF4-FFF2-40B4-BE49-F238E27FC236}">
                  <a16:creationId xmlns:a16="http://schemas.microsoft.com/office/drawing/2014/main" id="{3CC5AF8F-EEE6-4F57-905C-1F5622E76A6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813698" y="4016954"/>
              <a:ext cx="61461" cy="13355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Gerader Verbinder 196">
              <a:extLst>
                <a:ext uri="{FF2B5EF4-FFF2-40B4-BE49-F238E27FC236}">
                  <a16:creationId xmlns:a16="http://schemas.microsoft.com/office/drawing/2014/main" id="{B26D1A90-EBC7-4417-8904-5A9F2E440B0C}"/>
                </a:ext>
              </a:extLst>
            </p:cNvPr>
            <p:cNvCxnSpPr>
              <a:cxnSpLocks/>
            </p:cNvCxnSpPr>
            <p:nvPr/>
          </p:nvCxnSpPr>
          <p:spPr>
            <a:xfrm>
              <a:off x="5900689" y="3970952"/>
              <a:ext cx="125858" cy="1054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Gerader Verbinder 197">
              <a:extLst>
                <a:ext uri="{FF2B5EF4-FFF2-40B4-BE49-F238E27FC236}">
                  <a16:creationId xmlns:a16="http://schemas.microsoft.com/office/drawing/2014/main" id="{B1B4561B-42FE-4B36-99EA-313C961F0D4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949938" y="4204641"/>
              <a:ext cx="66091" cy="12377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899F4C41-5E4B-4013-92DF-C9A9CF95CF00}"/>
                </a:ext>
              </a:extLst>
            </p:cNvPr>
            <p:cNvSpPr/>
            <p:nvPr/>
          </p:nvSpPr>
          <p:spPr>
            <a:xfrm rot="9278198">
              <a:off x="4203650" y="4457709"/>
              <a:ext cx="185685" cy="1378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6C719860-6196-45F5-8591-90F7C33C7492}"/>
                </a:ext>
              </a:extLst>
            </p:cNvPr>
            <p:cNvSpPr/>
            <p:nvPr/>
          </p:nvSpPr>
          <p:spPr>
            <a:xfrm rot="9278198">
              <a:off x="4847003" y="4413671"/>
              <a:ext cx="185685" cy="1378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797A9462-EC46-4692-9F17-ABAF63881892}"/>
                </a:ext>
              </a:extLst>
            </p:cNvPr>
            <p:cNvSpPr/>
            <p:nvPr/>
          </p:nvSpPr>
          <p:spPr>
            <a:xfrm rot="9278198">
              <a:off x="5332691" y="4457709"/>
              <a:ext cx="185685" cy="1378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210" name="Gruppieren 209">
            <a:extLst>
              <a:ext uri="{FF2B5EF4-FFF2-40B4-BE49-F238E27FC236}">
                <a16:creationId xmlns:a16="http://schemas.microsoft.com/office/drawing/2014/main" id="{99B5E0EC-513C-4A85-A021-EDA2FEEACFC2}"/>
              </a:ext>
            </a:extLst>
          </p:cNvPr>
          <p:cNvGrpSpPr/>
          <p:nvPr/>
        </p:nvGrpSpPr>
        <p:grpSpPr>
          <a:xfrm>
            <a:off x="6326670" y="2651018"/>
            <a:ext cx="2742963" cy="3291812"/>
            <a:chOff x="6327777" y="1400329"/>
            <a:chExt cx="2742963" cy="3291812"/>
          </a:xfrm>
        </p:grpSpPr>
        <p:sp>
          <p:nvSpPr>
            <p:cNvPr id="211" name="Rechteck 210">
              <a:extLst>
                <a:ext uri="{FF2B5EF4-FFF2-40B4-BE49-F238E27FC236}">
                  <a16:creationId xmlns:a16="http://schemas.microsoft.com/office/drawing/2014/main" id="{4A0BFDAD-06FB-4624-BAEE-CC29466CF1C2}"/>
                </a:ext>
              </a:extLst>
            </p:cNvPr>
            <p:cNvSpPr/>
            <p:nvPr/>
          </p:nvSpPr>
          <p:spPr>
            <a:xfrm>
              <a:off x="6423356" y="3474244"/>
              <a:ext cx="2555332" cy="1217897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651E3828-2079-4EB9-86CF-1535B40D6C60}"/>
                </a:ext>
              </a:extLst>
            </p:cNvPr>
            <p:cNvSpPr/>
            <p:nvPr/>
          </p:nvSpPr>
          <p:spPr>
            <a:xfrm rot="2011458">
              <a:off x="6608446" y="3858282"/>
              <a:ext cx="309565" cy="14287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37FDBC39-0872-4F89-82D6-8D5D03AB9C6C}"/>
                </a:ext>
              </a:extLst>
            </p:cNvPr>
            <p:cNvSpPr/>
            <p:nvPr/>
          </p:nvSpPr>
          <p:spPr>
            <a:xfrm rot="2011458">
              <a:off x="8115646" y="4001576"/>
              <a:ext cx="309565" cy="14287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890745C4-5235-4C18-B36C-2C166BC44EA2}"/>
                </a:ext>
              </a:extLst>
            </p:cNvPr>
            <p:cNvSpPr/>
            <p:nvPr/>
          </p:nvSpPr>
          <p:spPr>
            <a:xfrm rot="9278198">
              <a:off x="7033637" y="4196292"/>
              <a:ext cx="185685" cy="1378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8DA4C6C6-39D4-47A4-8A12-60802C83BAC5}"/>
                </a:ext>
              </a:extLst>
            </p:cNvPr>
            <p:cNvSpPr/>
            <p:nvPr/>
          </p:nvSpPr>
          <p:spPr>
            <a:xfrm rot="7944375">
              <a:off x="7602985" y="4313202"/>
              <a:ext cx="323163" cy="245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7ECB6839-FF22-4A76-BB89-13F9E83821BC}"/>
                </a:ext>
              </a:extLst>
            </p:cNvPr>
            <p:cNvSpPr/>
            <p:nvPr/>
          </p:nvSpPr>
          <p:spPr>
            <a:xfrm rot="9278198">
              <a:off x="8609256" y="4474845"/>
              <a:ext cx="185685" cy="1378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E7963027-05C2-490B-823F-3667D5BD1103}"/>
                </a:ext>
              </a:extLst>
            </p:cNvPr>
            <p:cNvSpPr/>
            <p:nvPr/>
          </p:nvSpPr>
          <p:spPr>
            <a:xfrm rot="9278198">
              <a:off x="7462433" y="3859037"/>
              <a:ext cx="185685" cy="1378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BB19EE8A-35E5-486F-A41C-2911226171DC}"/>
                </a:ext>
              </a:extLst>
            </p:cNvPr>
            <p:cNvSpPr/>
            <p:nvPr/>
          </p:nvSpPr>
          <p:spPr>
            <a:xfrm rot="2011458">
              <a:off x="6749411" y="4389006"/>
              <a:ext cx="309565" cy="14287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95FE34EE-0FEC-4F03-89FA-DD3BECCE80EF}"/>
                </a:ext>
              </a:extLst>
            </p:cNvPr>
            <p:cNvSpPr/>
            <p:nvPr/>
          </p:nvSpPr>
          <p:spPr>
            <a:xfrm rot="2011458">
              <a:off x="8361261" y="3725930"/>
              <a:ext cx="309565" cy="14287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6978784E-67CF-4586-8C73-668894CFC1E1}"/>
                </a:ext>
              </a:extLst>
            </p:cNvPr>
            <p:cNvSpPr/>
            <p:nvPr/>
          </p:nvSpPr>
          <p:spPr>
            <a:xfrm rot="2011458">
              <a:off x="7053904" y="3754474"/>
              <a:ext cx="309565" cy="14287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CCC95E8A-0F5B-4225-8889-FA0CB2D2AE76}"/>
                </a:ext>
              </a:extLst>
            </p:cNvPr>
            <p:cNvSpPr/>
            <p:nvPr/>
          </p:nvSpPr>
          <p:spPr>
            <a:xfrm rot="9278198">
              <a:off x="7453452" y="4193842"/>
              <a:ext cx="185685" cy="1378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03EB7855-6572-4F70-B405-96D3393A7DC9}"/>
                </a:ext>
              </a:extLst>
            </p:cNvPr>
            <p:cNvSpPr/>
            <p:nvPr/>
          </p:nvSpPr>
          <p:spPr>
            <a:xfrm rot="9278198">
              <a:off x="7821472" y="3799954"/>
              <a:ext cx="185685" cy="1378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60C78618-DCAB-45C1-8B7A-9A8D0FFC7F19}"/>
                </a:ext>
              </a:extLst>
            </p:cNvPr>
            <p:cNvSpPr/>
            <p:nvPr/>
          </p:nvSpPr>
          <p:spPr>
            <a:xfrm rot="9278198">
              <a:off x="6571873" y="4144886"/>
              <a:ext cx="185685" cy="1378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533A5405-3616-4959-9F09-328343CACDA4}"/>
                </a:ext>
              </a:extLst>
            </p:cNvPr>
            <p:cNvSpPr/>
            <p:nvPr/>
          </p:nvSpPr>
          <p:spPr>
            <a:xfrm rot="9278198">
              <a:off x="8070071" y="4294777"/>
              <a:ext cx="344592" cy="25961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BFC2D9DA-6D6A-4F39-906F-B7C6E3E931EB}"/>
                </a:ext>
              </a:extLst>
            </p:cNvPr>
            <p:cNvSpPr/>
            <p:nvPr/>
          </p:nvSpPr>
          <p:spPr>
            <a:xfrm rot="9278198">
              <a:off x="7233446" y="4437401"/>
              <a:ext cx="185685" cy="1378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4357D4D7-2F3C-4815-9292-BA38B47CEDF9}"/>
                </a:ext>
              </a:extLst>
            </p:cNvPr>
            <p:cNvSpPr/>
            <p:nvPr/>
          </p:nvSpPr>
          <p:spPr>
            <a:xfrm rot="9278198">
              <a:off x="8623674" y="4076532"/>
              <a:ext cx="185685" cy="1378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F717BACE-4486-4CF0-A920-93D0CE53BB92}"/>
                </a:ext>
              </a:extLst>
            </p:cNvPr>
            <p:cNvSpPr/>
            <p:nvPr/>
          </p:nvSpPr>
          <p:spPr>
            <a:xfrm rot="9278198">
              <a:off x="7963206" y="4168983"/>
              <a:ext cx="185685" cy="1378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grpSp>
          <p:nvGrpSpPr>
            <p:cNvPr id="228" name="Gruppieren 227">
              <a:extLst>
                <a:ext uri="{FF2B5EF4-FFF2-40B4-BE49-F238E27FC236}">
                  <a16:creationId xmlns:a16="http://schemas.microsoft.com/office/drawing/2014/main" id="{95E3F765-2EFA-4D93-A602-B10C334C7FAB}"/>
                </a:ext>
              </a:extLst>
            </p:cNvPr>
            <p:cNvGrpSpPr/>
            <p:nvPr/>
          </p:nvGrpSpPr>
          <p:grpSpPr>
            <a:xfrm>
              <a:off x="6811858" y="1449620"/>
              <a:ext cx="1024902" cy="2157053"/>
              <a:chOff x="6745183" y="1449620"/>
              <a:chExt cx="1024902" cy="2157053"/>
            </a:xfrm>
          </p:grpSpPr>
          <p:grpSp>
            <p:nvGrpSpPr>
              <p:cNvPr id="333" name="Gruppieren 332">
                <a:extLst>
                  <a:ext uri="{FF2B5EF4-FFF2-40B4-BE49-F238E27FC236}">
                    <a16:creationId xmlns:a16="http://schemas.microsoft.com/office/drawing/2014/main" id="{7CD051D6-5C5D-4E6E-A927-EDA30B8BB3F8}"/>
                  </a:ext>
                </a:extLst>
              </p:cNvPr>
              <p:cNvGrpSpPr/>
              <p:nvPr/>
            </p:nvGrpSpPr>
            <p:grpSpPr>
              <a:xfrm>
                <a:off x="6745183" y="1449620"/>
                <a:ext cx="1024902" cy="2157053"/>
                <a:chOff x="6889876" y="-320332"/>
                <a:chExt cx="885733" cy="4131995"/>
              </a:xfrm>
            </p:grpSpPr>
            <p:sp>
              <p:nvSpPr>
                <p:cNvPr id="343" name="Wolkenförmige Legende 105">
                  <a:extLst>
                    <a:ext uri="{FF2B5EF4-FFF2-40B4-BE49-F238E27FC236}">
                      <a16:creationId xmlns:a16="http://schemas.microsoft.com/office/drawing/2014/main" id="{D7F6E18B-D62E-4586-B052-AF663C1B32CC}"/>
                    </a:ext>
                  </a:extLst>
                </p:cNvPr>
                <p:cNvSpPr/>
                <p:nvPr/>
              </p:nvSpPr>
              <p:spPr bwMode="auto">
                <a:xfrm rot="8988362">
                  <a:off x="6889876" y="-320332"/>
                  <a:ext cx="885733" cy="2645161"/>
                </a:xfrm>
                <a:prstGeom prst="cloudCallout">
                  <a:avLst>
                    <a:gd name="adj1" fmla="val -4524"/>
                    <a:gd name="adj2" fmla="val 5175"/>
                  </a:avLst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de-DE" sz="900">
                    <a:ln>
                      <a:solidFill>
                        <a:sysClr val="windowText" lastClr="000000"/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44" name="Freihandform 106">
                  <a:extLst>
                    <a:ext uri="{FF2B5EF4-FFF2-40B4-BE49-F238E27FC236}">
                      <a16:creationId xmlns:a16="http://schemas.microsoft.com/office/drawing/2014/main" id="{6E913332-2B9E-471E-BCD8-3F1D190878EC}"/>
                    </a:ext>
                  </a:extLst>
                </p:cNvPr>
                <p:cNvSpPr/>
                <p:nvPr/>
              </p:nvSpPr>
              <p:spPr bwMode="auto">
                <a:xfrm>
                  <a:off x="7212048" y="2234050"/>
                  <a:ext cx="306841" cy="1577613"/>
                </a:xfrm>
                <a:custGeom>
                  <a:avLst/>
                  <a:gdLst>
                    <a:gd name="connsiteX0" fmla="*/ 220115 w 893020"/>
                    <a:gd name="connsiteY0" fmla="*/ 0 h 1415502"/>
                    <a:gd name="connsiteX1" fmla="*/ 231001 w 893020"/>
                    <a:gd name="connsiteY1" fmla="*/ 1055914 h 1415502"/>
                    <a:gd name="connsiteX2" fmla="*/ 24172 w 893020"/>
                    <a:gd name="connsiteY2" fmla="*/ 1371600 h 1415502"/>
                    <a:gd name="connsiteX3" fmla="*/ 873258 w 893020"/>
                    <a:gd name="connsiteY3" fmla="*/ 1393372 h 1415502"/>
                    <a:gd name="connsiteX4" fmla="*/ 622887 w 893020"/>
                    <a:gd name="connsiteY4" fmla="*/ 1186543 h 1415502"/>
                    <a:gd name="connsiteX5" fmla="*/ 622887 w 893020"/>
                    <a:gd name="connsiteY5" fmla="*/ 108857 h 14155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93020" h="1415502">
                      <a:moveTo>
                        <a:pt x="220115" y="0"/>
                      </a:moveTo>
                      <a:cubicBezTo>
                        <a:pt x="241886" y="413657"/>
                        <a:pt x="263658" y="827314"/>
                        <a:pt x="231001" y="1055914"/>
                      </a:cubicBezTo>
                      <a:cubicBezTo>
                        <a:pt x="198344" y="1284514"/>
                        <a:pt x="-82871" y="1315357"/>
                        <a:pt x="24172" y="1371600"/>
                      </a:cubicBezTo>
                      <a:cubicBezTo>
                        <a:pt x="131215" y="1427843"/>
                        <a:pt x="773472" y="1424215"/>
                        <a:pt x="873258" y="1393372"/>
                      </a:cubicBezTo>
                      <a:cubicBezTo>
                        <a:pt x="973044" y="1362529"/>
                        <a:pt x="664615" y="1400629"/>
                        <a:pt x="622887" y="1186543"/>
                      </a:cubicBezTo>
                      <a:cubicBezTo>
                        <a:pt x="581159" y="972457"/>
                        <a:pt x="602023" y="540657"/>
                        <a:pt x="622887" y="108857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de-DE" sz="9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cxnSp>
            <p:nvCxnSpPr>
              <p:cNvPr id="334" name="Gerader Verbinder 333">
                <a:extLst>
                  <a:ext uri="{FF2B5EF4-FFF2-40B4-BE49-F238E27FC236}">
                    <a16:creationId xmlns:a16="http://schemas.microsoft.com/office/drawing/2014/main" id="{1FF7602E-0541-4A9B-A3BC-20678D03D5C3}"/>
                  </a:ext>
                </a:extLst>
              </p:cNvPr>
              <p:cNvCxnSpPr/>
              <p:nvPr/>
            </p:nvCxnSpPr>
            <p:spPr>
              <a:xfrm>
                <a:off x="7229470" y="3103499"/>
                <a:ext cx="6603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5" name="Gerader Verbinder 334">
                <a:extLst>
                  <a:ext uri="{FF2B5EF4-FFF2-40B4-BE49-F238E27FC236}">
                    <a16:creationId xmlns:a16="http://schemas.microsoft.com/office/drawing/2014/main" id="{4C5FF215-13D4-4682-B127-D83589FB29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17634" y="2975493"/>
                <a:ext cx="7038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6" name="Gerader Verbinder 335">
                <a:extLst>
                  <a:ext uri="{FF2B5EF4-FFF2-40B4-BE49-F238E27FC236}">
                    <a16:creationId xmlns:a16="http://schemas.microsoft.com/office/drawing/2014/main" id="{B59C4DDD-A725-4D05-8230-B57422752884}"/>
                  </a:ext>
                </a:extLst>
              </p:cNvPr>
              <p:cNvCxnSpPr/>
              <p:nvPr/>
            </p:nvCxnSpPr>
            <p:spPr>
              <a:xfrm>
                <a:off x="7229470" y="3236849"/>
                <a:ext cx="6603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7" name="Gerader Verbinder 336">
                <a:extLst>
                  <a:ext uri="{FF2B5EF4-FFF2-40B4-BE49-F238E27FC236}">
                    <a16:creationId xmlns:a16="http://schemas.microsoft.com/office/drawing/2014/main" id="{07915C4E-2030-41BF-BFC2-4C4B1F9F1F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7635" y="3169444"/>
                <a:ext cx="644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8" name="Gerader Verbinder 337">
                <a:extLst>
                  <a:ext uri="{FF2B5EF4-FFF2-40B4-BE49-F238E27FC236}">
                    <a16:creationId xmlns:a16="http://schemas.microsoft.com/office/drawing/2014/main" id="{6308B1C6-2177-4F45-B0B3-F9CE4E4B30AF}"/>
                  </a:ext>
                </a:extLst>
              </p:cNvPr>
              <p:cNvCxnSpPr/>
              <p:nvPr/>
            </p:nvCxnSpPr>
            <p:spPr>
              <a:xfrm>
                <a:off x="7239903" y="3321844"/>
                <a:ext cx="6603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9" name="Gerader Verbinder 338">
                <a:extLst>
                  <a:ext uri="{FF2B5EF4-FFF2-40B4-BE49-F238E27FC236}">
                    <a16:creationId xmlns:a16="http://schemas.microsoft.com/office/drawing/2014/main" id="{CC803251-78CB-43DC-9F2B-F29669AC0E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89838" y="2934283"/>
                <a:ext cx="5535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0" name="Gerader Verbinder 339">
                <a:extLst>
                  <a:ext uri="{FF2B5EF4-FFF2-40B4-BE49-F238E27FC236}">
                    <a16:creationId xmlns:a16="http://schemas.microsoft.com/office/drawing/2014/main" id="{B7A76529-68B4-4BA8-9876-492FB7EFED5B}"/>
                  </a:ext>
                </a:extLst>
              </p:cNvPr>
              <p:cNvCxnSpPr/>
              <p:nvPr/>
            </p:nvCxnSpPr>
            <p:spPr>
              <a:xfrm>
                <a:off x="7271117" y="3041439"/>
                <a:ext cx="6603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1" name="Gerader Verbinder 340">
                <a:extLst>
                  <a:ext uri="{FF2B5EF4-FFF2-40B4-BE49-F238E27FC236}">
                    <a16:creationId xmlns:a16="http://schemas.microsoft.com/office/drawing/2014/main" id="{C5FE967F-2B2F-4C11-8673-FF27795DAF64}"/>
                  </a:ext>
                </a:extLst>
              </p:cNvPr>
              <p:cNvCxnSpPr/>
              <p:nvPr/>
            </p:nvCxnSpPr>
            <p:spPr>
              <a:xfrm>
                <a:off x="7221988" y="2884424"/>
                <a:ext cx="6603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2" name="Gerader Verbinder 341">
                <a:extLst>
                  <a:ext uri="{FF2B5EF4-FFF2-40B4-BE49-F238E27FC236}">
                    <a16:creationId xmlns:a16="http://schemas.microsoft.com/office/drawing/2014/main" id="{63E500FC-5B2A-43DD-B6FE-D0CED9979B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80790" y="3383693"/>
                <a:ext cx="644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9" name="Gruppieren 228">
              <a:extLst>
                <a:ext uri="{FF2B5EF4-FFF2-40B4-BE49-F238E27FC236}">
                  <a16:creationId xmlns:a16="http://schemas.microsoft.com/office/drawing/2014/main" id="{40B5446C-9777-4334-85B9-EDE86A17BC35}"/>
                </a:ext>
              </a:extLst>
            </p:cNvPr>
            <p:cNvGrpSpPr/>
            <p:nvPr/>
          </p:nvGrpSpPr>
          <p:grpSpPr>
            <a:xfrm>
              <a:off x="7411810" y="1400329"/>
              <a:ext cx="1024902" cy="2157053"/>
              <a:chOff x="6745183" y="1449620"/>
              <a:chExt cx="1024902" cy="2157053"/>
            </a:xfrm>
          </p:grpSpPr>
          <p:grpSp>
            <p:nvGrpSpPr>
              <p:cNvPr id="321" name="Gruppieren 320">
                <a:extLst>
                  <a:ext uri="{FF2B5EF4-FFF2-40B4-BE49-F238E27FC236}">
                    <a16:creationId xmlns:a16="http://schemas.microsoft.com/office/drawing/2014/main" id="{ED305BEE-89AE-4589-B453-24088A57E97E}"/>
                  </a:ext>
                </a:extLst>
              </p:cNvPr>
              <p:cNvGrpSpPr/>
              <p:nvPr/>
            </p:nvGrpSpPr>
            <p:grpSpPr>
              <a:xfrm>
                <a:off x="6745183" y="1449620"/>
                <a:ext cx="1024902" cy="2157053"/>
                <a:chOff x="6889876" y="-320332"/>
                <a:chExt cx="885733" cy="4131995"/>
              </a:xfrm>
            </p:grpSpPr>
            <p:sp>
              <p:nvSpPr>
                <p:cNvPr id="331" name="Wolkenförmige Legende 105">
                  <a:extLst>
                    <a:ext uri="{FF2B5EF4-FFF2-40B4-BE49-F238E27FC236}">
                      <a16:creationId xmlns:a16="http://schemas.microsoft.com/office/drawing/2014/main" id="{F2E633A6-4831-46FB-BA89-A6426AE306EE}"/>
                    </a:ext>
                  </a:extLst>
                </p:cNvPr>
                <p:cNvSpPr/>
                <p:nvPr/>
              </p:nvSpPr>
              <p:spPr bwMode="auto">
                <a:xfrm rot="8988362">
                  <a:off x="6889876" y="-320332"/>
                  <a:ext cx="885733" cy="2645161"/>
                </a:xfrm>
                <a:prstGeom prst="cloudCallout">
                  <a:avLst>
                    <a:gd name="adj1" fmla="val -4524"/>
                    <a:gd name="adj2" fmla="val 5175"/>
                  </a:avLst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de-DE" sz="900">
                    <a:ln>
                      <a:solidFill>
                        <a:sysClr val="windowText" lastClr="000000"/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32" name="Freihandform 106">
                  <a:extLst>
                    <a:ext uri="{FF2B5EF4-FFF2-40B4-BE49-F238E27FC236}">
                      <a16:creationId xmlns:a16="http://schemas.microsoft.com/office/drawing/2014/main" id="{C5FCF9F9-3B65-44AC-ACEC-9D2EB42CD97C}"/>
                    </a:ext>
                  </a:extLst>
                </p:cNvPr>
                <p:cNvSpPr/>
                <p:nvPr/>
              </p:nvSpPr>
              <p:spPr bwMode="auto">
                <a:xfrm>
                  <a:off x="7212048" y="2234050"/>
                  <a:ext cx="306841" cy="1577613"/>
                </a:xfrm>
                <a:custGeom>
                  <a:avLst/>
                  <a:gdLst>
                    <a:gd name="connsiteX0" fmla="*/ 220115 w 893020"/>
                    <a:gd name="connsiteY0" fmla="*/ 0 h 1415502"/>
                    <a:gd name="connsiteX1" fmla="*/ 231001 w 893020"/>
                    <a:gd name="connsiteY1" fmla="*/ 1055914 h 1415502"/>
                    <a:gd name="connsiteX2" fmla="*/ 24172 w 893020"/>
                    <a:gd name="connsiteY2" fmla="*/ 1371600 h 1415502"/>
                    <a:gd name="connsiteX3" fmla="*/ 873258 w 893020"/>
                    <a:gd name="connsiteY3" fmla="*/ 1393372 h 1415502"/>
                    <a:gd name="connsiteX4" fmla="*/ 622887 w 893020"/>
                    <a:gd name="connsiteY4" fmla="*/ 1186543 h 1415502"/>
                    <a:gd name="connsiteX5" fmla="*/ 622887 w 893020"/>
                    <a:gd name="connsiteY5" fmla="*/ 108857 h 14155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93020" h="1415502">
                      <a:moveTo>
                        <a:pt x="220115" y="0"/>
                      </a:moveTo>
                      <a:cubicBezTo>
                        <a:pt x="241886" y="413657"/>
                        <a:pt x="263658" y="827314"/>
                        <a:pt x="231001" y="1055914"/>
                      </a:cubicBezTo>
                      <a:cubicBezTo>
                        <a:pt x="198344" y="1284514"/>
                        <a:pt x="-82871" y="1315357"/>
                        <a:pt x="24172" y="1371600"/>
                      </a:cubicBezTo>
                      <a:cubicBezTo>
                        <a:pt x="131215" y="1427843"/>
                        <a:pt x="773472" y="1424215"/>
                        <a:pt x="873258" y="1393372"/>
                      </a:cubicBezTo>
                      <a:cubicBezTo>
                        <a:pt x="973044" y="1362529"/>
                        <a:pt x="664615" y="1400629"/>
                        <a:pt x="622887" y="1186543"/>
                      </a:cubicBezTo>
                      <a:cubicBezTo>
                        <a:pt x="581159" y="972457"/>
                        <a:pt x="602023" y="540657"/>
                        <a:pt x="622887" y="108857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de-DE" sz="9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cxnSp>
            <p:nvCxnSpPr>
              <p:cNvPr id="322" name="Gerader Verbinder 321">
                <a:extLst>
                  <a:ext uri="{FF2B5EF4-FFF2-40B4-BE49-F238E27FC236}">
                    <a16:creationId xmlns:a16="http://schemas.microsoft.com/office/drawing/2014/main" id="{A86A8A2C-DC98-4736-9E5F-BAB7352294C2}"/>
                  </a:ext>
                </a:extLst>
              </p:cNvPr>
              <p:cNvCxnSpPr/>
              <p:nvPr/>
            </p:nvCxnSpPr>
            <p:spPr>
              <a:xfrm>
                <a:off x="7229470" y="3103499"/>
                <a:ext cx="6603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3" name="Gerader Verbinder 322">
                <a:extLst>
                  <a:ext uri="{FF2B5EF4-FFF2-40B4-BE49-F238E27FC236}">
                    <a16:creationId xmlns:a16="http://schemas.microsoft.com/office/drawing/2014/main" id="{29301ECB-E0E1-4C1A-9EED-8A932A9C9F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17634" y="2975493"/>
                <a:ext cx="7038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4" name="Gerader Verbinder 323">
                <a:extLst>
                  <a:ext uri="{FF2B5EF4-FFF2-40B4-BE49-F238E27FC236}">
                    <a16:creationId xmlns:a16="http://schemas.microsoft.com/office/drawing/2014/main" id="{24D2882E-4158-45C4-9C6A-599EA733D4A3}"/>
                  </a:ext>
                </a:extLst>
              </p:cNvPr>
              <p:cNvCxnSpPr/>
              <p:nvPr/>
            </p:nvCxnSpPr>
            <p:spPr>
              <a:xfrm>
                <a:off x="7229470" y="3236849"/>
                <a:ext cx="6603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5" name="Gerader Verbinder 324">
                <a:extLst>
                  <a:ext uri="{FF2B5EF4-FFF2-40B4-BE49-F238E27FC236}">
                    <a16:creationId xmlns:a16="http://schemas.microsoft.com/office/drawing/2014/main" id="{2B38EAA1-519D-4FBD-BE26-AB3549470A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7635" y="3169444"/>
                <a:ext cx="644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6" name="Gerader Verbinder 325">
                <a:extLst>
                  <a:ext uri="{FF2B5EF4-FFF2-40B4-BE49-F238E27FC236}">
                    <a16:creationId xmlns:a16="http://schemas.microsoft.com/office/drawing/2014/main" id="{D142D51F-A733-46A3-BD97-5897E0892BA3}"/>
                  </a:ext>
                </a:extLst>
              </p:cNvPr>
              <p:cNvCxnSpPr/>
              <p:nvPr/>
            </p:nvCxnSpPr>
            <p:spPr>
              <a:xfrm>
                <a:off x="7239903" y="3321844"/>
                <a:ext cx="6603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7" name="Gerader Verbinder 326">
                <a:extLst>
                  <a:ext uri="{FF2B5EF4-FFF2-40B4-BE49-F238E27FC236}">
                    <a16:creationId xmlns:a16="http://schemas.microsoft.com/office/drawing/2014/main" id="{2640DE5B-E6D4-48F7-A361-BC8531EC2D4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89838" y="2934283"/>
                <a:ext cx="5535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8" name="Gerader Verbinder 327">
                <a:extLst>
                  <a:ext uri="{FF2B5EF4-FFF2-40B4-BE49-F238E27FC236}">
                    <a16:creationId xmlns:a16="http://schemas.microsoft.com/office/drawing/2014/main" id="{821FB7E8-A72A-4186-82F5-098A90083CF4}"/>
                  </a:ext>
                </a:extLst>
              </p:cNvPr>
              <p:cNvCxnSpPr/>
              <p:nvPr/>
            </p:nvCxnSpPr>
            <p:spPr>
              <a:xfrm>
                <a:off x="7271117" y="3041439"/>
                <a:ext cx="6603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9" name="Gerader Verbinder 328">
                <a:extLst>
                  <a:ext uri="{FF2B5EF4-FFF2-40B4-BE49-F238E27FC236}">
                    <a16:creationId xmlns:a16="http://schemas.microsoft.com/office/drawing/2014/main" id="{B8D70EB6-FB6F-4CF2-B748-25E12A5DA1D6}"/>
                  </a:ext>
                </a:extLst>
              </p:cNvPr>
              <p:cNvCxnSpPr/>
              <p:nvPr/>
            </p:nvCxnSpPr>
            <p:spPr>
              <a:xfrm>
                <a:off x="7221988" y="2884424"/>
                <a:ext cx="6603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0" name="Gerader Verbinder 329">
                <a:extLst>
                  <a:ext uri="{FF2B5EF4-FFF2-40B4-BE49-F238E27FC236}">
                    <a16:creationId xmlns:a16="http://schemas.microsoft.com/office/drawing/2014/main" id="{BF027B52-73E7-4299-A8C0-FC6C3AE7952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80790" y="3383693"/>
                <a:ext cx="644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0" name="Gruppieren 229">
              <a:extLst>
                <a:ext uri="{FF2B5EF4-FFF2-40B4-BE49-F238E27FC236}">
                  <a16:creationId xmlns:a16="http://schemas.microsoft.com/office/drawing/2014/main" id="{A7862674-E929-4049-AC32-540493C368C2}"/>
                </a:ext>
              </a:extLst>
            </p:cNvPr>
            <p:cNvGrpSpPr/>
            <p:nvPr/>
          </p:nvGrpSpPr>
          <p:grpSpPr>
            <a:xfrm>
              <a:off x="8045838" y="1449620"/>
              <a:ext cx="1024902" cy="2157053"/>
              <a:chOff x="6745183" y="1449620"/>
              <a:chExt cx="1024902" cy="2157053"/>
            </a:xfrm>
          </p:grpSpPr>
          <p:grpSp>
            <p:nvGrpSpPr>
              <p:cNvPr id="309" name="Gruppieren 308">
                <a:extLst>
                  <a:ext uri="{FF2B5EF4-FFF2-40B4-BE49-F238E27FC236}">
                    <a16:creationId xmlns:a16="http://schemas.microsoft.com/office/drawing/2014/main" id="{A62CA241-A7E6-4E3B-8F68-334877BC3CDC}"/>
                  </a:ext>
                </a:extLst>
              </p:cNvPr>
              <p:cNvGrpSpPr/>
              <p:nvPr/>
            </p:nvGrpSpPr>
            <p:grpSpPr>
              <a:xfrm>
                <a:off x="6745183" y="1449620"/>
                <a:ext cx="1024902" cy="2157053"/>
                <a:chOff x="6889876" y="-320332"/>
                <a:chExt cx="885733" cy="4131995"/>
              </a:xfrm>
            </p:grpSpPr>
            <p:sp>
              <p:nvSpPr>
                <p:cNvPr id="319" name="Wolkenförmige Legende 105">
                  <a:extLst>
                    <a:ext uri="{FF2B5EF4-FFF2-40B4-BE49-F238E27FC236}">
                      <a16:creationId xmlns:a16="http://schemas.microsoft.com/office/drawing/2014/main" id="{89F4531C-9A0B-46C7-A3AD-B5173BB2D4D7}"/>
                    </a:ext>
                  </a:extLst>
                </p:cNvPr>
                <p:cNvSpPr/>
                <p:nvPr/>
              </p:nvSpPr>
              <p:spPr bwMode="auto">
                <a:xfrm rot="8988362">
                  <a:off x="6889876" y="-320332"/>
                  <a:ext cx="885733" cy="2645161"/>
                </a:xfrm>
                <a:prstGeom prst="cloudCallout">
                  <a:avLst>
                    <a:gd name="adj1" fmla="val -4524"/>
                    <a:gd name="adj2" fmla="val 5175"/>
                  </a:avLst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de-DE" sz="900">
                    <a:ln>
                      <a:solidFill>
                        <a:sysClr val="windowText" lastClr="000000"/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20" name="Freihandform 106">
                  <a:extLst>
                    <a:ext uri="{FF2B5EF4-FFF2-40B4-BE49-F238E27FC236}">
                      <a16:creationId xmlns:a16="http://schemas.microsoft.com/office/drawing/2014/main" id="{BE15A975-5C74-49A0-AB6E-DF87190A749D}"/>
                    </a:ext>
                  </a:extLst>
                </p:cNvPr>
                <p:cNvSpPr/>
                <p:nvPr/>
              </p:nvSpPr>
              <p:spPr bwMode="auto">
                <a:xfrm>
                  <a:off x="7212048" y="2234050"/>
                  <a:ext cx="306841" cy="1577613"/>
                </a:xfrm>
                <a:custGeom>
                  <a:avLst/>
                  <a:gdLst>
                    <a:gd name="connsiteX0" fmla="*/ 220115 w 893020"/>
                    <a:gd name="connsiteY0" fmla="*/ 0 h 1415502"/>
                    <a:gd name="connsiteX1" fmla="*/ 231001 w 893020"/>
                    <a:gd name="connsiteY1" fmla="*/ 1055914 h 1415502"/>
                    <a:gd name="connsiteX2" fmla="*/ 24172 w 893020"/>
                    <a:gd name="connsiteY2" fmla="*/ 1371600 h 1415502"/>
                    <a:gd name="connsiteX3" fmla="*/ 873258 w 893020"/>
                    <a:gd name="connsiteY3" fmla="*/ 1393372 h 1415502"/>
                    <a:gd name="connsiteX4" fmla="*/ 622887 w 893020"/>
                    <a:gd name="connsiteY4" fmla="*/ 1186543 h 1415502"/>
                    <a:gd name="connsiteX5" fmla="*/ 622887 w 893020"/>
                    <a:gd name="connsiteY5" fmla="*/ 108857 h 14155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93020" h="1415502">
                      <a:moveTo>
                        <a:pt x="220115" y="0"/>
                      </a:moveTo>
                      <a:cubicBezTo>
                        <a:pt x="241886" y="413657"/>
                        <a:pt x="263658" y="827314"/>
                        <a:pt x="231001" y="1055914"/>
                      </a:cubicBezTo>
                      <a:cubicBezTo>
                        <a:pt x="198344" y="1284514"/>
                        <a:pt x="-82871" y="1315357"/>
                        <a:pt x="24172" y="1371600"/>
                      </a:cubicBezTo>
                      <a:cubicBezTo>
                        <a:pt x="131215" y="1427843"/>
                        <a:pt x="773472" y="1424215"/>
                        <a:pt x="873258" y="1393372"/>
                      </a:cubicBezTo>
                      <a:cubicBezTo>
                        <a:pt x="973044" y="1362529"/>
                        <a:pt x="664615" y="1400629"/>
                        <a:pt x="622887" y="1186543"/>
                      </a:cubicBezTo>
                      <a:cubicBezTo>
                        <a:pt x="581159" y="972457"/>
                        <a:pt x="602023" y="540657"/>
                        <a:pt x="622887" y="108857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de-DE" sz="9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cxnSp>
            <p:nvCxnSpPr>
              <p:cNvPr id="310" name="Gerader Verbinder 309">
                <a:extLst>
                  <a:ext uri="{FF2B5EF4-FFF2-40B4-BE49-F238E27FC236}">
                    <a16:creationId xmlns:a16="http://schemas.microsoft.com/office/drawing/2014/main" id="{E3172DB1-3508-4EF4-A347-DD20C3484110}"/>
                  </a:ext>
                </a:extLst>
              </p:cNvPr>
              <p:cNvCxnSpPr/>
              <p:nvPr/>
            </p:nvCxnSpPr>
            <p:spPr>
              <a:xfrm>
                <a:off x="7229470" y="3103499"/>
                <a:ext cx="6603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1" name="Gerader Verbinder 310">
                <a:extLst>
                  <a:ext uri="{FF2B5EF4-FFF2-40B4-BE49-F238E27FC236}">
                    <a16:creationId xmlns:a16="http://schemas.microsoft.com/office/drawing/2014/main" id="{70241D0A-2C96-441C-85D0-7C7121DD27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17634" y="2975493"/>
                <a:ext cx="7038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2" name="Gerader Verbinder 311">
                <a:extLst>
                  <a:ext uri="{FF2B5EF4-FFF2-40B4-BE49-F238E27FC236}">
                    <a16:creationId xmlns:a16="http://schemas.microsoft.com/office/drawing/2014/main" id="{6DB4096B-11EF-499E-9259-B2F3F2E8D004}"/>
                  </a:ext>
                </a:extLst>
              </p:cNvPr>
              <p:cNvCxnSpPr/>
              <p:nvPr/>
            </p:nvCxnSpPr>
            <p:spPr>
              <a:xfrm>
                <a:off x="7229470" y="3236849"/>
                <a:ext cx="6603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3" name="Gerader Verbinder 312">
                <a:extLst>
                  <a:ext uri="{FF2B5EF4-FFF2-40B4-BE49-F238E27FC236}">
                    <a16:creationId xmlns:a16="http://schemas.microsoft.com/office/drawing/2014/main" id="{E871BA6E-4348-4C32-9692-C01F15F249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7635" y="3169444"/>
                <a:ext cx="644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" name="Gerader Verbinder 313">
                <a:extLst>
                  <a:ext uri="{FF2B5EF4-FFF2-40B4-BE49-F238E27FC236}">
                    <a16:creationId xmlns:a16="http://schemas.microsoft.com/office/drawing/2014/main" id="{EF477107-D55E-4C13-AB46-566D497FE8F2}"/>
                  </a:ext>
                </a:extLst>
              </p:cNvPr>
              <p:cNvCxnSpPr/>
              <p:nvPr/>
            </p:nvCxnSpPr>
            <p:spPr>
              <a:xfrm>
                <a:off x="7239903" y="3321844"/>
                <a:ext cx="6603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5" name="Gerader Verbinder 314">
                <a:extLst>
                  <a:ext uri="{FF2B5EF4-FFF2-40B4-BE49-F238E27FC236}">
                    <a16:creationId xmlns:a16="http://schemas.microsoft.com/office/drawing/2014/main" id="{23105C6F-4173-41A4-95AD-BC01A0AE946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89838" y="2934283"/>
                <a:ext cx="5535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6" name="Gerader Verbinder 315">
                <a:extLst>
                  <a:ext uri="{FF2B5EF4-FFF2-40B4-BE49-F238E27FC236}">
                    <a16:creationId xmlns:a16="http://schemas.microsoft.com/office/drawing/2014/main" id="{4A8D8BA0-8FBB-4260-9402-74ED8FA4216C}"/>
                  </a:ext>
                </a:extLst>
              </p:cNvPr>
              <p:cNvCxnSpPr/>
              <p:nvPr/>
            </p:nvCxnSpPr>
            <p:spPr>
              <a:xfrm>
                <a:off x="7271117" y="3041439"/>
                <a:ext cx="6603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7" name="Gerader Verbinder 316">
                <a:extLst>
                  <a:ext uri="{FF2B5EF4-FFF2-40B4-BE49-F238E27FC236}">
                    <a16:creationId xmlns:a16="http://schemas.microsoft.com/office/drawing/2014/main" id="{EB94533D-56E7-4F09-85A9-E20188BDD5D7}"/>
                  </a:ext>
                </a:extLst>
              </p:cNvPr>
              <p:cNvCxnSpPr/>
              <p:nvPr/>
            </p:nvCxnSpPr>
            <p:spPr>
              <a:xfrm>
                <a:off x="7221988" y="2884424"/>
                <a:ext cx="6603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8" name="Gerader Verbinder 317">
                <a:extLst>
                  <a:ext uri="{FF2B5EF4-FFF2-40B4-BE49-F238E27FC236}">
                    <a16:creationId xmlns:a16="http://schemas.microsoft.com/office/drawing/2014/main" id="{2B928DFD-8FDB-4847-9E48-991B1D5EF1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80790" y="3383693"/>
                <a:ext cx="644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1" name="Gruppieren 230">
              <a:extLst>
                <a:ext uri="{FF2B5EF4-FFF2-40B4-BE49-F238E27FC236}">
                  <a16:creationId xmlns:a16="http://schemas.microsoft.com/office/drawing/2014/main" id="{51EAB062-BA5E-4FA9-ACFE-710AEDDED071}"/>
                </a:ext>
              </a:extLst>
            </p:cNvPr>
            <p:cNvGrpSpPr/>
            <p:nvPr/>
          </p:nvGrpSpPr>
          <p:grpSpPr>
            <a:xfrm>
              <a:off x="6327777" y="1400329"/>
              <a:ext cx="1024902" cy="2157053"/>
              <a:chOff x="6745183" y="1449620"/>
              <a:chExt cx="1024902" cy="2157053"/>
            </a:xfrm>
          </p:grpSpPr>
          <p:grpSp>
            <p:nvGrpSpPr>
              <p:cNvPr id="297" name="Gruppieren 296">
                <a:extLst>
                  <a:ext uri="{FF2B5EF4-FFF2-40B4-BE49-F238E27FC236}">
                    <a16:creationId xmlns:a16="http://schemas.microsoft.com/office/drawing/2014/main" id="{99A38717-3FBD-4845-8856-0A58F31EC214}"/>
                  </a:ext>
                </a:extLst>
              </p:cNvPr>
              <p:cNvGrpSpPr/>
              <p:nvPr/>
            </p:nvGrpSpPr>
            <p:grpSpPr>
              <a:xfrm>
                <a:off x="6745183" y="1449620"/>
                <a:ext cx="1024902" cy="2157053"/>
                <a:chOff x="6889876" y="-320332"/>
                <a:chExt cx="885733" cy="4131995"/>
              </a:xfrm>
            </p:grpSpPr>
            <p:sp>
              <p:nvSpPr>
                <p:cNvPr id="307" name="Wolkenförmige Legende 105">
                  <a:extLst>
                    <a:ext uri="{FF2B5EF4-FFF2-40B4-BE49-F238E27FC236}">
                      <a16:creationId xmlns:a16="http://schemas.microsoft.com/office/drawing/2014/main" id="{D908912B-AB2D-4884-B231-A79DCED839CC}"/>
                    </a:ext>
                  </a:extLst>
                </p:cNvPr>
                <p:cNvSpPr/>
                <p:nvPr/>
              </p:nvSpPr>
              <p:spPr bwMode="auto">
                <a:xfrm rot="8988362">
                  <a:off x="6889876" y="-320332"/>
                  <a:ext cx="885733" cy="2645161"/>
                </a:xfrm>
                <a:prstGeom prst="cloudCallout">
                  <a:avLst>
                    <a:gd name="adj1" fmla="val -4524"/>
                    <a:gd name="adj2" fmla="val 5175"/>
                  </a:avLst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de-DE" sz="900">
                    <a:ln>
                      <a:solidFill>
                        <a:sysClr val="windowText" lastClr="000000"/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08" name="Freihandform 106">
                  <a:extLst>
                    <a:ext uri="{FF2B5EF4-FFF2-40B4-BE49-F238E27FC236}">
                      <a16:creationId xmlns:a16="http://schemas.microsoft.com/office/drawing/2014/main" id="{031B8A55-C38B-4BB9-80A6-F06BA63E7A84}"/>
                    </a:ext>
                  </a:extLst>
                </p:cNvPr>
                <p:cNvSpPr/>
                <p:nvPr/>
              </p:nvSpPr>
              <p:spPr bwMode="auto">
                <a:xfrm>
                  <a:off x="7212048" y="2234050"/>
                  <a:ext cx="306841" cy="1577613"/>
                </a:xfrm>
                <a:custGeom>
                  <a:avLst/>
                  <a:gdLst>
                    <a:gd name="connsiteX0" fmla="*/ 220115 w 893020"/>
                    <a:gd name="connsiteY0" fmla="*/ 0 h 1415502"/>
                    <a:gd name="connsiteX1" fmla="*/ 231001 w 893020"/>
                    <a:gd name="connsiteY1" fmla="*/ 1055914 h 1415502"/>
                    <a:gd name="connsiteX2" fmla="*/ 24172 w 893020"/>
                    <a:gd name="connsiteY2" fmla="*/ 1371600 h 1415502"/>
                    <a:gd name="connsiteX3" fmla="*/ 873258 w 893020"/>
                    <a:gd name="connsiteY3" fmla="*/ 1393372 h 1415502"/>
                    <a:gd name="connsiteX4" fmla="*/ 622887 w 893020"/>
                    <a:gd name="connsiteY4" fmla="*/ 1186543 h 1415502"/>
                    <a:gd name="connsiteX5" fmla="*/ 622887 w 893020"/>
                    <a:gd name="connsiteY5" fmla="*/ 108857 h 14155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93020" h="1415502">
                      <a:moveTo>
                        <a:pt x="220115" y="0"/>
                      </a:moveTo>
                      <a:cubicBezTo>
                        <a:pt x="241886" y="413657"/>
                        <a:pt x="263658" y="827314"/>
                        <a:pt x="231001" y="1055914"/>
                      </a:cubicBezTo>
                      <a:cubicBezTo>
                        <a:pt x="198344" y="1284514"/>
                        <a:pt x="-82871" y="1315357"/>
                        <a:pt x="24172" y="1371600"/>
                      </a:cubicBezTo>
                      <a:cubicBezTo>
                        <a:pt x="131215" y="1427843"/>
                        <a:pt x="773472" y="1424215"/>
                        <a:pt x="873258" y="1393372"/>
                      </a:cubicBezTo>
                      <a:cubicBezTo>
                        <a:pt x="973044" y="1362529"/>
                        <a:pt x="664615" y="1400629"/>
                        <a:pt x="622887" y="1186543"/>
                      </a:cubicBezTo>
                      <a:cubicBezTo>
                        <a:pt x="581159" y="972457"/>
                        <a:pt x="602023" y="540657"/>
                        <a:pt x="622887" y="108857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de-DE" sz="9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cxnSp>
            <p:nvCxnSpPr>
              <p:cNvPr id="298" name="Gerader Verbinder 297">
                <a:extLst>
                  <a:ext uri="{FF2B5EF4-FFF2-40B4-BE49-F238E27FC236}">
                    <a16:creationId xmlns:a16="http://schemas.microsoft.com/office/drawing/2014/main" id="{4CF49CA3-DC78-4266-9D01-F02E66C0BD2A}"/>
                  </a:ext>
                </a:extLst>
              </p:cNvPr>
              <p:cNvCxnSpPr/>
              <p:nvPr/>
            </p:nvCxnSpPr>
            <p:spPr>
              <a:xfrm>
                <a:off x="7229470" y="3103499"/>
                <a:ext cx="6603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9" name="Gerader Verbinder 298">
                <a:extLst>
                  <a:ext uri="{FF2B5EF4-FFF2-40B4-BE49-F238E27FC236}">
                    <a16:creationId xmlns:a16="http://schemas.microsoft.com/office/drawing/2014/main" id="{1370AD06-D5DE-444F-914D-4F5E84919A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17634" y="2975493"/>
                <a:ext cx="7038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0" name="Gerader Verbinder 299">
                <a:extLst>
                  <a:ext uri="{FF2B5EF4-FFF2-40B4-BE49-F238E27FC236}">
                    <a16:creationId xmlns:a16="http://schemas.microsoft.com/office/drawing/2014/main" id="{E99C1991-3BA4-4281-87C6-E205AFA0EB5D}"/>
                  </a:ext>
                </a:extLst>
              </p:cNvPr>
              <p:cNvCxnSpPr/>
              <p:nvPr/>
            </p:nvCxnSpPr>
            <p:spPr>
              <a:xfrm>
                <a:off x="7229470" y="3236849"/>
                <a:ext cx="6603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1" name="Gerader Verbinder 300">
                <a:extLst>
                  <a:ext uri="{FF2B5EF4-FFF2-40B4-BE49-F238E27FC236}">
                    <a16:creationId xmlns:a16="http://schemas.microsoft.com/office/drawing/2014/main" id="{2634692D-7D99-4DE1-8C3E-556F2AED8A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7635" y="3169444"/>
                <a:ext cx="644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2" name="Gerader Verbinder 301">
                <a:extLst>
                  <a:ext uri="{FF2B5EF4-FFF2-40B4-BE49-F238E27FC236}">
                    <a16:creationId xmlns:a16="http://schemas.microsoft.com/office/drawing/2014/main" id="{57B519C2-674F-4E34-B7DB-F08DD4867BC8}"/>
                  </a:ext>
                </a:extLst>
              </p:cNvPr>
              <p:cNvCxnSpPr/>
              <p:nvPr/>
            </p:nvCxnSpPr>
            <p:spPr>
              <a:xfrm>
                <a:off x="7239903" y="3321844"/>
                <a:ext cx="6603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3" name="Gerader Verbinder 302">
                <a:extLst>
                  <a:ext uri="{FF2B5EF4-FFF2-40B4-BE49-F238E27FC236}">
                    <a16:creationId xmlns:a16="http://schemas.microsoft.com/office/drawing/2014/main" id="{83E220ED-6CFD-46A4-8BFB-B426897E56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89838" y="2934283"/>
                <a:ext cx="5535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4" name="Gerader Verbinder 303">
                <a:extLst>
                  <a:ext uri="{FF2B5EF4-FFF2-40B4-BE49-F238E27FC236}">
                    <a16:creationId xmlns:a16="http://schemas.microsoft.com/office/drawing/2014/main" id="{1AF8CBD9-6C40-4D3C-A4CB-79BA58A934E0}"/>
                  </a:ext>
                </a:extLst>
              </p:cNvPr>
              <p:cNvCxnSpPr/>
              <p:nvPr/>
            </p:nvCxnSpPr>
            <p:spPr>
              <a:xfrm>
                <a:off x="7271117" y="3041439"/>
                <a:ext cx="6603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5" name="Gerader Verbinder 304">
                <a:extLst>
                  <a:ext uri="{FF2B5EF4-FFF2-40B4-BE49-F238E27FC236}">
                    <a16:creationId xmlns:a16="http://schemas.microsoft.com/office/drawing/2014/main" id="{BBD665CA-AA35-4C72-AB08-2AA2257508A0}"/>
                  </a:ext>
                </a:extLst>
              </p:cNvPr>
              <p:cNvCxnSpPr/>
              <p:nvPr/>
            </p:nvCxnSpPr>
            <p:spPr>
              <a:xfrm>
                <a:off x="7221988" y="2884424"/>
                <a:ext cx="6603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6" name="Gerader Verbinder 305">
                <a:extLst>
                  <a:ext uri="{FF2B5EF4-FFF2-40B4-BE49-F238E27FC236}">
                    <a16:creationId xmlns:a16="http://schemas.microsoft.com/office/drawing/2014/main" id="{F5BE567C-0580-4153-9FE1-A32D341BCB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80790" y="3383693"/>
                <a:ext cx="6440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2" name="Rechteck 231">
              <a:extLst>
                <a:ext uri="{FF2B5EF4-FFF2-40B4-BE49-F238E27FC236}">
                  <a16:creationId xmlns:a16="http://schemas.microsoft.com/office/drawing/2014/main" id="{59DAE08C-D055-4268-AE74-38E5FB301C63}"/>
                </a:ext>
              </a:extLst>
            </p:cNvPr>
            <p:cNvSpPr/>
            <p:nvPr/>
          </p:nvSpPr>
          <p:spPr>
            <a:xfrm>
              <a:off x="6423356" y="4643548"/>
              <a:ext cx="2555332" cy="4571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233" name="Gerader Verbinder 232">
              <a:extLst>
                <a:ext uri="{FF2B5EF4-FFF2-40B4-BE49-F238E27FC236}">
                  <a16:creationId xmlns:a16="http://schemas.microsoft.com/office/drawing/2014/main" id="{4906D25D-E5E7-4966-87ED-C1CF9F9BB82D}"/>
                </a:ext>
              </a:extLst>
            </p:cNvPr>
            <p:cNvCxnSpPr>
              <a:cxnSpLocks/>
              <a:endCxn id="308" idx="2"/>
            </p:cNvCxnSpPr>
            <p:nvPr/>
          </p:nvCxnSpPr>
          <p:spPr>
            <a:xfrm flipV="1">
              <a:off x="6566164" y="3531839"/>
              <a:ext cx="144016" cy="18449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Gerader Verbinder 233">
              <a:extLst>
                <a:ext uri="{FF2B5EF4-FFF2-40B4-BE49-F238E27FC236}">
                  <a16:creationId xmlns:a16="http://schemas.microsoft.com/office/drawing/2014/main" id="{B11C0A44-F7E3-46CB-B1E4-9E386535FEE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70275" y="3580410"/>
              <a:ext cx="201477" cy="2146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Gerader Verbinder 234">
              <a:extLst>
                <a:ext uri="{FF2B5EF4-FFF2-40B4-BE49-F238E27FC236}">
                  <a16:creationId xmlns:a16="http://schemas.microsoft.com/office/drawing/2014/main" id="{224DF86F-0F26-4938-8653-4CFDC0CD495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694205" y="3550855"/>
              <a:ext cx="120185" cy="24651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Gerader Verbinder 235">
              <a:extLst>
                <a:ext uri="{FF2B5EF4-FFF2-40B4-BE49-F238E27FC236}">
                  <a16:creationId xmlns:a16="http://schemas.microsoft.com/office/drawing/2014/main" id="{F32CD703-2A08-4DDF-8453-67E2D7624A7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15906" y="3653640"/>
              <a:ext cx="230136" cy="25110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Gerader Verbinder 236">
              <a:extLst>
                <a:ext uri="{FF2B5EF4-FFF2-40B4-BE49-F238E27FC236}">
                  <a16:creationId xmlns:a16="http://schemas.microsoft.com/office/drawing/2014/main" id="{BF6BB4F2-63DD-478A-B43D-1245ADF762B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09262" y="3601382"/>
              <a:ext cx="3096" cy="21676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Gerader Verbinder 237">
              <a:extLst>
                <a:ext uri="{FF2B5EF4-FFF2-40B4-BE49-F238E27FC236}">
                  <a16:creationId xmlns:a16="http://schemas.microsoft.com/office/drawing/2014/main" id="{E0B28D2B-41D4-48D9-A809-AEE5546FFA6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979649" y="3553218"/>
              <a:ext cx="78919" cy="14970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Gerader Verbinder 238">
              <a:extLst>
                <a:ext uri="{FF2B5EF4-FFF2-40B4-BE49-F238E27FC236}">
                  <a16:creationId xmlns:a16="http://schemas.microsoft.com/office/drawing/2014/main" id="{4A9C19CC-88E6-429D-9B87-99371CE87F7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19743" y="3601383"/>
              <a:ext cx="88869" cy="19326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Gerader Verbinder 239">
              <a:extLst>
                <a:ext uri="{FF2B5EF4-FFF2-40B4-BE49-F238E27FC236}">
                  <a16:creationId xmlns:a16="http://schemas.microsoft.com/office/drawing/2014/main" id="{8F6E2DED-79CE-4F73-B8ED-EA10EA365D8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68995" y="3554302"/>
              <a:ext cx="1619" cy="22750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Gerader Verbinder 240">
              <a:extLst>
                <a:ext uri="{FF2B5EF4-FFF2-40B4-BE49-F238E27FC236}">
                  <a16:creationId xmlns:a16="http://schemas.microsoft.com/office/drawing/2014/main" id="{C6B826FF-7D32-4897-8D10-4AD3A882F7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98664" y="3593766"/>
              <a:ext cx="73514" cy="4719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Gerader Verbinder 241">
              <a:extLst>
                <a:ext uri="{FF2B5EF4-FFF2-40B4-BE49-F238E27FC236}">
                  <a16:creationId xmlns:a16="http://schemas.microsoft.com/office/drawing/2014/main" id="{C6621C06-AB43-4907-8FDD-4C7A2C2EBEA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72236" y="3626167"/>
              <a:ext cx="64572" cy="5470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3896F434-C788-4CB1-8362-93076D8CC564}"/>
                </a:ext>
              </a:extLst>
            </p:cNvPr>
            <p:cNvSpPr/>
            <p:nvPr/>
          </p:nvSpPr>
          <p:spPr>
            <a:xfrm rot="9278198">
              <a:off x="6990401" y="3943941"/>
              <a:ext cx="185685" cy="1378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244" name="Gerader Verbinder 243">
              <a:extLst>
                <a:ext uri="{FF2B5EF4-FFF2-40B4-BE49-F238E27FC236}">
                  <a16:creationId xmlns:a16="http://schemas.microsoft.com/office/drawing/2014/main" id="{D18CA0C9-20B0-4BAB-9876-A0415A14E47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958663" y="3716331"/>
              <a:ext cx="67068" cy="10081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Gerader Verbinder 244">
              <a:extLst>
                <a:ext uri="{FF2B5EF4-FFF2-40B4-BE49-F238E27FC236}">
                  <a16:creationId xmlns:a16="http://schemas.microsoft.com/office/drawing/2014/main" id="{26A4496E-F432-4D15-8468-E5A1466714F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992497" y="3573720"/>
              <a:ext cx="188520" cy="9081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Gerader Verbinder 245">
              <a:extLst>
                <a:ext uri="{FF2B5EF4-FFF2-40B4-BE49-F238E27FC236}">
                  <a16:creationId xmlns:a16="http://schemas.microsoft.com/office/drawing/2014/main" id="{F345DE2D-64C1-4E20-8827-8BDBAC3A2D0D}"/>
                </a:ext>
              </a:extLst>
            </p:cNvPr>
            <p:cNvCxnSpPr>
              <a:cxnSpLocks/>
              <a:endCxn id="344" idx="2"/>
            </p:cNvCxnSpPr>
            <p:nvPr/>
          </p:nvCxnSpPr>
          <p:spPr>
            <a:xfrm flipV="1">
              <a:off x="7123976" y="3581130"/>
              <a:ext cx="70285" cy="979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Gerader Verbinder 246">
              <a:extLst>
                <a:ext uri="{FF2B5EF4-FFF2-40B4-BE49-F238E27FC236}">
                  <a16:creationId xmlns:a16="http://schemas.microsoft.com/office/drawing/2014/main" id="{593E5BA9-A8EC-45AF-BDAE-47AA65639DA9}"/>
                </a:ext>
              </a:extLst>
            </p:cNvPr>
            <p:cNvCxnSpPr>
              <a:cxnSpLocks/>
            </p:cNvCxnSpPr>
            <p:nvPr/>
          </p:nvCxnSpPr>
          <p:spPr>
            <a:xfrm>
              <a:off x="7113339" y="3523535"/>
              <a:ext cx="40904" cy="5687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Gerader Verbinder 247">
              <a:extLst>
                <a:ext uri="{FF2B5EF4-FFF2-40B4-BE49-F238E27FC236}">
                  <a16:creationId xmlns:a16="http://schemas.microsoft.com/office/drawing/2014/main" id="{0FFFDDD5-6D82-4AF8-8729-D362D7C4DF4E}"/>
                </a:ext>
              </a:extLst>
            </p:cNvPr>
            <p:cNvCxnSpPr>
              <a:cxnSpLocks/>
            </p:cNvCxnSpPr>
            <p:nvPr/>
          </p:nvCxnSpPr>
          <p:spPr>
            <a:xfrm>
              <a:off x="6495339" y="3518434"/>
              <a:ext cx="101654" cy="7533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Gerader Verbinder 248">
              <a:extLst>
                <a:ext uri="{FF2B5EF4-FFF2-40B4-BE49-F238E27FC236}">
                  <a16:creationId xmlns:a16="http://schemas.microsoft.com/office/drawing/2014/main" id="{6A58672F-574A-49F1-8890-5CEDA9DDC4B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223827" y="3606673"/>
              <a:ext cx="102461" cy="9484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Gerader Verbinder 249">
              <a:extLst>
                <a:ext uri="{FF2B5EF4-FFF2-40B4-BE49-F238E27FC236}">
                  <a16:creationId xmlns:a16="http://schemas.microsoft.com/office/drawing/2014/main" id="{75DDFAEF-2723-47D4-BC7B-FD10D8E58BCE}"/>
                </a:ext>
              </a:extLst>
            </p:cNvPr>
            <p:cNvCxnSpPr>
              <a:cxnSpLocks/>
            </p:cNvCxnSpPr>
            <p:nvPr/>
          </p:nvCxnSpPr>
          <p:spPr>
            <a:xfrm>
              <a:off x="7208686" y="3627849"/>
              <a:ext cx="89545" cy="480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Gerader Verbinder 250">
              <a:extLst>
                <a:ext uri="{FF2B5EF4-FFF2-40B4-BE49-F238E27FC236}">
                  <a16:creationId xmlns:a16="http://schemas.microsoft.com/office/drawing/2014/main" id="{C3B56D2D-25DF-42F5-BC34-59C9E153918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270868" y="3660517"/>
              <a:ext cx="167915" cy="21331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Gerader Verbinder 251">
              <a:extLst>
                <a:ext uri="{FF2B5EF4-FFF2-40B4-BE49-F238E27FC236}">
                  <a16:creationId xmlns:a16="http://schemas.microsoft.com/office/drawing/2014/main" id="{2036C0B3-4D59-4328-96E3-C5118F5AEE4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415278" y="3604707"/>
              <a:ext cx="94090" cy="21621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Gerader Verbinder 252">
              <a:extLst>
                <a:ext uri="{FF2B5EF4-FFF2-40B4-BE49-F238E27FC236}">
                  <a16:creationId xmlns:a16="http://schemas.microsoft.com/office/drawing/2014/main" id="{A3AD2662-C08F-4EFD-97B0-2D355378A68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22117" y="3636169"/>
              <a:ext cx="10754" cy="13730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Gerader Verbinder 253">
              <a:extLst>
                <a:ext uri="{FF2B5EF4-FFF2-40B4-BE49-F238E27FC236}">
                  <a16:creationId xmlns:a16="http://schemas.microsoft.com/office/drawing/2014/main" id="{FAB67B42-6289-4BF8-BBE2-AD18B0A7676C}"/>
                </a:ext>
              </a:extLst>
            </p:cNvPr>
            <p:cNvCxnSpPr>
              <a:cxnSpLocks/>
              <a:endCxn id="344" idx="3"/>
            </p:cNvCxnSpPr>
            <p:nvPr/>
          </p:nvCxnSpPr>
          <p:spPr>
            <a:xfrm flipH="1" flipV="1">
              <a:off x="7531847" y="3593797"/>
              <a:ext cx="283888" cy="3699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Gerader Verbinder 254">
              <a:extLst>
                <a:ext uri="{FF2B5EF4-FFF2-40B4-BE49-F238E27FC236}">
                  <a16:creationId xmlns:a16="http://schemas.microsoft.com/office/drawing/2014/main" id="{5CCEB70D-9E10-457A-A7B5-580BA1A5E4C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592185" y="3604707"/>
              <a:ext cx="3702" cy="18773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Gerader Verbinder 255">
              <a:extLst>
                <a:ext uri="{FF2B5EF4-FFF2-40B4-BE49-F238E27FC236}">
                  <a16:creationId xmlns:a16="http://schemas.microsoft.com/office/drawing/2014/main" id="{EE8CE18D-99D1-46A7-A5AB-0096ED326E8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16483" y="3648992"/>
              <a:ext cx="75702" cy="4503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Gerader Verbinder 256">
              <a:extLst>
                <a:ext uri="{FF2B5EF4-FFF2-40B4-BE49-F238E27FC236}">
                  <a16:creationId xmlns:a16="http://schemas.microsoft.com/office/drawing/2014/main" id="{2DD66A0F-0C79-4790-9627-C22BE73CB33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74875" y="3523535"/>
              <a:ext cx="10060" cy="6856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Gerader Verbinder 257">
              <a:extLst>
                <a:ext uri="{FF2B5EF4-FFF2-40B4-BE49-F238E27FC236}">
                  <a16:creationId xmlns:a16="http://schemas.microsoft.com/office/drawing/2014/main" id="{14860E92-F356-4392-AB63-681AB14DFE3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706352" y="3626075"/>
              <a:ext cx="78251" cy="24451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Gerader Verbinder 258">
              <a:extLst>
                <a:ext uri="{FF2B5EF4-FFF2-40B4-BE49-F238E27FC236}">
                  <a16:creationId xmlns:a16="http://schemas.microsoft.com/office/drawing/2014/main" id="{675006EB-A8F5-4481-96CB-B98095C66D8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68699" y="3674079"/>
              <a:ext cx="50657" cy="1247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Gerader Verbinder 259">
              <a:extLst>
                <a:ext uri="{FF2B5EF4-FFF2-40B4-BE49-F238E27FC236}">
                  <a16:creationId xmlns:a16="http://schemas.microsoft.com/office/drawing/2014/main" id="{34ABD644-A1DC-4CD9-AC10-D0BDB384E386}"/>
                </a:ext>
              </a:extLst>
            </p:cNvPr>
            <p:cNvCxnSpPr>
              <a:cxnSpLocks/>
              <a:endCxn id="332" idx="2"/>
            </p:cNvCxnSpPr>
            <p:nvPr/>
          </p:nvCxnSpPr>
          <p:spPr>
            <a:xfrm flipV="1">
              <a:off x="7756148" y="3531839"/>
              <a:ext cx="38065" cy="475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Gerader Verbinder 260">
              <a:extLst>
                <a:ext uri="{FF2B5EF4-FFF2-40B4-BE49-F238E27FC236}">
                  <a16:creationId xmlns:a16="http://schemas.microsoft.com/office/drawing/2014/main" id="{991B469D-DB8C-463C-A264-2B632D0B89B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777348" y="3555934"/>
              <a:ext cx="184781" cy="14132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Gerader Verbinder 261">
              <a:extLst>
                <a:ext uri="{FF2B5EF4-FFF2-40B4-BE49-F238E27FC236}">
                  <a16:creationId xmlns:a16="http://schemas.microsoft.com/office/drawing/2014/main" id="{6E49B913-61E7-4A86-A597-4797994613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30601" y="3641523"/>
              <a:ext cx="58306" cy="14945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Gerader Verbinder 262">
              <a:extLst>
                <a:ext uri="{FF2B5EF4-FFF2-40B4-BE49-F238E27FC236}">
                  <a16:creationId xmlns:a16="http://schemas.microsoft.com/office/drawing/2014/main" id="{F4C3D02B-FFBD-493F-99A7-A32C741592C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73646" y="3673884"/>
              <a:ext cx="105041" cy="4953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Gerader Verbinder 263">
              <a:extLst>
                <a:ext uri="{FF2B5EF4-FFF2-40B4-BE49-F238E27FC236}">
                  <a16:creationId xmlns:a16="http://schemas.microsoft.com/office/drawing/2014/main" id="{B6160B01-6234-4F59-BA0C-65AD4635AA9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986626" y="3562094"/>
              <a:ext cx="40039" cy="18288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Gerader Verbinder 264">
              <a:extLst>
                <a:ext uri="{FF2B5EF4-FFF2-40B4-BE49-F238E27FC236}">
                  <a16:creationId xmlns:a16="http://schemas.microsoft.com/office/drawing/2014/main" id="{80BF5515-EDD0-44E9-AFAD-C2F25AFD767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920793" y="3591645"/>
              <a:ext cx="70757" cy="1551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Gerader Verbinder 265">
              <a:extLst>
                <a:ext uri="{FF2B5EF4-FFF2-40B4-BE49-F238E27FC236}">
                  <a16:creationId xmlns:a16="http://schemas.microsoft.com/office/drawing/2014/main" id="{0DD7ED3B-6B37-40BA-8732-859361D3C03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057449" y="3562094"/>
              <a:ext cx="254990" cy="28786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Gerader Verbinder 266">
              <a:extLst>
                <a:ext uri="{FF2B5EF4-FFF2-40B4-BE49-F238E27FC236}">
                  <a16:creationId xmlns:a16="http://schemas.microsoft.com/office/drawing/2014/main" id="{B3C98D2E-D9B6-4C36-9D42-4F6A5BF1A24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27590" y="3709766"/>
              <a:ext cx="64680" cy="22534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Gerader Verbinder 267">
              <a:extLst>
                <a:ext uri="{FF2B5EF4-FFF2-40B4-BE49-F238E27FC236}">
                  <a16:creationId xmlns:a16="http://schemas.microsoft.com/office/drawing/2014/main" id="{869679E3-259A-4CCE-A69F-59E15BFC5CD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62503" y="3622516"/>
              <a:ext cx="43827" cy="5590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Gerader Verbinder 268">
              <a:extLst>
                <a:ext uri="{FF2B5EF4-FFF2-40B4-BE49-F238E27FC236}">
                  <a16:creationId xmlns:a16="http://schemas.microsoft.com/office/drawing/2014/main" id="{EE10E36E-735F-4CA5-902F-25CA9389E84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84416" y="3750935"/>
              <a:ext cx="100528" cy="595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Gerader Verbinder 269">
              <a:extLst>
                <a:ext uri="{FF2B5EF4-FFF2-40B4-BE49-F238E27FC236}">
                  <a16:creationId xmlns:a16="http://schemas.microsoft.com/office/drawing/2014/main" id="{72C8AF44-E779-4D90-8BCF-8673CCDD3DA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166176" y="3787877"/>
              <a:ext cx="61942" cy="14462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Gerader Verbinder 270">
              <a:extLst>
                <a:ext uri="{FF2B5EF4-FFF2-40B4-BE49-F238E27FC236}">
                  <a16:creationId xmlns:a16="http://schemas.microsoft.com/office/drawing/2014/main" id="{F24606E8-5F72-43ED-88A7-4F8034C17196}"/>
                </a:ext>
              </a:extLst>
            </p:cNvPr>
            <p:cNvCxnSpPr>
              <a:cxnSpLocks/>
            </p:cNvCxnSpPr>
            <p:nvPr/>
          </p:nvCxnSpPr>
          <p:spPr>
            <a:xfrm>
              <a:off x="8086653" y="3597936"/>
              <a:ext cx="223113" cy="8199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Gerader Verbinder 271">
              <a:extLst>
                <a:ext uri="{FF2B5EF4-FFF2-40B4-BE49-F238E27FC236}">
                  <a16:creationId xmlns:a16="http://schemas.microsoft.com/office/drawing/2014/main" id="{B9C9FB98-E246-4D76-923A-5B90399535A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161083" y="3677208"/>
              <a:ext cx="180922" cy="11766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Gerader Verbinder 272">
              <a:extLst>
                <a:ext uri="{FF2B5EF4-FFF2-40B4-BE49-F238E27FC236}">
                  <a16:creationId xmlns:a16="http://schemas.microsoft.com/office/drawing/2014/main" id="{E94DB843-3370-4FF4-B2C1-7E17AF63E91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26398" y="3572187"/>
              <a:ext cx="188821" cy="2015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Gerader Verbinder 273">
              <a:extLst>
                <a:ext uri="{FF2B5EF4-FFF2-40B4-BE49-F238E27FC236}">
                  <a16:creationId xmlns:a16="http://schemas.microsoft.com/office/drawing/2014/main" id="{3152DB55-3852-4982-8600-72D6057BCCE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213627" y="3517095"/>
              <a:ext cx="105767" cy="6429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Gerader Verbinder 274">
              <a:extLst>
                <a:ext uri="{FF2B5EF4-FFF2-40B4-BE49-F238E27FC236}">
                  <a16:creationId xmlns:a16="http://schemas.microsoft.com/office/drawing/2014/main" id="{66A343D2-D72C-4059-8F6B-E79B8D2E096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58847" y="3574984"/>
              <a:ext cx="27208" cy="13478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Gerader Verbinder 275">
              <a:extLst>
                <a:ext uri="{FF2B5EF4-FFF2-40B4-BE49-F238E27FC236}">
                  <a16:creationId xmlns:a16="http://schemas.microsoft.com/office/drawing/2014/main" id="{12156154-DBF1-4A8C-BD96-20C32E3A16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16043" y="3609415"/>
              <a:ext cx="18465" cy="5110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Gerader Verbinder 276">
              <a:extLst>
                <a:ext uri="{FF2B5EF4-FFF2-40B4-BE49-F238E27FC236}">
                  <a16:creationId xmlns:a16="http://schemas.microsoft.com/office/drawing/2014/main" id="{C4D0909D-CA2E-4897-9122-0570856DAB6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50752" y="3630406"/>
              <a:ext cx="71891" cy="1436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1F14A71D-B1B0-4D84-8B6F-5F7BD8A4D42C}"/>
                </a:ext>
              </a:extLst>
            </p:cNvPr>
            <p:cNvSpPr/>
            <p:nvPr/>
          </p:nvSpPr>
          <p:spPr>
            <a:xfrm rot="2011458">
              <a:off x="7640001" y="4052874"/>
              <a:ext cx="309565" cy="14287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03BA3041-EE47-47FF-A27A-A89AADB4F7DF}"/>
                </a:ext>
              </a:extLst>
            </p:cNvPr>
            <p:cNvSpPr/>
            <p:nvPr/>
          </p:nvSpPr>
          <p:spPr>
            <a:xfrm rot="16774727">
              <a:off x="6534604" y="4413670"/>
              <a:ext cx="185685" cy="1378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E9787B7F-0F48-4D6B-AE7C-C7BC403E204E}"/>
                </a:ext>
              </a:extLst>
            </p:cNvPr>
            <p:cNvSpPr/>
            <p:nvPr/>
          </p:nvSpPr>
          <p:spPr>
            <a:xfrm rot="12410639">
              <a:off x="7236319" y="4015897"/>
              <a:ext cx="185685" cy="1378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BD8CAAE1-8C62-479C-8D6E-1E417D0705A1}"/>
                </a:ext>
              </a:extLst>
            </p:cNvPr>
            <p:cNvSpPr/>
            <p:nvPr/>
          </p:nvSpPr>
          <p:spPr>
            <a:xfrm rot="9278198">
              <a:off x="6812753" y="4110459"/>
              <a:ext cx="185685" cy="1378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82" name="Ellipse 281">
              <a:extLst>
                <a:ext uri="{FF2B5EF4-FFF2-40B4-BE49-F238E27FC236}">
                  <a16:creationId xmlns:a16="http://schemas.microsoft.com/office/drawing/2014/main" id="{290DB85A-3AC6-44E5-AB80-6FF44DE6A868}"/>
                </a:ext>
              </a:extLst>
            </p:cNvPr>
            <p:cNvSpPr/>
            <p:nvPr/>
          </p:nvSpPr>
          <p:spPr>
            <a:xfrm rot="9278198">
              <a:off x="8351624" y="3887681"/>
              <a:ext cx="185685" cy="1378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E0970E56-4C33-4CEE-927E-6433902DCABA}"/>
                </a:ext>
              </a:extLst>
            </p:cNvPr>
            <p:cNvSpPr/>
            <p:nvPr/>
          </p:nvSpPr>
          <p:spPr>
            <a:xfrm rot="9278198">
              <a:off x="8378912" y="4502350"/>
              <a:ext cx="185685" cy="7528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BCECFDF0-AD7B-46CB-9DCA-C9DF71EAF555}"/>
                </a:ext>
              </a:extLst>
            </p:cNvPr>
            <p:cNvSpPr/>
            <p:nvPr/>
          </p:nvSpPr>
          <p:spPr>
            <a:xfrm rot="9278198">
              <a:off x="8418694" y="4137464"/>
              <a:ext cx="185685" cy="2249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B44AE225-126D-45CC-9EBC-9F6463E15861}"/>
                </a:ext>
              </a:extLst>
            </p:cNvPr>
            <p:cNvSpPr/>
            <p:nvPr/>
          </p:nvSpPr>
          <p:spPr>
            <a:xfrm rot="9278198">
              <a:off x="7960875" y="3947101"/>
              <a:ext cx="131440" cy="10580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286" name="Gerader Verbinder 285">
              <a:extLst>
                <a:ext uri="{FF2B5EF4-FFF2-40B4-BE49-F238E27FC236}">
                  <a16:creationId xmlns:a16="http://schemas.microsoft.com/office/drawing/2014/main" id="{790A5836-4B23-4ED8-9120-2BF43DDEDB8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637805" y="3599401"/>
              <a:ext cx="35037" cy="18736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Gerader Verbinder 286">
              <a:extLst>
                <a:ext uri="{FF2B5EF4-FFF2-40B4-BE49-F238E27FC236}">
                  <a16:creationId xmlns:a16="http://schemas.microsoft.com/office/drawing/2014/main" id="{66D5BECC-4BBC-4743-B69C-48E72F7558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93755" y="3640965"/>
              <a:ext cx="45692" cy="688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Gerader Verbinder 287">
              <a:extLst>
                <a:ext uri="{FF2B5EF4-FFF2-40B4-BE49-F238E27FC236}">
                  <a16:creationId xmlns:a16="http://schemas.microsoft.com/office/drawing/2014/main" id="{9CB3CE73-C13D-4E6C-970F-F831E9B5B4F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707311" y="3602538"/>
              <a:ext cx="201939" cy="36135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Gerader Verbinder 288">
              <a:extLst>
                <a:ext uri="{FF2B5EF4-FFF2-40B4-BE49-F238E27FC236}">
                  <a16:creationId xmlns:a16="http://schemas.microsoft.com/office/drawing/2014/main" id="{DB968892-683E-4A63-85B0-BC32DFF17DE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76306" y="3676746"/>
              <a:ext cx="75561" cy="32325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Gerader Verbinder 289">
              <a:extLst>
                <a:ext uri="{FF2B5EF4-FFF2-40B4-BE49-F238E27FC236}">
                  <a16:creationId xmlns:a16="http://schemas.microsoft.com/office/drawing/2014/main" id="{B17557DF-9EB3-4D07-A38F-0B7FCFCB48B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16601" y="3868890"/>
              <a:ext cx="90710" cy="11643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Gerader Verbinder 290">
              <a:extLst>
                <a:ext uri="{FF2B5EF4-FFF2-40B4-BE49-F238E27FC236}">
                  <a16:creationId xmlns:a16="http://schemas.microsoft.com/office/drawing/2014/main" id="{55CCCBBB-BE49-4C37-91AE-6094610D188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34936" y="3804135"/>
              <a:ext cx="90710" cy="11643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E9D8CD53-6A56-44A6-8947-2ABCD65A62D8}"/>
                </a:ext>
              </a:extLst>
            </p:cNvPr>
            <p:cNvSpPr/>
            <p:nvPr/>
          </p:nvSpPr>
          <p:spPr>
            <a:xfrm rot="9278198">
              <a:off x="8831156" y="3985356"/>
              <a:ext cx="116048" cy="17880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C1840F2D-B69F-4628-B59F-E3CFB853FDD3}"/>
                </a:ext>
              </a:extLst>
            </p:cNvPr>
            <p:cNvSpPr/>
            <p:nvPr/>
          </p:nvSpPr>
          <p:spPr>
            <a:xfrm rot="9278198">
              <a:off x="8754255" y="4234706"/>
              <a:ext cx="185685" cy="2249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294" name="Gerader Verbinder 293">
              <a:extLst>
                <a:ext uri="{FF2B5EF4-FFF2-40B4-BE49-F238E27FC236}">
                  <a16:creationId xmlns:a16="http://schemas.microsoft.com/office/drawing/2014/main" id="{F37723D0-95EC-46D7-8BB3-34F409E489F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779393" y="3598084"/>
              <a:ext cx="168608" cy="14689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Gerader Verbinder 294">
              <a:extLst>
                <a:ext uri="{FF2B5EF4-FFF2-40B4-BE49-F238E27FC236}">
                  <a16:creationId xmlns:a16="http://schemas.microsoft.com/office/drawing/2014/main" id="{211704A3-42A9-449C-9186-E128860FBC0A}"/>
                </a:ext>
              </a:extLst>
            </p:cNvPr>
            <p:cNvCxnSpPr>
              <a:cxnSpLocks/>
            </p:cNvCxnSpPr>
            <p:nvPr/>
          </p:nvCxnSpPr>
          <p:spPr>
            <a:xfrm>
              <a:off x="8823949" y="3538923"/>
              <a:ext cx="55304" cy="11677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Gerader Verbinder 295">
              <a:extLst>
                <a:ext uri="{FF2B5EF4-FFF2-40B4-BE49-F238E27FC236}">
                  <a16:creationId xmlns:a16="http://schemas.microsoft.com/office/drawing/2014/main" id="{DAB21D9A-59D9-4B76-BB8F-1D493A6FAE0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838210" y="3683563"/>
              <a:ext cx="94741" cy="13358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5" name="Rechteck 344">
            <a:extLst>
              <a:ext uri="{FF2B5EF4-FFF2-40B4-BE49-F238E27FC236}">
                <a16:creationId xmlns:a16="http://schemas.microsoft.com/office/drawing/2014/main" id="{036804F4-E2B0-41C2-A9F0-7A989D2CD3BA}"/>
              </a:ext>
            </a:extLst>
          </p:cNvPr>
          <p:cNvSpPr/>
          <p:nvPr/>
        </p:nvSpPr>
        <p:spPr>
          <a:xfrm>
            <a:off x="918178" y="3102805"/>
            <a:ext cx="1440000" cy="54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Semi-</a:t>
            </a:r>
            <a:r>
              <a:rPr lang="de-DE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natural</a:t>
            </a:r>
            <a:r>
              <a:rPr lang="de-DE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forests</a:t>
            </a:r>
            <a:endParaRPr lang="de-DE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" name="Rechteck 347">
            <a:extLst>
              <a:ext uri="{FF2B5EF4-FFF2-40B4-BE49-F238E27FC236}">
                <a16:creationId xmlns:a16="http://schemas.microsoft.com/office/drawing/2014/main" id="{E80B6F88-7C12-4D27-8EB1-0E23CE020290}"/>
              </a:ext>
            </a:extLst>
          </p:cNvPr>
          <p:cNvSpPr/>
          <p:nvPr/>
        </p:nvSpPr>
        <p:spPr>
          <a:xfrm>
            <a:off x="4095850" y="3266411"/>
            <a:ext cx="1440000" cy="54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Urban </a:t>
            </a:r>
            <a:r>
              <a:rPr lang="de-DE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greening</a:t>
            </a:r>
            <a:r>
              <a:rPr lang="de-DE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forests</a:t>
            </a:r>
            <a:endParaRPr lang="de-DE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9" name="Rechteck 348">
            <a:extLst>
              <a:ext uri="{FF2B5EF4-FFF2-40B4-BE49-F238E27FC236}">
                <a16:creationId xmlns:a16="http://schemas.microsoft.com/office/drawing/2014/main" id="{3EEF2716-B17D-4F1D-8BFD-4C28CEBA70CA}"/>
              </a:ext>
            </a:extLst>
          </p:cNvPr>
          <p:cNvSpPr/>
          <p:nvPr/>
        </p:nvSpPr>
        <p:spPr>
          <a:xfrm>
            <a:off x="7079784" y="3038302"/>
            <a:ext cx="1440000" cy="54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Succession</a:t>
            </a:r>
            <a:r>
              <a:rPr lang="de-DE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birch</a:t>
            </a:r>
            <a:r>
              <a:rPr lang="de-DE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de-DE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forests</a:t>
            </a:r>
            <a:endParaRPr lang="de-DE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0" name="Textfeld 349">
            <a:extLst>
              <a:ext uri="{FF2B5EF4-FFF2-40B4-BE49-F238E27FC236}">
                <a16:creationId xmlns:a16="http://schemas.microsoft.com/office/drawing/2014/main" id="{91D78760-E06F-4D76-9B41-4F96BBE9DF4E}"/>
              </a:ext>
            </a:extLst>
          </p:cNvPr>
          <p:cNvSpPr txBox="1"/>
          <p:nvPr/>
        </p:nvSpPr>
        <p:spPr>
          <a:xfrm>
            <a:off x="149627" y="4715313"/>
            <a:ext cx="3036378" cy="1829925"/>
          </a:xfrm>
          <a:prstGeom prst="rect">
            <a:avLst/>
          </a:prstGeom>
          <a:solidFill>
            <a:schemeClr val="accent1">
              <a:lumMod val="20000"/>
              <a:lumOff val="80000"/>
              <a:alpha val="9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de-DE" sz="1100" u="sng" dirty="0">
                <a:latin typeface="Arial" panose="020B0604020202020204" pitchFamily="34" charset="0"/>
                <a:cs typeface="Arial" panose="020B0604020202020204" pitchFamily="34" charset="0"/>
              </a:rPr>
              <a:t>Semi-</a:t>
            </a:r>
            <a:r>
              <a:rPr lang="de-DE" sz="1100" u="sng" dirty="0" err="1">
                <a:latin typeface="Arial" panose="020B0604020202020204" pitchFamily="34" charset="0"/>
                <a:cs typeface="Arial" panose="020B0604020202020204" pitchFamily="34" charset="0"/>
              </a:rPr>
              <a:t>natural</a:t>
            </a:r>
            <a:r>
              <a:rPr lang="de-DE" sz="11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u="sng" dirty="0" err="1">
                <a:latin typeface="Arial" panose="020B0604020202020204" pitchFamily="34" charset="0"/>
                <a:cs typeface="Arial" panose="020B0604020202020204" pitchFamily="34" charset="0"/>
              </a:rPr>
              <a:t>forests</a:t>
            </a:r>
            <a:r>
              <a:rPr lang="de-DE" sz="1100" u="sng" dirty="0"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de-DE" sz="1100" u="sng" dirty="0" err="1">
                <a:latin typeface="Arial" panose="020B0604020202020204" pitchFamily="34" charset="0"/>
                <a:cs typeface="Arial" panose="020B0604020202020204" pitchFamily="34" charset="0"/>
              </a:rPr>
              <a:t>mesophilic</a:t>
            </a:r>
            <a:r>
              <a:rPr lang="de-DE" sz="11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u="sng" dirty="0" err="1">
                <a:latin typeface="Arial" panose="020B0604020202020204" pitchFamily="34" charset="0"/>
                <a:cs typeface="Arial" panose="020B0604020202020204" pitchFamily="34" charset="0"/>
              </a:rPr>
              <a:t>locations</a:t>
            </a:r>
            <a:r>
              <a:rPr lang="de-DE" sz="11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were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able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buffer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elevated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temperatures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low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precipitation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keep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up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net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CO</a:t>
            </a:r>
            <a:r>
              <a:rPr lang="de-DE" sz="11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uptake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even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second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drought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. This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caused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high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soil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carbon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, plant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available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water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, and a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deep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rooting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zone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where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trees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able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access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water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reservoirs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deeper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soil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zones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1" name="Textfeld 350">
            <a:extLst>
              <a:ext uri="{FF2B5EF4-FFF2-40B4-BE49-F238E27FC236}">
                <a16:creationId xmlns:a16="http://schemas.microsoft.com/office/drawing/2014/main" id="{18FEBACB-5B76-4B71-BDAF-0237A0F403FE}"/>
              </a:ext>
            </a:extLst>
          </p:cNvPr>
          <p:cNvSpPr txBox="1"/>
          <p:nvPr/>
        </p:nvSpPr>
        <p:spPr>
          <a:xfrm>
            <a:off x="3315130" y="4391129"/>
            <a:ext cx="2973913" cy="2270045"/>
          </a:xfrm>
          <a:prstGeom prst="rect">
            <a:avLst/>
          </a:prstGeom>
          <a:solidFill>
            <a:schemeClr val="accent1">
              <a:lumMod val="20000"/>
              <a:lumOff val="80000"/>
              <a:alpha val="9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contrast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100" u="sng" dirty="0">
                <a:latin typeface="Arial" panose="020B0604020202020204" pitchFamily="34" charset="0"/>
                <a:cs typeface="Arial" panose="020B0604020202020204" pitchFamily="34" charset="0"/>
              </a:rPr>
              <a:t>urban </a:t>
            </a:r>
            <a:r>
              <a:rPr lang="de-DE" sz="1100" u="sng" dirty="0" err="1">
                <a:latin typeface="Arial" panose="020B0604020202020204" pitchFamily="34" charset="0"/>
                <a:cs typeface="Arial" panose="020B0604020202020204" pitchFamily="34" charset="0"/>
              </a:rPr>
              <a:t>greening</a:t>
            </a:r>
            <a:r>
              <a:rPr lang="de-DE" sz="11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u="sng" dirty="0" err="1">
                <a:latin typeface="Arial" panose="020B0604020202020204" pitchFamily="34" charset="0"/>
                <a:cs typeface="Arial" panose="020B0604020202020204" pitchFamily="34" charset="0"/>
              </a:rPr>
              <a:t>forests</a:t>
            </a:r>
            <a:r>
              <a:rPr lang="de-DE" sz="1100" u="sng" dirty="0">
                <a:latin typeface="Arial" panose="020B0604020202020204" pitchFamily="34" charset="0"/>
                <a:cs typeface="Arial" panose="020B0604020202020204" pitchFamily="34" charset="0"/>
              </a:rPr>
              <a:t> and semi-</a:t>
            </a:r>
            <a:r>
              <a:rPr lang="de-DE" sz="1100" u="sng" dirty="0" err="1">
                <a:latin typeface="Arial" panose="020B0604020202020204" pitchFamily="34" charset="0"/>
                <a:cs typeface="Arial" panose="020B0604020202020204" pitchFamily="34" charset="0"/>
              </a:rPr>
              <a:t>natural</a:t>
            </a:r>
            <a:r>
              <a:rPr lang="de-DE" sz="11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u="sng" dirty="0" err="1">
                <a:latin typeface="Arial" panose="020B0604020202020204" pitchFamily="34" charset="0"/>
                <a:cs typeface="Arial" panose="020B0604020202020204" pitchFamily="34" charset="0"/>
              </a:rPr>
              <a:t>forests</a:t>
            </a:r>
            <a:r>
              <a:rPr lang="de-DE" sz="1100" u="sng" dirty="0"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de-DE" sz="1100" u="sng" dirty="0" err="1">
                <a:latin typeface="Arial" panose="020B0604020202020204" pitchFamily="34" charset="0"/>
                <a:cs typeface="Arial" panose="020B0604020202020204" pitchFamily="34" charset="0"/>
              </a:rPr>
              <a:t>more</a:t>
            </a:r>
            <a:r>
              <a:rPr lang="de-DE" sz="1100" u="sng" dirty="0">
                <a:latin typeface="Arial" panose="020B0604020202020204" pitchFamily="34" charset="0"/>
                <a:cs typeface="Arial" panose="020B0604020202020204" pitchFamily="34" charset="0"/>
              </a:rPr>
              <a:t> extreme </a:t>
            </a:r>
            <a:r>
              <a:rPr lang="de-DE" sz="1100" u="sng" dirty="0" err="1">
                <a:latin typeface="Arial" panose="020B0604020202020204" pitchFamily="34" charset="0"/>
                <a:cs typeface="Arial" panose="020B0604020202020204" pitchFamily="34" charset="0"/>
              </a:rPr>
              <a:t>locations</a:t>
            </a:r>
            <a:r>
              <a:rPr lang="de-DE" sz="11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sz="1100" i="1" dirty="0" err="1">
                <a:latin typeface="Arial" panose="020B0604020202020204" pitchFamily="34" charset="0"/>
                <a:cs typeface="Arial" panose="020B0604020202020204" pitchFamily="34" charset="0"/>
              </a:rPr>
              <a:t>Stellario-Carpinetum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more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prone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droughts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because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limited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rooting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zones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sealed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soil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layers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low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soil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carbon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, and plant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available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water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Those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forests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drastically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decreased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their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CO</a:t>
            </a:r>
            <a:r>
              <a:rPr lang="de-DE" sz="11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fixation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potential in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second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drought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two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sites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turned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carbon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sinks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into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sources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52" name="Textfeld 351">
            <a:extLst>
              <a:ext uri="{FF2B5EF4-FFF2-40B4-BE49-F238E27FC236}">
                <a16:creationId xmlns:a16="http://schemas.microsoft.com/office/drawing/2014/main" id="{75E63F05-C5BB-4C7D-9312-D022841FE9F8}"/>
              </a:ext>
            </a:extLst>
          </p:cNvPr>
          <p:cNvSpPr txBox="1"/>
          <p:nvPr/>
        </p:nvSpPr>
        <p:spPr>
          <a:xfrm>
            <a:off x="6429946" y="4661010"/>
            <a:ext cx="2608331" cy="1389804"/>
          </a:xfrm>
          <a:prstGeom prst="rect">
            <a:avLst/>
          </a:prstGeom>
          <a:solidFill>
            <a:schemeClr val="accent1">
              <a:lumMod val="20000"/>
              <a:lumOff val="80000"/>
              <a:alpha val="9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de-DE" sz="1100" u="sng" dirty="0" err="1">
                <a:latin typeface="Arial" panose="020B0604020202020204" pitchFamily="34" charset="0"/>
                <a:cs typeface="Arial" panose="020B0604020202020204" pitchFamily="34" charset="0"/>
              </a:rPr>
              <a:t>Succession</a:t>
            </a:r>
            <a:r>
              <a:rPr lang="de-DE" sz="11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u="sng" dirty="0" err="1">
                <a:latin typeface="Arial" panose="020B0604020202020204" pitchFamily="34" charset="0"/>
                <a:cs typeface="Arial" panose="020B0604020202020204" pitchFamily="34" charset="0"/>
              </a:rPr>
              <a:t>forests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were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CO</a:t>
            </a:r>
            <a:r>
              <a:rPr lang="de-DE" sz="11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sources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both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years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because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bad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growth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conditions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thin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coarse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, and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loosy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soils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low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amounts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plant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available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water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which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faced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relatively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high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soil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respiration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rates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82317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2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3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9"/>
                  </p:tgtEl>
                </p:cond>
              </p:nextCondLst>
            </p:seq>
          </p:childTnLst>
        </p:cTn>
      </p:par>
    </p:tnLst>
    <p:bldLst>
      <p:bldP spid="350" grpId="0" animBg="1"/>
      <p:bldP spid="350" grpId="1" animBg="1"/>
      <p:bldP spid="351" grpId="0" animBg="1"/>
      <p:bldP spid="351" grpId="1" animBg="1"/>
      <p:bldP spid="352" grpId="0" animBg="1"/>
      <p:bldP spid="352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5B69D4EF-887E-444C-87B9-B3B140617666}"/>
              </a:ext>
            </a:extLst>
          </p:cNvPr>
          <p:cNvSpPr txBox="1"/>
          <p:nvPr/>
        </p:nvSpPr>
        <p:spPr>
          <a:xfrm>
            <a:off x="0" y="173765"/>
            <a:ext cx="8800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Implications</a:t>
            </a:r>
            <a:endParaRPr lang="de-DE" sz="2000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Pfeil: nach unten 15">
            <a:hlinkClick r:id="rId3" action="ppaction://hlinksldjump"/>
            <a:extLst>
              <a:ext uri="{FF2B5EF4-FFF2-40B4-BE49-F238E27FC236}">
                <a16:creationId xmlns:a16="http://schemas.microsoft.com/office/drawing/2014/main" id="{7FAF6CA1-D9E4-4CC2-91C5-7F6144B1D10E}"/>
              </a:ext>
            </a:extLst>
          </p:cNvPr>
          <p:cNvSpPr/>
          <p:nvPr/>
        </p:nvSpPr>
        <p:spPr>
          <a:xfrm rot="5400000">
            <a:off x="8120962" y="-143227"/>
            <a:ext cx="631355" cy="1097463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500" dirty="0">
                <a:solidFill>
                  <a:schemeClr val="tx1"/>
                </a:solidFill>
              </a:rPr>
              <a:t>Menu</a:t>
            </a:r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C25DD826-84A6-416D-B673-A9A6DECEA3BD}"/>
              </a:ext>
            </a:extLst>
          </p:cNvPr>
          <p:cNvSpPr txBox="1"/>
          <p:nvPr/>
        </p:nvSpPr>
        <p:spPr>
          <a:xfrm>
            <a:off x="158628" y="805120"/>
            <a:ext cx="8826743" cy="5031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As a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consequence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climate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change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drought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periods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will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intensity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duration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, and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frequency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following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years</a:t>
            </a:r>
            <a:endParaRPr lang="de-DE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This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study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shows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urban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forest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ecosystems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prone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droughts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because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forests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in urban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areas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often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limited in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rooting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water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supply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depends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rainwater</a:t>
            </a:r>
            <a:endParaRPr lang="de-DE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vitality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forest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decrease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provision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ecosystem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services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such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CO</a:t>
            </a:r>
            <a:r>
              <a:rPr lang="de-DE" sz="15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sequestration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decreases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well</a:t>
            </a:r>
            <a:endParaRPr lang="de-DE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Following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recommendations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made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742950" lvl="1" indent="-2857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Semi-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natural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forests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deep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native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soils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able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sustain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longer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drought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periods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keep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up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their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CO</a:t>
            </a:r>
            <a:r>
              <a:rPr lang="de-DE" sz="15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fixation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potential.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Because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those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forests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important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urban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carbon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budget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preserved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against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other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landuses</a:t>
            </a:r>
            <a:endParaRPr lang="de-DE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urban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forests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planned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practioneers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provide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good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growth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conditions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especially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deep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rooting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zone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carbon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rich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soils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which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supplies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large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amounts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plant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available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water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ensure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good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vitality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even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under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drought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conditions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urban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forest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ecosystems</a:t>
            </a:r>
            <a:endParaRPr lang="de-DE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hteck 5">
            <a:hlinkClick r:id="rId4" action="ppaction://hlinksldjump"/>
            <a:extLst>
              <a:ext uri="{FF2B5EF4-FFF2-40B4-BE49-F238E27FC236}">
                <a16:creationId xmlns:a16="http://schemas.microsoft.com/office/drawing/2014/main" id="{AD9EBE50-B7C5-4999-AF3C-29E71C7F2039}"/>
              </a:ext>
            </a:extLst>
          </p:cNvPr>
          <p:cNvSpPr/>
          <p:nvPr/>
        </p:nvSpPr>
        <p:spPr>
          <a:xfrm>
            <a:off x="7545371" y="6199156"/>
            <a:ext cx="1440000" cy="54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 </a:t>
            </a:r>
            <a:r>
              <a:rPr lang="de-DE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highlights</a:t>
            </a:r>
            <a:endParaRPr lang="de-DE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1463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2698</Words>
  <Application>Microsoft Office PowerPoint</Application>
  <PresentationFormat>Bildschirmpräsentation (4:3)</PresentationFormat>
  <Paragraphs>312</Paragraphs>
  <Slides>21</Slides>
  <Notes>14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Cambria Math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Tobias Scholz</dc:creator>
  <cp:lastModifiedBy>Tobias Scholz</cp:lastModifiedBy>
  <cp:revision>144</cp:revision>
  <dcterms:created xsi:type="dcterms:W3CDTF">2021-03-29T12:40:58Z</dcterms:created>
  <dcterms:modified xsi:type="dcterms:W3CDTF">2021-04-14T08:21:50Z</dcterms:modified>
</cp:coreProperties>
</file>