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8" r:id="rId3"/>
    <p:sldId id="260" r:id="rId4"/>
    <p:sldId id="263" r:id="rId5"/>
    <p:sldId id="261" r:id="rId6"/>
    <p:sldId id="265" r:id="rId7"/>
    <p:sldId id="266" r:id="rId8"/>
    <p:sldId id="267" r:id="rId9"/>
    <p:sldId id="257" r:id="rId10"/>
    <p:sldId id="264"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p:scale>
          <a:sx n="65" d="100"/>
          <a:sy n="65" d="100"/>
        </p:scale>
        <p:origin x="54" y="8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8DCE-AD2A-4AE3-B0F2-DF01768BB3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5B9396A-5F5E-4676-A899-61DF39E34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B7B84D-6158-4712-A672-BBFC47D12915}"/>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147D2C5D-55EA-4386-86E2-6CD8FE609F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8004BC-E8B5-4948-B410-383260CA9BC8}"/>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2900326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E761-4018-4952-BD2A-B50F36DBA5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015E33-DDD0-4104-BA0E-97BE4F9845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7D51B9-AFBA-4F06-A8FB-A289792CCD1C}"/>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1DD75986-C0F4-4BFC-9F1B-0A1C0EA958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1C27A3-9077-4737-8320-F1C4B8842D28}"/>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148397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4B8A-C20B-4F69-A824-AC65636868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308295-9F2F-4D7F-93A9-71EB48B28F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3D772-0CF6-4CEA-B9E0-B8F1291D4264}"/>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F4F7A251-87B9-4053-8D48-CDC7A8A9CC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4B5951-1D5C-460C-BA44-79EEB8740115}"/>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2979248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CBE7-FA7C-4476-A132-8416E0B404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297296E-A56B-4283-BE51-56D92EA0B8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95D809-A138-44C8-9347-071655EEAD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486511-BB7F-4796-9DC7-BBCF38F748A8}"/>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6" name="Footer Placeholder 5">
            <a:extLst>
              <a:ext uri="{FF2B5EF4-FFF2-40B4-BE49-F238E27FC236}">
                <a16:creationId xmlns:a16="http://schemas.microsoft.com/office/drawing/2014/main" id="{FBF6B81E-F505-4BE1-8196-66F570BDF5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F6D5FC-D905-474C-8A9E-86D36952401A}"/>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2738070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2CF11-2BD0-41F8-BF60-A15A84AD39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D04F5D-17C8-4455-9DC4-7CE4EED41A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D78710-B79A-446D-ADCF-C07E180C36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93B7453-15A7-41B6-8AE1-217DF74EF0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8B9F5E-62A8-4915-B49E-033671B051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112C6D-1DD7-4DE4-BC5A-CD5F33643EB5}"/>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8" name="Footer Placeholder 7">
            <a:extLst>
              <a:ext uri="{FF2B5EF4-FFF2-40B4-BE49-F238E27FC236}">
                <a16:creationId xmlns:a16="http://schemas.microsoft.com/office/drawing/2014/main" id="{64947B7D-FA24-4CDF-A921-3E4B4ECD1B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5B3BACC-E656-4F70-85E7-68A4C3CE83B6}"/>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176675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CB9D-4D91-466A-B5A8-1A6A527B364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E459A3D-9E42-4F81-9F18-CBCC63C39076}"/>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4" name="Footer Placeholder 3">
            <a:extLst>
              <a:ext uri="{FF2B5EF4-FFF2-40B4-BE49-F238E27FC236}">
                <a16:creationId xmlns:a16="http://schemas.microsoft.com/office/drawing/2014/main" id="{A9C999E1-5013-4950-B7F8-9653D7A61E9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3C506E2-2073-46B1-86AE-35E77B2F36AF}"/>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3472751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A4AF25-C6EA-4066-8B1A-924B3DD0A1F7}"/>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3" name="Footer Placeholder 2">
            <a:extLst>
              <a:ext uri="{FF2B5EF4-FFF2-40B4-BE49-F238E27FC236}">
                <a16:creationId xmlns:a16="http://schemas.microsoft.com/office/drawing/2014/main" id="{43C65FC1-D148-4EB7-9BD0-2AEF300AA7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AE16861-D9CC-4C2A-96BD-ADC5305A5317}"/>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3351077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6F99-34C8-41C3-A2CC-4E68FDC189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7A4FC5D-CBEA-4CE6-8AF7-E193FB3E94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D49E58-6AFD-4A8D-9206-F6DB15AA7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0936DE-B273-4DAE-8F0A-664C641FBAF1}"/>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6" name="Footer Placeholder 5">
            <a:extLst>
              <a:ext uri="{FF2B5EF4-FFF2-40B4-BE49-F238E27FC236}">
                <a16:creationId xmlns:a16="http://schemas.microsoft.com/office/drawing/2014/main" id="{C5A2B166-DF48-435B-A0E9-020922B86B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AF19D5-CFEE-419A-9CE6-829391ED4F6F}"/>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93461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0A880-F01F-4528-8E52-77D2F1098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943F5A-BE12-4255-B78E-8C8345BC8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EB7A452-620D-4B60-8C50-67637769E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5D25AA-9CC2-4870-8729-7DEB55FDE6D5}"/>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6" name="Footer Placeholder 5">
            <a:extLst>
              <a:ext uri="{FF2B5EF4-FFF2-40B4-BE49-F238E27FC236}">
                <a16:creationId xmlns:a16="http://schemas.microsoft.com/office/drawing/2014/main" id="{238E09C8-0D51-408C-B2FD-BC1FEB8997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212E68-CDA3-4BBC-A151-2EA68900A8DD}"/>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3219896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A2EA-20AD-4142-85F8-905B61CFD6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EEA2C-A1E8-4432-83DC-6DE17CFB05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E09C90-00A0-4DC3-AA11-45A6934DC7D9}"/>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C0FED3A8-58EC-4E5D-BE27-C66FABA883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C4FFFA-2619-4CDD-A1FC-7880D0D31203}"/>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3276263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893F77-5536-4DCD-AF40-A7384F0BD9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769489-4555-4961-8FD1-2CECFD233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FFED01-F92F-4FE1-8194-1AF01B3EBB66}"/>
              </a:ext>
            </a:extLst>
          </p:cNvPr>
          <p:cNvSpPr>
            <a:spLocks noGrp="1"/>
          </p:cNvSpPr>
          <p:nvPr>
            <p:ph type="dt" sz="half" idx="10"/>
          </p:nvPr>
        </p:nvSpPr>
        <p:spPr/>
        <p:txBody>
          <a:body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CB954960-7AB5-4D0C-8239-8604CEE088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F96C36-7E65-4DB7-AF2C-C6F33E5B72B8}"/>
              </a:ext>
            </a:extLst>
          </p:cNvPr>
          <p:cNvSpPr>
            <a:spLocks noGrp="1"/>
          </p:cNvSpPr>
          <p:nvPr>
            <p:ph type="sldNum" sz="quarter" idx="12"/>
          </p:nvPr>
        </p:nvSpPr>
        <p:spPr/>
        <p:txBody>
          <a:bodyPr/>
          <a:lstStyle/>
          <a:p>
            <a:fld id="{015B4FA6-D8E5-4AEE-B0B0-983979F2AF62}" type="slidenum">
              <a:rPr lang="en-GB" smtClean="0"/>
              <a:t>‹#›</a:t>
            </a:fld>
            <a:endParaRPr lang="en-GB"/>
          </a:p>
        </p:txBody>
      </p:sp>
    </p:spTree>
    <p:extLst>
      <p:ext uri="{BB962C8B-B14F-4D97-AF65-F5344CB8AC3E}">
        <p14:creationId xmlns:p14="http://schemas.microsoft.com/office/powerpoint/2010/main" val="897846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47422C-B9E3-41BD-B4EE-182BF7018E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FBB8DA-C58B-48A9-A23C-4E0943201E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765DF3-37FA-4EC1-AE74-33EC52D3F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7EADA-CB6C-40C3-A1C5-89FD1B27FB20}" type="datetimeFigureOut">
              <a:rPr lang="en-GB" smtClean="0"/>
              <a:t>21/04/2021</a:t>
            </a:fld>
            <a:endParaRPr lang="en-GB"/>
          </a:p>
        </p:txBody>
      </p:sp>
      <p:sp>
        <p:nvSpPr>
          <p:cNvPr id="5" name="Footer Placeholder 4">
            <a:extLst>
              <a:ext uri="{FF2B5EF4-FFF2-40B4-BE49-F238E27FC236}">
                <a16:creationId xmlns:a16="http://schemas.microsoft.com/office/drawing/2014/main" id="{58048E0B-768B-450D-B58F-46532E5BA5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828E632-AF5E-4CC3-98C6-7580F9EF4D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B4FA6-D8E5-4AEE-B0B0-983979F2AF62}" type="slidenum">
              <a:rPr lang="en-GB" smtClean="0"/>
              <a:t>‹#›</a:t>
            </a:fld>
            <a:endParaRPr lang="en-GB"/>
          </a:p>
        </p:txBody>
      </p:sp>
    </p:spTree>
    <p:extLst>
      <p:ext uri="{BB962C8B-B14F-4D97-AF65-F5344CB8AC3E}">
        <p14:creationId xmlns:p14="http://schemas.microsoft.com/office/powerpoint/2010/main" val="3986853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svg"/><Relationship Id="rId10" Type="http://schemas.openxmlformats.org/officeDocument/2006/relationships/image" Target="../media/image14.sv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gif"/></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4.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image" Target="../media/image4.png"/><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5" Type="http://schemas.openxmlformats.org/officeDocument/2006/relationships/image" Target="../media/image3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AS_(PMS)">
            <a:extLst>
              <a:ext uri="{FF2B5EF4-FFF2-40B4-BE49-F238E27FC236}">
                <a16:creationId xmlns:a16="http://schemas.microsoft.com/office/drawing/2014/main" id="{997E47F2-A476-4522-AAE3-19D797A3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6293" y="6212777"/>
            <a:ext cx="2144679" cy="4802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01879B52-CDCD-40D1-AF2D-C79CCDA7E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6021" y="6217440"/>
            <a:ext cx="2289212" cy="4755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5E9186D-DC4B-4AE7-A991-264D782205D8}"/>
              </a:ext>
            </a:extLst>
          </p:cNvPr>
          <p:cNvPicPr>
            <a:picLocks noChangeAspect="1"/>
          </p:cNvPicPr>
          <p:nvPr/>
        </p:nvPicPr>
        <p:blipFill rotWithShape="1">
          <a:blip r:embed="rId4">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7" name="TextBox 6">
            <a:extLst>
              <a:ext uri="{FF2B5EF4-FFF2-40B4-BE49-F238E27FC236}">
                <a16:creationId xmlns:a16="http://schemas.microsoft.com/office/drawing/2014/main" id="{C5C4C680-B855-4983-BACF-DD9FCB2B8313}"/>
              </a:ext>
            </a:extLst>
          </p:cNvPr>
          <p:cNvSpPr txBox="1"/>
          <p:nvPr/>
        </p:nvSpPr>
        <p:spPr>
          <a:xfrm>
            <a:off x="428623" y="924658"/>
            <a:ext cx="14808993" cy="646331"/>
          </a:xfrm>
          <a:prstGeom prst="rect">
            <a:avLst/>
          </a:prstGeom>
          <a:noFill/>
        </p:spPr>
        <p:txBody>
          <a:bodyPr wrap="square" rtlCol="0">
            <a:spAutoFit/>
          </a:bodyPr>
          <a:lstStyle/>
          <a:p>
            <a:r>
              <a:rPr lang="en-GB" sz="3600" dirty="0">
                <a:latin typeface="Comfortaa" panose="00000500000000000000" pitchFamily="2" charset="0"/>
              </a:rPr>
              <a:t>Estimating double-diffusive dissipation rates</a:t>
            </a:r>
          </a:p>
        </p:txBody>
      </p:sp>
      <p:sp>
        <p:nvSpPr>
          <p:cNvPr id="8" name="TextBox 7">
            <a:extLst>
              <a:ext uri="{FF2B5EF4-FFF2-40B4-BE49-F238E27FC236}">
                <a16:creationId xmlns:a16="http://schemas.microsoft.com/office/drawing/2014/main" id="{F31A6EB2-D6CF-4319-A4C6-C8E6DDC7D997}"/>
              </a:ext>
            </a:extLst>
          </p:cNvPr>
          <p:cNvSpPr txBox="1"/>
          <p:nvPr/>
        </p:nvSpPr>
        <p:spPr>
          <a:xfrm>
            <a:off x="246767" y="6098945"/>
            <a:ext cx="6898369" cy="707886"/>
          </a:xfrm>
          <a:prstGeom prst="rect">
            <a:avLst/>
          </a:prstGeom>
          <a:noFill/>
        </p:spPr>
        <p:txBody>
          <a:bodyPr wrap="square" rtlCol="0">
            <a:spAutoFit/>
          </a:bodyPr>
          <a:lstStyle/>
          <a:p>
            <a:r>
              <a:rPr lang="en-GB" sz="2000" dirty="0">
                <a:latin typeface="Comfortaa" panose="00000500000000000000" pitchFamily="2" charset="0"/>
              </a:rPr>
              <a:t>Leo Middleton, Effie Fine, Jennifer Mackinnon, Matthew Alford and John Taylor</a:t>
            </a:r>
          </a:p>
        </p:txBody>
      </p:sp>
      <p:pic>
        <p:nvPicPr>
          <p:cNvPr id="9" name="Picture 8" descr="Graphical user interface, chart&#10;&#10;Description automatically generated">
            <a:extLst>
              <a:ext uri="{FF2B5EF4-FFF2-40B4-BE49-F238E27FC236}">
                <a16:creationId xmlns:a16="http://schemas.microsoft.com/office/drawing/2014/main" id="{7CEA5517-2D19-487A-A195-36D6E1884C76}"/>
              </a:ext>
            </a:extLst>
          </p:cNvPr>
          <p:cNvPicPr>
            <a:picLocks noChangeAspect="1"/>
          </p:cNvPicPr>
          <p:nvPr/>
        </p:nvPicPr>
        <p:blipFill rotWithShape="1">
          <a:blip r:embed="rId5">
            <a:extLst>
              <a:ext uri="{28A0092B-C50C-407E-A947-70E740481C1C}">
                <a14:useLocalDpi xmlns:a14="http://schemas.microsoft.com/office/drawing/2010/main" val="0"/>
              </a:ext>
            </a:extLst>
          </a:blip>
          <a:srcRect r="13645" b="53318"/>
          <a:stretch/>
        </p:blipFill>
        <p:spPr>
          <a:xfrm>
            <a:off x="428623" y="2139383"/>
            <a:ext cx="10475341" cy="3272673"/>
          </a:xfrm>
          <a:prstGeom prst="rect">
            <a:avLst/>
          </a:prstGeom>
        </p:spPr>
      </p:pic>
    </p:spTree>
    <p:extLst>
      <p:ext uri="{BB962C8B-B14F-4D97-AF65-F5344CB8AC3E}">
        <p14:creationId xmlns:p14="http://schemas.microsoft.com/office/powerpoint/2010/main" val="3155428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7BA5893E-92D3-46F5-AAED-D4E215A60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21" y="1240321"/>
            <a:ext cx="6164412" cy="5022854"/>
          </a:xfrm>
          <a:prstGeom prst="rect">
            <a:avLst/>
          </a:prstGeom>
        </p:spPr>
      </p:pic>
      <p:pic>
        <p:nvPicPr>
          <p:cNvPr id="9" name="New picture">
            <a:extLst>
              <a:ext uri="{FF2B5EF4-FFF2-40B4-BE49-F238E27FC236}">
                <a16:creationId xmlns:a16="http://schemas.microsoft.com/office/drawing/2014/main" id="{82E83DB3-541D-4CB9-9606-2B7042DE4DA5}"/>
              </a:ext>
            </a:extLst>
          </p:cNvPr>
          <p:cNvPicPr>
            <a:picLocks noChangeAspect="1"/>
          </p:cNvPicPr>
          <p:nvPr/>
        </p:nvPicPr>
        <p:blipFill>
          <a:blip r:embed="rId4"/>
          <a:srcRect b="57045"/>
          <a:stretch>
            <a:fillRect/>
          </a:stretch>
        </p:blipFill>
        <p:spPr>
          <a:xfrm>
            <a:off x="6925780" y="955469"/>
            <a:ext cx="4603870" cy="1821146"/>
          </a:xfrm>
          <a:prstGeom prst="rect">
            <a:avLst/>
          </a:prstGeom>
          <a:noFill/>
          <a:ln cap="flat">
            <a:noFill/>
          </a:ln>
        </p:spPr>
      </p:pic>
      <p:sp>
        <p:nvSpPr>
          <p:cNvPr id="10" name="TextBox 9">
            <a:extLst>
              <a:ext uri="{FF2B5EF4-FFF2-40B4-BE49-F238E27FC236}">
                <a16:creationId xmlns:a16="http://schemas.microsoft.com/office/drawing/2014/main" id="{CE489A3C-1E24-4000-8974-0AAD774A9751}"/>
              </a:ext>
            </a:extLst>
          </p:cNvPr>
          <p:cNvSpPr txBox="1"/>
          <p:nvPr/>
        </p:nvSpPr>
        <p:spPr>
          <a:xfrm>
            <a:off x="6718067" y="3247150"/>
            <a:ext cx="4781084" cy="369331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Comfortaa" panose="00000500000000000000" pitchFamily="2" charset="0"/>
              </a:rPr>
              <a:t>High resolution eddy observations (including microstructure) on </a:t>
            </a:r>
            <a:r>
              <a:rPr lang="en-GB" dirty="0" err="1">
                <a:latin typeface="Comfortaa" panose="00000500000000000000" pitchFamily="2" charset="0"/>
              </a:rPr>
              <a:t>Chuchki</a:t>
            </a:r>
            <a:r>
              <a:rPr lang="en-GB" dirty="0">
                <a:latin typeface="Comfortaa" panose="00000500000000000000" pitchFamily="2" charset="0"/>
              </a:rPr>
              <a:t> slope (Arctic Ocean) presented in Fine et al. 2018</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Regions of enhanced dissipation were observed on the edges of the eddy, thought to be caused by double-diffusive convection</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Can we predict the dissipation rate due to double-diffusive convection?</a:t>
            </a:r>
          </a:p>
          <a:p>
            <a:pPr marL="285750" indent="-285750">
              <a:buFont typeface="Arial" panose="020B0604020202020204" pitchFamily="34" charset="0"/>
              <a:buChar char="•"/>
            </a:pPr>
            <a:endParaRPr lang="en-GB" dirty="0">
              <a:latin typeface="Comfortaa" panose="00000500000000000000" pitchFamily="2" charset="0"/>
            </a:endParaRPr>
          </a:p>
        </p:txBody>
      </p:sp>
      <p:sp>
        <p:nvSpPr>
          <p:cNvPr id="11" name="TextBox 10">
            <a:extLst>
              <a:ext uri="{FF2B5EF4-FFF2-40B4-BE49-F238E27FC236}">
                <a16:creationId xmlns:a16="http://schemas.microsoft.com/office/drawing/2014/main" id="{B4FD073E-3289-41CF-8C93-AC42A5A4D9ED}"/>
              </a:ext>
            </a:extLst>
          </p:cNvPr>
          <p:cNvSpPr txBox="1"/>
          <p:nvPr/>
        </p:nvSpPr>
        <p:spPr>
          <a:xfrm>
            <a:off x="709932" y="448232"/>
            <a:ext cx="5607844" cy="646331"/>
          </a:xfrm>
          <a:prstGeom prst="rect">
            <a:avLst/>
          </a:prstGeom>
          <a:noFill/>
        </p:spPr>
        <p:txBody>
          <a:bodyPr wrap="square" rtlCol="0">
            <a:spAutoFit/>
          </a:bodyPr>
          <a:lstStyle/>
          <a:p>
            <a:r>
              <a:rPr lang="en-GB" sz="3600" dirty="0">
                <a:latin typeface="Comfortaa" panose="00000500000000000000" pitchFamily="2" charset="0"/>
              </a:rPr>
              <a:t>Observations</a:t>
            </a:r>
          </a:p>
        </p:txBody>
      </p:sp>
      <p:sp>
        <p:nvSpPr>
          <p:cNvPr id="2" name="TextBox 1">
            <a:extLst>
              <a:ext uri="{FF2B5EF4-FFF2-40B4-BE49-F238E27FC236}">
                <a16:creationId xmlns:a16="http://schemas.microsoft.com/office/drawing/2014/main" id="{8F0BBD1B-91FC-4146-A3C4-C5A04C99D9D1}"/>
              </a:ext>
            </a:extLst>
          </p:cNvPr>
          <p:cNvSpPr txBox="1"/>
          <p:nvPr/>
        </p:nvSpPr>
        <p:spPr>
          <a:xfrm>
            <a:off x="7608422" y="671815"/>
            <a:ext cx="3000375" cy="338554"/>
          </a:xfrm>
          <a:prstGeom prst="rect">
            <a:avLst/>
          </a:prstGeom>
          <a:noFill/>
        </p:spPr>
        <p:txBody>
          <a:bodyPr wrap="square" rtlCol="0">
            <a:spAutoFit/>
          </a:bodyPr>
          <a:lstStyle/>
          <a:p>
            <a:r>
              <a:rPr lang="en-GB" sz="1600" dirty="0">
                <a:latin typeface="Comfortaa" panose="00000500000000000000" pitchFamily="2" charset="0"/>
              </a:rPr>
              <a:t>Fine et al. 2018</a:t>
            </a:r>
          </a:p>
        </p:txBody>
      </p:sp>
    </p:spTree>
    <p:extLst>
      <p:ext uri="{BB962C8B-B14F-4D97-AF65-F5344CB8AC3E}">
        <p14:creationId xmlns:p14="http://schemas.microsoft.com/office/powerpoint/2010/main" val="3860149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Method outline</a:t>
            </a:r>
          </a:p>
        </p:txBody>
      </p:sp>
      <p:sp>
        <p:nvSpPr>
          <p:cNvPr id="4" name="TextBox 3">
            <a:extLst>
              <a:ext uri="{FF2B5EF4-FFF2-40B4-BE49-F238E27FC236}">
                <a16:creationId xmlns:a16="http://schemas.microsoft.com/office/drawing/2014/main" id="{E9EBA135-CE97-4A97-A78E-D3FE13F1548F}"/>
              </a:ext>
            </a:extLst>
          </p:cNvPr>
          <p:cNvSpPr txBox="1"/>
          <p:nvPr/>
        </p:nvSpPr>
        <p:spPr>
          <a:xfrm>
            <a:off x="479323" y="1196227"/>
            <a:ext cx="7694600" cy="5632311"/>
          </a:xfrm>
          <a:prstGeom prst="rect">
            <a:avLst/>
          </a:prstGeom>
          <a:noFill/>
        </p:spPr>
        <p:txBody>
          <a:bodyPr wrap="square" rtlCol="0">
            <a:spAutoFit/>
          </a:bodyPr>
          <a:lstStyle/>
          <a:p>
            <a:r>
              <a:rPr lang="en-GB" dirty="0">
                <a:latin typeface="Comfortaa" panose="00000500000000000000" pitchFamily="2" charset="0"/>
              </a:rPr>
              <a:t>Our method relies on two main assumptions:</a:t>
            </a:r>
          </a:p>
          <a:p>
            <a:pPr marL="342900" indent="-342900">
              <a:buFont typeface="+mj-lt"/>
              <a:buAutoNum type="arabicPeriod"/>
            </a:pPr>
            <a:endParaRPr lang="en-GB" dirty="0">
              <a:latin typeface="Comfortaa" panose="00000500000000000000" pitchFamily="2" charset="0"/>
            </a:endParaRPr>
          </a:p>
          <a:p>
            <a:pPr marL="342900" indent="-342900">
              <a:buFont typeface="+mj-lt"/>
              <a:buAutoNum type="arabicPeriod"/>
            </a:pPr>
            <a:r>
              <a:rPr lang="en-GB" dirty="0">
                <a:latin typeface="Comfortaa" panose="00000500000000000000" pitchFamily="2" charset="0"/>
              </a:rPr>
              <a:t>The dissipation rate is forced by an up-gradient buoyancy flux (i.e. double-diffusive convection is the driver of turbulence),</a:t>
            </a:r>
          </a:p>
          <a:p>
            <a:pPr marL="342900" indent="-342900">
              <a:buFont typeface="+mj-lt"/>
              <a:buAutoNum type="arabicPeriod"/>
            </a:pPr>
            <a:endParaRPr lang="en-GB" dirty="0">
              <a:latin typeface="Comfortaa" panose="00000500000000000000" pitchFamily="2" charset="0"/>
            </a:endParaRPr>
          </a:p>
          <a:p>
            <a:r>
              <a:rPr lang="en-GB" dirty="0">
                <a:latin typeface="Comfortaa" panose="00000500000000000000" pitchFamily="2" charset="0"/>
              </a:rPr>
              <a:t> so                                            (see Middleton and Taylor 2020)</a:t>
            </a: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Rewriting the diapycnal buoyancy flux         in terms of buoyancy and spice, </a:t>
            </a: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the first term is positive, so the second term must dominate to give                ,  so we estimate  the second term</a:t>
            </a:r>
          </a:p>
          <a:p>
            <a:r>
              <a:rPr lang="en-GB" dirty="0">
                <a:latin typeface="Comfortaa" panose="00000500000000000000" pitchFamily="2" charset="0"/>
              </a:rPr>
              <a:t>                                              </a:t>
            </a:r>
          </a:p>
        </p:txBody>
      </p:sp>
      <p:pic>
        <p:nvPicPr>
          <p:cNvPr id="13" name="Picture 12">
            <a:extLst>
              <a:ext uri="{FF2B5EF4-FFF2-40B4-BE49-F238E27FC236}">
                <a16:creationId xmlns:a16="http://schemas.microsoft.com/office/drawing/2014/main" id="{20DB971E-C40A-4C85-A609-5FD18147DD01}"/>
              </a:ext>
            </a:extLst>
          </p:cNvPr>
          <p:cNvPicPr>
            <a:picLocks noChangeAspect="1"/>
          </p:cNvPicPr>
          <p:nvPr/>
        </p:nvPicPr>
        <p:blipFill rotWithShape="1">
          <a:blip r:embed="rId3"/>
          <a:srcRect l="59681" t="64373" r="28515" b="29791"/>
          <a:stretch/>
        </p:blipFill>
        <p:spPr>
          <a:xfrm>
            <a:off x="1500252" y="2844910"/>
            <a:ext cx="1439082" cy="400050"/>
          </a:xfrm>
          <a:prstGeom prst="rect">
            <a:avLst/>
          </a:prstGeom>
        </p:spPr>
      </p:pic>
      <p:pic>
        <p:nvPicPr>
          <p:cNvPr id="14" name="Graphic 13">
            <a:extLst>
              <a:ext uri="{FF2B5EF4-FFF2-40B4-BE49-F238E27FC236}">
                <a16:creationId xmlns:a16="http://schemas.microsoft.com/office/drawing/2014/main" id="{A95DDE1A-48C1-474A-8FBA-D5A8DF261F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35179" y="4073658"/>
            <a:ext cx="1284925" cy="207565"/>
          </a:xfrm>
          <a:prstGeom prst="rect">
            <a:avLst/>
          </a:prstGeom>
        </p:spPr>
      </p:pic>
      <p:pic>
        <p:nvPicPr>
          <p:cNvPr id="15" name="Graphic 14">
            <a:extLst>
              <a:ext uri="{FF2B5EF4-FFF2-40B4-BE49-F238E27FC236}">
                <a16:creationId xmlns:a16="http://schemas.microsoft.com/office/drawing/2014/main" id="{AB66F9A1-7435-47AB-AF49-2DD9F5EAD8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45801" y="4445437"/>
            <a:ext cx="1418787" cy="231433"/>
          </a:xfrm>
          <a:prstGeom prst="rect">
            <a:avLst/>
          </a:prstGeom>
        </p:spPr>
      </p:pic>
      <p:pic>
        <p:nvPicPr>
          <p:cNvPr id="16" name="Picture 15">
            <a:extLst>
              <a:ext uri="{FF2B5EF4-FFF2-40B4-BE49-F238E27FC236}">
                <a16:creationId xmlns:a16="http://schemas.microsoft.com/office/drawing/2014/main" id="{A0A25CFD-1E08-43BE-8468-449151CE8B4C}"/>
              </a:ext>
            </a:extLst>
          </p:cNvPr>
          <p:cNvPicPr>
            <a:picLocks noChangeAspect="1"/>
          </p:cNvPicPr>
          <p:nvPr/>
        </p:nvPicPr>
        <p:blipFill rotWithShape="1">
          <a:blip r:embed="rId8"/>
          <a:srcRect l="64019" t="63214" r="34216" b="33648"/>
          <a:stretch/>
        </p:blipFill>
        <p:spPr>
          <a:xfrm>
            <a:off x="5211201" y="3675592"/>
            <a:ext cx="339213" cy="339213"/>
          </a:xfrm>
          <a:prstGeom prst="rect">
            <a:avLst/>
          </a:prstGeom>
        </p:spPr>
      </p:pic>
      <p:pic>
        <p:nvPicPr>
          <p:cNvPr id="18" name="Graphic 17">
            <a:extLst>
              <a:ext uri="{FF2B5EF4-FFF2-40B4-BE49-F238E27FC236}">
                <a16:creationId xmlns:a16="http://schemas.microsoft.com/office/drawing/2014/main" id="{309CA92B-E91C-4AB6-88EB-C6709BC00B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1017" y="4598788"/>
            <a:ext cx="4858177" cy="1055680"/>
          </a:xfrm>
          <a:prstGeom prst="rect">
            <a:avLst/>
          </a:prstGeom>
        </p:spPr>
      </p:pic>
      <p:pic>
        <p:nvPicPr>
          <p:cNvPr id="20" name="Graphic 19">
            <a:extLst>
              <a:ext uri="{FF2B5EF4-FFF2-40B4-BE49-F238E27FC236}">
                <a16:creationId xmlns:a16="http://schemas.microsoft.com/office/drawing/2014/main" id="{AF491D06-3292-4284-AEC6-92348B07001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22779" y="6214986"/>
            <a:ext cx="809671" cy="261586"/>
          </a:xfrm>
          <a:prstGeom prst="rect">
            <a:avLst/>
          </a:prstGeom>
        </p:spPr>
      </p:pic>
      <p:pic>
        <p:nvPicPr>
          <p:cNvPr id="22" name="Graphic 21">
            <a:extLst>
              <a:ext uri="{FF2B5EF4-FFF2-40B4-BE49-F238E27FC236}">
                <a16:creationId xmlns:a16="http://schemas.microsoft.com/office/drawing/2014/main" id="{1347BBEB-A78C-468C-A3DB-357E447631F0}"/>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16773" t="-7094" r="76700" b="79851"/>
          <a:stretch/>
        </p:blipFill>
        <p:spPr>
          <a:xfrm>
            <a:off x="9439826" y="2798919"/>
            <a:ext cx="317091" cy="287593"/>
          </a:xfrm>
          <a:prstGeom prst="rect">
            <a:avLst/>
          </a:prstGeom>
        </p:spPr>
      </p:pic>
      <p:pic>
        <p:nvPicPr>
          <p:cNvPr id="23" name="Graphic 22">
            <a:extLst>
              <a:ext uri="{FF2B5EF4-FFF2-40B4-BE49-F238E27FC236}">
                <a16:creationId xmlns:a16="http://schemas.microsoft.com/office/drawing/2014/main" id="{F4EE2272-7678-4787-91D0-1AA90E5D8799}"/>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29555" t="-16196" r="63918" b="79851"/>
          <a:stretch/>
        </p:blipFill>
        <p:spPr>
          <a:xfrm>
            <a:off x="9494322" y="3284219"/>
            <a:ext cx="317091" cy="383684"/>
          </a:xfrm>
          <a:prstGeom prst="rect">
            <a:avLst/>
          </a:prstGeom>
        </p:spPr>
      </p:pic>
      <p:pic>
        <p:nvPicPr>
          <p:cNvPr id="24" name="Picture 23">
            <a:extLst>
              <a:ext uri="{FF2B5EF4-FFF2-40B4-BE49-F238E27FC236}">
                <a16:creationId xmlns:a16="http://schemas.microsoft.com/office/drawing/2014/main" id="{CC806AAA-0FB6-4BC3-892E-AF4F429BFF70}"/>
              </a:ext>
            </a:extLst>
          </p:cNvPr>
          <p:cNvPicPr>
            <a:picLocks noChangeAspect="1"/>
          </p:cNvPicPr>
          <p:nvPr/>
        </p:nvPicPr>
        <p:blipFill rotWithShape="1">
          <a:blip r:embed="rId13"/>
          <a:srcRect l="77252" t="59107" r="21053" b="37691"/>
          <a:stretch/>
        </p:blipFill>
        <p:spPr>
          <a:xfrm>
            <a:off x="9412577" y="4905163"/>
            <a:ext cx="371587" cy="394763"/>
          </a:xfrm>
          <a:prstGeom prst="rect">
            <a:avLst/>
          </a:prstGeom>
        </p:spPr>
      </p:pic>
      <p:sp>
        <p:nvSpPr>
          <p:cNvPr id="25" name="TextBox 24">
            <a:extLst>
              <a:ext uri="{FF2B5EF4-FFF2-40B4-BE49-F238E27FC236}">
                <a16:creationId xmlns:a16="http://schemas.microsoft.com/office/drawing/2014/main" id="{BDC5F2CF-6C23-48C6-AA4C-A584D78BE7A4}"/>
              </a:ext>
            </a:extLst>
          </p:cNvPr>
          <p:cNvSpPr txBox="1"/>
          <p:nvPr/>
        </p:nvSpPr>
        <p:spPr>
          <a:xfrm>
            <a:off x="10028796" y="2703631"/>
            <a:ext cx="2263877" cy="3970318"/>
          </a:xfrm>
          <a:prstGeom prst="rect">
            <a:avLst/>
          </a:prstGeom>
          <a:noFill/>
        </p:spPr>
        <p:txBody>
          <a:bodyPr wrap="square" rtlCol="0">
            <a:spAutoFit/>
          </a:bodyPr>
          <a:lstStyle/>
          <a:p>
            <a:r>
              <a:rPr lang="en-GB" sz="1400" dirty="0">
                <a:latin typeface="Comfortaa" panose="00000500000000000000" pitchFamily="2" charset="0"/>
              </a:rPr>
              <a:t>Molecular diffusivity for temperature</a:t>
            </a:r>
          </a:p>
          <a:p>
            <a:endParaRPr lang="en-GB" sz="1400" dirty="0">
              <a:latin typeface="Comfortaa" panose="00000500000000000000" pitchFamily="2" charset="0"/>
            </a:endParaRPr>
          </a:p>
          <a:p>
            <a:r>
              <a:rPr lang="en-GB" sz="1400" dirty="0">
                <a:latin typeface="Comfortaa" panose="00000500000000000000" pitchFamily="2" charset="0"/>
              </a:rPr>
              <a:t>Molecular diffusivity for salt</a:t>
            </a:r>
          </a:p>
          <a:p>
            <a:endParaRPr lang="en-GB" sz="1400" dirty="0">
              <a:latin typeface="Comfortaa" panose="00000500000000000000" pitchFamily="2" charset="0"/>
            </a:endParaRPr>
          </a:p>
          <a:p>
            <a:r>
              <a:rPr lang="en-GB" sz="1400" dirty="0">
                <a:latin typeface="Comfortaa" panose="00000500000000000000" pitchFamily="2" charset="0"/>
              </a:rPr>
              <a:t>Buoyancy</a:t>
            </a:r>
          </a:p>
          <a:p>
            <a:endParaRPr lang="en-GB" sz="1400" dirty="0">
              <a:latin typeface="Comfortaa" panose="00000500000000000000" pitchFamily="2" charset="0"/>
            </a:endParaRPr>
          </a:p>
          <a:p>
            <a:r>
              <a:rPr lang="en-GB" sz="1400" dirty="0">
                <a:latin typeface="Comfortaa" panose="00000500000000000000" pitchFamily="2" charset="0"/>
              </a:rPr>
              <a:t>Spice</a:t>
            </a:r>
          </a:p>
          <a:p>
            <a:endParaRPr lang="en-GB" sz="1400" dirty="0">
              <a:latin typeface="Comfortaa" panose="00000500000000000000" pitchFamily="2" charset="0"/>
            </a:endParaRPr>
          </a:p>
          <a:p>
            <a:r>
              <a:rPr lang="en-GB" sz="1400" dirty="0">
                <a:latin typeface="Comfortaa" panose="00000500000000000000" pitchFamily="2" charset="0"/>
              </a:rPr>
              <a:t>Sorted buoyancy gradient</a:t>
            </a:r>
          </a:p>
          <a:p>
            <a:endParaRPr lang="en-GB" sz="1400" dirty="0">
              <a:latin typeface="Comfortaa" panose="00000500000000000000" pitchFamily="2" charset="0"/>
            </a:endParaRPr>
          </a:p>
          <a:p>
            <a:r>
              <a:rPr lang="en-GB" sz="1400" dirty="0">
                <a:latin typeface="Comfortaa" panose="00000500000000000000" pitchFamily="2" charset="0"/>
              </a:rPr>
              <a:t>Dissipation rate</a:t>
            </a:r>
          </a:p>
          <a:p>
            <a:endParaRPr lang="en-GB" sz="1400" dirty="0">
              <a:latin typeface="Comfortaa" panose="00000500000000000000" pitchFamily="2" charset="0"/>
            </a:endParaRPr>
          </a:p>
          <a:p>
            <a:r>
              <a:rPr lang="en-GB" sz="1400" dirty="0">
                <a:latin typeface="Comfortaa" panose="00000500000000000000" pitchFamily="2" charset="0"/>
              </a:rPr>
              <a:t>Diapycnal buoyancy flux</a:t>
            </a:r>
          </a:p>
          <a:p>
            <a:endParaRPr lang="en-GB" sz="1400" dirty="0">
              <a:latin typeface="Comfortaa" panose="00000500000000000000" pitchFamily="2" charset="0"/>
            </a:endParaRPr>
          </a:p>
        </p:txBody>
      </p:sp>
      <p:pic>
        <p:nvPicPr>
          <p:cNvPr id="26" name="Picture 25">
            <a:extLst>
              <a:ext uri="{FF2B5EF4-FFF2-40B4-BE49-F238E27FC236}">
                <a16:creationId xmlns:a16="http://schemas.microsoft.com/office/drawing/2014/main" id="{33D5162B-0F1A-4EBD-8A61-94B9EEC508DE}"/>
              </a:ext>
            </a:extLst>
          </p:cNvPr>
          <p:cNvPicPr>
            <a:picLocks noChangeAspect="1"/>
          </p:cNvPicPr>
          <p:nvPr/>
        </p:nvPicPr>
        <p:blipFill rotWithShape="1">
          <a:blip r:embed="rId3"/>
          <a:srcRect l="60249" t="66559" r="38662" b="30491"/>
          <a:stretch/>
        </p:blipFill>
        <p:spPr>
          <a:xfrm>
            <a:off x="9667592" y="5617675"/>
            <a:ext cx="132784" cy="202194"/>
          </a:xfrm>
          <a:prstGeom prst="rect">
            <a:avLst/>
          </a:prstGeom>
        </p:spPr>
      </p:pic>
      <p:pic>
        <p:nvPicPr>
          <p:cNvPr id="27" name="Picture 26">
            <a:extLst>
              <a:ext uri="{FF2B5EF4-FFF2-40B4-BE49-F238E27FC236}">
                <a16:creationId xmlns:a16="http://schemas.microsoft.com/office/drawing/2014/main" id="{7CFD2B64-929B-4BCD-93A9-BDB08A60B949}"/>
              </a:ext>
            </a:extLst>
          </p:cNvPr>
          <p:cNvPicPr>
            <a:picLocks noChangeAspect="1"/>
          </p:cNvPicPr>
          <p:nvPr/>
        </p:nvPicPr>
        <p:blipFill rotWithShape="1">
          <a:blip r:embed="rId3"/>
          <a:srcRect l="68007" t="65605" r="29480" b="30188"/>
          <a:stretch/>
        </p:blipFill>
        <p:spPr>
          <a:xfrm>
            <a:off x="9545699" y="5993411"/>
            <a:ext cx="306309" cy="288413"/>
          </a:xfrm>
          <a:prstGeom prst="rect">
            <a:avLst/>
          </a:prstGeom>
        </p:spPr>
      </p:pic>
    </p:spTree>
    <p:extLst>
      <p:ext uri="{BB962C8B-B14F-4D97-AF65-F5344CB8AC3E}">
        <p14:creationId xmlns:p14="http://schemas.microsoft.com/office/powerpoint/2010/main" val="1687093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Method outline</a:t>
            </a:r>
          </a:p>
        </p:txBody>
      </p:sp>
      <p:sp>
        <p:nvSpPr>
          <p:cNvPr id="12" name="TextBox 11">
            <a:extLst>
              <a:ext uri="{FF2B5EF4-FFF2-40B4-BE49-F238E27FC236}">
                <a16:creationId xmlns:a16="http://schemas.microsoft.com/office/drawing/2014/main" id="{F232457A-F125-4A3D-AE20-AEEE6BDC23DC}"/>
              </a:ext>
            </a:extLst>
          </p:cNvPr>
          <p:cNvSpPr txBox="1"/>
          <p:nvPr/>
        </p:nvSpPr>
        <p:spPr>
          <a:xfrm>
            <a:off x="289438" y="1102346"/>
            <a:ext cx="11723124" cy="5355312"/>
          </a:xfrm>
          <a:prstGeom prst="rect">
            <a:avLst/>
          </a:prstGeom>
          <a:noFill/>
        </p:spPr>
        <p:txBody>
          <a:bodyPr wrap="square">
            <a:spAutoFit/>
          </a:bodyPr>
          <a:lstStyle/>
          <a:p>
            <a:pPr marL="342900" indent="-342900">
              <a:buFont typeface="+mj-lt"/>
              <a:buAutoNum type="arabicPeriod"/>
            </a:pPr>
            <a:endParaRPr lang="en-GB" dirty="0">
              <a:latin typeface="Comfortaa" panose="00000500000000000000" pitchFamily="2" charset="0"/>
            </a:endParaRPr>
          </a:p>
          <a:p>
            <a:pPr marL="342900" indent="-342900">
              <a:buAutoNum type="arabicPeriod" startAt="2"/>
            </a:pPr>
            <a:r>
              <a:rPr lang="en-GB" dirty="0">
                <a:latin typeface="Comfortaa" panose="00000500000000000000" pitchFamily="2" charset="0"/>
              </a:rPr>
              <a:t>Quasi-geostrophic stirring preferentially mixes temperature and salinity along </a:t>
            </a:r>
            <a:r>
              <a:rPr lang="en-GB" dirty="0" err="1">
                <a:latin typeface="Comfortaa" panose="00000500000000000000" pitchFamily="2" charset="0"/>
              </a:rPr>
              <a:t>isopycnals</a:t>
            </a:r>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Smith and Ferrari 2009 showed that for QG stirring, </a:t>
            </a: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Spice is fluxed to small scales, giving much larger spice gradients than buoyancy gradients</a:t>
            </a:r>
          </a:p>
          <a:p>
            <a:endParaRPr lang="en-GB" dirty="0">
              <a:latin typeface="Comfortaa" panose="00000500000000000000" pitchFamily="2" charset="0"/>
            </a:endParaRPr>
          </a:p>
          <a:p>
            <a:r>
              <a:rPr lang="en-GB" dirty="0">
                <a:latin typeface="Comfortaa" panose="00000500000000000000" pitchFamily="2" charset="0"/>
              </a:rPr>
              <a:t>We assume the QG scaling for spice                                    to project the observed spice gradients down to small scales</a:t>
            </a:r>
          </a:p>
        </p:txBody>
      </p:sp>
      <p:pic>
        <p:nvPicPr>
          <p:cNvPr id="21" name="Picture 20">
            <a:extLst>
              <a:ext uri="{FF2B5EF4-FFF2-40B4-BE49-F238E27FC236}">
                <a16:creationId xmlns:a16="http://schemas.microsoft.com/office/drawing/2014/main" id="{5A7A7F37-C741-4997-B3BB-437B5CCFCD39}"/>
              </a:ext>
            </a:extLst>
          </p:cNvPr>
          <p:cNvPicPr>
            <a:picLocks noChangeAspect="1"/>
          </p:cNvPicPr>
          <p:nvPr/>
        </p:nvPicPr>
        <p:blipFill>
          <a:blip r:embed="rId3"/>
          <a:srcRect l="21235" t="27396" r="20746" b="24375"/>
          <a:stretch>
            <a:fillRect/>
          </a:stretch>
        </p:blipFill>
        <p:spPr>
          <a:xfrm>
            <a:off x="179438" y="2347290"/>
            <a:ext cx="5528150" cy="2584866"/>
          </a:xfrm>
          <a:prstGeom prst="rect">
            <a:avLst/>
          </a:prstGeom>
          <a:noFill/>
          <a:ln cap="flat">
            <a:noFill/>
          </a:ln>
        </p:spPr>
      </p:pic>
      <p:pic>
        <p:nvPicPr>
          <p:cNvPr id="22" name="New picture">
            <a:extLst>
              <a:ext uri="{FF2B5EF4-FFF2-40B4-BE49-F238E27FC236}">
                <a16:creationId xmlns:a16="http://schemas.microsoft.com/office/drawing/2014/main" id="{F8062F38-57BF-4B0C-BED9-F20034F7E578}"/>
              </a:ext>
            </a:extLst>
          </p:cNvPr>
          <p:cNvPicPr>
            <a:picLocks noChangeAspect="1"/>
          </p:cNvPicPr>
          <p:nvPr/>
        </p:nvPicPr>
        <p:blipFill>
          <a:blip r:embed="rId4"/>
          <a:srcRect/>
          <a:stretch>
            <a:fillRect/>
          </a:stretch>
        </p:blipFill>
        <p:spPr>
          <a:xfrm>
            <a:off x="6005855" y="2527453"/>
            <a:ext cx="3203263" cy="2533416"/>
          </a:xfrm>
          <a:prstGeom prst="rect">
            <a:avLst/>
          </a:prstGeom>
          <a:noFill/>
          <a:ln cap="flat">
            <a:noFill/>
          </a:ln>
        </p:spPr>
      </p:pic>
      <p:pic>
        <p:nvPicPr>
          <p:cNvPr id="23" name="Picture 22">
            <a:extLst>
              <a:ext uri="{FF2B5EF4-FFF2-40B4-BE49-F238E27FC236}">
                <a16:creationId xmlns:a16="http://schemas.microsoft.com/office/drawing/2014/main" id="{012ADE67-86A1-4DE2-8144-E983B2A71731}"/>
              </a:ext>
            </a:extLst>
          </p:cNvPr>
          <p:cNvPicPr>
            <a:picLocks noChangeAspect="1"/>
          </p:cNvPicPr>
          <p:nvPr/>
        </p:nvPicPr>
        <p:blipFill rotWithShape="1">
          <a:blip r:embed="rId5"/>
          <a:srcRect l="68145" t="61045" r="19316" b="33222"/>
          <a:stretch/>
        </p:blipFill>
        <p:spPr>
          <a:xfrm>
            <a:off x="4774850" y="5629228"/>
            <a:ext cx="2130383" cy="547872"/>
          </a:xfrm>
          <a:prstGeom prst="rect">
            <a:avLst/>
          </a:prstGeom>
        </p:spPr>
      </p:pic>
      <p:sp>
        <p:nvSpPr>
          <p:cNvPr id="5" name="TextBox 4">
            <a:extLst>
              <a:ext uri="{FF2B5EF4-FFF2-40B4-BE49-F238E27FC236}">
                <a16:creationId xmlns:a16="http://schemas.microsoft.com/office/drawing/2014/main" id="{87AC3EF9-774B-440F-A3EF-C5BDCE291BE1}"/>
              </a:ext>
            </a:extLst>
          </p:cNvPr>
          <p:cNvSpPr txBox="1"/>
          <p:nvPr/>
        </p:nvSpPr>
        <p:spPr>
          <a:xfrm>
            <a:off x="9357852" y="2964425"/>
            <a:ext cx="2544710" cy="1077218"/>
          </a:xfrm>
          <a:prstGeom prst="rect">
            <a:avLst/>
          </a:prstGeom>
          <a:noFill/>
        </p:spPr>
        <p:txBody>
          <a:bodyPr wrap="square" rtlCol="0">
            <a:spAutoFit/>
          </a:bodyPr>
          <a:lstStyle/>
          <a:p>
            <a:r>
              <a:rPr lang="en-GB" sz="1600" dirty="0">
                <a:latin typeface="Comfortaa" panose="00000500000000000000" pitchFamily="2" charset="0"/>
              </a:rPr>
              <a:t>Figures from QG model of NATRE region in Smith and Ferrari 2009</a:t>
            </a:r>
          </a:p>
        </p:txBody>
      </p:sp>
      <p:sp>
        <p:nvSpPr>
          <p:cNvPr id="8" name="TextBox 7">
            <a:extLst>
              <a:ext uri="{FF2B5EF4-FFF2-40B4-BE49-F238E27FC236}">
                <a16:creationId xmlns:a16="http://schemas.microsoft.com/office/drawing/2014/main" id="{DF74D1C8-B69B-4C7C-A052-F08DC3D75C6A}"/>
              </a:ext>
            </a:extLst>
          </p:cNvPr>
          <p:cNvSpPr txBox="1"/>
          <p:nvPr/>
        </p:nvSpPr>
        <p:spPr>
          <a:xfrm>
            <a:off x="5287297" y="707923"/>
            <a:ext cx="6378678" cy="307777"/>
          </a:xfrm>
          <a:prstGeom prst="rect">
            <a:avLst/>
          </a:prstGeom>
          <a:noFill/>
        </p:spPr>
        <p:txBody>
          <a:bodyPr wrap="square" rtlCol="0">
            <a:spAutoFit/>
          </a:bodyPr>
          <a:lstStyle/>
          <a:p>
            <a:r>
              <a:rPr lang="en-GB" sz="1400" dirty="0">
                <a:latin typeface="Comfortaa" panose="00000500000000000000" pitchFamily="2" charset="0"/>
              </a:rPr>
              <a:t>Assumption 2 is discussed further at the end of the presentation</a:t>
            </a:r>
          </a:p>
        </p:txBody>
      </p:sp>
    </p:spTree>
    <p:extLst>
      <p:ext uri="{BB962C8B-B14F-4D97-AF65-F5344CB8AC3E}">
        <p14:creationId xmlns:p14="http://schemas.microsoft.com/office/powerpoint/2010/main" val="1830249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Dissipation rate prediction</a:t>
            </a:r>
          </a:p>
        </p:txBody>
      </p:sp>
      <p:sp>
        <p:nvSpPr>
          <p:cNvPr id="3" name="TextBox 2">
            <a:extLst>
              <a:ext uri="{FF2B5EF4-FFF2-40B4-BE49-F238E27FC236}">
                <a16:creationId xmlns:a16="http://schemas.microsoft.com/office/drawing/2014/main" id="{FFB83F32-C3AC-4B19-8BE3-75D583258557}"/>
              </a:ext>
            </a:extLst>
          </p:cNvPr>
          <p:cNvSpPr txBox="1"/>
          <p:nvPr/>
        </p:nvSpPr>
        <p:spPr>
          <a:xfrm>
            <a:off x="405580" y="1378974"/>
            <a:ext cx="11786419" cy="2585323"/>
          </a:xfrm>
          <a:prstGeom prst="rect">
            <a:avLst/>
          </a:prstGeom>
          <a:noFill/>
        </p:spPr>
        <p:txBody>
          <a:bodyPr wrap="square" rtlCol="0">
            <a:spAutoFit/>
          </a:bodyPr>
          <a:lstStyle/>
          <a:p>
            <a:r>
              <a:rPr lang="en-GB" dirty="0">
                <a:latin typeface="Comfortaa" panose="00000500000000000000" pitchFamily="2" charset="0"/>
              </a:rPr>
              <a:t>Combining our assumptions, we can derive an equation for the dissipation rate*</a:t>
            </a: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We estimate the power spectral amplitude A using a two-point correlation.</a:t>
            </a:r>
          </a:p>
          <a:p>
            <a:endParaRPr lang="en-GB" dirty="0">
              <a:latin typeface="Comfortaa" panose="00000500000000000000" pitchFamily="2" charset="0"/>
            </a:endParaRPr>
          </a:p>
          <a:p>
            <a:r>
              <a:rPr lang="en-GB" dirty="0">
                <a:latin typeface="Comfortaa" panose="00000500000000000000" pitchFamily="2" charset="0"/>
              </a:rPr>
              <a:t>Applying this equation at each grid point, we get the prediction</a:t>
            </a:r>
          </a:p>
        </p:txBody>
      </p:sp>
      <p:pic>
        <p:nvPicPr>
          <p:cNvPr id="8" name="Picture 7">
            <a:extLst>
              <a:ext uri="{FF2B5EF4-FFF2-40B4-BE49-F238E27FC236}">
                <a16:creationId xmlns:a16="http://schemas.microsoft.com/office/drawing/2014/main" id="{B6995EBB-0186-4A33-9B5D-27446DB8C58A}"/>
              </a:ext>
            </a:extLst>
          </p:cNvPr>
          <p:cNvPicPr>
            <a:picLocks noChangeAspect="1"/>
          </p:cNvPicPr>
          <p:nvPr/>
        </p:nvPicPr>
        <p:blipFill rotWithShape="1">
          <a:blip r:embed="rId3"/>
          <a:srcRect l="61755" t="53548" r="12298" b="37957"/>
          <a:stretch/>
        </p:blipFill>
        <p:spPr>
          <a:xfrm>
            <a:off x="604683" y="1889714"/>
            <a:ext cx="4794928" cy="882983"/>
          </a:xfrm>
          <a:prstGeom prst="rect">
            <a:avLst/>
          </a:prstGeom>
        </p:spPr>
      </p:pic>
      <p:pic>
        <p:nvPicPr>
          <p:cNvPr id="10" name="Picture 9">
            <a:extLst>
              <a:ext uri="{FF2B5EF4-FFF2-40B4-BE49-F238E27FC236}">
                <a16:creationId xmlns:a16="http://schemas.microsoft.com/office/drawing/2014/main" id="{F13ED01F-9095-4C13-A006-B92243F6FBD9}"/>
              </a:ext>
            </a:extLst>
          </p:cNvPr>
          <p:cNvPicPr>
            <a:picLocks noChangeAspect="1"/>
          </p:cNvPicPr>
          <p:nvPr/>
        </p:nvPicPr>
        <p:blipFill rotWithShape="1">
          <a:blip r:embed="rId4"/>
          <a:srcRect l="68145" t="61045" r="19316" b="33222"/>
          <a:stretch/>
        </p:blipFill>
        <p:spPr>
          <a:xfrm>
            <a:off x="9604418" y="2962444"/>
            <a:ext cx="2130383" cy="547872"/>
          </a:xfrm>
          <a:prstGeom prst="rect">
            <a:avLst/>
          </a:prstGeom>
        </p:spPr>
      </p:pic>
      <p:pic>
        <p:nvPicPr>
          <p:cNvPr id="12" name="Picture 11" descr="Graphical user interface, chart&#10;&#10;Description automatically generated">
            <a:extLst>
              <a:ext uri="{FF2B5EF4-FFF2-40B4-BE49-F238E27FC236}">
                <a16:creationId xmlns:a16="http://schemas.microsoft.com/office/drawing/2014/main" id="{7222020F-179D-403C-83EC-B2675FC85C78}"/>
              </a:ext>
            </a:extLst>
          </p:cNvPr>
          <p:cNvPicPr>
            <a:picLocks noChangeAspect="1"/>
          </p:cNvPicPr>
          <p:nvPr/>
        </p:nvPicPr>
        <p:blipFill rotWithShape="1">
          <a:blip r:embed="rId5">
            <a:extLst>
              <a:ext uri="{28A0092B-C50C-407E-A947-70E740481C1C}">
                <a14:useLocalDpi xmlns:a14="http://schemas.microsoft.com/office/drawing/2010/main" val="0"/>
              </a:ext>
            </a:extLst>
          </a:blip>
          <a:srcRect r="13645" b="53318"/>
          <a:stretch/>
        </p:blipFill>
        <p:spPr>
          <a:xfrm>
            <a:off x="766916" y="4283871"/>
            <a:ext cx="7651025" cy="2390309"/>
          </a:xfrm>
          <a:prstGeom prst="rect">
            <a:avLst/>
          </a:prstGeom>
        </p:spPr>
      </p:pic>
      <p:sp>
        <p:nvSpPr>
          <p:cNvPr id="9" name="TextBox 8">
            <a:extLst>
              <a:ext uri="{FF2B5EF4-FFF2-40B4-BE49-F238E27FC236}">
                <a16:creationId xmlns:a16="http://schemas.microsoft.com/office/drawing/2014/main" id="{327CAC9F-D022-45A5-9988-E9A051EA2974}"/>
              </a:ext>
            </a:extLst>
          </p:cNvPr>
          <p:cNvSpPr txBox="1"/>
          <p:nvPr/>
        </p:nvSpPr>
        <p:spPr>
          <a:xfrm>
            <a:off x="9978870" y="2075458"/>
            <a:ext cx="3216894" cy="646331"/>
          </a:xfrm>
          <a:prstGeom prst="rect">
            <a:avLst/>
          </a:prstGeom>
          <a:noFill/>
        </p:spPr>
        <p:txBody>
          <a:bodyPr wrap="square" rtlCol="0">
            <a:spAutoFit/>
          </a:bodyPr>
          <a:lstStyle/>
          <a:p>
            <a:r>
              <a:rPr lang="en-GB" dirty="0">
                <a:latin typeface="Comfortaa" panose="00000500000000000000" pitchFamily="2" charset="0"/>
              </a:rPr>
              <a:t>is the buoyancy frequency</a:t>
            </a:r>
          </a:p>
        </p:txBody>
      </p:sp>
      <p:pic>
        <p:nvPicPr>
          <p:cNvPr id="17" name="Graphic 16">
            <a:extLst>
              <a:ext uri="{FF2B5EF4-FFF2-40B4-BE49-F238E27FC236}">
                <a16:creationId xmlns:a16="http://schemas.microsoft.com/office/drawing/2014/main" id="{F09D9D6A-D89E-46F4-850C-5DCB5D3A3B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99372" y="2100356"/>
            <a:ext cx="1256744" cy="567562"/>
          </a:xfrm>
          <a:prstGeom prst="rect">
            <a:avLst/>
          </a:prstGeom>
        </p:spPr>
      </p:pic>
      <p:sp>
        <p:nvSpPr>
          <p:cNvPr id="18" name="TextBox 17">
            <a:extLst>
              <a:ext uri="{FF2B5EF4-FFF2-40B4-BE49-F238E27FC236}">
                <a16:creationId xmlns:a16="http://schemas.microsoft.com/office/drawing/2014/main" id="{65BB0B78-D1F3-4ECB-BFAD-103A44A6CA24}"/>
              </a:ext>
            </a:extLst>
          </p:cNvPr>
          <p:cNvSpPr txBox="1"/>
          <p:nvPr/>
        </p:nvSpPr>
        <p:spPr>
          <a:xfrm>
            <a:off x="8859577" y="6030271"/>
            <a:ext cx="3216894" cy="646331"/>
          </a:xfrm>
          <a:prstGeom prst="rect">
            <a:avLst/>
          </a:prstGeom>
          <a:noFill/>
        </p:spPr>
        <p:txBody>
          <a:bodyPr wrap="square" rtlCol="0">
            <a:spAutoFit/>
          </a:bodyPr>
          <a:lstStyle/>
          <a:p>
            <a:r>
              <a:rPr lang="en-GB" dirty="0">
                <a:latin typeface="Comfortaa" panose="00000500000000000000" pitchFamily="2" charset="0"/>
              </a:rPr>
              <a:t>* Given in slightly simplified form</a:t>
            </a:r>
          </a:p>
        </p:txBody>
      </p:sp>
    </p:spTree>
    <p:extLst>
      <p:ext uri="{BB962C8B-B14F-4D97-AF65-F5344CB8AC3E}">
        <p14:creationId xmlns:p14="http://schemas.microsoft.com/office/powerpoint/2010/main" val="28731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A93135-7964-4048-9401-C579D4E9D283}"/>
              </a:ext>
            </a:extLst>
          </p:cNvPr>
          <p:cNvSpPr txBox="1"/>
          <p:nvPr/>
        </p:nvSpPr>
        <p:spPr>
          <a:xfrm>
            <a:off x="405580" y="1211016"/>
            <a:ext cx="9033387" cy="5632311"/>
          </a:xfrm>
          <a:prstGeom prst="rect">
            <a:avLst/>
          </a:prstGeom>
          <a:noFill/>
        </p:spPr>
        <p:txBody>
          <a:bodyPr wrap="square" rtlCol="0">
            <a:spAutoFit/>
          </a:bodyPr>
          <a:lstStyle/>
          <a:p>
            <a:r>
              <a:rPr lang="en-GB" dirty="0">
                <a:latin typeface="Comfortaa" panose="00000500000000000000" pitchFamily="2" charset="0"/>
              </a:rPr>
              <a:t>The method works well for low buoyancy Reynolds number</a:t>
            </a:r>
          </a:p>
          <a:p>
            <a:r>
              <a:rPr lang="en-GB" dirty="0">
                <a:latin typeface="Comfortaa" panose="00000500000000000000" pitchFamily="2" charset="0"/>
              </a:rPr>
              <a:t>consistent with previous studies of double diffusion (e.g. Inoue 2007)</a:t>
            </a:r>
          </a:p>
          <a:p>
            <a:endParaRPr lang="en-GB" dirty="0">
              <a:latin typeface="Comfortaa" panose="00000500000000000000" pitchFamily="2" charset="0"/>
            </a:endParaRPr>
          </a:p>
          <a:p>
            <a:r>
              <a:rPr lang="en-GB" dirty="0">
                <a:latin typeface="Comfortaa" panose="00000500000000000000" pitchFamily="2" charset="0"/>
              </a:rPr>
              <a:t>The method does not work well in regions of high shear (i.e. the mixed layer and below the eddy), where         is large</a:t>
            </a: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Our method assumes lateral stirring of spice causes opposing gradients at small scales, so does not rely on opposing vertical gradients on the scale of the observations i.e. it works in ‘DC’, ‘SF’ and ‘DS’ regimes</a:t>
            </a:r>
          </a:p>
        </p:txBody>
      </p:sp>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Applicability</a:t>
            </a:r>
          </a:p>
        </p:txBody>
      </p:sp>
      <p:pic>
        <p:nvPicPr>
          <p:cNvPr id="14" name="Picture 13" descr="Graphical user interface, chart&#10;&#10;Description automatically generated">
            <a:extLst>
              <a:ext uri="{FF2B5EF4-FFF2-40B4-BE49-F238E27FC236}">
                <a16:creationId xmlns:a16="http://schemas.microsoft.com/office/drawing/2014/main" id="{129FA888-64E1-43A9-A840-3CF59B0A6ACF}"/>
              </a:ext>
            </a:extLst>
          </p:cNvPr>
          <p:cNvPicPr>
            <a:picLocks noChangeAspect="1"/>
          </p:cNvPicPr>
          <p:nvPr/>
        </p:nvPicPr>
        <p:blipFill rotWithShape="1">
          <a:blip r:embed="rId3">
            <a:extLst>
              <a:ext uri="{28A0092B-C50C-407E-A947-70E740481C1C}">
                <a14:useLocalDpi xmlns:a14="http://schemas.microsoft.com/office/drawing/2010/main" val="0"/>
              </a:ext>
            </a:extLst>
          </a:blip>
          <a:srcRect t="49079"/>
          <a:stretch/>
        </p:blipFill>
        <p:spPr>
          <a:xfrm>
            <a:off x="201066" y="2890957"/>
            <a:ext cx="8847070" cy="2603610"/>
          </a:xfrm>
          <a:prstGeom prst="rect">
            <a:avLst/>
          </a:prstGeom>
        </p:spPr>
      </p:pic>
      <p:sp>
        <p:nvSpPr>
          <p:cNvPr id="5" name="TextBox 4">
            <a:extLst>
              <a:ext uri="{FF2B5EF4-FFF2-40B4-BE49-F238E27FC236}">
                <a16:creationId xmlns:a16="http://schemas.microsoft.com/office/drawing/2014/main" id="{4789F6D3-7369-4623-B208-4BA58BB50D40}"/>
              </a:ext>
            </a:extLst>
          </p:cNvPr>
          <p:cNvSpPr txBox="1"/>
          <p:nvPr/>
        </p:nvSpPr>
        <p:spPr>
          <a:xfrm>
            <a:off x="9547122" y="1664667"/>
            <a:ext cx="2480188" cy="3785652"/>
          </a:xfrm>
          <a:prstGeom prst="rect">
            <a:avLst/>
          </a:prstGeom>
          <a:noFill/>
        </p:spPr>
        <p:txBody>
          <a:bodyPr wrap="square" rtlCol="0">
            <a:spAutoFit/>
          </a:bodyPr>
          <a:lstStyle/>
          <a:p>
            <a:r>
              <a:rPr lang="en-GB" sz="1600" dirty="0">
                <a:latin typeface="Comfortaa" panose="00000500000000000000" pitchFamily="2" charset="0"/>
              </a:rPr>
              <a:t>‘Diffusive Convection’ -favourable (DC)</a:t>
            </a: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r>
              <a:rPr lang="en-GB" sz="1600" dirty="0">
                <a:latin typeface="Comfortaa" panose="00000500000000000000" pitchFamily="2" charset="0"/>
              </a:rPr>
              <a:t>‘Salt Fingering’ –favourable (SF)</a:t>
            </a: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r>
              <a:rPr lang="en-GB" sz="1600" dirty="0">
                <a:latin typeface="Comfortaa" panose="00000500000000000000" pitchFamily="2" charset="0"/>
              </a:rPr>
              <a:t>‘Doubly Stable’ (DS)</a:t>
            </a:r>
          </a:p>
        </p:txBody>
      </p:sp>
      <p:pic>
        <p:nvPicPr>
          <p:cNvPr id="9" name="Graphic 8">
            <a:extLst>
              <a:ext uri="{FF2B5EF4-FFF2-40B4-BE49-F238E27FC236}">
                <a16:creationId xmlns:a16="http://schemas.microsoft.com/office/drawing/2014/main" id="{0B569FFD-D61C-47E8-BB23-DA29A288A2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19236" y="2517214"/>
            <a:ext cx="714375" cy="466725"/>
          </a:xfrm>
          <a:prstGeom prst="rect">
            <a:avLst/>
          </a:prstGeom>
        </p:spPr>
      </p:pic>
      <p:pic>
        <p:nvPicPr>
          <p:cNvPr id="18" name="Graphic 17">
            <a:extLst>
              <a:ext uri="{FF2B5EF4-FFF2-40B4-BE49-F238E27FC236}">
                <a16:creationId xmlns:a16="http://schemas.microsoft.com/office/drawing/2014/main" id="{8DE70C70-81B5-4823-B0D5-DEF4360718A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27341" y="4107178"/>
            <a:ext cx="714375" cy="466725"/>
          </a:xfrm>
          <a:prstGeom prst="rect">
            <a:avLst/>
          </a:prstGeom>
        </p:spPr>
      </p:pic>
      <p:pic>
        <p:nvPicPr>
          <p:cNvPr id="20" name="Graphic 19">
            <a:extLst>
              <a:ext uri="{FF2B5EF4-FFF2-40B4-BE49-F238E27FC236}">
                <a16:creationId xmlns:a16="http://schemas.microsoft.com/office/drawing/2014/main" id="{8BBE74A9-5025-4AB2-8A40-30AF5A713AD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94898" y="4107178"/>
            <a:ext cx="704850" cy="466725"/>
          </a:xfrm>
          <a:prstGeom prst="rect">
            <a:avLst/>
          </a:prstGeom>
        </p:spPr>
      </p:pic>
      <p:pic>
        <p:nvPicPr>
          <p:cNvPr id="22" name="Graphic 21">
            <a:extLst>
              <a:ext uri="{FF2B5EF4-FFF2-40B4-BE49-F238E27FC236}">
                <a16:creationId xmlns:a16="http://schemas.microsoft.com/office/drawing/2014/main" id="{1A9FB31C-908C-42E2-B140-371B96B6A9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676912" y="2517213"/>
            <a:ext cx="704850" cy="466725"/>
          </a:xfrm>
          <a:prstGeom prst="rect">
            <a:avLst/>
          </a:prstGeom>
        </p:spPr>
      </p:pic>
      <p:pic>
        <p:nvPicPr>
          <p:cNvPr id="23" name="Graphic 22">
            <a:extLst>
              <a:ext uri="{FF2B5EF4-FFF2-40B4-BE49-F238E27FC236}">
                <a16:creationId xmlns:a16="http://schemas.microsoft.com/office/drawing/2014/main" id="{6185BA93-F32A-436A-B340-2CCD1A09CB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27341" y="5652744"/>
            <a:ext cx="714375" cy="466725"/>
          </a:xfrm>
          <a:prstGeom prst="rect">
            <a:avLst/>
          </a:prstGeom>
        </p:spPr>
      </p:pic>
      <p:pic>
        <p:nvPicPr>
          <p:cNvPr id="25" name="Graphic 24">
            <a:extLst>
              <a:ext uri="{FF2B5EF4-FFF2-40B4-BE49-F238E27FC236}">
                <a16:creationId xmlns:a16="http://schemas.microsoft.com/office/drawing/2014/main" id="{D974BC8B-9891-4A2D-A96B-1E58FFF7FB2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94898" y="5652744"/>
            <a:ext cx="704850" cy="466725"/>
          </a:xfrm>
          <a:prstGeom prst="rect">
            <a:avLst/>
          </a:prstGeom>
        </p:spPr>
      </p:pic>
      <p:pic>
        <p:nvPicPr>
          <p:cNvPr id="28" name="Graphic 27">
            <a:extLst>
              <a:ext uri="{FF2B5EF4-FFF2-40B4-BE49-F238E27FC236}">
                <a16:creationId xmlns:a16="http://schemas.microsoft.com/office/drawing/2014/main" id="{08D60B73-ADD9-4883-B342-D3549C87EF7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550283" y="1268183"/>
            <a:ext cx="857250" cy="190500"/>
          </a:xfrm>
          <a:prstGeom prst="rect">
            <a:avLst/>
          </a:prstGeom>
        </p:spPr>
      </p:pic>
      <p:pic>
        <p:nvPicPr>
          <p:cNvPr id="29" name="Graphic 28">
            <a:extLst>
              <a:ext uri="{FF2B5EF4-FFF2-40B4-BE49-F238E27FC236}">
                <a16:creationId xmlns:a16="http://schemas.microsoft.com/office/drawing/2014/main" id="{95A51276-33AA-40C0-90DD-568BBD30A1ED}"/>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56131" b="-12299"/>
          <a:stretch/>
        </p:blipFill>
        <p:spPr>
          <a:xfrm>
            <a:off x="4493648" y="2397426"/>
            <a:ext cx="376064" cy="213930"/>
          </a:xfrm>
          <a:prstGeom prst="rect">
            <a:avLst/>
          </a:prstGeom>
        </p:spPr>
      </p:pic>
      <p:pic>
        <p:nvPicPr>
          <p:cNvPr id="31" name="Graphic 30">
            <a:extLst>
              <a:ext uri="{FF2B5EF4-FFF2-40B4-BE49-F238E27FC236}">
                <a16:creationId xmlns:a16="http://schemas.microsoft.com/office/drawing/2014/main" id="{B4C2ED91-4125-4F91-9825-FDF17C70A8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27341" y="1045743"/>
            <a:ext cx="1104900" cy="400050"/>
          </a:xfrm>
          <a:prstGeom prst="rect">
            <a:avLst/>
          </a:prstGeom>
        </p:spPr>
      </p:pic>
    </p:spTree>
    <p:extLst>
      <p:ext uri="{BB962C8B-B14F-4D97-AF65-F5344CB8AC3E}">
        <p14:creationId xmlns:p14="http://schemas.microsoft.com/office/powerpoint/2010/main" val="554625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Resolution</a:t>
            </a:r>
          </a:p>
        </p:txBody>
      </p:sp>
      <p:pic>
        <p:nvPicPr>
          <p:cNvPr id="7" name="Picture 6" descr="Diagram&#10;&#10;Description automatically generated">
            <a:extLst>
              <a:ext uri="{FF2B5EF4-FFF2-40B4-BE49-F238E27FC236}">
                <a16:creationId xmlns:a16="http://schemas.microsoft.com/office/drawing/2014/main" id="{5698EB03-0FDD-4B94-ACC1-B6D07BA60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6486" y="1094563"/>
            <a:ext cx="7852045" cy="5575417"/>
          </a:xfrm>
          <a:prstGeom prst="rect">
            <a:avLst/>
          </a:prstGeom>
        </p:spPr>
      </p:pic>
      <p:sp>
        <p:nvSpPr>
          <p:cNvPr id="8" name="TextBox 7">
            <a:extLst>
              <a:ext uri="{FF2B5EF4-FFF2-40B4-BE49-F238E27FC236}">
                <a16:creationId xmlns:a16="http://schemas.microsoft.com/office/drawing/2014/main" id="{BB535E85-DC7F-41C1-8850-89465155D260}"/>
              </a:ext>
            </a:extLst>
          </p:cNvPr>
          <p:cNvSpPr txBox="1"/>
          <p:nvPr/>
        </p:nvSpPr>
        <p:spPr>
          <a:xfrm>
            <a:off x="143469" y="1344707"/>
            <a:ext cx="3827206" cy="4801314"/>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Comfortaa" panose="00000500000000000000" pitchFamily="2" charset="0"/>
              </a:rPr>
              <a:t>We apply our method coarse sub-samplings of the temperature/salinity data to demonstrate it’s variability with resolution</a:t>
            </a:r>
          </a:p>
          <a:p>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dissipation prediction reduces in skill with scale, however still maintains relatively high skill with a coarser resolution</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change with resolution can be improved by using a more accurate spice spectrum</a:t>
            </a:r>
          </a:p>
          <a:p>
            <a:pPr marL="285750" indent="-285750">
              <a:buFont typeface="Arial" panose="020B0604020202020204" pitchFamily="34" charset="0"/>
              <a:buChar char="•"/>
            </a:pPr>
            <a:endParaRPr lang="en-GB" dirty="0">
              <a:latin typeface="Comfortaa" panose="00000500000000000000" pitchFamily="2" charset="0"/>
            </a:endParaRPr>
          </a:p>
        </p:txBody>
      </p:sp>
    </p:spTree>
    <p:extLst>
      <p:ext uri="{BB962C8B-B14F-4D97-AF65-F5344CB8AC3E}">
        <p14:creationId xmlns:p14="http://schemas.microsoft.com/office/powerpoint/2010/main" val="145901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4FD073E-3289-41CF-8C93-AC42A5A4D9ED}"/>
              </a:ext>
            </a:extLst>
          </p:cNvPr>
          <p:cNvSpPr txBox="1"/>
          <p:nvPr/>
        </p:nvSpPr>
        <p:spPr>
          <a:xfrm>
            <a:off x="709931" y="448232"/>
            <a:ext cx="7025597" cy="646331"/>
          </a:xfrm>
          <a:prstGeom prst="rect">
            <a:avLst/>
          </a:prstGeom>
          <a:noFill/>
        </p:spPr>
        <p:txBody>
          <a:bodyPr wrap="square" rtlCol="0">
            <a:spAutoFit/>
          </a:bodyPr>
          <a:lstStyle/>
          <a:p>
            <a:r>
              <a:rPr lang="en-GB" sz="3600" dirty="0">
                <a:latin typeface="Comfortaa" panose="00000500000000000000" pitchFamily="2" charset="0"/>
              </a:rPr>
              <a:t>Conclusions</a:t>
            </a:r>
          </a:p>
        </p:txBody>
      </p:sp>
      <p:sp>
        <p:nvSpPr>
          <p:cNvPr id="2" name="TextBox 1">
            <a:extLst>
              <a:ext uri="{FF2B5EF4-FFF2-40B4-BE49-F238E27FC236}">
                <a16:creationId xmlns:a16="http://schemas.microsoft.com/office/drawing/2014/main" id="{CDA12E43-1639-4DB5-921F-D8D552858A83}"/>
              </a:ext>
            </a:extLst>
          </p:cNvPr>
          <p:cNvSpPr txBox="1"/>
          <p:nvPr/>
        </p:nvSpPr>
        <p:spPr>
          <a:xfrm>
            <a:off x="449826" y="1563329"/>
            <a:ext cx="10611464" cy="5078313"/>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Comfortaa" panose="00000500000000000000" pitchFamily="2" charset="0"/>
              </a:rPr>
              <a:t>We developed a new method for predicting the dissipation rate associated with double-diffusive convection using Temperature and Salinity data alone</a:t>
            </a:r>
          </a:p>
          <a:p>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method works well for regions of low buoyancy Reynolds number (i.e. weakly turbulent regions) but does not work in shear-dominated regions</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method is based on physical reasoning, so may be used in conjunction with microstructure to distinguish regions where double-diffusive convection can (or can not) explain the observed dissipation rates</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opposing gradients needed for double-diffusion are hypothesised to result from lateral stirring of T/S along </a:t>
            </a:r>
            <a:r>
              <a:rPr lang="en-GB" dirty="0" err="1">
                <a:latin typeface="Comfortaa" panose="00000500000000000000" pitchFamily="2" charset="0"/>
              </a:rPr>
              <a:t>isopycnals</a:t>
            </a:r>
            <a:r>
              <a:rPr lang="en-GB" dirty="0">
                <a:latin typeface="Comfortaa" panose="00000500000000000000" pitchFamily="2" charset="0"/>
              </a:rPr>
              <a:t>, so does not rely on the usual criteria of opposing vertical gradients in T/S</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r>
              <a:rPr lang="en-GB" dirty="0">
                <a:latin typeface="Comfortaa" panose="00000500000000000000" pitchFamily="2" charset="0"/>
              </a:rPr>
              <a:t>The method performs well even at coarse resolution so may be used for estimating dissipation rates using coarse T/S surveys</a:t>
            </a:r>
          </a:p>
          <a:p>
            <a:pPr marL="285750" indent="-285750">
              <a:buFont typeface="Arial" panose="020B0604020202020204" pitchFamily="34" charset="0"/>
              <a:buChar char="•"/>
            </a:pPr>
            <a:endParaRPr lang="en-GB" dirty="0">
              <a:latin typeface="Comfortaa" panose="00000500000000000000" pitchFamily="2" charset="0"/>
            </a:endParaRPr>
          </a:p>
          <a:p>
            <a:pPr marL="285750" indent="-285750">
              <a:buFont typeface="Arial" panose="020B0604020202020204" pitchFamily="34" charset="0"/>
              <a:buChar char="•"/>
            </a:pPr>
            <a:endParaRPr lang="en-GB" dirty="0">
              <a:latin typeface="Comfortaa" panose="00000500000000000000" pitchFamily="2" charset="0"/>
            </a:endParaRPr>
          </a:p>
        </p:txBody>
      </p:sp>
      <p:sp>
        <p:nvSpPr>
          <p:cNvPr id="3" name="TextBox 2">
            <a:extLst>
              <a:ext uri="{FF2B5EF4-FFF2-40B4-BE49-F238E27FC236}">
                <a16:creationId xmlns:a16="http://schemas.microsoft.com/office/drawing/2014/main" id="{049ECD79-8106-4975-9274-957E46252A83}"/>
              </a:ext>
            </a:extLst>
          </p:cNvPr>
          <p:cNvSpPr txBox="1"/>
          <p:nvPr/>
        </p:nvSpPr>
        <p:spPr>
          <a:xfrm>
            <a:off x="7514303" y="700548"/>
            <a:ext cx="4092678" cy="369332"/>
          </a:xfrm>
          <a:prstGeom prst="rect">
            <a:avLst/>
          </a:prstGeom>
          <a:noFill/>
        </p:spPr>
        <p:txBody>
          <a:bodyPr wrap="square" rtlCol="0">
            <a:spAutoFit/>
          </a:bodyPr>
          <a:lstStyle/>
          <a:p>
            <a:r>
              <a:rPr lang="en-GB" dirty="0">
                <a:latin typeface="Comfortaa" panose="00000500000000000000" pitchFamily="2" charset="0"/>
              </a:rPr>
              <a:t>Middleton et al. 2021 </a:t>
            </a:r>
            <a:r>
              <a:rPr lang="en-GB" i="1" dirty="0">
                <a:latin typeface="Comfortaa" panose="00000500000000000000" pitchFamily="2" charset="0"/>
              </a:rPr>
              <a:t>in review</a:t>
            </a:r>
          </a:p>
        </p:txBody>
      </p:sp>
      <p:sp>
        <p:nvSpPr>
          <p:cNvPr id="9" name="TextBox 8">
            <a:extLst>
              <a:ext uri="{FF2B5EF4-FFF2-40B4-BE49-F238E27FC236}">
                <a16:creationId xmlns:a16="http://schemas.microsoft.com/office/drawing/2014/main" id="{FF545660-5898-4EE9-A4B3-705576D06586}"/>
              </a:ext>
            </a:extLst>
          </p:cNvPr>
          <p:cNvSpPr txBox="1"/>
          <p:nvPr/>
        </p:nvSpPr>
        <p:spPr>
          <a:xfrm>
            <a:off x="6630628" y="6472365"/>
            <a:ext cx="5860027" cy="338554"/>
          </a:xfrm>
          <a:prstGeom prst="rect">
            <a:avLst/>
          </a:prstGeom>
          <a:noFill/>
        </p:spPr>
        <p:txBody>
          <a:bodyPr wrap="square" rtlCol="0">
            <a:spAutoFit/>
          </a:bodyPr>
          <a:lstStyle/>
          <a:p>
            <a:r>
              <a:rPr lang="en-GB" sz="1600" dirty="0">
                <a:latin typeface="Comfortaa" panose="00000500000000000000" pitchFamily="2" charset="0"/>
              </a:rPr>
              <a:t>Further details on the method are provided below</a:t>
            </a:r>
            <a:endParaRPr lang="en-GB" sz="1600" i="1" dirty="0">
              <a:latin typeface="Comfortaa" panose="00000500000000000000" pitchFamily="2" charset="0"/>
            </a:endParaRPr>
          </a:p>
        </p:txBody>
      </p:sp>
    </p:spTree>
    <p:extLst>
      <p:ext uri="{BB962C8B-B14F-4D97-AF65-F5344CB8AC3E}">
        <p14:creationId xmlns:p14="http://schemas.microsoft.com/office/powerpoint/2010/main" val="2294957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a:extLst>
              <a:ext uri="{FF2B5EF4-FFF2-40B4-BE49-F238E27FC236}">
                <a16:creationId xmlns:a16="http://schemas.microsoft.com/office/drawing/2014/main" id="{A89C3433-91E7-4CE3-A5DA-70BBEB04F1AC}"/>
              </a:ext>
            </a:extLst>
          </p:cNvPr>
          <p:cNvSpPr txBox="1"/>
          <p:nvPr/>
        </p:nvSpPr>
        <p:spPr>
          <a:xfrm>
            <a:off x="7866136" y="896470"/>
            <a:ext cx="4158334" cy="6001643"/>
          </a:xfrm>
          <a:prstGeom prst="rect">
            <a:avLst/>
          </a:prstGeom>
          <a:noFill/>
        </p:spPr>
        <p:txBody>
          <a:bodyPr wrap="square" rtlCol="0">
            <a:spAutoFit/>
          </a:bodyPr>
          <a:lstStyle/>
          <a:p>
            <a:r>
              <a:rPr lang="en-GB" sz="1600" dirty="0">
                <a:latin typeface="Comfortaa" panose="00000500000000000000" pitchFamily="2" charset="0"/>
              </a:rPr>
              <a:t>The observations show a k^-2 scaling for along-</a:t>
            </a:r>
            <a:r>
              <a:rPr lang="en-GB" sz="1600" dirty="0" err="1">
                <a:latin typeface="Comfortaa" panose="00000500000000000000" pitchFamily="2" charset="0"/>
              </a:rPr>
              <a:t>isopycnal</a:t>
            </a:r>
            <a:r>
              <a:rPr lang="en-GB" sz="1600" dirty="0">
                <a:latin typeface="Comfortaa" panose="00000500000000000000" pitchFamily="2" charset="0"/>
              </a:rPr>
              <a:t> spice, however the k^-1 scaling is thought to apply at smaller scales than those measured.</a:t>
            </a:r>
          </a:p>
          <a:p>
            <a:endParaRPr lang="en-GB" sz="1600" dirty="0">
              <a:latin typeface="Comfortaa" panose="00000500000000000000" pitchFamily="2" charset="0"/>
            </a:endParaRPr>
          </a:p>
          <a:p>
            <a:r>
              <a:rPr lang="en-GB" sz="1600" dirty="0">
                <a:latin typeface="Comfortaa" panose="00000500000000000000" pitchFamily="2" charset="0"/>
              </a:rPr>
              <a:t>Note the coherence rises at smaller wavelengths than the along-</a:t>
            </a:r>
            <a:r>
              <a:rPr lang="en-GB" sz="1600" dirty="0" err="1">
                <a:latin typeface="Comfortaa" panose="00000500000000000000" pitchFamily="2" charset="0"/>
              </a:rPr>
              <a:t>isopycnal</a:t>
            </a:r>
            <a:r>
              <a:rPr lang="en-GB" sz="1600" dirty="0">
                <a:latin typeface="Comfortaa" panose="00000500000000000000" pitchFamily="2" charset="0"/>
              </a:rPr>
              <a:t> observations</a:t>
            </a: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r>
              <a:rPr lang="en-GB" sz="1600" dirty="0">
                <a:latin typeface="Comfortaa" panose="00000500000000000000" pitchFamily="2" charset="0"/>
              </a:rPr>
              <a:t>Further observations of the O(1m)-O(100m) range are needed!</a:t>
            </a:r>
          </a:p>
        </p:txBody>
      </p:sp>
      <p:sp>
        <p:nvSpPr>
          <p:cNvPr id="34" name="TextBox 33">
            <a:extLst>
              <a:ext uri="{FF2B5EF4-FFF2-40B4-BE49-F238E27FC236}">
                <a16:creationId xmlns:a16="http://schemas.microsoft.com/office/drawing/2014/main" id="{81ED0F4C-94D6-43BE-AFB4-860324905A3A}"/>
              </a:ext>
            </a:extLst>
          </p:cNvPr>
          <p:cNvSpPr txBox="1"/>
          <p:nvPr/>
        </p:nvSpPr>
        <p:spPr>
          <a:xfrm>
            <a:off x="4216815" y="1290929"/>
            <a:ext cx="3193308" cy="2800767"/>
          </a:xfrm>
          <a:prstGeom prst="rect">
            <a:avLst/>
          </a:prstGeom>
          <a:noFill/>
        </p:spPr>
        <p:txBody>
          <a:bodyPr wrap="square" rtlCol="0">
            <a:spAutoFit/>
          </a:bodyPr>
          <a:lstStyle/>
          <a:p>
            <a:r>
              <a:rPr lang="en-GB" sz="1600" dirty="0">
                <a:latin typeface="Comfortaa" panose="00000500000000000000" pitchFamily="2" charset="0"/>
              </a:rPr>
              <a:t>The coherence is defined as</a:t>
            </a: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endParaRPr lang="en-GB" sz="1600" dirty="0">
              <a:latin typeface="Comfortaa" panose="00000500000000000000" pitchFamily="2" charset="0"/>
            </a:endParaRPr>
          </a:p>
          <a:p>
            <a:r>
              <a:rPr lang="en-GB" sz="1600" dirty="0">
                <a:latin typeface="Comfortaa" panose="00000500000000000000" pitchFamily="2" charset="0"/>
              </a:rPr>
              <a:t>And gives a measure of how correlated the two variables are at a given wavelength</a:t>
            </a:r>
          </a:p>
          <a:p>
            <a:endParaRPr lang="en-GB" sz="1600" dirty="0">
              <a:latin typeface="Comfortaa" panose="00000500000000000000" pitchFamily="2" charset="0"/>
            </a:endParaRPr>
          </a:p>
          <a:p>
            <a:endParaRPr lang="en-GB" sz="1600" dirty="0">
              <a:latin typeface="Comfortaa" panose="00000500000000000000" pitchFamily="2" charset="0"/>
            </a:endParaRPr>
          </a:p>
        </p:txBody>
      </p:sp>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pic>
        <p:nvPicPr>
          <p:cNvPr id="3" name="Picture 2" descr="Chart, histogram&#10;&#10;Description automatically generated">
            <a:extLst>
              <a:ext uri="{FF2B5EF4-FFF2-40B4-BE49-F238E27FC236}">
                <a16:creationId xmlns:a16="http://schemas.microsoft.com/office/drawing/2014/main" id="{6D94CA3A-E694-4F44-8118-2A7B735366C7}"/>
              </a:ext>
            </a:extLst>
          </p:cNvPr>
          <p:cNvPicPr>
            <a:picLocks noChangeAspect="1"/>
          </p:cNvPicPr>
          <p:nvPr/>
        </p:nvPicPr>
        <p:blipFill rotWithShape="1">
          <a:blip r:embed="rId3">
            <a:extLst>
              <a:ext uri="{28A0092B-C50C-407E-A947-70E740481C1C}">
                <a14:useLocalDpi xmlns:a14="http://schemas.microsoft.com/office/drawing/2010/main" val="0"/>
              </a:ext>
            </a:extLst>
          </a:blip>
          <a:srcRect r="68502"/>
          <a:stretch/>
        </p:blipFill>
        <p:spPr>
          <a:xfrm>
            <a:off x="273123" y="2273261"/>
            <a:ext cx="3469404" cy="3528399"/>
          </a:xfrm>
          <a:prstGeom prst="rect">
            <a:avLst/>
          </a:prstGeom>
        </p:spPr>
      </p:pic>
      <p:pic>
        <p:nvPicPr>
          <p:cNvPr id="10" name="Picture 9">
            <a:extLst>
              <a:ext uri="{FF2B5EF4-FFF2-40B4-BE49-F238E27FC236}">
                <a16:creationId xmlns:a16="http://schemas.microsoft.com/office/drawing/2014/main" id="{8F6F99DE-1479-41E3-8F03-3A5F77D75124}"/>
              </a:ext>
            </a:extLst>
          </p:cNvPr>
          <p:cNvPicPr>
            <a:picLocks noChangeAspect="1"/>
          </p:cNvPicPr>
          <p:nvPr/>
        </p:nvPicPr>
        <p:blipFill rotWithShape="1">
          <a:blip r:embed="rId4"/>
          <a:srcRect l="66393" t="52568" r="23461" b="38252"/>
          <a:stretch/>
        </p:blipFill>
        <p:spPr>
          <a:xfrm>
            <a:off x="4629721" y="1639476"/>
            <a:ext cx="2162995" cy="1101162"/>
          </a:xfrm>
          <a:prstGeom prst="rect">
            <a:avLst/>
          </a:prstGeom>
        </p:spPr>
      </p:pic>
      <p:sp>
        <p:nvSpPr>
          <p:cNvPr id="11" name="TextBox 10">
            <a:extLst>
              <a:ext uri="{FF2B5EF4-FFF2-40B4-BE49-F238E27FC236}">
                <a16:creationId xmlns:a16="http://schemas.microsoft.com/office/drawing/2014/main" id="{BF81933E-F3F1-445D-8B7C-5E2E09393067}"/>
              </a:ext>
            </a:extLst>
          </p:cNvPr>
          <p:cNvSpPr txBox="1"/>
          <p:nvPr/>
        </p:nvSpPr>
        <p:spPr>
          <a:xfrm>
            <a:off x="216508" y="1193727"/>
            <a:ext cx="4381699" cy="1077218"/>
          </a:xfrm>
          <a:prstGeom prst="rect">
            <a:avLst/>
          </a:prstGeom>
          <a:noFill/>
        </p:spPr>
        <p:txBody>
          <a:bodyPr wrap="square" rtlCol="0">
            <a:spAutoFit/>
          </a:bodyPr>
          <a:lstStyle/>
          <a:p>
            <a:r>
              <a:rPr lang="en-GB" sz="1600" dirty="0">
                <a:latin typeface="Comfortaa" panose="00000500000000000000" pitchFamily="2" charset="0"/>
              </a:rPr>
              <a:t>Coherence of spice and buoyancy (same as the coherence of T and S)</a:t>
            </a:r>
          </a:p>
          <a:p>
            <a:r>
              <a:rPr lang="en-GB" sz="1600" dirty="0">
                <a:latin typeface="Comfortaa" panose="00000500000000000000" pitchFamily="2" charset="0"/>
              </a:rPr>
              <a:t>increases at small scales in the observations</a:t>
            </a:r>
          </a:p>
        </p:txBody>
      </p:sp>
      <p:sp>
        <p:nvSpPr>
          <p:cNvPr id="16" name="Freeform: Shape 15">
            <a:extLst>
              <a:ext uri="{FF2B5EF4-FFF2-40B4-BE49-F238E27FC236}">
                <a16:creationId xmlns:a16="http://schemas.microsoft.com/office/drawing/2014/main" id="{3640A74F-B9DF-494E-9F2A-9776D71318E1}"/>
              </a:ext>
            </a:extLst>
          </p:cNvPr>
          <p:cNvSpPr/>
          <p:nvPr/>
        </p:nvSpPr>
        <p:spPr>
          <a:xfrm>
            <a:off x="4598207" y="5294500"/>
            <a:ext cx="2413416" cy="292738"/>
          </a:xfrm>
          <a:custGeom>
            <a:avLst/>
            <a:gdLst>
              <a:gd name="connsiteX0" fmla="*/ 0 w 2413416"/>
              <a:gd name="connsiteY0" fmla="*/ 30410 h 292738"/>
              <a:gd name="connsiteX1" fmla="*/ 419724 w 2413416"/>
              <a:gd name="connsiteY1" fmla="*/ 225282 h 292738"/>
              <a:gd name="connsiteX2" fmla="*/ 981855 w 2413416"/>
              <a:gd name="connsiteY2" fmla="*/ 430 h 292738"/>
              <a:gd name="connsiteX3" fmla="*/ 1469036 w 2413416"/>
              <a:gd name="connsiteY3" fmla="*/ 165321 h 292738"/>
              <a:gd name="connsiteX4" fmla="*/ 1948721 w 2413416"/>
              <a:gd name="connsiteY4" fmla="*/ 45400 h 292738"/>
              <a:gd name="connsiteX5" fmla="*/ 2413416 w 2413416"/>
              <a:gd name="connsiteY5" fmla="*/ 292738 h 2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3416" h="292738">
                <a:moveTo>
                  <a:pt x="0" y="30410"/>
                </a:moveTo>
                <a:cubicBezTo>
                  <a:pt x="128041" y="130344"/>
                  <a:pt x="256082" y="230279"/>
                  <a:pt x="419724" y="225282"/>
                </a:cubicBezTo>
                <a:cubicBezTo>
                  <a:pt x="583366" y="220285"/>
                  <a:pt x="806970" y="10423"/>
                  <a:pt x="981855" y="430"/>
                </a:cubicBezTo>
                <a:cubicBezTo>
                  <a:pt x="1156740" y="-9563"/>
                  <a:pt x="1307892" y="157826"/>
                  <a:pt x="1469036" y="165321"/>
                </a:cubicBezTo>
                <a:cubicBezTo>
                  <a:pt x="1630180" y="172816"/>
                  <a:pt x="1791324" y="24164"/>
                  <a:pt x="1948721" y="45400"/>
                </a:cubicBezTo>
                <a:cubicBezTo>
                  <a:pt x="2106118" y="66636"/>
                  <a:pt x="2259767" y="179687"/>
                  <a:pt x="2413416" y="2927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86FF037D-9001-4EC6-A102-A80189400074}"/>
              </a:ext>
            </a:extLst>
          </p:cNvPr>
          <p:cNvSpPr/>
          <p:nvPr/>
        </p:nvSpPr>
        <p:spPr>
          <a:xfrm>
            <a:off x="4598207" y="5548080"/>
            <a:ext cx="2413416" cy="292738"/>
          </a:xfrm>
          <a:custGeom>
            <a:avLst/>
            <a:gdLst>
              <a:gd name="connsiteX0" fmla="*/ 0 w 2413416"/>
              <a:gd name="connsiteY0" fmla="*/ 30410 h 292738"/>
              <a:gd name="connsiteX1" fmla="*/ 419724 w 2413416"/>
              <a:gd name="connsiteY1" fmla="*/ 225282 h 292738"/>
              <a:gd name="connsiteX2" fmla="*/ 981855 w 2413416"/>
              <a:gd name="connsiteY2" fmla="*/ 430 h 292738"/>
              <a:gd name="connsiteX3" fmla="*/ 1469036 w 2413416"/>
              <a:gd name="connsiteY3" fmla="*/ 165321 h 292738"/>
              <a:gd name="connsiteX4" fmla="*/ 1948721 w 2413416"/>
              <a:gd name="connsiteY4" fmla="*/ 45400 h 292738"/>
              <a:gd name="connsiteX5" fmla="*/ 2413416 w 2413416"/>
              <a:gd name="connsiteY5" fmla="*/ 292738 h 2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3416" h="292738">
                <a:moveTo>
                  <a:pt x="0" y="30410"/>
                </a:moveTo>
                <a:cubicBezTo>
                  <a:pt x="128041" y="130344"/>
                  <a:pt x="256082" y="230279"/>
                  <a:pt x="419724" y="225282"/>
                </a:cubicBezTo>
                <a:cubicBezTo>
                  <a:pt x="583366" y="220285"/>
                  <a:pt x="806970" y="10423"/>
                  <a:pt x="981855" y="430"/>
                </a:cubicBezTo>
                <a:cubicBezTo>
                  <a:pt x="1156740" y="-9563"/>
                  <a:pt x="1307892" y="157826"/>
                  <a:pt x="1469036" y="165321"/>
                </a:cubicBezTo>
                <a:cubicBezTo>
                  <a:pt x="1630180" y="172816"/>
                  <a:pt x="1791324" y="24164"/>
                  <a:pt x="1948721" y="45400"/>
                </a:cubicBezTo>
                <a:cubicBezTo>
                  <a:pt x="2106118" y="66636"/>
                  <a:pt x="2259767" y="179687"/>
                  <a:pt x="2413416" y="2927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DBFC58BB-F7B9-47A7-9AB3-5DB57503A724}"/>
              </a:ext>
            </a:extLst>
          </p:cNvPr>
          <p:cNvSpPr/>
          <p:nvPr/>
        </p:nvSpPr>
        <p:spPr>
          <a:xfrm>
            <a:off x="4598207" y="5801660"/>
            <a:ext cx="2413416" cy="292738"/>
          </a:xfrm>
          <a:custGeom>
            <a:avLst/>
            <a:gdLst>
              <a:gd name="connsiteX0" fmla="*/ 0 w 2413416"/>
              <a:gd name="connsiteY0" fmla="*/ 30410 h 292738"/>
              <a:gd name="connsiteX1" fmla="*/ 419724 w 2413416"/>
              <a:gd name="connsiteY1" fmla="*/ 225282 h 292738"/>
              <a:gd name="connsiteX2" fmla="*/ 981855 w 2413416"/>
              <a:gd name="connsiteY2" fmla="*/ 430 h 292738"/>
              <a:gd name="connsiteX3" fmla="*/ 1469036 w 2413416"/>
              <a:gd name="connsiteY3" fmla="*/ 165321 h 292738"/>
              <a:gd name="connsiteX4" fmla="*/ 1948721 w 2413416"/>
              <a:gd name="connsiteY4" fmla="*/ 45400 h 292738"/>
              <a:gd name="connsiteX5" fmla="*/ 2413416 w 2413416"/>
              <a:gd name="connsiteY5" fmla="*/ 292738 h 2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3416" h="292738">
                <a:moveTo>
                  <a:pt x="0" y="30410"/>
                </a:moveTo>
                <a:cubicBezTo>
                  <a:pt x="128041" y="130344"/>
                  <a:pt x="256082" y="230279"/>
                  <a:pt x="419724" y="225282"/>
                </a:cubicBezTo>
                <a:cubicBezTo>
                  <a:pt x="583366" y="220285"/>
                  <a:pt x="806970" y="10423"/>
                  <a:pt x="981855" y="430"/>
                </a:cubicBezTo>
                <a:cubicBezTo>
                  <a:pt x="1156740" y="-9563"/>
                  <a:pt x="1307892" y="157826"/>
                  <a:pt x="1469036" y="165321"/>
                </a:cubicBezTo>
                <a:cubicBezTo>
                  <a:pt x="1630180" y="172816"/>
                  <a:pt x="1791324" y="24164"/>
                  <a:pt x="1948721" y="45400"/>
                </a:cubicBezTo>
                <a:cubicBezTo>
                  <a:pt x="2106118" y="66636"/>
                  <a:pt x="2259767" y="179687"/>
                  <a:pt x="2413416" y="2927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B9CB069C-346A-483C-B224-664021503B89}"/>
              </a:ext>
            </a:extLst>
          </p:cNvPr>
          <p:cNvSpPr/>
          <p:nvPr/>
        </p:nvSpPr>
        <p:spPr>
          <a:xfrm>
            <a:off x="4580157" y="5132495"/>
            <a:ext cx="2413416" cy="292738"/>
          </a:xfrm>
          <a:custGeom>
            <a:avLst/>
            <a:gdLst>
              <a:gd name="connsiteX0" fmla="*/ 0 w 2413416"/>
              <a:gd name="connsiteY0" fmla="*/ 30410 h 292738"/>
              <a:gd name="connsiteX1" fmla="*/ 419724 w 2413416"/>
              <a:gd name="connsiteY1" fmla="*/ 225282 h 292738"/>
              <a:gd name="connsiteX2" fmla="*/ 981855 w 2413416"/>
              <a:gd name="connsiteY2" fmla="*/ 430 h 292738"/>
              <a:gd name="connsiteX3" fmla="*/ 1469036 w 2413416"/>
              <a:gd name="connsiteY3" fmla="*/ 165321 h 292738"/>
              <a:gd name="connsiteX4" fmla="*/ 1948721 w 2413416"/>
              <a:gd name="connsiteY4" fmla="*/ 45400 h 292738"/>
              <a:gd name="connsiteX5" fmla="*/ 2413416 w 2413416"/>
              <a:gd name="connsiteY5" fmla="*/ 292738 h 29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3416" h="292738">
                <a:moveTo>
                  <a:pt x="0" y="30410"/>
                </a:moveTo>
                <a:cubicBezTo>
                  <a:pt x="128041" y="130344"/>
                  <a:pt x="256082" y="230279"/>
                  <a:pt x="419724" y="225282"/>
                </a:cubicBezTo>
                <a:cubicBezTo>
                  <a:pt x="583366" y="220285"/>
                  <a:pt x="806970" y="10423"/>
                  <a:pt x="981855" y="430"/>
                </a:cubicBezTo>
                <a:cubicBezTo>
                  <a:pt x="1156740" y="-9563"/>
                  <a:pt x="1307892" y="157826"/>
                  <a:pt x="1469036" y="165321"/>
                </a:cubicBezTo>
                <a:cubicBezTo>
                  <a:pt x="1630180" y="172816"/>
                  <a:pt x="1791324" y="24164"/>
                  <a:pt x="1948721" y="45400"/>
                </a:cubicBezTo>
                <a:cubicBezTo>
                  <a:pt x="2106118" y="66636"/>
                  <a:pt x="2259767" y="179687"/>
                  <a:pt x="2413416" y="2927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7CC13602-9F8D-4A9D-8D26-F2FB95381667}"/>
              </a:ext>
            </a:extLst>
          </p:cNvPr>
          <p:cNvSpPr txBox="1"/>
          <p:nvPr/>
        </p:nvSpPr>
        <p:spPr>
          <a:xfrm>
            <a:off x="4216815" y="3943442"/>
            <a:ext cx="3587554" cy="830997"/>
          </a:xfrm>
          <a:prstGeom prst="rect">
            <a:avLst/>
          </a:prstGeom>
          <a:noFill/>
        </p:spPr>
        <p:txBody>
          <a:bodyPr wrap="square" rtlCol="0">
            <a:spAutoFit/>
          </a:bodyPr>
          <a:lstStyle/>
          <a:p>
            <a:r>
              <a:rPr lang="en-GB" sz="1600" dirty="0">
                <a:latin typeface="Comfortaa" panose="00000500000000000000" pitchFamily="2" charset="0"/>
              </a:rPr>
              <a:t>High coherence at small scales is consistent with our model of QG stirring along </a:t>
            </a:r>
            <a:r>
              <a:rPr lang="en-GB" sz="1600" dirty="0" err="1">
                <a:latin typeface="Comfortaa" panose="00000500000000000000" pitchFamily="2" charset="0"/>
              </a:rPr>
              <a:t>isopycnals</a:t>
            </a:r>
            <a:endParaRPr lang="en-GB" sz="1600" dirty="0">
              <a:latin typeface="Comfortaa" panose="00000500000000000000" pitchFamily="2" charset="0"/>
            </a:endParaRPr>
          </a:p>
        </p:txBody>
      </p:sp>
      <p:cxnSp>
        <p:nvCxnSpPr>
          <p:cNvPr id="25" name="Straight Arrow Connector 24">
            <a:extLst>
              <a:ext uri="{FF2B5EF4-FFF2-40B4-BE49-F238E27FC236}">
                <a16:creationId xmlns:a16="http://schemas.microsoft.com/office/drawing/2014/main" id="{ACCE3737-9E79-4A2E-8B91-3B8B354B7BAD}"/>
              </a:ext>
            </a:extLst>
          </p:cNvPr>
          <p:cNvCxnSpPr>
            <a:cxnSpLocks/>
          </p:cNvCxnSpPr>
          <p:nvPr/>
        </p:nvCxnSpPr>
        <p:spPr>
          <a:xfrm flipV="1">
            <a:off x="5129452" y="5066945"/>
            <a:ext cx="362960" cy="193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ED41E91-F649-43AD-ADDE-8A9A73EE34ED}"/>
              </a:ext>
            </a:extLst>
          </p:cNvPr>
          <p:cNvCxnSpPr>
            <a:cxnSpLocks/>
          </p:cNvCxnSpPr>
          <p:nvPr/>
        </p:nvCxnSpPr>
        <p:spPr>
          <a:xfrm flipH="1" flipV="1">
            <a:off x="5662042" y="5249690"/>
            <a:ext cx="414616" cy="167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CA354DD-4403-4B65-9CAC-2E5B2FDC0D67}"/>
              </a:ext>
            </a:extLst>
          </p:cNvPr>
          <p:cNvCxnSpPr>
            <a:cxnSpLocks/>
          </p:cNvCxnSpPr>
          <p:nvPr/>
        </p:nvCxnSpPr>
        <p:spPr>
          <a:xfrm flipV="1">
            <a:off x="6176613" y="5490784"/>
            <a:ext cx="341726" cy="1449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0F7F0E4-11B0-4998-8499-8F6869CE1D62}"/>
              </a:ext>
            </a:extLst>
          </p:cNvPr>
          <p:cNvCxnSpPr>
            <a:cxnSpLocks/>
          </p:cNvCxnSpPr>
          <p:nvPr/>
        </p:nvCxnSpPr>
        <p:spPr>
          <a:xfrm flipV="1">
            <a:off x="5129452" y="5482530"/>
            <a:ext cx="362960" cy="193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Graphic 35">
            <a:extLst>
              <a:ext uri="{FF2B5EF4-FFF2-40B4-BE49-F238E27FC236}">
                <a16:creationId xmlns:a16="http://schemas.microsoft.com/office/drawing/2014/main" id="{3DE8F98C-FDAE-475B-ADE3-98516B7DD99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85746" b="1871"/>
          <a:stretch/>
        </p:blipFill>
        <p:spPr>
          <a:xfrm>
            <a:off x="4359934" y="5319485"/>
            <a:ext cx="176506" cy="196283"/>
          </a:xfrm>
          <a:prstGeom prst="rect">
            <a:avLst/>
          </a:prstGeom>
        </p:spPr>
      </p:pic>
      <p:sp>
        <p:nvSpPr>
          <p:cNvPr id="26" name="TextBox 25">
            <a:extLst>
              <a:ext uri="{FF2B5EF4-FFF2-40B4-BE49-F238E27FC236}">
                <a16:creationId xmlns:a16="http://schemas.microsoft.com/office/drawing/2014/main" id="{13DE00A8-C902-40A7-B626-BE612E983C26}"/>
              </a:ext>
            </a:extLst>
          </p:cNvPr>
          <p:cNvSpPr txBox="1"/>
          <p:nvPr/>
        </p:nvSpPr>
        <p:spPr>
          <a:xfrm>
            <a:off x="709932" y="448232"/>
            <a:ext cx="5607844" cy="646331"/>
          </a:xfrm>
          <a:prstGeom prst="rect">
            <a:avLst/>
          </a:prstGeom>
          <a:noFill/>
        </p:spPr>
        <p:txBody>
          <a:bodyPr wrap="square" rtlCol="0">
            <a:spAutoFit/>
          </a:bodyPr>
          <a:lstStyle/>
          <a:p>
            <a:r>
              <a:rPr lang="en-GB" sz="3600" dirty="0">
                <a:latin typeface="Comfortaa" panose="00000500000000000000" pitchFamily="2" charset="0"/>
              </a:rPr>
              <a:t>Is assumption 2. valid?</a:t>
            </a:r>
          </a:p>
        </p:txBody>
      </p:sp>
      <p:cxnSp>
        <p:nvCxnSpPr>
          <p:cNvPr id="27" name="Straight Arrow Connector 26">
            <a:extLst>
              <a:ext uri="{FF2B5EF4-FFF2-40B4-BE49-F238E27FC236}">
                <a16:creationId xmlns:a16="http://schemas.microsoft.com/office/drawing/2014/main" id="{A23A2E93-FBFB-418C-9744-AF66796FD22B}"/>
              </a:ext>
            </a:extLst>
          </p:cNvPr>
          <p:cNvCxnSpPr>
            <a:cxnSpLocks/>
          </p:cNvCxnSpPr>
          <p:nvPr/>
        </p:nvCxnSpPr>
        <p:spPr>
          <a:xfrm flipV="1">
            <a:off x="5662042" y="5767332"/>
            <a:ext cx="0" cy="1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EC4FC47-4BDE-4985-9202-A847D2BA18AF}"/>
              </a:ext>
            </a:extLst>
          </p:cNvPr>
          <p:cNvCxnSpPr>
            <a:cxnSpLocks/>
          </p:cNvCxnSpPr>
          <p:nvPr/>
        </p:nvCxnSpPr>
        <p:spPr>
          <a:xfrm flipH="1" flipV="1">
            <a:off x="6729193" y="5840818"/>
            <a:ext cx="264380" cy="1890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0" name="Picture 39" descr="Chart, histogram&#10;&#10;Description automatically generated">
            <a:extLst>
              <a:ext uri="{FF2B5EF4-FFF2-40B4-BE49-F238E27FC236}">
                <a16:creationId xmlns:a16="http://schemas.microsoft.com/office/drawing/2014/main" id="{9BC8E7E7-5EA9-47E3-AA7D-C26A8FD309EF}"/>
              </a:ext>
            </a:extLst>
          </p:cNvPr>
          <p:cNvPicPr>
            <a:picLocks noChangeAspect="1"/>
          </p:cNvPicPr>
          <p:nvPr/>
        </p:nvPicPr>
        <p:blipFill rotWithShape="1">
          <a:blip r:embed="rId3">
            <a:extLst>
              <a:ext uri="{28A0092B-C50C-407E-A947-70E740481C1C}">
                <a14:useLocalDpi xmlns:a14="http://schemas.microsoft.com/office/drawing/2010/main" val="0"/>
              </a:ext>
            </a:extLst>
          </a:blip>
          <a:srcRect l="66192" r="-4442"/>
          <a:stretch/>
        </p:blipFill>
        <p:spPr>
          <a:xfrm>
            <a:off x="7742834" y="3065102"/>
            <a:ext cx="3736053" cy="3128864"/>
          </a:xfrm>
          <a:prstGeom prst="rect">
            <a:avLst/>
          </a:prstGeom>
        </p:spPr>
      </p:pic>
      <p:pic>
        <p:nvPicPr>
          <p:cNvPr id="42" name="Graphic 41">
            <a:extLst>
              <a:ext uri="{FF2B5EF4-FFF2-40B4-BE49-F238E27FC236}">
                <a16:creationId xmlns:a16="http://schemas.microsoft.com/office/drawing/2014/main" id="{58165865-AD7D-431F-BF45-2B2321F22A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6190" y="6488551"/>
            <a:ext cx="2266950" cy="228600"/>
          </a:xfrm>
          <a:prstGeom prst="rect">
            <a:avLst/>
          </a:prstGeom>
        </p:spPr>
      </p:pic>
      <p:sp>
        <p:nvSpPr>
          <p:cNvPr id="43" name="TextBox 42">
            <a:extLst>
              <a:ext uri="{FF2B5EF4-FFF2-40B4-BE49-F238E27FC236}">
                <a16:creationId xmlns:a16="http://schemas.microsoft.com/office/drawing/2014/main" id="{23907BFE-13F4-47B0-9FA7-E68B4481D84C}"/>
              </a:ext>
            </a:extLst>
          </p:cNvPr>
          <p:cNvSpPr txBox="1"/>
          <p:nvPr/>
        </p:nvSpPr>
        <p:spPr>
          <a:xfrm>
            <a:off x="273123" y="5767332"/>
            <a:ext cx="3222245" cy="584775"/>
          </a:xfrm>
          <a:prstGeom prst="rect">
            <a:avLst/>
          </a:prstGeom>
          <a:noFill/>
        </p:spPr>
        <p:txBody>
          <a:bodyPr wrap="square" rtlCol="0">
            <a:spAutoFit/>
          </a:bodyPr>
          <a:lstStyle/>
          <a:p>
            <a:r>
              <a:rPr lang="en-GB" sz="1600" dirty="0">
                <a:latin typeface="Comfortaa" panose="00000500000000000000" pitchFamily="2" charset="0"/>
              </a:rPr>
              <a:t>We use an assumption of high coherence to estimate</a:t>
            </a:r>
          </a:p>
        </p:txBody>
      </p:sp>
    </p:spTree>
    <p:extLst>
      <p:ext uri="{BB962C8B-B14F-4D97-AF65-F5344CB8AC3E}">
        <p14:creationId xmlns:p14="http://schemas.microsoft.com/office/powerpoint/2010/main" val="3478721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11" name="TextBox 10">
            <a:extLst>
              <a:ext uri="{FF2B5EF4-FFF2-40B4-BE49-F238E27FC236}">
                <a16:creationId xmlns:a16="http://schemas.microsoft.com/office/drawing/2014/main" id="{BF81933E-F3F1-445D-8B7C-5E2E09393067}"/>
              </a:ext>
            </a:extLst>
          </p:cNvPr>
          <p:cNvSpPr txBox="1"/>
          <p:nvPr/>
        </p:nvSpPr>
        <p:spPr>
          <a:xfrm>
            <a:off x="216508" y="1344707"/>
            <a:ext cx="4381699" cy="1323439"/>
          </a:xfrm>
          <a:prstGeom prst="rect">
            <a:avLst/>
          </a:prstGeom>
          <a:noFill/>
        </p:spPr>
        <p:txBody>
          <a:bodyPr wrap="square" rtlCol="0">
            <a:spAutoFit/>
          </a:bodyPr>
          <a:lstStyle/>
          <a:p>
            <a:r>
              <a:rPr lang="en-GB" sz="1600" dirty="0">
                <a:latin typeface="Comfortaa" panose="00000500000000000000" pitchFamily="2" charset="0"/>
              </a:rPr>
              <a:t>QG theory suggests spice should be isotropic in the stretched coordinates</a:t>
            </a:r>
          </a:p>
          <a:p>
            <a:endParaRPr lang="en-GB" sz="1600" dirty="0">
              <a:latin typeface="Comfortaa" panose="00000500000000000000" pitchFamily="2" charset="0"/>
            </a:endParaRPr>
          </a:p>
          <a:p>
            <a:r>
              <a:rPr lang="en-GB" sz="1600" dirty="0">
                <a:latin typeface="Comfortaa" panose="00000500000000000000" pitchFamily="2" charset="0"/>
              </a:rPr>
              <a:t>Which is consistent with observations of spice gradients shown below</a:t>
            </a:r>
          </a:p>
        </p:txBody>
      </p:sp>
      <p:sp>
        <p:nvSpPr>
          <p:cNvPr id="26" name="TextBox 25">
            <a:extLst>
              <a:ext uri="{FF2B5EF4-FFF2-40B4-BE49-F238E27FC236}">
                <a16:creationId xmlns:a16="http://schemas.microsoft.com/office/drawing/2014/main" id="{13DE00A8-C902-40A7-B626-BE612E983C26}"/>
              </a:ext>
            </a:extLst>
          </p:cNvPr>
          <p:cNvSpPr txBox="1"/>
          <p:nvPr/>
        </p:nvSpPr>
        <p:spPr>
          <a:xfrm>
            <a:off x="709932" y="448232"/>
            <a:ext cx="5607844" cy="646331"/>
          </a:xfrm>
          <a:prstGeom prst="rect">
            <a:avLst/>
          </a:prstGeom>
          <a:noFill/>
        </p:spPr>
        <p:txBody>
          <a:bodyPr wrap="square" rtlCol="0">
            <a:spAutoFit/>
          </a:bodyPr>
          <a:lstStyle/>
          <a:p>
            <a:r>
              <a:rPr lang="en-GB" sz="3600" dirty="0">
                <a:latin typeface="Comfortaa" panose="00000500000000000000" pitchFamily="2" charset="0"/>
              </a:rPr>
              <a:t>Is assumption 2. valid?</a:t>
            </a:r>
          </a:p>
        </p:txBody>
      </p:sp>
      <p:pic>
        <p:nvPicPr>
          <p:cNvPr id="4" name="Graphic 3">
            <a:extLst>
              <a:ext uri="{FF2B5EF4-FFF2-40B4-BE49-F238E27FC236}">
                <a16:creationId xmlns:a16="http://schemas.microsoft.com/office/drawing/2014/main" id="{F4F8C4A9-F840-45A5-BC19-600F3E4A4C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23132" y="1344707"/>
            <a:ext cx="884903" cy="575187"/>
          </a:xfrm>
          <a:prstGeom prst="rect">
            <a:avLst/>
          </a:prstGeom>
        </p:spPr>
      </p:pic>
      <p:pic>
        <p:nvPicPr>
          <p:cNvPr id="24" name="Picture 23" descr="Chart, histogram&#10;&#10;Description automatically generated">
            <a:extLst>
              <a:ext uri="{FF2B5EF4-FFF2-40B4-BE49-F238E27FC236}">
                <a16:creationId xmlns:a16="http://schemas.microsoft.com/office/drawing/2014/main" id="{BF311D07-A0F7-4157-B268-50B94E4845D9}"/>
              </a:ext>
            </a:extLst>
          </p:cNvPr>
          <p:cNvPicPr>
            <a:picLocks noChangeAspect="1"/>
          </p:cNvPicPr>
          <p:nvPr/>
        </p:nvPicPr>
        <p:blipFill rotWithShape="1">
          <a:blip r:embed="rId5">
            <a:extLst>
              <a:ext uri="{28A0092B-C50C-407E-A947-70E740481C1C}">
                <a14:useLocalDpi xmlns:a14="http://schemas.microsoft.com/office/drawing/2010/main" val="0"/>
              </a:ext>
            </a:extLst>
          </a:blip>
          <a:srcRect l="31866" r="33321"/>
          <a:stretch/>
        </p:blipFill>
        <p:spPr>
          <a:xfrm>
            <a:off x="312372" y="3116383"/>
            <a:ext cx="3834580" cy="3528399"/>
          </a:xfrm>
          <a:prstGeom prst="rect">
            <a:avLst/>
          </a:prstGeom>
        </p:spPr>
      </p:pic>
      <p:pic>
        <p:nvPicPr>
          <p:cNvPr id="31" name="Picture 30" descr="Graphical user interface, application&#10;&#10;Description automatically generated">
            <a:extLst>
              <a:ext uri="{FF2B5EF4-FFF2-40B4-BE49-F238E27FC236}">
                <a16:creationId xmlns:a16="http://schemas.microsoft.com/office/drawing/2014/main" id="{507111D2-A01A-42F0-9E15-841A9950013E}"/>
              </a:ext>
            </a:extLst>
          </p:cNvPr>
          <p:cNvPicPr>
            <a:picLocks noChangeAspect="1"/>
          </p:cNvPicPr>
          <p:nvPr/>
        </p:nvPicPr>
        <p:blipFill rotWithShape="1">
          <a:blip r:embed="rId6">
            <a:extLst>
              <a:ext uri="{28A0092B-C50C-407E-A947-70E740481C1C}">
                <a14:useLocalDpi xmlns:a14="http://schemas.microsoft.com/office/drawing/2010/main" val="0"/>
              </a:ext>
            </a:extLst>
          </a:blip>
          <a:srcRect r="47679" b="53049"/>
          <a:stretch/>
        </p:blipFill>
        <p:spPr>
          <a:xfrm>
            <a:off x="7017864" y="1094563"/>
            <a:ext cx="4102811" cy="2999923"/>
          </a:xfrm>
          <a:prstGeom prst="rect">
            <a:avLst/>
          </a:prstGeom>
        </p:spPr>
      </p:pic>
      <p:sp>
        <p:nvSpPr>
          <p:cNvPr id="32" name="TextBox 31">
            <a:extLst>
              <a:ext uri="{FF2B5EF4-FFF2-40B4-BE49-F238E27FC236}">
                <a16:creationId xmlns:a16="http://schemas.microsoft.com/office/drawing/2014/main" id="{25DD6ED1-2941-44F0-A086-731E96F37CFA}"/>
              </a:ext>
            </a:extLst>
          </p:cNvPr>
          <p:cNvSpPr txBox="1"/>
          <p:nvPr/>
        </p:nvSpPr>
        <p:spPr>
          <a:xfrm>
            <a:off x="7017864" y="4439998"/>
            <a:ext cx="4381699" cy="2062103"/>
          </a:xfrm>
          <a:prstGeom prst="rect">
            <a:avLst/>
          </a:prstGeom>
          <a:noFill/>
        </p:spPr>
        <p:txBody>
          <a:bodyPr wrap="square" rtlCol="0">
            <a:spAutoFit/>
          </a:bodyPr>
          <a:lstStyle/>
          <a:p>
            <a:r>
              <a:rPr lang="en-GB" sz="1600" dirty="0">
                <a:latin typeface="Comfortaa" panose="00000500000000000000" pitchFamily="2" charset="0"/>
              </a:rPr>
              <a:t>QG theory also suggests that spice should display filaments with a slope of f/N. Spice is dominated by temperature in this region, and lines of slope f/N are shown in white.</a:t>
            </a:r>
          </a:p>
          <a:p>
            <a:endParaRPr lang="en-GB" sz="1600" dirty="0">
              <a:latin typeface="Comfortaa" panose="00000500000000000000" pitchFamily="2" charset="0"/>
            </a:endParaRPr>
          </a:p>
          <a:p>
            <a:r>
              <a:rPr lang="en-GB" sz="1600" dirty="0">
                <a:latin typeface="Comfortaa" panose="00000500000000000000" pitchFamily="2" charset="0"/>
              </a:rPr>
              <a:t>The Rossby number is 0.2, not inconsistent with QG stirring</a:t>
            </a:r>
          </a:p>
        </p:txBody>
      </p:sp>
    </p:spTree>
    <p:extLst>
      <p:ext uri="{BB962C8B-B14F-4D97-AF65-F5344CB8AC3E}">
        <p14:creationId xmlns:p14="http://schemas.microsoft.com/office/powerpoint/2010/main" val="1496300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8E4AC9-0BC1-4924-BE44-D89289EB5C35}"/>
              </a:ext>
            </a:extLst>
          </p:cNvPr>
          <p:cNvPicPr>
            <a:picLocks noChangeAspect="1"/>
          </p:cNvPicPr>
          <p:nvPr/>
        </p:nvPicPr>
        <p:blipFill rotWithShape="1">
          <a:blip r:embed="rId2">
            <a:extLst>
              <a:ext uri="{28A0092B-C50C-407E-A947-70E740481C1C}">
                <a14:useLocalDpi xmlns:a14="http://schemas.microsoft.com/office/drawing/2010/main" val="0"/>
              </a:ext>
            </a:extLst>
          </a:blip>
          <a:srcRect l="1958"/>
          <a:stretch/>
        </p:blipFill>
        <p:spPr>
          <a:xfrm rot="10800000">
            <a:off x="9844" y="-4"/>
            <a:ext cx="12182156" cy="896473"/>
          </a:xfrm>
          <a:prstGeom prst="rect">
            <a:avLst/>
          </a:prstGeom>
        </p:spPr>
      </p:pic>
      <p:sp>
        <p:nvSpPr>
          <p:cNvPr id="26" name="TextBox 25">
            <a:extLst>
              <a:ext uri="{FF2B5EF4-FFF2-40B4-BE49-F238E27FC236}">
                <a16:creationId xmlns:a16="http://schemas.microsoft.com/office/drawing/2014/main" id="{13DE00A8-C902-40A7-B626-BE612E983C26}"/>
              </a:ext>
            </a:extLst>
          </p:cNvPr>
          <p:cNvSpPr txBox="1"/>
          <p:nvPr/>
        </p:nvSpPr>
        <p:spPr>
          <a:xfrm>
            <a:off x="709932" y="448232"/>
            <a:ext cx="8441442" cy="646331"/>
          </a:xfrm>
          <a:prstGeom prst="rect">
            <a:avLst/>
          </a:prstGeom>
          <a:noFill/>
        </p:spPr>
        <p:txBody>
          <a:bodyPr wrap="square" rtlCol="0">
            <a:spAutoFit/>
          </a:bodyPr>
          <a:lstStyle/>
          <a:p>
            <a:r>
              <a:rPr lang="en-GB" sz="3600" dirty="0">
                <a:latin typeface="Comfortaa" panose="00000500000000000000" pitchFamily="2" charset="0"/>
              </a:rPr>
              <a:t>What scale to project down to?</a:t>
            </a:r>
          </a:p>
        </p:txBody>
      </p:sp>
      <p:sp>
        <p:nvSpPr>
          <p:cNvPr id="2" name="TextBox 1">
            <a:extLst>
              <a:ext uri="{FF2B5EF4-FFF2-40B4-BE49-F238E27FC236}">
                <a16:creationId xmlns:a16="http://schemas.microsoft.com/office/drawing/2014/main" id="{F490F9C6-FABA-4CD5-95CC-A510AC09DE90}"/>
              </a:ext>
            </a:extLst>
          </p:cNvPr>
          <p:cNvSpPr txBox="1"/>
          <p:nvPr/>
        </p:nvSpPr>
        <p:spPr>
          <a:xfrm>
            <a:off x="317090" y="1371600"/>
            <a:ext cx="9866671" cy="5078313"/>
          </a:xfrm>
          <a:prstGeom prst="rect">
            <a:avLst/>
          </a:prstGeom>
          <a:noFill/>
        </p:spPr>
        <p:txBody>
          <a:bodyPr wrap="square" rtlCol="0">
            <a:spAutoFit/>
          </a:bodyPr>
          <a:lstStyle/>
          <a:p>
            <a:r>
              <a:rPr lang="en-GB" dirty="0">
                <a:latin typeface="Comfortaa" panose="00000500000000000000" pitchFamily="2" charset="0"/>
              </a:rPr>
              <a:t>We estimate the magnitude of the spice gradient in our method by integrating the spectrum down to the overturning length scale</a:t>
            </a: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We take the overturning length scale to be the </a:t>
            </a:r>
            <a:r>
              <a:rPr lang="en-GB" dirty="0" err="1">
                <a:latin typeface="Comfortaa" panose="00000500000000000000" pitchFamily="2" charset="0"/>
              </a:rPr>
              <a:t>Ozmidov</a:t>
            </a:r>
            <a:r>
              <a:rPr lang="en-GB" dirty="0">
                <a:latin typeface="Comfortaa" panose="00000500000000000000" pitchFamily="2" charset="0"/>
              </a:rPr>
              <a:t> scale </a:t>
            </a:r>
          </a:p>
          <a:p>
            <a:r>
              <a:rPr lang="en-GB" dirty="0">
                <a:latin typeface="Comfortaa" panose="00000500000000000000" pitchFamily="2" charset="0"/>
              </a:rPr>
              <a:t>in double diffusive convection, following the work of Fernando (1989).</a:t>
            </a:r>
          </a:p>
          <a:p>
            <a:endParaRPr lang="en-GB" dirty="0">
              <a:latin typeface="Comfortaa" panose="00000500000000000000" pitchFamily="2" charset="0"/>
            </a:endParaRPr>
          </a:p>
          <a:p>
            <a:r>
              <a:rPr lang="en-GB" dirty="0">
                <a:latin typeface="Comfortaa" panose="00000500000000000000" pitchFamily="2" charset="0"/>
              </a:rPr>
              <a:t>An alternative length scale was suggested by Zhou et al. (2016)</a:t>
            </a:r>
          </a:p>
          <a:p>
            <a:endParaRPr lang="en-GB" dirty="0">
              <a:latin typeface="Comfortaa" panose="00000500000000000000" pitchFamily="2" charset="0"/>
            </a:endParaRPr>
          </a:p>
          <a:p>
            <a:endParaRPr lang="en-GB" dirty="0">
              <a:latin typeface="Comfortaa" panose="00000500000000000000" pitchFamily="2" charset="0"/>
            </a:endParaRPr>
          </a:p>
          <a:p>
            <a:r>
              <a:rPr lang="en-GB" dirty="0">
                <a:latin typeface="Comfortaa" panose="00000500000000000000" pitchFamily="2" charset="0"/>
              </a:rPr>
              <a:t>That includes dependence on the molecular diffusivity for temperature. This length scale was found to match observations of staircases more accurately.</a:t>
            </a:r>
          </a:p>
          <a:p>
            <a:endParaRPr lang="en-GB" dirty="0">
              <a:latin typeface="Comfortaa" panose="00000500000000000000" pitchFamily="2" charset="0"/>
            </a:endParaRPr>
          </a:p>
          <a:p>
            <a:r>
              <a:rPr lang="en-GB" dirty="0">
                <a:latin typeface="Comfortaa" panose="00000500000000000000" pitchFamily="2" charset="0"/>
              </a:rPr>
              <a:t>However, using Zhou’s length scale has no significant effect on the method, so we use the </a:t>
            </a:r>
            <a:r>
              <a:rPr lang="en-GB" dirty="0" err="1">
                <a:latin typeface="Comfortaa" panose="00000500000000000000" pitchFamily="2" charset="0"/>
              </a:rPr>
              <a:t>Ozmidov</a:t>
            </a:r>
            <a:r>
              <a:rPr lang="en-GB" dirty="0">
                <a:latin typeface="Comfortaa" panose="00000500000000000000" pitchFamily="2" charset="0"/>
              </a:rPr>
              <a:t> scale for simplicity.</a:t>
            </a:r>
          </a:p>
        </p:txBody>
      </p:sp>
      <p:pic>
        <p:nvPicPr>
          <p:cNvPr id="5" name="Picture 4">
            <a:extLst>
              <a:ext uri="{FF2B5EF4-FFF2-40B4-BE49-F238E27FC236}">
                <a16:creationId xmlns:a16="http://schemas.microsoft.com/office/drawing/2014/main" id="{7C05B704-DBDF-4361-AEA8-E2C717380831}"/>
              </a:ext>
            </a:extLst>
          </p:cNvPr>
          <p:cNvPicPr>
            <a:picLocks noChangeAspect="1"/>
          </p:cNvPicPr>
          <p:nvPr/>
        </p:nvPicPr>
        <p:blipFill rotWithShape="1">
          <a:blip r:embed="rId3"/>
          <a:srcRect l="58126" t="47957" r="9637" b="44086"/>
          <a:stretch/>
        </p:blipFill>
        <p:spPr>
          <a:xfrm>
            <a:off x="435078" y="2275055"/>
            <a:ext cx="5177786" cy="718868"/>
          </a:xfrm>
          <a:prstGeom prst="rect">
            <a:avLst/>
          </a:prstGeom>
        </p:spPr>
      </p:pic>
      <p:pic>
        <p:nvPicPr>
          <p:cNvPr id="8" name="Picture 7">
            <a:extLst>
              <a:ext uri="{FF2B5EF4-FFF2-40B4-BE49-F238E27FC236}">
                <a16:creationId xmlns:a16="http://schemas.microsoft.com/office/drawing/2014/main" id="{55F11B0B-9E5E-4042-972E-22C5B676314E}"/>
              </a:ext>
            </a:extLst>
          </p:cNvPr>
          <p:cNvPicPr>
            <a:picLocks noChangeAspect="1"/>
          </p:cNvPicPr>
          <p:nvPr/>
        </p:nvPicPr>
        <p:blipFill rotWithShape="1">
          <a:blip r:embed="rId4"/>
          <a:srcRect l="83528" t="56559" r="3710" b="40000"/>
          <a:stretch/>
        </p:blipFill>
        <p:spPr>
          <a:xfrm>
            <a:off x="376084" y="4510921"/>
            <a:ext cx="2382556" cy="361335"/>
          </a:xfrm>
          <a:prstGeom prst="rect">
            <a:avLst/>
          </a:prstGeom>
        </p:spPr>
      </p:pic>
      <p:pic>
        <p:nvPicPr>
          <p:cNvPr id="14" name="Picture 13">
            <a:extLst>
              <a:ext uri="{FF2B5EF4-FFF2-40B4-BE49-F238E27FC236}">
                <a16:creationId xmlns:a16="http://schemas.microsoft.com/office/drawing/2014/main" id="{91182762-023F-466C-A56B-2BA48AD76C31}"/>
              </a:ext>
            </a:extLst>
          </p:cNvPr>
          <p:cNvPicPr>
            <a:picLocks noChangeAspect="1"/>
          </p:cNvPicPr>
          <p:nvPr/>
        </p:nvPicPr>
        <p:blipFill rotWithShape="1">
          <a:blip r:embed="rId4"/>
          <a:srcRect l="70887" t="51075" r="21190" b="45448"/>
          <a:stretch/>
        </p:blipFill>
        <p:spPr>
          <a:xfrm>
            <a:off x="7912507" y="3250790"/>
            <a:ext cx="1444051" cy="356419"/>
          </a:xfrm>
          <a:prstGeom prst="rect">
            <a:avLst/>
          </a:prstGeom>
        </p:spPr>
      </p:pic>
    </p:spTree>
    <p:extLst>
      <p:ext uri="{BB962C8B-B14F-4D97-AF65-F5344CB8AC3E}">
        <p14:creationId xmlns:p14="http://schemas.microsoft.com/office/powerpoint/2010/main" val="3763062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5868</TotalTime>
  <Words>943</Words>
  <Application>Microsoft Office PowerPoint</Application>
  <PresentationFormat>Widescreen</PresentationFormat>
  <Paragraphs>174</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Comfortaa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 Middleton</dc:creator>
  <cp:lastModifiedBy>Leo Middleton</cp:lastModifiedBy>
  <cp:revision>25</cp:revision>
  <dcterms:created xsi:type="dcterms:W3CDTF">2021-04-14T16:16:54Z</dcterms:created>
  <dcterms:modified xsi:type="dcterms:W3CDTF">2021-04-23T16:33:28Z</dcterms:modified>
</cp:coreProperties>
</file>