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58" r:id="rId1"/>
  </p:sldMasterIdLst>
  <p:notesMasterIdLst>
    <p:notesMasterId r:id="rId19"/>
  </p:notesMasterIdLst>
  <p:handoutMasterIdLst>
    <p:handoutMasterId r:id="rId20"/>
  </p:handoutMasterIdLst>
  <p:sldIdLst>
    <p:sldId id="282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3" r:id="rId10"/>
    <p:sldId id="283" r:id="rId11"/>
    <p:sldId id="294" r:id="rId12"/>
    <p:sldId id="295" r:id="rId13"/>
    <p:sldId id="296" r:id="rId14"/>
    <p:sldId id="299" r:id="rId15"/>
    <p:sldId id="300" r:id="rId16"/>
    <p:sldId id="297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6">
          <p15:clr>
            <a:srgbClr val="A4A3A4"/>
          </p15:clr>
        </p15:guide>
        <p15:guide id="2" orient="horz" pos="391">
          <p15:clr>
            <a:srgbClr val="A4A3A4"/>
          </p15:clr>
        </p15:guide>
        <p15:guide id="3" orient="horz" pos="3975">
          <p15:clr>
            <a:srgbClr val="A4A3A4"/>
          </p15:clr>
        </p15:guide>
        <p15:guide id="4" orient="horz" pos="1030">
          <p15:clr>
            <a:srgbClr val="A4A3A4"/>
          </p15:clr>
        </p15:guide>
        <p15:guide id="5" pos="7312">
          <p15:clr>
            <a:srgbClr val="A4A3A4"/>
          </p15:clr>
        </p15:guide>
        <p15:guide id="6" pos="3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0" autoAdjust="0"/>
  </p:normalViewPr>
  <p:slideViewPr>
    <p:cSldViewPr snapToGrid="0" showGuides="1">
      <p:cViewPr varScale="1">
        <p:scale>
          <a:sx n="69" d="100"/>
          <a:sy n="69" d="100"/>
        </p:scale>
        <p:origin x="524" y="44"/>
      </p:cViewPr>
      <p:guideLst>
        <p:guide orient="horz" pos="936"/>
        <p:guide orient="horz" pos="391"/>
        <p:guide orient="horz" pos="3975"/>
        <p:guide orient="horz" pos="1030"/>
        <p:guide pos="7312"/>
        <p:guide pos="3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491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F9E11-F642-4BF2-B4DC-AF7D35EA7551}" type="datetimeFigureOut">
              <a:rPr lang="en-GB" smtClean="0"/>
              <a:t>28/04/2021</a:t>
            </a:fld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371A3-64EC-4735-8565-D99D782796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27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28/04/2021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923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597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7205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9591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844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4866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4933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43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7250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327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27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481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818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462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121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61368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810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hyperlink" Target="http://www.designguide.ku.dk/ku/skabeloner/powerpoint/praesentatione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hyperlink" Target="https://designguide.ku.dk/skabeloner/powerpoint/praesentationer/" TargetMode="External"/><Relationship Id="rId4" Type="http://schemas.openxmlformats.org/officeDocument/2006/relationships/hyperlink" Target="http://image.ku.dk/lightbox/211/13407586855728741badb20/" TargetMode="External"/><Relationship Id="rId9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6408000" tIns="360000" anchor="ctr" anchorCtr="0"/>
          <a:lstStyle>
            <a:lvl1pPr marL="0" indent="0" algn="l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 Click icon to insert image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 hasCustomPrompt="1"/>
          </p:nvPr>
        </p:nvSpPr>
        <p:spPr>
          <a:xfrm>
            <a:off x="0" y="691815"/>
            <a:ext cx="5959476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951B3894-1A27-474F-B850-4D19BD66A348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2" y="4053600"/>
            <a:ext cx="4946650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8962" y="3007285"/>
            <a:ext cx="4946649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2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020200"/>
            <a:ext cx="4946649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2908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small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6408000" tIns="36000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a-DK" sz="3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 Click icon to insert image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EA612452-9420-4860-8BE2-68A6A50F390E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5959476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26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42705"/>
            <a:ext cx="4983162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  <a:br>
              <a:rPr lang="en-GB" dirty="0"/>
            </a:br>
            <a:endParaRPr lang="en-GB" dirty="0"/>
          </a:p>
        </p:txBody>
      </p:sp>
      <p:sp>
        <p:nvSpPr>
          <p:cNvPr id="9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2610941"/>
            <a:ext cx="4946649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678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8804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 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2" name="Titel 2"/>
          <p:cNvSpPr>
            <a:spLocks noGrp="1"/>
          </p:cNvSpPr>
          <p:nvPr>
            <p:ph type="ctrTitle" hasCustomPrompt="1"/>
          </p:nvPr>
        </p:nvSpPr>
        <p:spPr>
          <a:xfrm>
            <a:off x="6243638" y="691815"/>
            <a:ext cx="5948362" cy="5474035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3384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164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C8556FC4-408D-434F-B806-6794C0731CE5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164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164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6622257" y="4053600"/>
            <a:ext cx="4979193" cy="899766"/>
          </a:xfrm>
        </p:spPr>
        <p:txBody>
          <a:bodyPr r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9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622257" y="3007285"/>
            <a:ext cx="4979193" cy="72643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6622257" y="1020200"/>
            <a:ext cx="4977606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0345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image smal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 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B8667F9C-DFC5-443F-A824-0B82CD2392C2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6243638" y="2271092"/>
            <a:ext cx="5948362" cy="3895200"/>
          </a:xfrm>
          <a:blipFill>
            <a:blip r:embed="rId3"/>
            <a:stretch>
              <a:fillRect/>
            </a:stretch>
          </a:blipFill>
        </p:spPr>
        <p:txBody>
          <a:bodyPr lIns="360000" tIns="468000" rIns="540000" bIns="2448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9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6622257" y="4053600"/>
            <a:ext cx="4979193" cy="899766"/>
          </a:xfrm>
        </p:spPr>
        <p:txBody>
          <a:bodyPr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10" name="Titel 1"/>
          <p:cNvSpPr>
            <a:spLocks noGrp="1"/>
          </p:cNvSpPr>
          <p:nvPr>
            <p:ph type="body" sz="quarter" idx="15" hasCustomPrompt="1"/>
          </p:nvPr>
        </p:nvSpPr>
        <p:spPr>
          <a:xfrm>
            <a:off x="6622258" y="2610941"/>
            <a:ext cx="4962920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2967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al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0628" b="7654"/>
          <a:stretch/>
        </p:blipFill>
        <p:spPr>
          <a:xfrm>
            <a:off x="1733575" y="-6016"/>
            <a:ext cx="10465859" cy="685800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F595076C-D7DF-438D-8F3B-019473C5CBB5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 hasCustomPrompt="1"/>
          </p:nvPr>
        </p:nvSpPr>
        <p:spPr>
          <a:xfrm>
            <a:off x="0" y="691815"/>
            <a:ext cx="5959476" cy="5474035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3384000" anchor="b" anchorCtr="0">
            <a:noAutofit/>
          </a:bodyPr>
          <a:lstStyle>
            <a:lvl1pPr algn="l">
              <a:lnSpc>
                <a:spcPct val="9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master</a:t>
            </a:r>
          </a:p>
        </p:txBody>
      </p:sp>
      <p:sp>
        <p:nvSpPr>
          <p:cNvPr id="3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588964" y="3007285"/>
            <a:ext cx="4946648" cy="726435"/>
          </a:xfrm>
        </p:spPr>
        <p:txBody>
          <a:bodyPr rIns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53600"/>
            <a:ext cx="4946649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</a:p>
        </p:txBody>
      </p:sp>
      <p:sp>
        <p:nvSpPr>
          <p:cNvPr id="12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1020200"/>
            <a:ext cx="4946649" cy="1345417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8179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eal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/>
          <p:nvPr userDrawn="1"/>
        </p:nvSpPr>
        <p:spPr>
          <a:xfrm>
            <a:off x="0" y="0"/>
            <a:ext cx="12198350" cy="6858000"/>
          </a:xfrm>
          <a:prstGeom prst="rect">
            <a:avLst/>
          </a:prstGeom>
          <a:gradFill flip="none"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34" r="10628" b="7654"/>
          <a:stretch/>
        </p:blipFill>
        <p:spPr>
          <a:xfrm>
            <a:off x="1733575" y="-6016"/>
            <a:ext cx="10465859" cy="685800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0329111" y="-385200"/>
            <a:ext cx="814976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1A8FE306-C2F6-4A57-9B1E-3808C70DCDF2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236495" y="-385200"/>
            <a:ext cx="6981162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1255542" y="-385200"/>
            <a:ext cx="381759" cy="176797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el 2"/>
          <p:cNvSpPr>
            <a:spLocks noGrp="1"/>
          </p:cNvSpPr>
          <p:nvPr>
            <p:ph type="ctrTitle"/>
          </p:nvPr>
        </p:nvSpPr>
        <p:spPr>
          <a:xfrm>
            <a:off x="0" y="2271092"/>
            <a:ext cx="5959476" cy="3895200"/>
          </a:xfrm>
          <a:blipFill>
            <a:blip r:embed="rId3"/>
            <a:stretch>
              <a:fillRect/>
            </a:stretch>
          </a:blipFill>
        </p:spPr>
        <p:txBody>
          <a:bodyPr lIns="540000" tIns="468000" rIns="360000" bIns="2340000" anchor="b" anchorCtr="0">
            <a:noAutofit/>
          </a:bodyPr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15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8963" y="4053600"/>
            <a:ext cx="4946649" cy="899766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GB" dirty="0"/>
              <a:t>Name of speaker, UCPH unit, place and date</a:t>
            </a:r>
            <a:br>
              <a:rPr lang="en-GB" dirty="0"/>
            </a:br>
            <a:endParaRPr lang="en-GB" dirty="0"/>
          </a:p>
        </p:txBody>
      </p:sp>
      <p:sp>
        <p:nvSpPr>
          <p:cNvPr id="10" name="Titel 1"/>
          <p:cNvSpPr>
            <a:spLocks noGrp="1"/>
          </p:cNvSpPr>
          <p:nvPr>
            <p:ph type="body" sz="quarter" idx="14" hasCustomPrompt="1"/>
          </p:nvPr>
        </p:nvSpPr>
        <p:spPr>
          <a:xfrm>
            <a:off x="587375" y="2610941"/>
            <a:ext cx="4946649" cy="1109335"/>
          </a:xfrm>
        </p:spPr>
        <p:txBody>
          <a:bodyPr r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9068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620714"/>
            <a:ext cx="11012488" cy="865186"/>
          </a:xfrm>
        </p:spPr>
        <p:txBody>
          <a:bodyPr/>
          <a:lstStyle/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8963" y="1635125"/>
            <a:ext cx="11012488" cy="4675188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 marL="719138" indent="0">
              <a:buNone/>
              <a:defRPr/>
            </a:lvl4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68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4"/>
            <a:ext cx="11012486" cy="865186"/>
          </a:xfrm>
        </p:spPr>
        <p:txBody>
          <a:bodyPr/>
          <a:lstStyle/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1635125"/>
            <a:ext cx="5358535" cy="4675187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endParaRPr lang="en-GB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244502" y="1635125"/>
            <a:ext cx="5356948" cy="4675187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 marL="719138" indent="0">
              <a:buNone/>
              <a:defRPr lang="da-DK" dirty="0" smtClean="0"/>
            </a:lvl4pPr>
            <a:lvl5pPr>
              <a:defRPr lang="da-DK" dirty="0"/>
            </a:lvl5pPr>
            <a:lvl8pPr marL="719138" indent="0">
              <a:buNone/>
              <a:defRPr/>
            </a:lvl8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5FA94-BE71-426F-A992-1545AC90C129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96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6243639" y="1635125"/>
            <a:ext cx="5357812" cy="4675187"/>
          </a:xfrm>
          <a:blipFill>
            <a:blip r:embed="rId2"/>
            <a:stretch>
              <a:fillRect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5" y="620712"/>
            <a:ext cx="11012486" cy="865187"/>
          </a:xfrm>
        </p:spPr>
        <p:txBody>
          <a:bodyPr/>
          <a:lstStyle/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8964" y="1635125"/>
            <a:ext cx="5359398" cy="4675188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6EBD-A59D-4A63-8430-010EAF79E64E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78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588963" y="1635125"/>
            <a:ext cx="11012487" cy="4675188"/>
          </a:xfrm>
          <a:blipFill>
            <a:blip r:embed="rId2"/>
            <a:stretch>
              <a:fillRect/>
            </a:stretch>
          </a:blipFill>
        </p:spPr>
        <p:txBody>
          <a:bodyPr lIns="0" tIns="2304000" rIns="0" anchor="t" anchorCtr="0"/>
          <a:lstStyle>
            <a:lvl1pPr marL="0" indent="0" algn="ct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2"/>
            <a:ext cx="11012486" cy="865187"/>
          </a:xfrm>
        </p:spPr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1A63A-195F-4E5C-807F-EC3E378B62DA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916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ext label right and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olidFill>
                  <a:schemeClr val="tx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 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43638" y="4903567"/>
            <a:ext cx="5948362" cy="1398808"/>
          </a:xfrm>
          <a:solidFill>
            <a:srgbClr val="A31D20">
              <a:alpha val="95000"/>
            </a:srgbClr>
          </a:solidFill>
        </p:spPr>
        <p:txBody>
          <a:bodyPr lIns="252000" tIns="144000" rIns="540000" bIns="144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3916-CE1E-4939-B417-902161F0D6C0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50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ext label lef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 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4903567"/>
            <a:ext cx="5948362" cy="1398808"/>
          </a:xfrm>
          <a:solidFill>
            <a:srgbClr val="A31D20">
              <a:alpha val="95000"/>
            </a:srgbClr>
          </a:solidFill>
        </p:spPr>
        <p:txBody>
          <a:bodyPr lIns="576000" tIns="144000" rIns="252000" bIns="144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  <a:br>
              <a:rPr lang="en-GB" dirty="0"/>
            </a:br>
            <a:r>
              <a:rPr lang="en-GB" sz="2400" spc="100" dirty="0">
                <a:solidFill>
                  <a:schemeClr val="bg1"/>
                </a:solidFill>
                <a:latin typeface="+mj-lt"/>
                <a:cs typeface="Microsoft New Tai Lue"/>
              </a:rPr>
              <a:t/>
            </a:r>
            <a:br>
              <a:rPr lang="en-GB" sz="2400" spc="100" dirty="0">
                <a:solidFill>
                  <a:schemeClr val="bg1"/>
                </a:solidFill>
                <a:latin typeface="+mj-lt"/>
                <a:cs typeface="Microsoft New Tai Lue"/>
              </a:rPr>
            </a:br>
            <a:r>
              <a:rPr lang="en-GB" dirty="0"/>
              <a:t>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B2958-03A2-4F19-961A-7F5FB9224D6C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4560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bel righ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0" tIns="360000" rIns="6408000" anchor="ctr" anchorCtr="0"/>
          <a:lstStyle>
            <a:lvl1pPr marL="0" indent="0" algn="r">
              <a:buNone/>
              <a:defRPr sz="3200" baseline="0"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Click icon to insert image  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3520-C84B-4D2B-928A-908E06562600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243638" y="2036763"/>
            <a:ext cx="5948362" cy="4265612"/>
          </a:xfrm>
          <a:solidFill>
            <a:schemeClr val="accent1">
              <a:alpha val="95000"/>
            </a:schemeClr>
          </a:solidFill>
        </p:spPr>
        <p:txBody>
          <a:bodyPr lIns="252000" tIns="144000" rIns="540000" bIns="144000"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  <a:lvl2pPr marL="719138" indent="-357188">
              <a:defRPr>
                <a:solidFill>
                  <a:schemeClr val="bg1"/>
                </a:solidFill>
              </a:defRPr>
            </a:lvl2pPr>
            <a:lvl3pPr marL="719138" indent="-358775">
              <a:defRPr>
                <a:solidFill>
                  <a:schemeClr val="bg1"/>
                </a:solidFill>
              </a:defRPr>
            </a:lvl3pPr>
            <a:lvl4pPr marL="719138" indent="-358775">
              <a:defRPr>
                <a:solidFill>
                  <a:schemeClr val="bg1"/>
                </a:solidFill>
              </a:defRPr>
            </a:lvl4pPr>
            <a:lvl5pPr marL="719138" indent="-358775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8010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bel lef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9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4851"/>
            <a:ext cx="12192000" cy="6523149"/>
          </a:xfrm>
          <a:blipFill>
            <a:blip r:embed="rId2"/>
            <a:stretch>
              <a:fillRect/>
            </a:stretch>
          </a:blipFill>
        </p:spPr>
        <p:txBody>
          <a:bodyPr lIns="6408000" tIns="360000" rIns="0" anchor="ctr" anchorCtr="0"/>
          <a:lstStyle>
            <a:lvl1pPr marL="0" indent="0" algn="l">
              <a:buNone/>
              <a:defRPr sz="3200" baseline="0">
                <a:solidFill>
                  <a:schemeClr val="bg1"/>
                </a:solidFill>
                <a:sym typeface="Wingdings" panose="05000000000000000000" pitchFamily="2" charset="2"/>
              </a:defRPr>
            </a:lvl1pPr>
          </a:lstStyle>
          <a:p>
            <a:r>
              <a:rPr lang="en-GB" dirty="0"/>
              <a:t> Click icon to insert image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CA368-D880-47DA-A0D7-DBD567C71490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036763"/>
            <a:ext cx="5948362" cy="4265612"/>
          </a:xfrm>
          <a:solidFill>
            <a:schemeClr val="accent1">
              <a:alpha val="95000"/>
            </a:schemeClr>
          </a:solidFill>
        </p:spPr>
        <p:txBody>
          <a:bodyPr lIns="576000" tIns="144000" rIns="252000" bIns="144000"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  <a:lvl2pPr marL="719138" indent="-358775">
              <a:defRPr>
                <a:solidFill>
                  <a:schemeClr val="bg1"/>
                </a:solidFill>
              </a:defRPr>
            </a:lvl2pPr>
            <a:lvl3pPr marL="719138" indent="-358775">
              <a:defRPr>
                <a:solidFill>
                  <a:schemeClr val="bg1"/>
                </a:solidFill>
              </a:defRPr>
            </a:lvl3pPr>
            <a:lvl4pPr marL="719138" indent="-358775">
              <a:defRPr>
                <a:solidFill>
                  <a:schemeClr val="bg1"/>
                </a:solidFill>
              </a:defRPr>
            </a:lvl4pPr>
            <a:lvl5pPr marL="719138" indent="-358775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 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47276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ital bullet list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AF43-1202-426F-86D9-1103B3A8C11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8963" y="620713"/>
            <a:ext cx="11012487" cy="5682589"/>
          </a:xfrm>
          <a:noFill/>
        </p:spPr>
        <p:txBody>
          <a:bodyPr lIns="0" tIns="0" rIns="0" bIns="0"/>
          <a:lstStyle>
            <a:lvl1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449263" indent="-449263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da-DK" sz="4800" b="0" kern="1200" cap="all" spc="24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87839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felt 8"/>
          <p:cNvSpPr txBox="1"/>
          <p:nvPr userDrawn="1"/>
        </p:nvSpPr>
        <p:spPr>
          <a:xfrm>
            <a:off x="421280" y="612884"/>
            <a:ext cx="11676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b="1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66C6-A1D4-4BB6-B61E-6364AC795043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8963" y="1628775"/>
            <a:ext cx="11012487" cy="4114799"/>
          </a:xfrm>
          <a:noFill/>
        </p:spPr>
        <p:txBody>
          <a:bodyPr lIns="0" tIns="0" rIns="0" bIns="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da-DK" sz="48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8" name="Pladsholder til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582712" y="5934971"/>
            <a:ext cx="11019496" cy="367404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Name, source</a:t>
            </a:r>
          </a:p>
        </p:txBody>
      </p:sp>
    </p:spTree>
    <p:extLst>
      <p:ext uri="{BB962C8B-B14F-4D97-AF65-F5344CB8AC3E}">
        <p14:creationId xmlns:p14="http://schemas.microsoft.com/office/powerpoint/2010/main" val="414296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mirrored tex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A35EA-AC5E-4877-A18B-61505BAEB1C8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Pladsholder til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588964" y="1628775"/>
            <a:ext cx="5358535" cy="4674527"/>
          </a:xfrm>
          <a:noFill/>
        </p:spPr>
        <p:txBody>
          <a:bodyPr lIns="0" tIns="0" rIns="0" bIns="0"/>
          <a:lstStyle>
            <a:lvl1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1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6" hasCustomPrompt="1"/>
          </p:nvPr>
        </p:nvSpPr>
        <p:spPr>
          <a:xfrm>
            <a:off x="6244503" y="1628775"/>
            <a:ext cx="5356948" cy="4674527"/>
          </a:xfrm>
          <a:noFill/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None/>
              <a:defRPr lang="da-DK" sz="3600" b="0" kern="1200" cap="none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88964" y="620714"/>
            <a:ext cx="11012486" cy="8635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27308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478A3-87BB-4F17-9C03-F753FCD936D6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88963" y="1628775"/>
            <a:ext cx="11012487" cy="4673600"/>
          </a:xfrm>
        </p:spPr>
        <p:txBody>
          <a:bodyPr anchor="t" anchorCtr="0"/>
          <a:lstStyle>
            <a:lvl1pPr>
              <a:defRPr sz="6400" b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43884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3D152-D2BD-43FF-9B39-3177693EB010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930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1CFF0-9A20-4133-8B37-19DE66F899A5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1545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0801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 userDrawn="1"/>
        </p:nvSpPr>
        <p:spPr>
          <a:xfrm>
            <a:off x="588964" y="613649"/>
            <a:ext cx="11012486" cy="8799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GB" sz="3000" dirty="0">
                <a:solidFill>
                  <a:schemeClr val="tx1"/>
                </a:solidFill>
              </a:rPr>
              <a:t>User guide </a:t>
            </a:r>
            <a:r>
              <a:rPr lang="en-GB" sz="1800" dirty="0">
                <a:solidFill>
                  <a:schemeClr val="tx1"/>
                </a:solidFill>
              </a:rPr>
              <a:t>– delete before use</a:t>
            </a:r>
          </a:p>
        </p:txBody>
      </p:sp>
      <p:sp>
        <p:nvSpPr>
          <p:cNvPr id="46" name="Text Box 48"/>
          <p:cNvSpPr txBox="1">
            <a:spLocks noChangeArrowheads="1"/>
          </p:cNvSpPr>
          <p:nvPr userDrawn="1"/>
        </p:nvSpPr>
        <p:spPr bwMode="auto">
          <a:xfrm>
            <a:off x="587376" y="1640495"/>
            <a:ext cx="1750290" cy="387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UCPH PowerPoint templates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When you open PowerPoint on your UCPH computer, </a:t>
            </a:r>
            <a:r>
              <a:rPr lang="en-GB" sz="800" kern="1200" dirty="0">
                <a:solidFill>
                  <a:schemeClr val="tx1"/>
                </a:solidFill>
                <a:effectLst/>
                <a:latin typeface="Arial" charset="0"/>
                <a:ea typeface="Calibri" panose="020F0502020204030204" pitchFamily="34" charset="0"/>
                <a:cs typeface="Times New Roman" panose="02020603050405020304" pitchFamily="18" charset="0"/>
              </a:rPr>
              <a:t>PowerPoint opens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template in 4:3 format with an English UCPH logo.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When you click on the UCPH tab in the toolbar, click "Select Template" to choose between templates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Danish and English 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4:3 and 16:9 formats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"full" or "empty" versions (in the full version there is an example of each slide type in the left-hand window)</a:t>
            </a:r>
          </a:p>
          <a:p>
            <a:pPr marL="88900" indent="-88900" eaLnBrk="1" hangingPunct="1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 well as an example slide with text in English.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If you use a 'full' version, you must delete the slides you do not want to use.</a:t>
            </a:r>
            <a:b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Mac users and others can download PowerPoint templates at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800" dirty="0">
                <a:solidFill>
                  <a:schemeClr val="accent4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www.designguide.ku.dk/ku/skabeloner/powerpoint/praesentationer/</a:t>
            </a:r>
            <a:endParaRPr lang="en-GB" sz="800" dirty="0">
              <a:solidFill>
                <a:schemeClr val="accent4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 Box 48"/>
          <p:cNvSpPr txBox="1">
            <a:spLocks noChangeArrowheads="1"/>
          </p:cNvSpPr>
          <p:nvPr userDrawn="1"/>
        </p:nvSpPr>
        <p:spPr bwMode="auto">
          <a:xfrm>
            <a:off x="2570384" y="3966227"/>
            <a:ext cx="1755548" cy="176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Insert your unit name (e.g. your department), page numbers and the date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Click on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Insert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in the top menu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Header and Footer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Fill in the fields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Select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Apply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all 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GB" sz="8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Apply</a:t>
            </a: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if it is only to be used on a single slide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GB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information goes on the right-hand side of the page in the grey top bar.</a:t>
            </a:r>
          </a:p>
        </p:txBody>
      </p:sp>
      <p:sp>
        <p:nvSpPr>
          <p:cNvPr id="48" name="Text Box 48"/>
          <p:cNvSpPr txBox="1">
            <a:spLocks noChangeArrowheads="1"/>
          </p:cNvSpPr>
          <p:nvPr userDrawn="1"/>
        </p:nvSpPr>
        <p:spPr bwMode="auto">
          <a:xfrm>
            <a:off x="587375" y="5688880"/>
            <a:ext cx="189959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new slide (2010 + 2013 and 2016 version) 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8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</a:p>
        </p:txBody>
      </p:sp>
      <p:pic>
        <p:nvPicPr>
          <p:cNvPr id="49" name="Billede 40"/>
          <p:cNvPicPr>
            <a:picLocks noChangeAspect="1"/>
          </p:cNvPicPr>
          <p:nvPr userDrawn="1"/>
        </p:nvPicPr>
        <p:blipFill rotWithShape="1">
          <a:blip r:embed="rId3"/>
          <a:srcRect l="36944" r="2272" b="69429"/>
          <a:stretch/>
        </p:blipFill>
        <p:spPr>
          <a:xfrm>
            <a:off x="4157637" y="2896656"/>
            <a:ext cx="395416" cy="126627"/>
          </a:xfrm>
          <a:prstGeom prst="rect">
            <a:avLst/>
          </a:prstGeom>
        </p:spPr>
      </p:pic>
      <p:sp>
        <p:nvSpPr>
          <p:cNvPr id="50" name="Text Box 48"/>
          <p:cNvSpPr txBox="1">
            <a:spLocks noChangeArrowheads="1"/>
          </p:cNvSpPr>
          <p:nvPr userDrawn="1"/>
        </p:nvSpPr>
        <p:spPr bwMode="auto">
          <a:xfrm>
            <a:off x="2570384" y="2582327"/>
            <a:ext cx="162424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Replace slide type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8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Select 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the layout of your current slide.</a:t>
            </a:r>
          </a:p>
        </p:txBody>
      </p:sp>
      <p:sp>
        <p:nvSpPr>
          <p:cNvPr id="51" name="Text Box 48"/>
          <p:cNvSpPr txBox="1">
            <a:spLocks noChangeArrowheads="1"/>
          </p:cNvSpPr>
          <p:nvPr userDrawn="1"/>
        </p:nvSpPr>
        <p:spPr bwMode="auto">
          <a:xfrm>
            <a:off x="2570384" y="3315092"/>
            <a:ext cx="16346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Font</a:t>
            </a:r>
            <a:br>
              <a:rPr lang="en-GB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8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UCPH uses the font Microsoft New Tai Lue in PowerPoint.</a:t>
            </a:r>
            <a:endParaRPr lang="en-GB" altLang="da-DK" sz="8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2" name="Text Box 48"/>
          <p:cNvSpPr txBox="1">
            <a:spLocks noChangeArrowheads="1"/>
          </p:cNvSpPr>
          <p:nvPr userDrawn="1"/>
        </p:nvSpPr>
        <p:spPr bwMode="auto">
          <a:xfrm>
            <a:off x="4739114" y="1627125"/>
            <a:ext cx="163462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Gridliness and Guides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To see gridlines and guides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Click on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View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Gridlines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and/or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Guides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To establish additional gridlines and guides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Hover the mouse over an existing gridline and click on the line (coordinates of the line are displayed)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Hold down the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CTRL key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while you move the location of the line (adds a new line).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Press Alt + F9 for a rapid display of gridlines</a:t>
            </a:r>
          </a:p>
        </p:txBody>
      </p:sp>
      <p:sp>
        <p:nvSpPr>
          <p:cNvPr id="53" name="Text Box 48"/>
          <p:cNvSpPr txBox="1">
            <a:spLocks noChangeArrowheads="1"/>
          </p:cNvSpPr>
          <p:nvPr userDrawn="1"/>
        </p:nvSpPr>
        <p:spPr bwMode="auto">
          <a:xfrm>
            <a:off x="4728822" y="4141417"/>
            <a:ext cx="163462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Insert picture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On layouts with picture placeholders: Click the icon and 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text  ”Clik here to insert image” will not be visible in presentation mode.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You can find UCPH-images, which are adapted to and minimised to the 4:3 and 16:9 format via this link: </a:t>
            </a:r>
            <a:b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http://image.ku.dk/lightbox/211/13407586855728741badb20/</a:t>
            </a:r>
            <a:r>
              <a:rPr lang="en-GB" sz="800" b="0" baseline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4"/>
              </a:rPr>
              <a:t> </a:t>
            </a:r>
            <a:endParaRPr lang="en-GB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Select slide show-view to activate the link.</a:t>
            </a:r>
          </a:p>
        </p:txBody>
      </p:sp>
      <p:sp>
        <p:nvSpPr>
          <p:cNvPr id="54" name="Text Box 48"/>
          <p:cNvSpPr txBox="1">
            <a:spLocks noChangeArrowheads="1"/>
          </p:cNvSpPr>
          <p:nvPr userDrawn="1"/>
        </p:nvSpPr>
        <p:spPr bwMode="auto">
          <a:xfrm>
            <a:off x="6691561" y="1640495"/>
            <a:ext cx="16346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Image sizes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 optimal picture sizes are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4:3-format: 1.500 x 1.073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16:9-format: 1.500 x 818 pixels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Save the images in 72 dpi and in "jpg medium quality"</a:t>
            </a:r>
          </a:p>
        </p:txBody>
      </p:sp>
      <p:sp>
        <p:nvSpPr>
          <p:cNvPr id="55" name="Text Box 48"/>
          <p:cNvSpPr txBox="1">
            <a:spLocks noChangeArrowheads="1"/>
          </p:cNvSpPr>
          <p:nvPr userDrawn="1"/>
        </p:nvSpPr>
        <p:spPr bwMode="auto">
          <a:xfrm>
            <a:off x="6691561" y="2720006"/>
            <a:ext cx="1634624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Trimming pictures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Click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Crop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to change the image focus/size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If you want to scale the picture, hold the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button down while dragging in the image corners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Right-click on the picture and 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Send to back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If you delete the picture and inserts a new, the picture may be in front of text and graphics. If this happens, you must select the image, right-click and select </a:t>
            </a:r>
            <a:r>
              <a:rPr lang="en-GB" sz="8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56" name="Text Box 48"/>
          <p:cNvSpPr txBox="1">
            <a:spLocks noChangeArrowheads="1"/>
          </p:cNvSpPr>
          <p:nvPr userDrawn="1"/>
        </p:nvSpPr>
        <p:spPr bwMode="auto">
          <a:xfrm>
            <a:off x="6691561" y="4765322"/>
            <a:ext cx="1634624" cy="99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Template colors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You can choose between a range of colors for backgrounds and graphs.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Right-click on the surface of which you want to change the color and then click on the paint can icon</a:t>
            </a:r>
          </a:p>
        </p:txBody>
      </p:sp>
      <p:sp>
        <p:nvSpPr>
          <p:cNvPr id="57" name="Text Box 48"/>
          <p:cNvSpPr txBox="1">
            <a:spLocks noChangeArrowheads="1"/>
          </p:cNvSpPr>
          <p:nvPr userDrawn="1"/>
        </p:nvSpPr>
        <p:spPr bwMode="auto">
          <a:xfrm>
            <a:off x="6691561" y="5815137"/>
            <a:ext cx="16346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Further information</a:t>
            </a:r>
            <a:br>
              <a:rPr lang="en-GB" sz="1000" b="1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See</a:t>
            </a:r>
            <a:r>
              <a:rPr lang="en-GB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br>
              <a:rPr lang="en-GB" sz="8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5"/>
              </a:rPr>
              <a:t>www.designguide.ku.dk/ku/</a:t>
            </a:r>
            <a:b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5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5"/>
              </a:rPr>
              <a:t>skabeloner/powerpoint/</a:t>
            </a:r>
            <a:b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5"/>
              </a:rPr>
            </a:br>
            <a:r>
              <a:rPr lang="en-GB" sz="800" b="0" noProof="1">
                <a:solidFill>
                  <a:schemeClr val="accent4"/>
                </a:solidFill>
                <a:latin typeface="+mj-lt"/>
                <a:cs typeface="Arial" panose="020B0604020202020204" pitchFamily="34" charset="0"/>
                <a:hlinkClick r:id="rId5"/>
              </a:rPr>
              <a:t>praesentationer/</a:t>
            </a:r>
            <a:endParaRPr lang="en-GB" sz="800" b="0" noProof="1">
              <a:solidFill>
                <a:schemeClr val="accent4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8" name="Billede 2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68044" y="4201412"/>
            <a:ext cx="257327" cy="275280"/>
          </a:xfrm>
          <a:prstGeom prst="rect">
            <a:avLst/>
          </a:prstGeom>
        </p:spPr>
      </p:pic>
      <p:pic>
        <p:nvPicPr>
          <p:cNvPr id="59" name="Billede 3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23538" y="2795378"/>
            <a:ext cx="288708" cy="275280"/>
          </a:xfrm>
          <a:prstGeom prst="rect">
            <a:avLst/>
          </a:prstGeom>
        </p:spPr>
      </p:pic>
      <p:pic>
        <p:nvPicPr>
          <p:cNvPr id="60" name="Billede 37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241826" y="3187789"/>
            <a:ext cx="223122" cy="228843"/>
          </a:xfrm>
          <a:prstGeom prst="rect">
            <a:avLst/>
          </a:prstGeom>
        </p:spPr>
      </p:pic>
      <p:sp>
        <p:nvSpPr>
          <p:cNvPr id="61" name="Text Box 48"/>
          <p:cNvSpPr txBox="1">
            <a:spLocks noChangeArrowheads="1"/>
          </p:cNvSpPr>
          <p:nvPr userDrawn="1"/>
        </p:nvSpPr>
        <p:spPr bwMode="auto">
          <a:xfrm>
            <a:off x="2570384" y="1666128"/>
            <a:ext cx="176813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altLang="da-DK" sz="8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Under the </a:t>
            </a:r>
            <a:r>
              <a:rPr lang="en-GB" altLang="da-DK" sz="8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8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 Click on the top part of the button to create a slide identical to the one selected. Click on the bottom part of the button to see a selection of possible layout choices</a:t>
            </a:r>
            <a:endParaRPr lang="en-GB" altLang="da-DK" sz="8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2" name="Picture 6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271879" y="1743737"/>
            <a:ext cx="243186" cy="43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7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8965" y="620714"/>
            <a:ext cx="11012486" cy="8651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 smtClean="0"/>
              <a:t>Click to add title</a:t>
            </a:r>
            <a:endParaRPr lang="en-GB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8964" y="1635125"/>
            <a:ext cx="11012487" cy="46751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2</a:t>
            </a:r>
          </a:p>
          <a:p>
            <a:pPr lvl="2"/>
            <a:r>
              <a:rPr lang="en-GB" dirty="0" smtClean="0"/>
              <a:t>3</a:t>
            </a:r>
          </a:p>
          <a:p>
            <a:pPr lvl="3"/>
            <a:r>
              <a:rPr lang="en-GB" dirty="0" smtClean="0"/>
              <a:t>4</a:t>
            </a:r>
          </a:p>
          <a:p>
            <a:pPr lvl="4"/>
            <a:r>
              <a:rPr lang="en-GB" dirty="0" smtClean="0"/>
              <a:t>5</a:t>
            </a:r>
          </a:p>
          <a:p>
            <a:pPr lvl="5"/>
            <a:r>
              <a:rPr lang="en-GB" dirty="0" smtClean="0"/>
              <a:t>6</a:t>
            </a:r>
          </a:p>
          <a:p>
            <a:pPr lvl="6"/>
            <a:r>
              <a:rPr lang="en-GB" dirty="0" smtClean="0"/>
              <a:t>7</a:t>
            </a:r>
          </a:p>
          <a:p>
            <a:pPr lvl="7"/>
            <a:r>
              <a:rPr lang="en-GB" dirty="0" smtClean="0"/>
              <a:t>8</a:t>
            </a:r>
          </a:p>
          <a:p>
            <a:pPr lvl="8"/>
            <a:r>
              <a:rPr lang="en-GB" dirty="0" smtClean="0"/>
              <a:t>9</a:t>
            </a:r>
            <a:endParaRPr lang="en-GB" dirty="0"/>
          </a:p>
        </p:txBody>
      </p:sp>
      <p:sp>
        <p:nvSpPr>
          <p:cNvPr id="7" name="Rectangle 19"/>
          <p:cNvSpPr/>
          <p:nvPr userDrawn="1"/>
        </p:nvSpPr>
        <p:spPr>
          <a:xfrm>
            <a:off x="0" y="2"/>
            <a:ext cx="12192000" cy="33265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EEFEE">
                  <a:alpha val="93000"/>
                </a:srgbClr>
              </a:gs>
            </a:gsLst>
            <a:lin ang="5400000" scaled="0"/>
            <a:tileRect/>
          </a:gradFill>
          <a:ln w="381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236495" y="85745"/>
            <a:ext cx="6981162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1219691" y="85745"/>
            <a:ext cx="381759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091A926C-488A-4E3E-9C21-57CAA120E1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0329111" y="85745"/>
            <a:ext cx="814976" cy="17679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22039412-A1D7-4F56-B074-5441266AA9AA}" type="datetime1">
              <a:rPr lang="en-GB" smtClean="0"/>
              <a:t>28/04/2021</a:t>
            </a:fld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4"/>
          <a:srcRect l="12043" t="11448" r="17199" b="13844"/>
          <a:stretch/>
        </p:blipFill>
        <p:spPr>
          <a:xfrm>
            <a:off x="335534" y="63578"/>
            <a:ext cx="166516" cy="211296"/>
          </a:xfrm>
          <a:prstGeom prst="rect">
            <a:avLst/>
          </a:prstGeom>
        </p:spPr>
      </p:pic>
      <p:pic>
        <p:nvPicPr>
          <p:cNvPr id="13" name="Picture 27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94" y="96467"/>
            <a:ext cx="2332648" cy="15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4" r:id="rId2"/>
    <p:sldLayoutId id="2147483673" r:id="rId3"/>
    <p:sldLayoutId id="2147483671" r:id="rId4"/>
    <p:sldLayoutId id="2147483659" r:id="rId5"/>
    <p:sldLayoutId id="2147483672" r:id="rId6"/>
    <p:sldLayoutId id="2147483660" r:id="rId7"/>
    <p:sldLayoutId id="2147483662" r:id="rId8"/>
    <p:sldLayoutId id="2147483684" r:id="rId9"/>
    <p:sldLayoutId id="2147483685" r:id="rId10"/>
    <p:sldLayoutId id="2147483677" r:id="rId11"/>
    <p:sldLayoutId id="2147483675" r:id="rId12"/>
    <p:sldLayoutId id="2147483676" r:id="rId13"/>
    <p:sldLayoutId id="2147483678" r:id="rId14"/>
    <p:sldLayoutId id="2147483681" r:id="rId15"/>
    <p:sldLayoutId id="2147483682" r:id="rId16"/>
    <p:sldLayoutId id="2147483683" r:id="rId17"/>
    <p:sldLayoutId id="2147483687" r:id="rId18"/>
    <p:sldLayoutId id="2147483664" r:id="rId19"/>
    <p:sldLayoutId id="2147483665" r:id="rId20"/>
    <p:sldLayoutId id="2147483689" r:id="rId21"/>
    <p:sldLayoutId id="2147483688" r:id="rId22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kern="1200" spc="6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lang="da-DK" sz="2400" kern="1200" spc="60" baseline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719138" marR="0" indent="-358775" algn="l" defTabSz="914400" rtl="0" eaLnBrk="1" fontAlgn="auto" latinLnBrk="0" hangingPunct="1">
        <a:lnSpc>
          <a:spcPct val="10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lang="da-DK" sz="2000" kern="1200" spc="6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073150" indent="-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9138" indent="354013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lang="da-DK" sz="1800" kern="1200" spc="6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719138" indent="354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7307" userDrawn="1">
          <p15:clr>
            <a:srgbClr val="F26B43"/>
          </p15:clr>
        </p15:guide>
        <p15:guide id="3" orient="horz" pos="391" userDrawn="1">
          <p15:clr>
            <a:srgbClr val="F26B43"/>
          </p15:clr>
        </p15:guide>
        <p15:guide id="4" orient="horz" pos="935" userDrawn="1">
          <p15:clr>
            <a:srgbClr val="F26B43"/>
          </p15:clr>
        </p15:guide>
        <p15:guide id="5" pos="371" userDrawn="1">
          <p15:clr>
            <a:srgbClr val="F26B43"/>
          </p15:clr>
        </p15:guide>
        <p15:guide id="6" pos="7308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9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t.dk/stattabel/868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C:\Users\mpv590\Downloads\engkulstofrige_lavbundsjorder_final3_16dec20_final4%20(1).pdf" TargetMode="External"/><Relationship Id="rId5" Type="http://schemas.openxmlformats.org/officeDocument/2006/relationships/hyperlink" Target="http://dce2.au.dk/pub/SR372.pdf" TargetMode="External"/><Relationship Id="rId4" Type="http://schemas.openxmlformats.org/officeDocument/2006/relationships/hyperlink" Target="https://www.rednueva.es/wp-content/uploads/2019/06/07-2-Hemes-et-al.-2019-AFM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119"/>
            <a:ext cx="12192000" cy="688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02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20 min: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accent1"/>
                </a:solidFill>
              </a:rPr>
              <a:t>Introduction </a:t>
            </a:r>
            <a:r>
              <a:rPr lang="en-US" dirty="0">
                <a:solidFill>
                  <a:schemeClr val="accent1"/>
                </a:solidFill>
              </a:rPr>
              <a:t>to the research </a:t>
            </a:r>
            <a:r>
              <a:rPr lang="en-US" dirty="0" smtClean="0">
                <a:solidFill>
                  <a:schemeClr val="accent1"/>
                </a:solidFill>
              </a:rPr>
              <a:t>project RePeat</a:t>
            </a:r>
            <a:endParaRPr lang="en-US" dirty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accent1"/>
                </a:solidFill>
              </a:rPr>
              <a:t>WP2</a:t>
            </a:r>
            <a:r>
              <a:rPr lang="en-US" dirty="0">
                <a:solidFill>
                  <a:schemeClr val="accent1"/>
                </a:solidFill>
              </a:rPr>
              <a:t>: Abandoned Peatland Ecosystem Response to Secondary Succession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1"/>
                </a:solidFill>
              </a:rPr>
              <a:t>Field sites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accent1"/>
                </a:solidFill>
              </a:rPr>
              <a:t>Methods and Instruments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accent1"/>
                </a:solidFill>
              </a:rPr>
              <a:t>Data collection and preliminary results</a:t>
            </a:r>
          </a:p>
          <a:p>
            <a:pPr marL="0" indent="0">
              <a:buNone/>
            </a:pPr>
            <a:endParaRPr lang="en-US" u="sng" dirty="0">
              <a:solidFill>
                <a:schemeClr val="accent1"/>
              </a:solidFill>
            </a:endParaRPr>
          </a:p>
          <a:p>
            <a:pPr marL="0" lvl="0" indent="0">
              <a:buNone/>
            </a:pP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555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671426" y="3134787"/>
            <a:ext cx="5047929" cy="3570475"/>
            <a:chOff x="7139707" y="2701016"/>
            <a:chExt cx="3796145" cy="2649755"/>
          </a:xfrm>
        </p:grpSpPr>
        <p:pic>
          <p:nvPicPr>
            <p:cNvPr id="1026" name="Picture 2" descr="https://videnskab.dk/files/articles_inline/toervejorde_infografik_sarafina_kimoe_forskning_klima_co2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82" t="72780"/>
            <a:stretch/>
          </p:blipFill>
          <p:spPr bwMode="auto">
            <a:xfrm>
              <a:off x="7139707" y="2701016"/>
              <a:ext cx="3796145" cy="2649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7740071" y="4562762"/>
              <a:ext cx="2576945" cy="480290"/>
            </a:xfrm>
            <a:prstGeom prst="rect">
              <a:avLst/>
            </a:prstGeom>
            <a:solidFill>
              <a:srgbClr val="8B56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584527" y="4618286"/>
              <a:ext cx="2152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/>
                <a:t>C pool</a:t>
              </a:r>
              <a:endParaRPr lang="en-GB" sz="140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534780" y="2929064"/>
              <a:ext cx="9513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en-GB" sz="2000" baseline="-25000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GB" sz="2000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04723" y="2984480"/>
              <a:ext cx="951345" cy="251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en-GB" sz="16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GB" sz="16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 </a:t>
            </a:r>
            <a:r>
              <a:rPr lang="en-US" dirty="0" smtClean="0"/>
              <a:t>– Introduction to the “Danish lowland issue”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1059" y="3562145"/>
            <a:ext cx="6890323" cy="9174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962" y="1348430"/>
            <a:ext cx="11289002" cy="4675188"/>
          </a:xfrm>
        </p:spPr>
        <p:txBody>
          <a:bodyPr/>
          <a:lstStyle/>
          <a:p>
            <a:pPr marL="0" indent="0">
              <a:buNone/>
            </a:pPr>
            <a:r>
              <a:rPr lang="en-GB" sz="2200" dirty="0" smtClean="0"/>
              <a:t>• </a:t>
            </a:r>
            <a:r>
              <a:rPr lang="en-GB" sz="2200" b="1" dirty="0" smtClean="0"/>
              <a:t>61 % </a:t>
            </a:r>
            <a:r>
              <a:rPr lang="en-GB" sz="2200" dirty="0" smtClean="0"/>
              <a:t>of the total area in Denmark is used for cultivation </a:t>
            </a:r>
            <a:r>
              <a:rPr lang="da-DK" sz="1200" dirty="0" smtClean="0">
                <a:solidFill>
                  <a:prstClr val="black"/>
                </a:solidFill>
              </a:rPr>
              <a:t>(Danmarks Statistik, </a:t>
            </a:r>
            <a:r>
              <a:rPr lang="da-DK" sz="1200" dirty="0">
                <a:solidFill>
                  <a:prstClr val="black"/>
                </a:solidFill>
              </a:rPr>
              <a:t>2020)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endParaRPr lang="en-GB" sz="2200" dirty="0" smtClean="0"/>
          </a:p>
          <a:p>
            <a:pPr marL="0" indent="0">
              <a:buNone/>
            </a:pPr>
            <a:r>
              <a:rPr lang="en-GB" sz="2200" dirty="0"/>
              <a:t>• </a:t>
            </a:r>
            <a:r>
              <a:rPr lang="en-GB" sz="2200" dirty="0" smtClean="0"/>
              <a:t> </a:t>
            </a:r>
            <a:r>
              <a:rPr lang="en-US" sz="2200" b="1" dirty="0" smtClean="0"/>
              <a:t>7 % </a:t>
            </a:r>
            <a:r>
              <a:rPr lang="en-US" sz="2200" dirty="0" smtClean="0"/>
              <a:t>of the cultivated area consists of drained lowland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prstClr val="black"/>
                </a:solidFill>
              </a:rPr>
              <a:t>    and emits ca. </a:t>
            </a:r>
            <a:r>
              <a:rPr lang="en-US" sz="2200" b="1" dirty="0" smtClean="0">
                <a:solidFill>
                  <a:prstClr val="black"/>
                </a:solidFill>
              </a:rPr>
              <a:t>4.8 mio. ton CO</a:t>
            </a:r>
            <a:r>
              <a:rPr lang="en-US" sz="2200" b="1" baseline="-25000" dirty="0" smtClean="0">
                <a:solidFill>
                  <a:prstClr val="black"/>
                </a:solidFill>
              </a:rPr>
              <a:t>2</a:t>
            </a:r>
            <a:r>
              <a:rPr lang="en-US" sz="2200" b="1" dirty="0" smtClean="0">
                <a:solidFill>
                  <a:prstClr val="black"/>
                </a:solidFill>
              </a:rPr>
              <a:t>e annually </a:t>
            </a:r>
            <a:r>
              <a:rPr lang="da-DK" sz="1200" dirty="0" smtClean="0">
                <a:solidFill>
                  <a:prstClr val="black"/>
                </a:solidFill>
              </a:rPr>
              <a:t>(</a:t>
            </a:r>
            <a:r>
              <a:rPr lang="en-US" sz="1200" dirty="0">
                <a:solidFill>
                  <a:prstClr val="black"/>
                </a:solidFill>
              </a:rPr>
              <a:t>The Danish Council on Climate </a:t>
            </a:r>
            <a:r>
              <a:rPr lang="en-US" sz="1200" dirty="0" smtClean="0">
                <a:solidFill>
                  <a:prstClr val="black"/>
                </a:solidFill>
              </a:rPr>
              <a:t>Change, 2020</a:t>
            </a:r>
            <a:r>
              <a:rPr lang="da-DK" sz="1200" dirty="0" smtClean="0">
                <a:solidFill>
                  <a:prstClr val="black"/>
                </a:solidFill>
              </a:rPr>
              <a:t>)</a:t>
            </a:r>
            <a:r>
              <a:rPr lang="en-US" sz="2200" dirty="0" smtClean="0">
                <a:solidFill>
                  <a:prstClr val="black"/>
                </a:solidFill>
              </a:rPr>
              <a:t> </a:t>
            </a:r>
            <a:endParaRPr lang="en-US" sz="2200" dirty="0" smtClean="0"/>
          </a:p>
          <a:p>
            <a:pPr marL="0" indent="0">
              <a:buNone/>
            </a:pPr>
            <a:r>
              <a:rPr lang="en-GB" sz="2200" dirty="0"/>
              <a:t>• </a:t>
            </a:r>
            <a:r>
              <a:rPr lang="en-US" sz="2200" dirty="0" smtClean="0"/>
              <a:t>Corresponding to </a:t>
            </a:r>
            <a:r>
              <a:rPr lang="en-US" sz="2200" b="1" dirty="0" smtClean="0"/>
              <a:t>6-7 </a:t>
            </a:r>
            <a:r>
              <a:rPr lang="en-US" sz="2200" b="1" dirty="0"/>
              <a:t>%</a:t>
            </a:r>
            <a:r>
              <a:rPr lang="en-US" sz="2200" dirty="0"/>
              <a:t> of the total </a:t>
            </a:r>
            <a:r>
              <a:rPr lang="en-US" sz="2200" dirty="0" smtClean="0"/>
              <a:t>national annual GHG emissions </a:t>
            </a:r>
            <a:r>
              <a:rPr lang="da-DK" sz="1200" dirty="0" smtClean="0"/>
              <a:t>(Nielsen</a:t>
            </a:r>
            <a:r>
              <a:rPr lang="da-DK" sz="1200" dirty="0"/>
              <a:t>, O. K. et al</a:t>
            </a:r>
            <a:r>
              <a:rPr lang="da-DK" sz="1200" dirty="0" smtClean="0"/>
              <a:t>., 2020)</a:t>
            </a:r>
            <a:r>
              <a:rPr lang="en-US" sz="2200" dirty="0" smtClean="0"/>
              <a:t> </a:t>
            </a:r>
            <a:endParaRPr lang="en-GB" sz="2200" dirty="0" smtClean="0"/>
          </a:p>
          <a:p>
            <a:pPr marL="0" indent="0">
              <a:buNone/>
            </a:pPr>
            <a:endParaRPr lang="en-GB" sz="2200" dirty="0" smtClean="0"/>
          </a:p>
          <a:p>
            <a:pPr marL="0" indent="0">
              <a:buNone/>
            </a:pPr>
            <a:r>
              <a:rPr lang="en-GB" sz="2200" dirty="0" smtClean="0"/>
              <a:t>Organic soils: 6-12 % OC</a:t>
            </a:r>
          </a:p>
          <a:p>
            <a:pPr marL="0" indent="0">
              <a:buNone/>
            </a:pPr>
            <a:r>
              <a:rPr lang="en-GB" sz="2200" dirty="0" smtClean="0"/>
              <a:t>Peatland: &gt; 12 % OC</a:t>
            </a:r>
            <a:endParaRPr lang="en-GB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da-DK" smtClean="0"/>
              <a:t>28-04-2021</a:t>
            </a:fld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3</a:t>
            </a:fld>
            <a:endParaRPr lang="da-DK" dirty="0"/>
          </a:p>
        </p:txBody>
      </p:sp>
      <p:pic>
        <p:nvPicPr>
          <p:cNvPr id="14" name="Picture 2" descr="https://videnskab.dk/files/articles_inline/toervejorde_infografik_sarafina_kimoe_forskning_klima_co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" r="20543" b="83396"/>
          <a:stretch/>
        </p:blipFill>
        <p:spPr bwMode="auto">
          <a:xfrm>
            <a:off x="383640" y="5110483"/>
            <a:ext cx="5853256" cy="107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71059" y="6295746"/>
            <a:ext cx="2392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Figures: Videnskab.dk</a:t>
            </a:r>
            <a:endParaRPr lang="en-GB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969825" y="5652528"/>
            <a:ext cx="2152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C pool</a:t>
            </a:r>
            <a:endParaRPr lang="en-GB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209325" y="3787338"/>
            <a:ext cx="326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= “Lowlands” (Lavbundsjorde)</a:t>
            </a:r>
            <a:endParaRPr lang="en-GB" dirty="0"/>
          </a:p>
        </p:txBody>
      </p:sp>
      <p:sp>
        <p:nvSpPr>
          <p:cNvPr id="18" name="Right Brace 17"/>
          <p:cNvSpPr/>
          <p:nvPr/>
        </p:nvSpPr>
        <p:spPr>
          <a:xfrm>
            <a:off x="3913761" y="3626260"/>
            <a:ext cx="193963" cy="628071"/>
          </a:xfrm>
          <a:prstGeom prst="rightBrace">
            <a:avLst>
              <a:gd name="adj1" fmla="val 5530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275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 – Introduction to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963" y="1372658"/>
            <a:ext cx="11012488" cy="51611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 smtClean="0"/>
              <a:t>Funding: </a:t>
            </a:r>
            <a:r>
              <a:rPr lang="en-US" sz="1800" dirty="0" smtClean="0"/>
              <a:t>Danish Agriculture Agency: 2019 Call for climate research in agriculture</a:t>
            </a:r>
          </a:p>
          <a:p>
            <a:pPr>
              <a:spcBef>
                <a:spcPts val="1500"/>
              </a:spcBef>
            </a:pPr>
            <a:r>
              <a:rPr lang="en-US" sz="1800" b="1" dirty="0"/>
              <a:t>Purpose: </a:t>
            </a:r>
            <a:r>
              <a:rPr lang="en-US" sz="1800" dirty="0"/>
              <a:t>Increase our data and knowledge on greenhouse gas </a:t>
            </a:r>
            <a:r>
              <a:rPr lang="en-US" sz="1800" dirty="0" smtClean="0"/>
              <a:t>emissions from organic soils managed by different </a:t>
            </a:r>
            <a:r>
              <a:rPr lang="en-US" sz="1800" dirty="0"/>
              <a:t>practices </a:t>
            </a:r>
            <a:endParaRPr lang="en-US" sz="1800" dirty="0" smtClean="0"/>
          </a:p>
          <a:p>
            <a:pPr>
              <a:spcBef>
                <a:spcPts val="1500"/>
              </a:spcBef>
            </a:pPr>
            <a:r>
              <a:rPr lang="en-US" sz="1800" b="1" dirty="0" smtClean="0"/>
              <a:t>Research group: </a:t>
            </a:r>
          </a:p>
          <a:p>
            <a:pPr lvl="1"/>
            <a:r>
              <a:rPr lang="en-US" sz="1800" dirty="0" smtClean="0"/>
              <a:t>KU: Jesper R. Christiansen, Klaus S. Larsen, Lars Vesterdal, Per Gundersen and Annelie S. Nielsen </a:t>
            </a:r>
          </a:p>
          <a:p>
            <a:pPr lvl="1"/>
            <a:r>
              <a:rPr lang="en-US" sz="1800" dirty="0" smtClean="0"/>
              <a:t>AU: Poul Erik Lærke, Johannes Pullens and Ji Chen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/>
              <a:t>Four WPs:</a:t>
            </a:r>
          </a:p>
          <a:p>
            <a:pPr lvl="1"/>
            <a:r>
              <a:rPr lang="en-US" sz="1800" dirty="0" smtClean="0"/>
              <a:t>WP1: Annual GHG budget on different </a:t>
            </a:r>
            <a:r>
              <a:rPr lang="en-US" sz="1800" dirty="0" err="1" smtClean="0"/>
              <a:t>extensification</a:t>
            </a:r>
            <a:r>
              <a:rPr lang="en-US" sz="1800" dirty="0" smtClean="0"/>
              <a:t> types </a:t>
            </a:r>
          </a:p>
          <a:p>
            <a:pPr lvl="1"/>
            <a:r>
              <a:rPr lang="en-US" sz="1800" dirty="0" smtClean="0"/>
              <a:t>WP2: Annual GHG budget on abandoned organic soils </a:t>
            </a:r>
            <a:r>
              <a:rPr lang="en-US" sz="1800" b="1" dirty="0" smtClean="0"/>
              <a:t>(my primary study)</a:t>
            </a:r>
          </a:p>
          <a:p>
            <a:pPr lvl="1"/>
            <a:r>
              <a:rPr lang="en-US" sz="1800" dirty="0" smtClean="0"/>
              <a:t>WP3: C and N pools in soil and biomass and soil-water-chemistry properties </a:t>
            </a:r>
          </a:p>
          <a:p>
            <a:pPr lvl="1"/>
            <a:r>
              <a:rPr lang="en-US" sz="1800" dirty="0" smtClean="0"/>
              <a:t>WP4: Modelling and improving emission factors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4</a:t>
            </a:fld>
            <a:endParaRPr lang="da-DK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3BBF-1D93-4703-ADE1-710F97721AD1}" type="datetime1">
              <a:rPr lang="da-DK" smtClean="0"/>
              <a:t>28-04-2021</a:t>
            </a:fld>
            <a:endParaRPr lang="da-DK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0274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 </a:t>
            </a:r>
            <a:r>
              <a:rPr lang="en-US" dirty="0" smtClean="0"/>
              <a:t>– Project parts illustration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da-DK" smtClean="0"/>
              <a:t>28-04-2021</a:t>
            </a:fld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5</a:t>
            </a:fld>
            <a:endParaRPr lang="da-DK" dirty="0"/>
          </a:p>
        </p:txBody>
      </p:sp>
      <p:pic>
        <p:nvPicPr>
          <p:cNvPr id="1179" name="Picture 1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075" y="1187572"/>
            <a:ext cx="9628155" cy="56704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97087" y="6627168"/>
            <a:ext cx="1856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Figure: RePeat project group</a:t>
            </a:r>
            <a:endParaRPr lang="en-GB" sz="900" dirty="0"/>
          </a:p>
        </p:txBody>
      </p:sp>
      <p:sp>
        <p:nvSpPr>
          <p:cNvPr id="6" name="Rectangle 5"/>
          <p:cNvSpPr/>
          <p:nvPr/>
        </p:nvSpPr>
        <p:spPr>
          <a:xfrm>
            <a:off x="1193075" y="1588655"/>
            <a:ext cx="5771143" cy="526934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21565" y="1588655"/>
            <a:ext cx="73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7030A0"/>
                </a:solidFill>
              </a:rPr>
              <a:t>WP1</a:t>
            </a:r>
            <a:endParaRPr lang="en-GB" b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47345" y="1588655"/>
            <a:ext cx="3519056" cy="526934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0547257" y="1588655"/>
            <a:ext cx="73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B0F0"/>
                </a:solidFill>
              </a:rPr>
              <a:t>WP2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4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RePeat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WP2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962" y="1338792"/>
            <a:ext cx="11012488" cy="467518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WP2: Abandoned Peatland Ecosystem Response to Secondary </a:t>
            </a:r>
            <a:r>
              <a:rPr lang="en-US" b="1" dirty="0" smtClean="0"/>
              <a:t>Succession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Purposes and goals: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Contribute to data collection of soil GHG emission measurements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By measuring the </a:t>
            </a:r>
            <a:r>
              <a:rPr lang="en-US" dirty="0"/>
              <a:t>total annual greenhouse gas budget </a:t>
            </a:r>
            <a:r>
              <a:rPr lang="en-US" dirty="0" smtClean="0"/>
              <a:t>of CO</a:t>
            </a:r>
            <a:r>
              <a:rPr lang="en-US" baseline="-25000" dirty="0" smtClean="0"/>
              <a:t>2</a:t>
            </a:r>
            <a:r>
              <a:rPr lang="en-US" dirty="0" smtClean="0"/>
              <a:t> and CH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Estimate the </a:t>
            </a:r>
            <a:r>
              <a:rPr lang="en-US" dirty="0"/>
              <a:t>annual net ecosystem exchange (NEE) of CO</a:t>
            </a:r>
            <a:r>
              <a:rPr lang="en-US" baseline="-25000" dirty="0"/>
              <a:t>2</a:t>
            </a:r>
            <a:r>
              <a:rPr lang="en-US" dirty="0"/>
              <a:t> and CH</a:t>
            </a:r>
            <a:r>
              <a:rPr lang="en-US" baseline="-25000" dirty="0"/>
              <a:t>4</a:t>
            </a:r>
            <a:r>
              <a:rPr lang="en-US" dirty="0"/>
              <a:t> and </a:t>
            </a:r>
            <a:r>
              <a:rPr lang="en-US" dirty="0" smtClean="0"/>
              <a:t>net </a:t>
            </a:r>
            <a:r>
              <a:rPr lang="en-US" dirty="0"/>
              <a:t>carbon </a:t>
            </a:r>
            <a:r>
              <a:rPr lang="en-US" dirty="0" smtClean="0"/>
              <a:t>stock (NCS) for lowland soils</a:t>
            </a:r>
          </a:p>
          <a:p>
            <a:pPr marL="360363" lvl="1" indent="0">
              <a:lnSpc>
                <a:spcPct val="150000"/>
              </a:lnSpc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6</a:t>
            </a:fld>
            <a:endParaRPr lang="da-DK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3BBF-1D93-4703-ADE1-710F97721AD1}" type="datetime1">
              <a:rPr lang="da-DK" smtClean="0"/>
              <a:t>28-04-2021</a:t>
            </a:fld>
            <a:endParaRPr lang="da-DK" dirty="0"/>
          </a:p>
        </p:txBody>
      </p:sp>
      <p:sp>
        <p:nvSpPr>
          <p:cNvPr id="5" name="Rectangle 4"/>
          <p:cNvSpPr/>
          <p:nvPr/>
        </p:nvSpPr>
        <p:spPr>
          <a:xfrm>
            <a:off x="588960" y="4987328"/>
            <a:ext cx="107246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Hypothesis (H1): </a:t>
            </a:r>
          </a:p>
          <a:p>
            <a:r>
              <a:rPr lang="en-US" sz="2000" i="1" dirty="0"/>
              <a:t>By abandoning farmed peatland, over time, the land will turn into a </a:t>
            </a:r>
            <a:r>
              <a:rPr lang="en-US" sz="2000" b="1" i="1" dirty="0"/>
              <a:t>net carbon sink </a:t>
            </a:r>
            <a:r>
              <a:rPr lang="en-US" sz="2000" i="1" dirty="0"/>
              <a:t>through secondary succession.   </a:t>
            </a:r>
          </a:p>
        </p:txBody>
      </p:sp>
    </p:spTree>
    <p:extLst>
      <p:ext uri="{BB962C8B-B14F-4D97-AF65-F5344CB8AC3E}">
        <p14:creationId xmlns:p14="http://schemas.microsoft.com/office/powerpoint/2010/main" val="229582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RePeat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WP2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962" y="1338792"/>
            <a:ext cx="11012488" cy="467518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WP2: Abandoned Peatland Ecosystem Response to Secondary </a:t>
            </a:r>
            <a:r>
              <a:rPr lang="en-US" b="1" dirty="0" smtClean="0"/>
              <a:t>Succession </a:t>
            </a:r>
            <a:r>
              <a:rPr lang="en-US" sz="2000" dirty="0" smtClean="0"/>
              <a:t>Hypothesis (H1): </a:t>
            </a:r>
          </a:p>
          <a:p>
            <a:pPr marL="0" indent="0">
              <a:buNone/>
            </a:pPr>
            <a:r>
              <a:rPr lang="en-US" sz="2000" i="1" dirty="0" smtClean="0"/>
              <a:t>By abandoning farmed peatland, over time, the land will turn into a </a:t>
            </a:r>
            <a:r>
              <a:rPr lang="en-US" sz="2000" b="1" i="1" dirty="0" smtClean="0"/>
              <a:t>net carbon sink </a:t>
            </a:r>
            <a:r>
              <a:rPr lang="en-US" sz="2000" i="1" dirty="0" smtClean="0"/>
              <a:t>through secondary succession.   </a:t>
            </a:r>
            <a:endParaRPr lang="en-US" sz="2000" i="1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da-DK" smtClean="0"/>
              <a:t>7</a:t>
            </a:fld>
            <a:endParaRPr lang="da-DK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3BBF-1D93-4703-ADE1-710F97721AD1}" type="datetime1">
              <a:rPr lang="da-DK" smtClean="0"/>
              <a:t>28-04-2021</a:t>
            </a:fld>
            <a:endParaRPr lang="da-DK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679540" y="3028950"/>
            <a:ext cx="4090" cy="1044357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683627" y="6278409"/>
            <a:ext cx="73437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83624" y="3028950"/>
            <a:ext cx="48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  <a:r>
              <a:rPr lang="en-GB" dirty="0" smtClean="0"/>
              <a:t>C [mass/area] (C source to the atmosphere)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724890" y="4452036"/>
            <a:ext cx="4440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+</a:t>
            </a:r>
            <a:r>
              <a:rPr lang="en-GB" dirty="0" smtClean="0"/>
              <a:t>C [mass/area] (C sink to the ecosystem)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694027" y="6331101"/>
            <a:ext cx="819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</a:t>
            </a:r>
            <a:r>
              <a:rPr lang="en-GB" dirty="0" smtClean="0">
                <a:solidFill>
                  <a:schemeClr val="accent1"/>
                </a:solidFill>
              </a:rPr>
              <a:t>ime</a:t>
            </a:r>
            <a:endParaRPr lang="en-GB" dirty="0">
              <a:solidFill>
                <a:schemeClr val="accent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455151" y="6192684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436476" y="6192684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617451" y="6192684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046326" y="6194913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98476" y="6194913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312276" y="6359676"/>
            <a:ext cx="217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5325845" y="6360507"/>
            <a:ext cx="79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 </a:t>
            </a:r>
            <a:r>
              <a:rPr lang="en-GB" dirty="0" err="1" smtClean="0"/>
              <a:t>yr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7829292" y="6359676"/>
            <a:ext cx="789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60 </a:t>
            </a:r>
            <a:r>
              <a:rPr lang="en-GB" dirty="0" err="1" smtClean="0"/>
              <a:t>yr</a:t>
            </a:r>
            <a:endParaRPr lang="en-GB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455151" y="3572114"/>
            <a:ext cx="5374141" cy="188672"/>
          </a:xfrm>
          <a:prstGeom prst="line">
            <a:avLst/>
          </a:prstGeom>
          <a:ln w="19050">
            <a:solidFill>
              <a:srgbClr val="9A741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2455150" y="4590777"/>
            <a:ext cx="5374142" cy="149718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046324" y="2859507"/>
            <a:ext cx="2999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ym typeface="Symbol" panose="05050102010706020507" pitchFamily="18" charset="2"/>
              </a:rPr>
              <a:t> </a:t>
            </a:r>
            <a:r>
              <a:rPr lang="en-GB" dirty="0" smtClean="0"/>
              <a:t>(net carbon loss for eco.): </a:t>
            </a:r>
          </a:p>
          <a:p>
            <a:r>
              <a:rPr lang="en-GB" dirty="0" smtClean="0"/>
              <a:t>Primary by CO</a:t>
            </a:r>
            <a:r>
              <a:rPr lang="en-GB" baseline="-25000" dirty="0" smtClean="0"/>
              <a:t>2</a:t>
            </a:r>
            <a:r>
              <a:rPr lang="en-GB" dirty="0" smtClean="0"/>
              <a:t> and CH</a:t>
            </a:r>
            <a:r>
              <a:rPr lang="en-GB" baseline="-25000" dirty="0" smtClean="0"/>
              <a:t>4</a:t>
            </a:r>
            <a:r>
              <a:rPr lang="en-GB" dirty="0" smtClean="0"/>
              <a:t> </a:t>
            </a:r>
          </a:p>
          <a:p>
            <a:r>
              <a:rPr lang="en-GB" dirty="0" smtClean="0"/>
              <a:t>[g C m</a:t>
            </a:r>
            <a:r>
              <a:rPr lang="en-GB" baseline="30000" dirty="0" smtClean="0"/>
              <a:t>-2 </a:t>
            </a:r>
            <a:r>
              <a:rPr lang="en-GB" dirty="0" smtClean="0"/>
              <a:t>yr</a:t>
            </a:r>
            <a:r>
              <a:rPr lang="en-GB" baseline="30000" dirty="0" smtClean="0"/>
              <a:t>-1</a:t>
            </a:r>
            <a:r>
              <a:rPr lang="en-GB" dirty="0" smtClean="0"/>
              <a:t>]</a:t>
            </a:r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8046324" y="4507282"/>
            <a:ext cx="3697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ym typeface="Symbol" panose="05050102010706020507" pitchFamily="18" charset="2"/>
              </a:rPr>
              <a:t> </a:t>
            </a:r>
            <a:r>
              <a:rPr lang="en-GB" dirty="0" smtClean="0">
                <a:sym typeface="Symbol" panose="05050102010706020507" pitchFamily="18" charset="2"/>
              </a:rPr>
              <a:t>(</a:t>
            </a:r>
            <a:r>
              <a:rPr lang="en-GB" dirty="0" smtClean="0"/>
              <a:t>net carbon stock for eco.):</a:t>
            </a:r>
          </a:p>
          <a:p>
            <a:r>
              <a:rPr lang="en-GB" dirty="0" smtClean="0"/>
              <a:t>Soil and </a:t>
            </a:r>
            <a:r>
              <a:rPr lang="en-GB" dirty="0"/>
              <a:t>biomass </a:t>
            </a:r>
            <a:endParaRPr lang="en-GB" dirty="0" smtClean="0"/>
          </a:p>
          <a:p>
            <a:r>
              <a:rPr lang="en-GB" dirty="0" smtClean="0"/>
              <a:t>[g </a:t>
            </a:r>
            <a:r>
              <a:rPr lang="en-GB" dirty="0"/>
              <a:t>C m</a:t>
            </a:r>
            <a:r>
              <a:rPr lang="en-GB" baseline="30000" dirty="0"/>
              <a:t>-2 </a:t>
            </a:r>
            <a:r>
              <a:rPr lang="en-GB" dirty="0"/>
              <a:t>yr</a:t>
            </a:r>
            <a:r>
              <a:rPr lang="en-GB" baseline="30000" dirty="0"/>
              <a:t>-1</a:t>
            </a:r>
            <a:r>
              <a:rPr lang="en-GB" dirty="0" smtClean="0"/>
              <a:t>]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929598" y="3311672"/>
            <a:ext cx="68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ATM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382872" y="5114732"/>
            <a:ext cx="130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Ecosystem</a:t>
            </a:r>
            <a:endParaRPr lang="en-GB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683627" y="4075536"/>
            <a:ext cx="73437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455151" y="3989811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436476" y="3989811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617451" y="3989811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046326" y="3992040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198476" y="3992040"/>
            <a:ext cx="0" cy="1669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679303" y="4337736"/>
            <a:ext cx="2783" cy="193844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59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Four field sites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8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62" y="1053307"/>
            <a:ext cx="11066131" cy="550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04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Field sites - </a:t>
            </a:r>
            <a:r>
              <a:rPr lang="en-GB" dirty="0" err="1">
                <a:solidFill>
                  <a:srgbClr val="C00000"/>
                </a:solidFill>
              </a:rPr>
              <a:t>Toftholm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11" y="1156582"/>
            <a:ext cx="8380674" cy="5615577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9</a:t>
            </a:fld>
            <a:endParaRPr lang="en-GB" dirty="0"/>
          </a:p>
        </p:txBody>
      </p:sp>
      <p:pic>
        <p:nvPicPr>
          <p:cNvPr id="7" name="Picture 2" descr="https://lh3.googleusercontent.com/ABJGCeCHlZ3rsPmUcEyRjaxVt_z5fgforEDzzrceH-Wv3vH5kbcgn2GUkJhsjvIhgCxLcxAxyHK3ORP3HZ27c9Vl1aNwAEGSjCP1Gl7IYsfcoLzv2-_zZZUoXPEEE1Oe75SqvdVjtmK66wzmlVikh62CDwP5Z3ZWGjWoBYad6mw2UAngnrgGBn4ZQU142jCXXENrLNmsura-Odem0g1aGDrRiQ9jX-NY-DornFMUW0pa6ufaIb1GBqddQKMhhl4Z-SAwRi3mQRJOem9NVR-Sza-0dvFlfsCZ3uT2Jke4VvSDVYTZjMGEdP4KnWpJwwLVPO48njyHCOappJwB-MFGsg8VuXLbWmdHIHeZOT3D8xB8q9H_NYmdj6id3nsTHFIpk2u6zxFppPVT1gh-1WkKL3fcDBm_ZNaeGUDjXwtMebHSW--81SRk6l3cnu6SGjHSja_EVjXbciyG7ZkfqMtehD9YQbUD04kyDQ42Zg8DIv0caYsgwEhMc-9rherQCrWB1JvkOcBrkK1blCLyTX4MU9XVOc616PGMx7bJf23RdF9w5SjssbVl-kDryfFBgmQwy19W1-FmiBdn9Q1W7UHzkoSDRSWCqkrMdICgMF52mjfGkd2ElNdRVyA7jl7mH7PpWclxyivbKdK64FpARYlBY6m76se5xnnsKwzSffB0fq1k3ZTAU7aurWRodSVg=w500-h889-no?authuser=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99844" y="2141190"/>
            <a:ext cx="3337226" cy="403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063" y="1192266"/>
            <a:ext cx="9271376" cy="45067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491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Field sites - </a:t>
            </a:r>
            <a:r>
              <a:rPr lang="da-DK" dirty="0">
                <a:solidFill>
                  <a:srgbClr val="7030A0"/>
                </a:solidFill>
              </a:rPr>
              <a:t>Førslevgaard (</a:t>
            </a:r>
            <a:r>
              <a:rPr lang="da-DK" dirty="0" err="1">
                <a:solidFill>
                  <a:srgbClr val="7030A0"/>
                </a:solidFill>
              </a:rPr>
              <a:t>rewetted</a:t>
            </a:r>
            <a:r>
              <a:rPr lang="da-DK" dirty="0">
                <a:solidFill>
                  <a:srgbClr val="7030A0"/>
                </a:solidFill>
              </a:rPr>
              <a:t> 2020)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10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144" y="1274055"/>
            <a:ext cx="8268125" cy="548668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22155" y="1960149"/>
            <a:ext cx="12002494" cy="4326338"/>
            <a:chOff x="380999" y="1844069"/>
            <a:chExt cx="12002494" cy="4326338"/>
          </a:xfrm>
        </p:grpSpPr>
        <p:pic>
          <p:nvPicPr>
            <p:cNvPr id="8" name="Content Placeholder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999" y="1844072"/>
              <a:ext cx="5768447" cy="4326335"/>
            </a:xfrm>
            <a:prstGeom prst="rect">
              <a:avLst/>
            </a:prstGeom>
          </p:spPr>
        </p:pic>
        <p:pic>
          <p:nvPicPr>
            <p:cNvPr id="9" name="Picture 3" descr="image00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540" y="1844069"/>
              <a:ext cx="5791460" cy="432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732657" y="5893380"/>
              <a:ext cx="26508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chemeClr val="bg1"/>
                  </a:solidFill>
                </a:rPr>
                <a:t>Photos: Annelie Skov Nielsen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0402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site setup - Instruments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33" y="1327719"/>
            <a:ext cx="10579770" cy="529571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11</a:t>
            </a:fld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772400" y="693024"/>
            <a:ext cx="3964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10 plots x 4 </a:t>
            </a:r>
            <a:r>
              <a:rPr lang="en-GB" sz="2000" dirty="0"/>
              <a:t>f</a:t>
            </a:r>
            <a:r>
              <a:rPr lang="en-GB" sz="2000" dirty="0" smtClean="0"/>
              <a:t>ield sites = 40 plots</a:t>
            </a:r>
            <a:endParaRPr lang="en-GB" sz="2000" dirty="0"/>
          </a:p>
        </p:txBody>
      </p:sp>
      <p:grpSp>
        <p:nvGrpSpPr>
          <p:cNvPr id="9" name="Group 8"/>
          <p:cNvGrpSpPr/>
          <p:nvPr/>
        </p:nvGrpSpPr>
        <p:grpSpPr>
          <a:xfrm>
            <a:off x="5936413" y="2050752"/>
            <a:ext cx="4139593" cy="3847987"/>
            <a:chOff x="6189518" y="2045400"/>
            <a:chExt cx="4139593" cy="3847987"/>
          </a:xfrm>
        </p:grpSpPr>
        <p:pic>
          <p:nvPicPr>
            <p:cNvPr id="10" name="Picture 2" descr="HOBO U20 Water Level Data Logger 13 feet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87" t="41160" r="12068" b="41035"/>
            <a:stretch/>
          </p:blipFill>
          <p:spPr bwMode="auto">
            <a:xfrm rot="10800000" flipH="1" flipV="1">
              <a:off x="6189518" y="5097549"/>
              <a:ext cx="4139593" cy="795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5 TE Sensor Water Content, Conductivity, Temperature | Envc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0881" y="2045400"/>
              <a:ext cx="2798670" cy="2798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799025" y="2708983"/>
              <a:ext cx="86908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B0F0"/>
                  </a:solidFill>
                </a:rPr>
                <a:t>W</a:t>
              </a:r>
              <a:r>
                <a:rPr lang="en-GB" dirty="0" smtClean="0">
                  <a:solidFill>
                    <a:srgbClr val="00B0F0"/>
                  </a:solidFill>
                </a:rPr>
                <a:t>soil</a:t>
              </a:r>
              <a:endParaRPr lang="en-GB" dirty="0">
                <a:solidFill>
                  <a:srgbClr val="00B0F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93479" y="2145849"/>
              <a:ext cx="87613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rgbClr val="C00000"/>
                  </a:solidFill>
                </a:rPr>
                <a:t>T</a:t>
              </a:r>
              <a:r>
                <a:rPr lang="en-GB" dirty="0" smtClean="0">
                  <a:solidFill>
                    <a:srgbClr val="C00000"/>
                  </a:solidFill>
                </a:rPr>
                <a:t>soil</a:t>
              </a:r>
              <a:endParaRPr lang="en-GB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82588" y="5386225"/>
              <a:ext cx="11811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002060"/>
                  </a:solidFill>
                </a:rPr>
                <a:t>GWL</a:t>
              </a:r>
              <a:r>
                <a:rPr lang="en-GB" dirty="0" smtClean="0">
                  <a:solidFill>
                    <a:srgbClr val="002060"/>
                  </a:solidFill>
                </a:rPr>
                <a:t>auto</a:t>
              </a:r>
              <a:endParaRPr lang="en-GB" sz="14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821" y="1522103"/>
            <a:ext cx="4199008" cy="49069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7802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Methods – Instruments – Static chamber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12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" y="1053306"/>
            <a:ext cx="11912920" cy="558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74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collection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13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266" y="1485900"/>
            <a:ext cx="3804304" cy="4982987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88963" y="1299844"/>
            <a:ext cx="6338310" cy="569023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Field campaign manual measurements: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CO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, CH</a:t>
            </a:r>
            <a:r>
              <a:rPr lang="en-US" baseline="-25000" dirty="0">
                <a:solidFill>
                  <a:prstClr val="black"/>
                </a:solidFill>
              </a:rPr>
              <a:t>4</a:t>
            </a:r>
            <a:r>
              <a:rPr lang="en-US" dirty="0">
                <a:solidFill>
                  <a:prstClr val="black"/>
                </a:solidFill>
              </a:rPr>
              <a:t> and H</a:t>
            </a:r>
            <a:r>
              <a:rPr lang="en-US" baseline="-25000" dirty="0">
                <a:solidFill>
                  <a:prstClr val="black"/>
                </a:solidFill>
              </a:rPr>
              <a:t>2</a:t>
            </a:r>
            <a:r>
              <a:rPr lang="en-US" dirty="0">
                <a:solidFill>
                  <a:prstClr val="black"/>
                </a:solidFill>
              </a:rPr>
              <a:t>O </a:t>
            </a:r>
            <a:endParaRPr lang="en-US" dirty="0" smtClean="0"/>
          </a:p>
          <a:p>
            <a:pPr lvl="1"/>
            <a:r>
              <a:rPr lang="da-DK" dirty="0" smtClean="0"/>
              <a:t>N</a:t>
            </a:r>
            <a:r>
              <a:rPr lang="da-DK" baseline="-25000" dirty="0" smtClean="0"/>
              <a:t>2</a:t>
            </a:r>
            <a:r>
              <a:rPr lang="da-DK" dirty="0" smtClean="0"/>
              <a:t>O (</a:t>
            </a:r>
            <a:r>
              <a:rPr lang="en-US" dirty="0" smtClean="0"/>
              <a:t>summer campaign 2021)</a:t>
            </a:r>
            <a:endParaRPr lang="en-US" dirty="0"/>
          </a:p>
          <a:p>
            <a:pPr lvl="1"/>
            <a:r>
              <a:rPr lang="da-DK" dirty="0" err="1" smtClean="0"/>
              <a:t>T</a:t>
            </a:r>
            <a:r>
              <a:rPr lang="da-DK" baseline="-25000" dirty="0" err="1" smtClean="0"/>
              <a:t>chamber</a:t>
            </a:r>
            <a:r>
              <a:rPr lang="da-DK" baseline="-25000" dirty="0" smtClean="0"/>
              <a:t> </a:t>
            </a:r>
            <a:r>
              <a:rPr lang="da-DK" dirty="0"/>
              <a:t>and </a:t>
            </a:r>
            <a:r>
              <a:rPr lang="da-DK" dirty="0" err="1" smtClean="0"/>
              <a:t>PAR</a:t>
            </a:r>
            <a:r>
              <a:rPr lang="da-DK" baseline="-25000" dirty="0" err="1"/>
              <a:t>chamber</a:t>
            </a:r>
            <a:endParaRPr lang="da-DK" dirty="0" smtClean="0"/>
          </a:p>
          <a:p>
            <a:pPr lvl="1"/>
            <a:r>
              <a:rPr lang="da-DK" dirty="0" err="1" smtClean="0"/>
              <a:t>Groundwater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r>
              <a:rPr lang="da-DK" dirty="0" smtClean="0"/>
              <a:t> at each plot</a:t>
            </a:r>
          </a:p>
          <a:p>
            <a:pPr lvl="1"/>
            <a:r>
              <a:rPr lang="da-DK" dirty="0" err="1" smtClean="0">
                <a:solidFill>
                  <a:prstClr val="black"/>
                </a:solidFill>
              </a:rPr>
              <a:t>Groundwater</a:t>
            </a:r>
            <a:r>
              <a:rPr lang="da-DK" dirty="0" smtClean="0">
                <a:solidFill>
                  <a:prstClr val="black"/>
                </a:solidFill>
              </a:rPr>
              <a:t> samples for Nutrition and DOC</a:t>
            </a:r>
          </a:p>
          <a:p>
            <a:pPr lvl="1"/>
            <a:r>
              <a:rPr lang="da-DK" dirty="0" err="1" smtClean="0"/>
              <a:t>Biomass</a:t>
            </a:r>
            <a:r>
              <a:rPr lang="da-DK" dirty="0" smtClean="0"/>
              <a:t> </a:t>
            </a:r>
            <a:r>
              <a:rPr lang="da-DK" dirty="0"/>
              <a:t>(bio samples and NDVI</a:t>
            </a:r>
            <a:r>
              <a:rPr lang="da-DK" dirty="0" smtClean="0"/>
              <a:t>) </a:t>
            </a:r>
          </a:p>
          <a:p>
            <a:pPr lvl="1"/>
            <a:r>
              <a:rPr lang="da-DK" dirty="0" err="1" smtClean="0">
                <a:solidFill>
                  <a:prstClr val="black"/>
                </a:solidFill>
              </a:rPr>
              <a:t>Soil</a:t>
            </a:r>
            <a:r>
              <a:rPr lang="da-DK" dirty="0" smtClean="0">
                <a:solidFill>
                  <a:prstClr val="black"/>
                </a:solidFill>
              </a:rPr>
              <a:t> </a:t>
            </a:r>
            <a:r>
              <a:rPr lang="da-DK" dirty="0" err="1" smtClean="0">
                <a:solidFill>
                  <a:prstClr val="black"/>
                </a:solidFill>
              </a:rPr>
              <a:t>core</a:t>
            </a:r>
            <a:r>
              <a:rPr lang="da-DK" dirty="0" smtClean="0">
                <a:solidFill>
                  <a:prstClr val="black"/>
                </a:solidFill>
              </a:rPr>
              <a:t> samles </a:t>
            </a:r>
            <a:endParaRPr lang="en-US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b="1" dirty="0" smtClean="0">
                <a:solidFill>
                  <a:prstClr val="black"/>
                </a:solidFill>
              </a:rPr>
              <a:t>Automatic measurements:</a:t>
            </a:r>
            <a:endParaRPr lang="da-DK" b="1" dirty="0" smtClean="0"/>
          </a:p>
          <a:p>
            <a:pPr lvl="1"/>
            <a:r>
              <a:rPr lang="en-US" dirty="0" smtClean="0"/>
              <a:t>Meteorological</a:t>
            </a:r>
            <a:r>
              <a:rPr lang="da-DK" dirty="0" smtClean="0"/>
              <a:t> measures from field-</a:t>
            </a:r>
            <a:r>
              <a:rPr lang="en-US" dirty="0" smtClean="0"/>
              <a:t>installed</a:t>
            </a:r>
            <a:r>
              <a:rPr lang="da-DK" dirty="0" smtClean="0"/>
              <a:t> MET-station </a:t>
            </a:r>
            <a:r>
              <a:rPr lang="da-DK" dirty="0" err="1" smtClean="0"/>
              <a:t>incl</a:t>
            </a:r>
            <a:r>
              <a:rPr lang="da-DK" dirty="0" smtClean="0"/>
              <a:t>. PAR</a:t>
            </a:r>
            <a:endParaRPr lang="en-US" dirty="0"/>
          </a:p>
          <a:p>
            <a:pPr lvl="1"/>
            <a:r>
              <a:rPr lang="da-DK" dirty="0" err="1"/>
              <a:t>T</a:t>
            </a:r>
            <a:r>
              <a:rPr lang="da-DK" baseline="-25000" dirty="0" err="1"/>
              <a:t>soil</a:t>
            </a:r>
            <a:r>
              <a:rPr lang="da-DK" baseline="-25000" dirty="0"/>
              <a:t> </a:t>
            </a:r>
            <a:r>
              <a:rPr lang="da-DK" dirty="0"/>
              <a:t>at each </a:t>
            </a:r>
            <a:r>
              <a:rPr lang="da-DK" dirty="0" smtClean="0"/>
              <a:t>plot</a:t>
            </a:r>
            <a:endParaRPr lang="da-DK" baseline="-25000" dirty="0" smtClean="0"/>
          </a:p>
          <a:p>
            <a:pPr lvl="1"/>
            <a:r>
              <a:rPr lang="da-DK" dirty="0" err="1"/>
              <a:t>Soil</a:t>
            </a:r>
            <a:r>
              <a:rPr lang="da-DK" dirty="0"/>
              <a:t> </a:t>
            </a:r>
            <a:r>
              <a:rPr lang="da-DK" dirty="0" err="1" smtClean="0"/>
              <a:t>moisture</a:t>
            </a:r>
            <a:r>
              <a:rPr lang="da-DK" dirty="0" smtClean="0"/>
              <a:t> at each plot</a:t>
            </a:r>
            <a:endParaRPr lang="da-DK" baseline="-25000" dirty="0" smtClean="0"/>
          </a:p>
          <a:p>
            <a:pPr lvl="1"/>
            <a:r>
              <a:rPr lang="da-DK" dirty="0" err="1" smtClean="0"/>
              <a:t>Groundwater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r>
              <a:rPr lang="da-DK" dirty="0" smtClean="0"/>
              <a:t> at each subsite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366293" y="839569"/>
            <a:ext cx="4459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Field campaign every 3</a:t>
            </a:r>
            <a:r>
              <a:rPr lang="en-GB" baseline="30000" dirty="0" smtClean="0"/>
              <a:t>rd</a:t>
            </a:r>
            <a:r>
              <a:rPr lang="en-GB" dirty="0" smtClean="0"/>
              <a:t> week at each site in entire 2021 as a minimum: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711200" y="1676400"/>
            <a:ext cx="6461760" cy="181864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438461" y="1673741"/>
            <a:ext cx="177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Every 3</a:t>
            </a:r>
            <a:r>
              <a:rPr lang="en-GB" b="1" baseline="30000" dirty="0" smtClean="0"/>
              <a:t>rd</a:t>
            </a:r>
            <a:r>
              <a:rPr lang="en-GB" b="1" dirty="0" smtClean="0"/>
              <a:t> week</a:t>
            </a:r>
            <a:endParaRPr lang="en-GB" b="1" dirty="0"/>
          </a:p>
        </p:txBody>
      </p:sp>
      <p:sp>
        <p:nvSpPr>
          <p:cNvPr id="13" name="Rectangle 12"/>
          <p:cNvSpPr/>
          <p:nvPr/>
        </p:nvSpPr>
        <p:spPr>
          <a:xfrm>
            <a:off x="705486" y="3552221"/>
            <a:ext cx="6461760" cy="685768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959596" y="3591658"/>
            <a:ext cx="121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1-2 times in 2021</a:t>
            </a:r>
            <a:endParaRPr lang="en-GB" b="1" dirty="0"/>
          </a:p>
        </p:txBody>
      </p:sp>
      <p:sp>
        <p:nvSpPr>
          <p:cNvPr id="15" name="Rectangle 14"/>
          <p:cNvSpPr/>
          <p:nvPr/>
        </p:nvSpPr>
        <p:spPr>
          <a:xfrm>
            <a:off x="705486" y="4722494"/>
            <a:ext cx="6461760" cy="1818640"/>
          </a:xfrm>
          <a:prstGeom prst="rect">
            <a:avLst/>
          </a:prstGeom>
          <a:noFill/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092458" y="5894803"/>
            <a:ext cx="1199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Data log per 1hr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66251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Preliminary results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" r="23300"/>
          <a:stretch/>
        </p:blipFill>
        <p:spPr>
          <a:xfrm>
            <a:off x="733882" y="1127729"/>
            <a:ext cx="5491427" cy="555158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14</a:t>
            </a:fld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803632" y="1906337"/>
            <a:ext cx="196197" cy="1960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57374" y="1863301"/>
            <a:ext cx="705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Reco</a:t>
            </a:r>
            <a:endParaRPr lang="en-GB" sz="1600" dirty="0"/>
          </a:p>
        </p:txBody>
      </p:sp>
      <p:sp>
        <p:nvSpPr>
          <p:cNvPr id="12" name="Rectangle 11"/>
          <p:cNvSpPr/>
          <p:nvPr/>
        </p:nvSpPr>
        <p:spPr>
          <a:xfrm>
            <a:off x="3459640" y="1906338"/>
            <a:ext cx="197122" cy="196019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41189" y="1906337"/>
            <a:ext cx="197122" cy="19567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2">
                <a:lumMod val="75000"/>
              </a:schemeClr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98548" y="1859520"/>
            <a:ext cx="705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NEE</a:t>
            </a:r>
            <a:endParaRPr lang="en-GB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083263" y="1859520"/>
            <a:ext cx="705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GPP</a:t>
            </a:r>
            <a:endParaRPr lang="en-GB" sz="16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-666688" y="3811573"/>
            <a:ext cx="2095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CO</a:t>
            </a:r>
            <a:r>
              <a:rPr lang="en-GB" sz="1400" baseline="-25000" dirty="0" smtClean="0"/>
              <a:t>2</a:t>
            </a:r>
            <a:r>
              <a:rPr lang="en-GB" sz="1400" dirty="0" smtClean="0"/>
              <a:t> flux [µmol m</a:t>
            </a:r>
            <a:r>
              <a:rPr lang="en-GB" sz="1400" baseline="30000" dirty="0" smtClean="0"/>
              <a:t>-2 </a:t>
            </a:r>
            <a:r>
              <a:rPr lang="en-GB" sz="1400" dirty="0" smtClean="0"/>
              <a:t>h</a:t>
            </a:r>
            <a:r>
              <a:rPr lang="en-GB" sz="1400" baseline="30000" dirty="0" smtClean="0"/>
              <a:t>-1</a:t>
            </a:r>
            <a:r>
              <a:rPr lang="en-GB" sz="1400" dirty="0" smtClean="0"/>
              <a:t>]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899376" y="1179113"/>
            <a:ext cx="4244711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Chronosequence of peatland </a:t>
            </a:r>
            <a:r>
              <a:rPr lang="en-GB" b="1" dirty="0" smtClean="0"/>
              <a:t>sites left </a:t>
            </a:r>
            <a:r>
              <a:rPr lang="en-GB" b="1" dirty="0" smtClean="0"/>
              <a:t>for secondary </a:t>
            </a:r>
            <a:r>
              <a:rPr lang="en-GB" b="1" dirty="0" smtClean="0"/>
              <a:t>succession</a:t>
            </a:r>
          </a:p>
          <a:p>
            <a:endParaRPr lang="en-GB" b="1" dirty="0" smtClean="0"/>
          </a:p>
          <a:p>
            <a:r>
              <a:rPr lang="en-GB" b="1" dirty="0"/>
              <a:t>Static chamber CO</a:t>
            </a:r>
            <a:r>
              <a:rPr lang="en-GB" b="1" baseline="-25000" dirty="0"/>
              <a:t>2</a:t>
            </a:r>
            <a:r>
              <a:rPr lang="en-GB" b="1" dirty="0"/>
              <a:t> measurements</a:t>
            </a:r>
          </a:p>
          <a:p>
            <a:r>
              <a:rPr lang="en-GB" dirty="0"/>
              <a:t>Combined January to March </a:t>
            </a:r>
            <a:r>
              <a:rPr lang="en-GB" dirty="0" smtClean="0"/>
              <a:t>2021 data</a:t>
            </a:r>
            <a:endParaRPr lang="en-GB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/>
          <a:srcRect l="60365" t="2006"/>
          <a:stretch/>
        </p:blipFill>
        <p:spPr>
          <a:xfrm>
            <a:off x="7613276" y="2917952"/>
            <a:ext cx="3057356" cy="3761365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249511" y="5012971"/>
            <a:ext cx="2121181" cy="1256567"/>
            <a:chOff x="9692639" y="4607053"/>
            <a:chExt cx="2121181" cy="1256567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2550" t="71779" r="68607" b="4882"/>
            <a:stretch/>
          </p:blipFill>
          <p:spPr>
            <a:xfrm>
              <a:off x="9692639" y="4607053"/>
              <a:ext cx="2121181" cy="1256567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9821299" y="4774828"/>
              <a:ext cx="281964" cy="973966"/>
              <a:chOff x="9163993" y="2581520"/>
              <a:chExt cx="194499" cy="68247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6"/>
              <a:srcRect l="89821" t="36369" r="8344" b="60877"/>
              <a:stretch/>
            </p:blipFill>
            <p:spPr>
              <a:xfrm>
                <a:off x="9164558" y="2581520"/>
                <a:ext cx="193934" cy="189778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6"/>
              <a:srcRect l="89821" t="42704" r="8429" b="54387"/>
              <a:stretch/>
            </p:blipFill>
            <p:spPr>
              <a:xfrm>
                <a:off x="9163993" y="3063303"/>
                <a:ext cx="185057" cy="200692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6"/>
              <a:srcRect l="89821" t="39696" r="8394" b="57681"/>
              <a:stretch/>
            </p:blipFill>
            <p:spPr>
              <a:xfrm>
                <a:off x="9170309" y="2825001"/>
                <a:ext cx="186905" cy="18590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6346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Preliminary results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57D3-3A06-42DE-8329-4A599228B9A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15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006" t="1687" r="4420" b="2033"/>
          <a:stretch/>
        </p:blipFill>
        <p:spPr>
          <a:xfrm>
            <a:off x="6154310" y="2158244"/>
            <a:ext cx="5557962" cy="41426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014" t="2446" r="5474" b="3660"/>
          <a:stretch/>
        </p:blipFill>
        <p:spPr>
          <a:xfrm>
            <a:off x="227144" y="2150293"/>
            <a:ext cx="5868063" cy="430960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48431" y="4803442"/>
            <a:ext cx="4174435" cy="1534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550" t="71779" r="68607" b="4882"/>
          <a:stretch/>
        </p:blipFill>
        <p:spPr>
          <a:xfrm>
            <a:off x="4758138" y="5203333"/>
            <a:ext cx="2121181" cy="12565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1166" y="1290334"/>
            <a:ext cx="1055512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Static </a:t>
            </a:r>
            <a:r>
              <a:rPr lang="en-GB" b="1" dirty="0"/>
              <a:t>chamber CO</a:t>
            </a:r>
            <a:r>
              <a:rPr lang="en-GB" b="1" baseline="-25000" dirty="0"/>
              <a:t>2</a:t>
            </a:r>
            <a:r>
              <a:rPr lang="en-GB" b="1" dirty="0"/>
              <a:t> </a:t>
            </a:r>
            <a:r>
              <a:rPr lang="en-GB" b="1" dirty="0" smtClean="0"/>
              <a:t>measurements</a:t>
            </a:r>
            <a:r>
              <a:rPr lang="en-GB" dirty="0" smtClean="0"/>
              <a:t> - Combined </a:t>
            </a:r>
            <a:r>
              <a:rPr lang="en-GB" dirty="0"/>
              <a:t>January to March </a:t>
            </a:r>
            <a:r>
              <a:rPr lang="en-GB" dirty="0" smtClean="0"/>
              <a:t>2021 data</a:t>
            </a:r>
          </a:p>
          <a:p>
            <a:endParaRPr lang="en-GB" dirty="0" smtClean="0"/>
          </a:p>
          <a:p>
            <a:r>
              <a:rPr lang="en-GB" dirty="0" smtClean="0"/>
              <a:t>                      Reco vs Groundwater level 			              GPP vs Groundwater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012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Thank you for your attention!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25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Danmarks Statistik (2020) 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Danmarks landbrugsareal er stort internationalt set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Copenhagen.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at: 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www.dst.dk/stattabel/868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Accessed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28 April 2021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400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Hemes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K. S. 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(2019)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Assessing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carbon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benefit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restoring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degraded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agricultural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peat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soils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managed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wetlands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Agricultural and Forest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Meteorology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Elsevier, 268(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2018),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202–214.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10.1016/j.agrformet.2019.01.017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a-DK" sz="1400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at: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https://www.rednueva.es/wp-content/uploads/2019/06/07-2-Hemes-et-al.-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2019-AFM.pdf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Accessed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2021).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Nielsen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O.-K. 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(2020)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Denmark’s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National Inventory Report 2020: Emission </a:t>
            </a:r>
            <a:r>
              <a:rPr lang="da-DK" sz="1400" i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Inventories</a:t>
            </a:r>
            <a:r>
              <a:rPr lang="da-DK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1990-2018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Submitted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under the United Nations Framework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Convention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Change and the Kyoto Protocol. Aarhus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DCE - Danish Centre for Environment and Energy.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at: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http://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dce2.au.dk/pub/SR372.pdf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Accessed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11 March 2021</a:t>
            </a:r>
            <a:r>
              <a:rPr lang="da-DK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The Danish Council on Climate Change</a:t>
            </a:r>
            <a:r>
              <a:rPr lang="en-GB" sz="1400" dirty="0">
                <a:latin typeface="Calibri" panose="020F0502020204030204" pitchFamily="34" charset="0"/>
                <a:cs typeface="Calibri" panose="020F0502020204030204" pitchFamily="34" charset="0"/>
              </a:rPr>
              <a:t> (2020) 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</a:rPr>
              <a:t>Carbon rich peat soils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Proposal for a new model for effective regulation and rewetting</a:t>
            </a:r>
            <a:r>
              <a:rPr lang="en-US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Copenhagen. 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at: 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 action="ppaction://hlinkfile"/>
              </a:rPr>
              <a:t>file:///C:/Users/mpv590/Downloads/engkulstofrige_lavbundsjorder_final3_16dec20_final4%20(1).pdf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a-DK" sz="14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Accessed</a:t>
            </a:r>
            <a:r>
              <a:rPr lang="da-DK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10 March 2021).</a:t>
            </a:r>
            <a:endParaRPr lang="da-DK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da-DK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9339-1C74-4825-ADEB-BCD7E13EFC81}" type="datetime1">
              <a:rPr lang="en-GB" smtClean="0"/>
              <a:t>28/04/2021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654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6|0.7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4"/>
</p:tagLst>
</file>

<file path=ppt/theme/theme1.xml><?xml version="1.0" encoding="utf-8"?>
<a:theme xmlns:a="http://schemas.openxmlformats.org/drawingml/2006/main" name="Brugerdefineret design">
  <a:themeElements>
    <a:clrScheme name="KU 2016">
      <a:dk1>
        <a:sysClr val="windowText" lastClr="000000"/>
      </a:dk1>
      <a:lt1>
        <a:sysClr val="window" lastClr="FFFFFF"/>
      </a:lt1>
      <a:dk2>
        <a:srgbClr val="6E6E6E"/>
      </a:dk2>
      <a:lt2>
        <a:srgbClr val="E7E6E6"/>
      </a:lt2>
      <a:accent1>
        <a:srgbClr val="A31D20"/>
      </a:accent1>
      <a:accent2>
        <a:srgbClr val="7B7B7B"/>
      </a:accent2>
      <a:accent3>
        <a:srgbClr val="D49F3A"/>
      </a:accent3>
      <a:accent4>
        <a:srgbClr val="42759B"/>
      </a:accent4>
      <a:accent5>
        <a:srgbClr val="79ADB1"/>
      </a:accent5>
      <a:accent6>
        <a:srgbClr val="779921"/>
      </a:accent6>
      <a:hlink>
        <a:srgbClr val="A31D20"/>
      </a:hlink>
      <a:folHlink>
        <a:srgbClr val="000000"/>
      </a:folHlink>
    </a:clrScheme>
    <a:fontScheme name="KU2016">
      <a:majorFont>
        <a:latin typeface="Microsoft New Tai Lue"/>
        <a:ea typeface=""/>
        <a:cs typeface=""/>
      </a:majorFont>
      <a:minorFont>
        <a:latin typeface="Microsoft New Tai Lue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x9_ENG_full.potx" id="{AE464B2D-5BAC-41C9-BF99-E20D9E854FD9}" vid="{745332A1-6632-41B5-A111-30A72D4EE8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16x9_ENG_full</Template>
  <TotalTime>0</TotalTime>
  <Words>912</Words>
  <Application>Microsoft Office PowerPoint</Application>
  <PresentationFormat>Widescreen</PresentationFormat>
  <Paragraphs>160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Microsoft New Tai Lue</vt:lpstr>
      <vt:lpstr>Symbol</vt:lpstr>
      <vt:lpstr>Times New Roman</vt:lpstr>
      <vt:lpstr>Wingdings</vt:lpstr>
      <vt:lpstr>Brugerdefineret design</vt:lpstr>
      <vt:lpstr>PowerPoint Presentation</vt:lpstr>
      <vt:lpstr>Agenda</vt:lpstr>
      <vt:lpstr>RePeat – Introduction to the “Danish lowland issue”</vt:lpstr>
      <vt:lpstr>RePeat – Introduction to the project</vt:lpstr>
      <vt:lpstr>RePeat – Project parts illustration</vt:lpstr>
      <vt:lpstr>RePeat – WP2</vt:lpstr>
      <vt:lpstr>RePeat – WP2</vt:lpstr>
      <vt:lpstr>Four field sites</vt:lpstr>
      <vt:lpstr>Field sites - Toftholm</vt:lpstr>
      <vt:lpstr>Field sites - Førslevgaard (rewetted 2020)</vt:lpstr>
      <vt:lpstr>Field site setup - Instruments</vt:lpstr>
      <vt:lpstr>Methods – Instruments – Static chamber</vt:lpstr>
      <vt:lpstr>Data collection</vt:lpstr>
      <vt:lpstr>Preliminary results</vt:lpstr>
      <vt:lpstr>Preliminary results</vt:lpstr>
      <vt:lpstr>     Thank you for your attention! </vt:lpstr>
      <vt:lpstr>References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2021-04-28T12:21:02Z</dcterms:created>
  <dcterms:modified xsi:type="dcterms:W3CDTF">2021-04-28T19:34:33Z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www.skabelon.dk</vt:lpwstr>
  </property>
</Properties>
</file>