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644" r:id="rId2"/>
    <p:sldId id="812" r:id="rId3"/>
    <p:sldId id="833" r:id="rId4"/>
    <p:sldId id="835" r:id="rId5"/>
    <p:sldId id="837" r:id="rId6"/>
    <p:sldId id="836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D757C-F127-4595-A6A9-2D17AA4EC966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EC28F-AA00-48AF-BC12-8D8B4C3E46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10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>
            <a:extLst>
              <a:ext uri="{FF2B5EF4-FFF2-40B4-BE49-F238E27FC236}">
                <a16:creationId xmlns:a16="http://schemas.microsoft.com/office/drawing/2014/main" id="{72C667C3-396F-48C9-92E0-BFF40E7E216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53250" name="备注占位符 2">
            <a:extLst>
              <a:ext uri="{FF2B5EF4-FFF2-40B4-BE49-F238E27FC236}">
                <a16:creationId xmlns:a16="http://schemas.microsoft.com/office/drawing/2014/main" id="{9324E570-C407-42D8-99DC-B4AF670A1BE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r>
              <a:rPr lang="zh-CN" altLang="en-US">
                <a:latin typeface="Arial" panose="020B0604020202020204" pitchFamily="34" charset="0"/>
              </a:rPr>
              <a:t>珠江三角洲位于我国的南部，是典型的河网型三角洲。当潮波在河口内传播时，由于受到地形、摩阻等因素的影响，潮波发生变形，涨落潮的历时不对等，我们称为潮汐不对称现象。在全球气候变暖的背景下，全球海平面持续上升。从而抬高近海潮位，改变近海潮动力特征。另外，由于频繁的人类活动的影响，三角洲河道局部发生显著下切，对潮波在河道内传播变形造成影响。三角洲潮汐不对称特性质也会发生一些改变。三角洲内的泥沙输运、盐度分布与潮汐不对称密切相关</a:t>
            </a:r>
            <a:endParaRPr lang="zh-CN" altLang="en-US"/>
          </a:p>
        </p:txBody>
      </p:sp>
      <p:sp>
        <p:nvSpPr>
          <p:cNvPr id="53251" name="灯片编号占位符 3">
            <a:extLst>
              <a:ext uri="{FF2B5EF4-FFF2-40B4-BE49-F238E27FC236}">
                <a16:creationId xmlns:a16="http://schemas.microsoft.com/office/drawing/2014/main" id="{69A8B78D-3DF3-4E69-BFCB-1CF9E705FD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DC00DF-6718-4F0D-AD0B-BBDDE4946DA4}" type="slidenum">
              <a:rPr lang="zh-CN" altLang="en-US" sz="1300">
                <a:solidFill>
                  <a:schemeClr val="tx1"/>
                </a:solidFill>
              </a:rPr>
              <a:pPr eaLnBrk="1" hangingPunct="1"/>
              <a:t>2</a:t>
            </a:fld>
            <a:endParaRPr lang="zh-CN" altLang="en-US" sz="13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>
            <a:extLst>
              <a:ext uri="{FF2B5EF4-FFF2-40B4-BE49-F238E27FC236}">
                <a16:creationId xmlns:a16="http://schemas.microsoft.com/office/drawing/2014/main" id="{4D8C8233-153D-49A4-8F3B-A3FE622E665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2687638" y="504825"/>
            <a:ext cx="4489450" cy="2525713"/>
          </a:xfrm>
          <a:ln/>
        </p:spPr>
      </p:sp>
      <p:sp>
        <p:nvSpPr>
          <p:cNvPr id="69634" name="Espace réservé des commentaires 2">
            <a:extLst>
              <a:ext uri="{FF2B5EF4-FFF2-40B4-BE49-F238E27FC236}">
                <a16:creationId xmlns:a16="http://schemas.microsoft.com/office/drawing/2014/main" id="{AE802F8E-9713-48EB-B943-21FAB5316A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marL="0" lvl="2" algn="just" fontAlgn="ctr">
              <a:spcBef>
                <a:spcPct val="0"/>
              </a:spcBef>
              <a:buClr>
                <a:srgbClr val="FF0000"/>
              </a:buClr>
              <a:buSzPct val="70000"/>
            </a:pPr>
            <a:r>
              <a:rPr lang="zh-CN" altLang="en-US" sz="4800"/>
              <a:t>通过调和分析计算出</a:t>
            </a:r>
            <a:r>
              <a:rPr lang="en-US" altLang="zh-CN" sz="4800"/>
              <a:t>8</a:t>
            </a:r>
            <a:r>
              <a:rPr lang="zh-CN" altLang="en-US" sz="4800"/>
              <a:t>个主要分潮的空间分布特征。可以看出，</a:t>
            </a:r>
            <a:r>
              <a:rPr lang="zh-CN" altLang="en-US" b="1">
                <a:solidFill>
                  <a:srgbClr val="000099"/>
                </a:solidFill>
                <a:latin typeface="Times New Roman" panose="02020603050405020304" pitchFamily="18" charset="0"/>
              </a:rPr>
              <a:t>原始天文分潮向上游沿程衰减，浅水分潮先逐渐产生，后沿程衰减，半月分潮沿程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增加</a:t>
            </a:r>
            <a:endParaRPr lang="zh-CN" altLang="en-US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9635" name="Espace réservé du numéro de diapositive 3">
            <a:extLst>
              <a:ext uri="{FF2B5EF4-FFF2-40B4-BE49-F238E27FC236}">
                <a16:creationId xmlns:a16="http://schemas.microsoft.com/office/drawing/2014/main" id="{0C55792E-9319-47E6-90C3-26674AA658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9588" y="6397625"/>
            <a:ext cx="4275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4" tIns="47428" rIns="94854" bIns="47428" anchor="b"/>
          <a:lstStyle>
            <a:lvl1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7B3B4F-F815-4DC8-BC33-C4DCA066562B}" type="slidenum">
              <a:rPr lang="zh-CN" altLang="en-US" sz="1300">
                <a:solidFill>
                  <a:schemeClr val="tx1"/>
                </a:solidFill>
              </a:rPr>
              <a:pPr algn="r"/>
              <a:t>3</a:t>
            </a:fld>
            <a:endParaRPr lang="zh-CN" altLang="en-US" sz="13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>
            <a:extLst>
              <a:ext uri="{FF2B5EF4-FFF2-40B4-BE49-F238E27FC236}">
                <a16:creationId xmlns:a16="http://schemas.microsoft.com/office/drawing/2014/main" id="{4D8C8233-153D-49A4-8F3B-A3FE622E665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2687638" y="504825"/>
            <a:ext cx="4489450" cy="2525713"/>
          </a:xfrm>
          <a:ln/>
        </p:spPr>
      </p:sp>
      <p:sp>
        <p:nvSpPr>
          <p:cNvPr id="69634" name="Espace réservé des commentaires 2">
            <a:extLst>
              <a:ext uri="{FF2B5EF4-FFF2-40B4-BE49-F238E27FC236}">
                <a16:creationId xmlns:a16="http://schemas.microsoft.com/office/drawing/2014/main" id="{AE802F8E-9713-48EB-B943-21FAB5316A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marL="0" lvl="2" algn="just" fontAlgn="ctr">
              <a:spcBef>
                <a:spcPct val="0"/>
              </a:spcBef>
              <a:buClr>
                <a:srgbClr val="FF0000"/>
              </a:buClr>
              <a:buSzPct val="70000"/>
            </a:pPr>
            <a:r>
              <a:rPr lang="zh-CN" altLang="en-US" sz="4800"/>
              <a:t>通过调和分析计算出</a:t>
            </a:r>
            <a:r>
              <a:rPr lang="en-US" altLang="zh-CN" sz="4800"/>
              <a:t>8</a:t>
            </a:r>
            <a:r>
              <a:rPr lang="zh-CN" altLang="en-US" sz="4800"/>
              <a:t>个主要分潮的空间分布特征。可以看出，</a:t>
            </a:r>
            <a:r>
              <a:rPr lang="zh-CN" altLang="en-US" b="1">
                <a:solidFill>
                  <a:srgbClr val="000099"/>
                </a:solidFill>
                <a:latin typeface="Times New Roman" panose="02020603050405020304" pitchFamily="18" charset="0"/>
              </a:rPr>
              <a:t>原始天文分潮向上游沿程衰减，浅水分潮先逐渐产生，后沿程衰减，半月分潮沿程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增加</a:t>
            </a:r>
            <a:endParaRPr lang="zh-CN" altLang="en-US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9635" name="Espace réservé du numéro de diapositive 3">
            <a:extLst>
              <a:ext uri="{FF2B5EF4-FFF2-40B4-BE49-F238E27FC236}">
                <a16:creationId xmlns:a16="http://schemas.microsoft.com/office/drawing/2014/main" id="{0C55792E-9319-47E6-90C3-26674AA658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9588" y="6397625"/>
            <a:ext cx="4275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4" tIns="47428" rIns="94854" bIns="47428" anchor="b"/>
          <a:lstStyle>
            <a:lvl1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7B3B4F-F815-4DC8-BC33-C4DCA066562B}" type="slidenum">
              <a:rPr lang="zh-CN" altLang="en-US" sz="1300">
                <a:solidFill>
                  <a:schemeClr val="tx1"/>
                </a:solidFill>
              </a:rPr>
              <a:pPr algn="r"/>
              <a:t>4</a:t>
            </a:fld>
            <a:endParaRPr lang="zh-CN" altLang="en-US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99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>
            <a:extLst>
              <a:ext uri="{FF2B5EF4-FFF2-40B4-BE49-F238E27FC236}">
                <a16:creationId xmlns:a16="http://schemas.microsoft.com/office/drawing/2014/main" id="{4D8C8233-153D-49A4-8F3B-A3FE622E665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2687638" y="504825"/>
            <a:ext cx="4489450" cy="2525713"/>
          </a:xfrm>
          <a:ln/>
        </p:spPr>
      </p:sp>
      <p:sp>
        <p:nvSpPr>
          <p:cNvPr id="69634" name="Espace réservé des commentaires 2">
            <a:extLst>
              <a:ext uri="{FF2B5EF4-FFF2-40B4-BE49-F238E27FC236}">
                <a16:creationId xmlns:a16="http://schemas.microsoft.com/office/drawing/2014/main" id="{AE802F8E-9713-48EB-B943-21FAB5316A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marL="0" lvl="2" algn="just" fontAlgn="ctr">
              <a:spcBef>
                <a:spcPct val="0"/>
              </a:spcBef>
              <a:buClr>
                <a:srgbClr val="FF0000"/>
              </a:buClr>
              <a:buSzPct val="70000"/>
            </a:pPr>
            <a:r>
              <a:rPr lang="zh-CN" altLang="en-US" sz="4800"/>
              <a:t>通过调和分析计算出</a:t>
            </a:r>
            <a:r>
              <a:rPr lang="en-US" altLang="zh-CN" sz="4800"/>
              <a:t>8</a:t>
            </a:r>
            <a:r>
              <a:rPr lang="zh-CN" altLang="en-US" sz="4800"/>
              <a:t>个主要分潮的空间分布特征。可以看出，</a:t>
            </a:r>
            <a:r>
              <a:rPr lang="zh-CN" altLang="en-US" b="1">
                <a:solidFill>
                  <a:srgbClr val="000099"/>
                </a:solidFill>
                <a:latin typeface="Times New Roman" panose="02020603050405020304" pitchFamily="18" charset="0"/>
              </a:rPr>
              <a:t>原始天文分潮向上游沿程衰减，浅水分潮先逐渐产生，后沿程衰减，半月分潮沿程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增加</a:t>
            </a:r>
            <a:endParaRPr lang="zh-CN" altLang="en-US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9635" name="Espace réservé du numéro de diapositive 3">
            <a:extLst>
              <a:ext uri="{FF2B5EF4-FFF2-40B4-BE49-F238E27FC236}">
                <a16:creationId xmlns:a16="http://schemas.microsoft.com/office/drawing/2014/main" id="{0C55792E-9319-47E6-90C3-26674AA658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9588" y="6397625"/>
            <a:ext cx="4275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4" tIns="47428" rIns="94854" bIns="47428" anchor="b"/>
          <a:lstStyle>
            <a:lvl1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7B3B4F-F815-4DC8-BC33-C4DCA066562B}" type="slidenum">
              <a:rPr lang="zh-CN" altLang="en-US" sz="1300">
                <a:solidFill>
                  <a:schemeClr val="tx1"/>
                </a:solidFill>
              </a:rPr>
              <a:pPr algn="r"/>
              <a:t>5</a:t>
            </a:fld>
            <a:endParaRPr lang="zh-CN" altLang="en-US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23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>
            <a:extLst>
              <a:ext uri="{FF2B5EF4-FFF2-40B4-BE49-F238E27FC236}">
                <a16:creationId xmlns:a16="http://schemas.microsoft.com/office/drawing/2014/main" id="{4D8C8233-153D-49A4-8F3B-A3FE622E665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2687638" y="504825"/>
            <a:ext cx="4489450" cy="2525713"/>
          </a:xfrm>
          <a:ln/>
        </p:spPr>
      </p:sp>
      <p:sp>
        <p:nvSpPr>
          <p:cNvPr id="69634" name="Espace réservé des commentaires 2">
            <a:extLst>
              <a:ext uri="{FF2B5EF4-FFF2-40B4-BE49-F238E27FC236}">
                <a16:creationId xmlns:a16="http://schemas.microsoft.com/office/drawing/2014/main" id="{AE802F8E-9713-48EB-B943-21FAB5316A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marL="0" lvl="2" algn="just" fontAlgn="ctr">
              <a:spcBef>
                <a:spcPct val="0"/>
              </a:spcBef>
              <a:buClr>
                <a:srgbClr val="FF0000"/>
              </a:buClr>
              <a:buSzPct val="70000"/>
            </a:pPr>
            <a:r>
              <a:rPr lang="zh-CN" altLang="en-US" sz="4800"/>
              <a:t>通过调和分析计算出</a:t>
            </a:r>
            <a:r>
              <a:rPr lang="en-US" altLang="zh-CN" sz="4800"/>
              <a:t>8</a:t>
            </a:r>
            <a:r>
              <a:rPr lang="zh-CN" altLang="en-US" sz="4800"/>
              <a:t>个主要分潮的空间分布特征。可以看出，</a:t>
            </a:r>
            <a:r>
              <a:rPr lang="zh-CN" altLang="en-US" b="1">
                <a:solidFill>
                  <a:srgbClr val="000099"/>
                </a:solidFill>
                <a:latin typeface="Times New Roman" panose="02020603050405020304" pitchFamily="18" charset="0"/>
              </a:rPr>
              <a:t>原始天文分潮向上游沿程衰减，浅水分潮先逐渐产生，后沿程衰减，半月分潮沿程</a:t>
            </a:r>
            <a:r>
              <a:rPr lang="zh-CN" altLang="en-US" b="1">
                <a:solidFill>
                  <a:srgbClr val="FF0000"/>
                </a:solidFill>
                <a:latin typeface="Times New Roman" panose="02020603050405020304" pitchFamily="18" charset="0"/>
              </a:rPr>
              <a:t>增加</a:t>
            </a:r>
            <a:endParaRPr lang="zh-CN" altLang="en-US" b="1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endParaRPr lang="en-US" altLang="en-US" sz="4800">
              <a:latin typeface="Arial" panose="020B0604020202020204" pitchFamily="34" charset="0"/>
            </a:endParaRPr>
          </a:p>
        </p:txBody>
      </p:sp>
      <p:sp>
        <p:nvSpPr>
          <p:cNvPr id="69635" name="Espace réservé du numéro de diapositive 3">
            <a:extLst>
              <a:ext uri="{FF2B5EF4-FFF2-40B4-BE49-F238E27FC236}">
                <a16:creationId xmlns:a16="http://schemas.microsoft.com/office/drawing/2014/main" id="{0C55792E-9319-47E6-90C3-26674AA658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9588" y="6397625"/>
            <a:ext cx="4275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54" tIns="47428" rIns="94854" bIns="47428" anchor="b"/>
          <a:lstStyle>
            <a:lvl1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defTabSz="947738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defTabSz="947738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E07B3B4F-F815-4DC8-BC33-C4DCA066562B}" type="slidenum">
              <a:rPr lang="zh-CN" altLang="en-US" sz="1300">
                <a:solidFill>
                  <a:schemeClr val="tx1"/>
                </a:solidFill>
              </a:rPr>
              <a:pPr algn="r"/>
              <a:t>6</a:t>
            </a:fld>
            <a:endParaRPr lang="zh-CN" altLang="en-US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40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FCD1BB-4D34-485D-9786-FAA208E3D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56909D-6564-488A-B589-653DD1040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58D759-878F-4E0D-8B1A-5AC84F27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41BA47-257C-4E06-BCAB-C991558F4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6BC2F4E-FA2E-44CE-BF16-F68D0BA24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16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3FA57D-297E-4E14-9244-1B1BA7A9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21C31B-BF71-4F0F-A112-A44E1CAD3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913D62-1632-4565-8D47-8BFFA817E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79B83-9A46-40B5-8879-8B352467B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22A3A2-D787-4850-BBCF-206BF92B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66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4FDFFB-7843-47F6-B449-F59D46769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2A8EAB-0224-45B7-84B6-F822DFF9C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8885D6-EBB2-46E4-94D1-F0BC0296B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F0AB68-30C8-47A2-B893-7A19AB9ED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48BA9F-1D74-4DCF-85A0-5D8F0A90E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94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4300B4-2960-45E1-99E9-CF6E2A72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16B056-171D-4CC4-B071-AE78D0BF2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E29B9B6-0C91-4527-A483-24E7CE601E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275D9B-2C19-4A40-B311-E03F03139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6F04B9-D7C1-4F5D-A143-79AB323EA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E91D3B0-08A7-4119-9742-69D022383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610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6E6DD6-B2B7-4029-8A79-34035FDE9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C941A6-78E9-40FE-A1AA-B2C35F5BE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C23240-F85A-46FE-8982-18CC0AF48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DD541F7-1DDB-4A5E-8FDB-FFA9DE101B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CDBFA33-435D-4DBB-8C81-2D3CE0D5D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08DFD7B-EF2A-4123-A6B4-5248EDAD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A034A7B-8C98-4BB1-8554-70C3EC1EF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429FA8E-4886-4452-A868-DEE0C673F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51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D7ABA7-14FB-4489-8A0D-30FD80F41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2981D05-5084-4125-915A-586C3A17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FEF371-9D1A-439A-87D7-31CB4FB2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99C853B-33AB-4316-8EAE-1A6FD0822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13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0081D8A-8DEE-488F-8F42-7BCF70A6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816301E-60BC-4DC3-9B4A-EBC69CD6A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293EBB-9C13-4E17-A101-4D11312A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51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6F19A-6CDA-4D5C-993B-A87CFC96F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13B5F3-4A96-426D-8197-2B7F270AA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43AB2A7-A7A4-46BF-8C43-A46B2AB1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A93B53F-69F9-4A36-B3A0-724D70847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244657-D28C-430A-B4CC-1D499B959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D9C0385-895A-48EC-A731-F2202B00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22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5B4097-37F6-4F1B-8B27-670BFDEC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1681D72-4874-4999-8654-1EC506340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B4A59BB-C07B-46FF-83CD-9AB2030B4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A0DB765-4BCA-4E7F-8007-9A9F37C86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9EB795E-F423-4E6A-963F-8A6BFCC9E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0D40A1-2DA4-44B3-8B04-F261CD12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2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1A5630-24B2-4B53-9237-F7073EAC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BF251D-75B3-4523-8645-6A4B8C183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278741F-4651-4CC4-BAA4-DC9D8A2A1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34A40E-C92D-4E0B-BF7A-E7F40B0B5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063F48-C6BE-4CD9-A4D5-B702545AA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79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DB09FA9-1DFC-4665-80AD-0C0813649F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E22E98E-2D2A-4A78-892F-7ED441693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E9A8B1-AAC9-4398-A502-918F42B93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ACDAEA-5FF4-476E-A808-671E61387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23984A-3706-4703-81CB-72F710C7B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05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22D9CEC-92B1-408C-B16D-683155DD3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D533BC-D583-457F-9D3F-C429AD92F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DE575F-114B-4DD4-8CC3-45C754C8D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F73EC-7936-47B1-B8C3-8D56C90E7AB1}" type="datetimeFigureOut">
              <a:rPr lang="zh-CN" altLang="en-US" smtClean="0"/>
              <a:t>2021/4/19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A2D856-CF77-4CA1-ADC0-0C7B6C5F7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0308EF-05FD-493D-BA55-74CCAD6EA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A9B34-1FBD-481B-AE6F-F7DD6865AC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10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5">
            <a:extLst>
              <a:ext uri="{FF2B5EF4-FFF2-40B4-BE49-F238E27FC236}">
                <a16:creationId xmlns:a16="http://schemas.microsoft.com/office/drawing/2014/main" id="{6602F3A1-E779-46D3-B1FF-047BB78B2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975" y="1261012"/>
            <a:ext cx="10107828" cy="185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8000" rIns="18000">
            <a:spAutoFit/>
          </a:bodyPr>
          <a:lstStyle>
            <a:lvl1pPr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5000"/>
              </a:lnSpc>
            </a:pPr>
            <a:r>
              <a:rPr lang="en-US" altLang="zh-CN" sz="48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The evolution of the tidal asymmetry in a river networks system</a:t>
            </a:r>
          </a:p>
        </p:txBody>
      </p:sp>
      <p:pic>
        <p:nvPicPr>
          <p:cNvPr id="48137" name="Picture 8" descr="C:\Users\zhangchi\Desktop\headnav.gif">
            <a:extLst>
              <a:ext uri="{FF2B5EF4-FFF2-40B4-BE49-F238E27FC236}">
                <a16:creationId xmlns:a16="http://schemas.microsoft.com/office/drawing/2014/main" id="{A19B1C56-CE11-42B9-9550-BFC5B40AF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219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30" descr="hhu6">
            <a:extLst>
              <a:ext uri="{FF2B5EF4-FFF2-40B4-BE49-F238E27FC236}">
                <a16:creationId xmlns:a16="http://schemas.microsoft.com/office/drawing/2014/main" id="{64312952-8FB0-4324-9C41-9447E81E7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79" y="5391754"/>
            <a:ext cx="12259758" cy="149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8">
            <a:extLst>
              <a:ext uri="{FF2B5EF4-FFF2-40B4-BE49-F238E27FC236}">
                <a16:creationId xmlns:a16="http://schemas.microsoft.com/office/drawing/2014/main" id="{9417AFAA-0012-49E7-B30D-792607FA4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8602" y="394157"/>
            <a:ext cx="1895877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vEGU2021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9">
            <a:extLst>
              <a:ext uri="{FF2B5EF4-FFF2-40B4-BE49-F238E27FC236}">
                <a16:creationId xmlns:a16="http://schemas.microsoft.com/office/drawing/2014/main" id="{B3A8EA94-1472-4035-911B-AD9372AE7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386" y="2860581"/>
            <a:ext cx="9144000" cy="282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en-US" altLang="zh-CN" sz="4000" b="1" dirty="0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kumimoji="1" lang="zh-CN" altLang="en-US" sz="1900" b="1" dirty="0">
                <a:solidFill>
                  <a:srgbClr val="FFFF99"/>
                </a:solidFill>
                <a:latin typeface="Times New Roman" pitchFamily="18" charset="0"/>
                <a:ea typeface="幼圆" pitchFamily="49" charset="-122"/>
              </a:rPr>
              <a:t>               </a:t>
            </a:r>
            <a:endParaRPr kumimoji="1" lang="en-US" altLang="zh-CN" sz="1900" b="1" dirty="0">
              <a:solidFill>
                <a:srgbClr val="FFFF99"/>
              </a:solidFill>
              <a:latin typeface="Times New Roman" pitchFamily="18" charset="0"/>
              <a:ea typeface="幼圆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endParaRPr kumimoji="1" lang="en-US" altLang="zh-CN" sz="2800" b="1" dirty="0">
              <a:solidFill>
                <a:srgbClr val="FFFF99"/>
              </a:solidFill>
              <a:latin typeface="楷体" pitchFamily="49" charset="-122"/>
              <a:ea typeface="楷体" pitchFamily="49" charset="-122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kumimoji="1" lang="en-US" altLang="zh-CN" sz="3200" dirty="0">
                <a:solidFill>
                  <a:srgbClr val="0000CC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29,Apr,2021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kumimoji="1" lang="en-US" altLang="zh-CN" sz="3200" dirty="0" err="1">
                <a:solidFill>
                  <a:srgbClr val="0000CC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Hohai</a:t>
            </a:r>
            <a:r>
              <a:rPr kumimoji="1" lang="en-US" altLang="zh-CN" sz="3200" dirty="0">
                <a:solidFill>
                  <a:srgbClr val="0000CC"/>
                </a:solidFill>
                <a:latin typeface="Times New Roman" panose="02020603050405020304" pitchFamily="18" charset="0"/>
                <a:ea typeface="楷体" pitchFamily="49" charset="-122"/>
                <a:cs typeface="Times New Roman" panose="02020603050405020304" pitchFamily="18" charset="0"/>
              </a:rPr>
              <a:t> University</a:t>
            </a:r>
            <a:endParaRPr kumimoji="1" lang="en-US" altLang="zh-CN" sz="2800" dirty="0">
              <a:solidFill>
                <a:srgbClr val="FFFF99"/>
              </a:solidFill>
              <a:latin typeface="Times New Roman" panose="02020603050405020304" pitchFamily="18" charset="0"/>
              <a:ea typeface="方正姚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48136" name="Text Box 6">
            <a:extLst>
              <a:ext uri="{FF2B5EF4-FFF2-40B4-BE49-F238E27FC236}">
                <a16:creationId xmlns:a16="http://schemas.microsoft.com/office/drawing/2014/main" id="{CD5FC4CF-444F-4011-A415-65C9F6B49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613" y="3452813"/>
            <a:ext cx="9144001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6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Wei Zhang, </a:t>
            </a:r>
            <a:r>
              <a:rPr lang="en-US" altLang="zh-CN" sz="3600" dirty="0" err="1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Xiaoya</a:t>
            </a:r>
            <a:r>
              <a:rPr lang="en-US" altLang="zh-CN" sz="3600" dirty="0">
                <a:solidFill>
                  <a:srgbClr val="0000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Luo</a:t>
            </a:r>
            <a:endParaRPr lang="zh-CN" altLang="en-US" sz="3600" dirty="0">
              <a:solidFill>
                <a:srgbClr val="0000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  <a:alpha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文本占位符 1">
            <a:extLst>
              <a:ext uri="{FF2B5EF4-FFF2-40B4-BE49-F238E27FC236}">
                <a16:creationId xmlns:a16="http://schemas.microsoft.com/office/drawing/2014/main" id="{CC71D89F-84A9-4074-A6F4-B245142A3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667" y="292808"/>
            <a:ext cx="7380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Background and Data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2227" name="图片 16">
            <a:extLst>
              <a:ext uri="{FF2B5EF4-FFF2-40B4-BE49-F238E27FC236}">
                <a16:creationId xmlns:a16="http://schemas.microsoft.com/office/drawing/2014/main" id="{9FAFC8B9-339C-4BE6-A377-741A9A76F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9743" y="1584045"/>
            <a:ext cx="3648494" cy="368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文本框 8">
            <a:extLst>
              <a:ext uri="{FF2B5EF4-FFF2-40B4-BE49-F238E27FC236}">
                <a16:creationId xmlns:a16="http://schemas.microsoft.com/office/drawing/2014/main" id="{DEFB91A8-C6C3-435F-A9EE-4CE48198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6138" y="5468100"/>
            <a:ext cx="533483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Pearl River Delta</a:t>
            </a:r>
          </a:p>
          <a:p>
            <a:pPr algn="ctr"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Observed water levels from 15 stations during 1961-2012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2" name="文本框 14">
            <a:extLst>
              <a:ext uri="{FF2B5EF4-FFF2-40B4-BE49-F238E27FC236}">
                <a16:creationId xmlns:a16="http://schemas.microsoft.com/office/drawing/2014/main" id="{EA775F6A-4E14-44EF-9AAA-4BB5EB85E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953" y="5468100"/>
            <a:ext cx="37399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 riverbed cutdown caused by sand mining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233" name="图片 1">
            <a:extLst>
              <a:ext uri="{FF2B5EF4-FFF2-40B4-BE49-F238E27FC236}">
                <a16:creationId xmlns:a16="http://schemas.microsoft.com/office/drawing/2014/main" id="{7DAFF9A7-928F-42BC-9E39-00BF8CBF9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953" y="1584045"/>
            <a:ext cx="3739998" cy="368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  <a:alpha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文本占位符 1">
            <a:extLst>
              <a:ext uri="{FF2B5EF4-FFF2-40B4-BE49-F238E27FC236}">
                <a16:creationId xmlns:a16="http://schemas.microsoft.com/office/drawing/2014/main" id="{D2B3B834-9092-41AF-84EE-05FE7A88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76" y="145467"/>
            <a:ext cx="7380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5" name="矩形 1">
            <a:extLst>
              <a:ext uri="{FF2B5EF4-FFF2-40B4-BE49-F238E27FC236}">
                <a16:creationId xmlns:a16="http://schemas.microsoft.com/office/drawing/2014/main" id="{EEBC0F51-1B13-48CE-961F-25C6561C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287" y="2381840"/>
            <a:ext cx="5730921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lvl="2" algn="just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Astronomical tides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decay in the upstream</a:t>
            </a:r>
          </a:p>
          <a:p>
            <a:pPr marL="0" lvl="2" algn="just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Shallow water tides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increase at first and then decrease in the landward</a:t>
            </a:r>
          </a:p>
          <a:p>
            <a:pPr marL="0" lvl="2" algn="just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Fortnightly tides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increase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in the landward</a:t>
            </a:r>
            <a:endParaRPr lang="zh-CN" altLang="en-US" sz="2400" b="1" dirty="0">
              <a:solidFill>
                <a:srgbClr val="000099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8616" name="文本占位符 1">
            <a:extLst>
              <a:ext uri="{FF2B5EF4-FFF2-40B4-BE49-F238E27FC236}">
                <a16:creationId xmlns:a16="http://schemas.microsoft.com/office/drawing/2014/main" id="{E9E2A0AC-7270-4C22-9E3B-E997CB6B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76" y="664758"/>
            <a:ext cx="508944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2.1 Spatial variation of tidal amplitudes 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D90F610-8BFB-455D-BBBB-374F2E893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08" y="397879"/>
            <a:ext cx="6336792" cy="627624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  <a:alpha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文本占位符 1">
            <a:extLst>
              <a:ext uri="{FF2B5EF4-FFF2-40B4-BE49-F238E27FC236}">
                <a16:creationId xmlns:a16="http://schemas.microsoft.com/office/drawing/2014/main" id="{D2B3B834-9092-41AF-84EE-05FE7A88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76" y="145467"/>
            <a:ext cx="7380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5" name="矩形 1">
            <a:extLst>
              <a:ext uri="{FF2B5EF4-FFF2-40B4-BE49-F238E27FC236}">
                <a16:creationId xmlns:a16="http://schemas.microsoft.com/office/drawing/2014/main" id="{EEBC0F51-1B13-48CE-961F-25C6561C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4" y="4968099"/>
            <a:ext cx="1200542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Inside delta: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Flood dominant   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Outlets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ebb dominant 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-O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-M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negative, ebb dominant, decay in the landward      </a:t>
            </a:r>
          </a:p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Shallow water tides interaction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positive, flood dominant,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increase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at first and then decay</a:t>
            </a:r>
            <a:endParaRPr lang="zh-CN" altLang="en-US" sz="2400" b="1" dirty="0">
              <a:solidFill>
                <a:srgbClr val="000099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8616" name="文本占位符 1">
            <a:extLst>
              <a:ext uri="{FF2B5EF4-FFF2-40B4-BE49-F238E27FC236}">
                <a16:creationId xmlns:a16="http://schemas.microsoft.com/office/drawing/2014/main" id="{E9E2A0AC-7270-4C22-9E3B-E997CB6B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76" y="664758"/>
            <a:ext cx="890092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2.2 Spatial variation in multiple tidal asymmetries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D79B6D-CABF-413B-8052-AB99EFC0E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710312"/>
            <a:ext cx="3798794" cy="315659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A6BCFD-BD9C-48D6-A335-000CFAB91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969" y="1848533"/>
            <a:ext cx="7431181" cy="2880154"/>
          </a:xfrm>
          <a:prstGeom prst="rect">
            <a:avLst/>
          </a:prstGeom>
        </p:spPr>
      </p:pic>
      <p:sp>
        <p:nvSpPr>
          <p:cNvPr id="7" name="文本框 10">
            <a:extLst>
              <a:ext uri="{FF2B5EF4-FFF2-40B4-BE49-F238E27FC236}">
                <a16:creationId xmlns:a16="http://schemas.microsoft.com/office/drawing/2014/main" id="{DA95F1AD-7378-499A-9B2F-F1FC58AD7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800" y="1202575"/>
            <a:ext cx="288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asymmetry 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圆角矩形 16">
            <a:extLst>
              <a:ext uri="{FF2B5EF4-FFF2-40B4-BE49-F238E27FC236}">
                <a16:creationId xmlns:a16="http://schemas.microsoft.com/office/drawing/2014/main" id="{FBFDF7CD-8285-48EC-93BC-8E9F6DDCB1EE}"/>
              </a:ext>
            </a:extLst>
          </p:cNvPr>
          <p:cNvSpPr/>
          <p:nvPr/>
        </p:nvSpPr>
        <p:spPr bwMode="auto">
          <a:xfrm>
            <a:off x="4263280" y="1602685"/>
            <a:ext cx="7842996" cy="3371850"/>
          </a:xfrm>
          <a:prstGeom prst="roundRect">
            <a:avLst>
              <a:gd name="adj" fmla="val 1654"/>
            </a:avLst>
          </a:prstGeom>
          <a:solidFill>
            <a:srgbClr val="FFC000">
              <a:alpha val="3000"/>
            </a:srgbClr>
          </a:solidFill>
          <a:ln w="12700" cap="flat" cmpd="sng" algn="ctr">
            <a:solidFill>
              <a:srgbClr val="1C1C1C"/>
            </a:solidFill>
            <a:prstDash val="dash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Tahoma" panose="020B0604030504040204"/>
            </a:endParaRPr>
          </a:p>
        </p:txBody>
      </p:sp>
      <p:sp>
        <p:nvSpPr>
          <p:cNvPr id="9" name="文本框 10">
            <a:extLst>
              <a:ext uri="{FF2B5EF4-FFF2-40B4-BE49-F238E27FC236}">
                <a16:creationId xmlns:a16="http://schemas.microsoft.com/office/drawing/2014/main" id="{D5D85342-EF94-4E65-8A57-DB2A0CDB0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959" y="1231872"/>
            <a:ext cx="426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Contributions of different interaction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46538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文本占位符 1">
            <a:extLst>
              <a:ext uri="{FF2B5EF4-FFF2-40B4-BE49-F238E27FC236}">
                <a16:creationId xmlns:a16="http://schemas.microsoft.com/office/drawing/2014/main" id="{D2B3B834-9092-41AF-84EE-05FE7A88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76" y="145467"/>
            <a:ext cx="7380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5" name="矩形 1">
            <a:extLst>
              <a:ext uri="{FF2B5EF4-FFF2-40B4-BE49-F238E27FC236}">
                <a16:creationId xmlns:a16="http://schemas.microsoft.com/office/drawing/2014/main" id="{EEBC0F51-1B13-48CE-961F-25C6561C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0794" y="5193897"/>
            <a:ext cx="70280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Upstream stations: amplitudes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increase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significantly</a:t>
            </a:r>
          </a:p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Outlets: amplitudes change slightly</a:t>
            </a:r>
          </a:p>
        </p:txBody>
      </p:sp>
      <p:sp>
        <p:nvSpPr>
          <p:cNvPr id="68616" name="文本占位符 1">
            <a:extLst>
              <a:ext uri="{FF2B5EF4-FFF2-40B4-BE49-F238E27FC236}">
                <a16:creationId xmlns:a16="http://schemas.microsoft.com/office/drawing/2014/main" id="{E9E2A0AC-7270-4C22-9E3B-E997CB6B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76" y="664758"/>
            <a:ext cx="890092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2.3 Temporal trends of tidal amplitudes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B92DB2-394E-4DC8-B806-4911DF489A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46"/>
          <a:stretch/>
        </p:blipFill>
        <p:spPr>
          <a:xfrm>
            <a:off x="2100942" y="1333899"/>
            <a:ext cx="7347858" cy="36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7868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  <a:alpha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文本占位符 1">
            <a:extLst>
              <a:ext uri="{FF2B5EF4-FFF2-40B4-BE49-F238E27FC236}">
                <a16:creationId xmlns:a16="http://schemas.microsoft.com/office/drawing/2014/main" id="{D2B3B834-9092-41AF-84EE-05FE7A886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76" y="145467"/>
            <a:ext cx="738028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Results</a:t>
            </a:r>
            <a:endParaRPr lang="zh-CN" alt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8615" name="矩形 1">
            <a:extLst>
              <a:ext uri="{FF2B5EF4-FFF2-40B4-BE49-F238E27FC236}">
                <a16:creationId xmlns:a16="http://schemas.microsoft.com/office/drawing/2014/main" id="{EEBC0F51-1B13-48CE-961F-25C6561C0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24" y="4968099"/>
            <a:ext cx="1200542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6525" algn="l"/>
              </a:tabLst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Total asymmetry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decreases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tides are becoming more symmetrical</a:t>
            </a:r>
          </a:p>
          <a:p>
            <a:pPr marL="0" lvl="2" algn="ctr" fontAlgn="ctr">
              <a:lnSpc>
                <a:spcPct val="150000"/>
              </a:lnSpc>
              <a:buClr>
                <a:srgbClr val="FF0000"/>
              </a:buClr>
              <a:buSzPct val="70000"/>
            </a:pP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Contribution of 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K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-O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-M</a:t>
            </a:r>
            <a:r>
              <a:rPr lang="en-US" altLang="zh-CN" sz="2400" b="1" i="1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increase</a:t>
            </a:r>
            <a:r>
              <a:rPr lang="en-US" altLang="zh-CN" sz="2400" b="1" i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, </a:t>
            </a:r>
            <a:r>
              <a:rPr lang="en-US" altLang="zh-CN" sz="2400" b="1" dirty="0">
                <a:solidFill>
                  <a:srgbClr val="000099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and shallow water interactions decrease</a:t>
            </a:r>
          </a:p>
        </p:txBody>
      </p:sp>
      <p:sp>
        <p:nvSpPr>
          <p:cNvPr id="68616" name="文本占位符 1">
            <a:extLst>
              <a:ext uri="{FF2B5EF4-FFF2-40B4-BE49-F238E27FC236}">
                <a16:creationId xmlns:a16="http://schemas.microsoft.com/office/drawing/2014/main" id="{E9E2A0AC-7270-4C22-9E3B-E997CB6B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76" y="664758"/>
            <a:ext cx="8900924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88900"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8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2.4 Temporal trends of tidal asymmetries</a:t>
            </a:r>
            <a:endParaRPr lang="zh-CN" altLang="en-US" sz="2800" b="1" dirty="0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C61BAF-47D5-42E1-97F8-023BD3520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25" y="1732694"/>
            <a:ext cx="3114880" cy="30891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D1E25D-AEDA-49AD-98E7-91520930A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440" y="1732694"/>
            <a:ext cx="8482016" cy="3089163"/>
          </a:xfrm>
          <a:prstGeom prst="rect">
            <a:avLst/>
          </a:prstGeom>
        </p:spPr>
      </p:pic>
      <p:sp>
        <p:nvSpPr>
          <p:cNvPr id="11" name="圆角矩形 16">
            <a:extLst>
              <a:ext uri="{FF2B5EF4-FFF2-40B4-BE49-F238E27FC236}">
                <a16:creationId xmlns:a16="http://schemas.microsoft.com/office/drawing/2014/main" id="{6D84A2F4-E3DE-4F9E-AE67-B56F0483CD3D}"/>
              </a:ext>
            </a:extLst>
          </p:cNvPr>
          <p:cNvSpPr/>
          <p:nvPr/>
        </p:nvSpPr>
        <p:spPr bwMode="auto">
          <a:xfrm>
            <a:off x="3343750" y="1591350"/>
            <a:ext cx="8747396" cy="3371850"/>
          </a:xfrm>
          <a:prstGeom prst="roundRect">
            <a:avLst>
              <a:gd name="adj" fmla="val 1654"/>
            </a:avLst>
          </a:prstGeom>
          <a:solidFill>
            <a:srgbClr val="FFC000">
              <a:alpha val="3000"/>
            </a:srgbClr>
          </a:solidFill>
          <a:ln w="12700" cap="flat" cmpd="sng" algn="ctr">
            <a:solidFill>
              <a:srgbClr val="1C1C1C"/>
            </a:solidFill>
            <a:prstDash val="dash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Tahoma" panose="020B0604030504040204"/>
            </a:endParaRPr>
          </a:p>
        </p:txBody>
      </p:sp>
      <p:sp>
        <p:nvSpPr>
          <p:cNvPr id="13" name="文本框 10">
            <a:extLst>
              <a:ext uri="{FF2B5EF4-FFF2-40B4-BE49-F238E27FC236}">
                <a16:creationId xmlns:a16="http://schemas.microsoft.com/office/drawing/2014/main" id="{7262E132-A936-4516-9043-0EF8C29BC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1315824"/>
            <a:ext cx="28868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asymmetry trends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4F7E1EE1-D8E2-4EEA-A9FF-4E421E938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959" y="1231872"/>
            <a:ext cx="426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eaLnBrk="0" hangingPunct="0"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rgbClr val="CC6600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Trends of different contributions</a:t>
            </a:r>
            <a:endParaRPr lang="zh-CN" altLang="en-US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8310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889</TotalTime>
  <Words>485</Words>
  <Application>Microsoft Office PowerPoint</Application>
  <PresentationFormat>宽屏</PresentationFormat>
  <Paragraphs>44</Paragraphs>
  <Slides>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等线</vt:lpstr>
      <vt:lpstr>等线 Light</vt:lpstr>
      <vt:lpstr>华文楷体</vt:lpstr>
      <vt:lpstr>楷体</vt:lpstr>
      <vt:lpstr>微软雅黑</vt:lpstr>
      <vt:lpstr>Arial</vt:lpstr>
      <vt:lpstr>Tahoma</vt:lpstr>
      <vt:lpstr>Times New Roman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罗 小雅</dc:creator>
  <cp:lastModifiedBy>罗 小雅</cp:lastModifiedBy>
  <cp:revision>34</cp:revision>
  <dcterms:created xsi:type="dcterms:W3CDTF">2021-04-12T01:54:31Z</dcterms:created>
  <dcterms:modified xsi:type="dcterms:W3CDTF">2021-04-19T09:16:48Z</dcterms:modified>
</cp:coreProperties>
</file>