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7" r:id="rId2"/>
    <p:sldId id="289" r:id="rId3"/>
    <p:sldId id="298" r:id="rId4"/>
    <p:sldId id="299" r:id="rId5"/>
    <p:sldId id="294" r:id="rId6"/>
    <p:sldId id="295" r:id="rId7"/>
    <p:sldId id="296" r:id="rId8"/>
    <p:sldId id="301" r:id="rId9"/>
    <p:sldId id="290" r:id="rId10"/>
    <p:sldId id="302" r:id="rId11"/>
    <p:sldId id="307" r:id="rId12"/>
    <p:sldId id="305" r:id="rId13"/>
    <p:sldId id="308" r:id="rId14"/>
    <p:sldId id="309" r:id="rId15"/>
    <p:sldId id="310" r:id="rId16"/>
    <p:sldId id="311" r:id="rId17"/>
    <p:sldId id="312" r:id="rId18"/>
    <p:sldId id="313" r:id="rId19"/>
    <p:sldId id="314" r:id="rId20"/>
    <p:sldId id="315" r:id="rId21"/>
    <p:sldId id="316" r:id="rId22"/>
    <p:sldId id="306" r:id="rId23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8000"/>
    <a:srgbClr val="3FE9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Střední styl 3 – zvýraznění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Světlý styl 2 – zvýraznění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4" autoAdjust="0"/>
    <p:restoredTop sz="79396" autoAdjust="0"/>
  </p:normalViewPr>
  <p:slideViewPr>
    <p:cSldViewPr snapToGrid="0">
      <p:cViewPr varScale="1">
        <p:scale>
          <a:sx n="115" d="100"/>
          <a:sy n="115" d="100"/>
        </p:scale>
        <p:origin x="1758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8" d="100"/>
          <a:sy n="68" d="100"/>
        </p:scale>
        <p:origin x="226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4" Type="http://schemas.openxmlformats.org/officeDocument/2006/relationships/image" Target="../media/image2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4" Type="http://schemas.openxmlformats.org/officeDocument/2006/relationships/image" Target="../media/image33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CC0E02-141A-4006-9FDE-2889F9EF61C4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65F508-0E7A-40F4-BD6B-2059A17953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27169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C527C2-0DC2-4536-91A5-A564FF835CE4}" type="datetimeFigureOut">
              <a:rPr lang="cs-CZ" smtClean="0"/>
              <a:t>19. 4. 2021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E02B13-1CBE-40A8-8788-340BF37E1B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2631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04850" indent="-271463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85850" indent="-219075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519238" indent="-228600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54213" indent="-217488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4114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8686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3258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7830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None/>
            </a:pPr>
            <a:fld id="{7F82B406-8CD6-4812-AB76-1BA356B5EB3A}" type="slidenum">
              <a:rPr lang="en-GB" altLang="cs-CZ" sz="1300"/>
              <a:pPr>
                <a:spcBef>
                  <a:spcPct val="0"/>
                </a:spcBef>
                <a:buSzPct val="45000"/>
                <a:buFont typeface="Wingdings" panose="05000000000000000000" pitchFamily="2" charset="2"/>
                <a:buNone/>
              </a:pPr>
              <a:t>2</a:t>
            </a:fld>
            <a:endParaRPr lang="en-GB" altLang="cs-CZ" sz="1300"/>
          </a:p>
        </p:txBody>
      </p:sp>
      <p:sp>
        <p:nvSpPr>
          <p:cNvPr id="225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77875"/>
            <a:ext cx="6818312" cy="38369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5196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 altLang="cs-CZ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673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04850" indent="-271463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85850" indent="-219075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519238" indent="-228600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54213" indent="-217488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4114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8686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3258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7830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None/>
            </a:pPr>
            <a:fld id="{7F82B406-8CD6-4812-AB76-1BA356B5EB3A}" type="slidenum">
              <a:rPr lang="en-GB" altLang="cs-CZ" sz="1300"/>
              <a:pPr>
                <a:spcBef>
                  <a:spcPct val="0"/>
                </a:spcBef>
                <a:buSzPct val="45000"/>
                <a:buFont typeface="Wingdings" panose="05000000000000000000" pitchFamily="2" charset="2"/>
                <a:buNone/>
              </a:pPr>
              <a:t>3</a:t>
            </a:fld>
            <a:endParaRPr lang="en-GB" altLang="cs-CZ" sz="1300"/>
          </a:p>
        </p:txBody>
      </p:sp>
      <p:sp>
        <p:nvSpPr>
          <p:cNvPr id="225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77875"/>
            <a:ext cx="6818312" cy="38369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5196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 altLang="cs-CZ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6094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04850" indent="-271463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85850" indent="-219075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519238" indent="-228600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54213" indent="-217488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4114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8686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3258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7830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None/>
            </a:pPr>
            <a:fld id="{7F82B406-8CD6-4812-AB76-1BA356B5EB3A}" type="slidenum">
              <a:rPr lang="en-GB" altLang="cs-CZ" sz="1300"/>
              <a:pPr>
                <a:spcBef>
                  <a:spcPct val="0"/>
                </a:spcBef>
                <a:buSzPct val="45000"/>
                <a:buFont typeface="Wingdings" panose="05000000000000000000" pitchFamily="2" charset="2"/>
                <a:buNone/>
              </a:pPr>
              <a:t>4</a:t>
            </a:fld>
            <a:endParaRPr lang="en-GB" altLang="cs-CZ" sz="1300"/>
          </a:p>
        </p:txBody>
      </p:sp>
      <p:sp>
        <p:nvSpPr>
          <p:cNvPr id="225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77875"/>
            <a:ext cx="6818312" cy="38369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5196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 altLang="cs-CZ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090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04850" indent="-271463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85850" indent="-219075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519238" indent="-228600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54213" indent="-217488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4114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8686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3258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7830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None/>
            </a:pPr>
            <a:fld id="{7F82B406-8CD6-4812-AB76-1BA356B5EB3A}" type="slidenum">
              <a:rPr lang="en-GB" altLang="cs-CZ" sz="1300"/>
              <a:pPr>
                <a:spcBef>
                  <a:spcPct val="0"/>
                </a:spcBef>
                <a:buSzPct val="45000"/>
                <a:buFont typeface="Wingdings" panose="05000000000000000000" pitchFamily="2" charset="2"/>
                <a:buNone/>
              </a:pPr>
              <a:t>5</a:t>
            </a:fld>
            <a:endParaRPr lang="en-GB" altLang="cs-CZ" sz="1300"/>
          </a:p>
        </p:txBody>
      </p:sp>
      <p:sp>
        <p:nvSpPr>
          <p:cNvPr id="225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77875"/>
            <a:ext cx="6818312" cy="38369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5196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 altLang="cs-CZ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3890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04850" indent="-271463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85850" indent="-219075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519238" indent="-228600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54213" indent="-217488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4114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8686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3258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7830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None/>
            </a:pPr>
            <a:fld id="{7F82B406-8CD6-4812-AB76-1BA356B5EB3A}" type="slidenum">
              <a:rPr lang="en-GB" altLang="cs-CZ" sz="1300"/>
              <a:pPr>
                <a:spcBef>
                  <a:spcPct val="0"/>
                </a:spcBef>
                <a:buSzPct val="45000"/>
                <a:buFont typeface="Wingdings" panose="05000000000000000000" pitchFamily="2" charset="2"/>
                <a:buNone/>
              </a:pPr>
              <a:t>6</a:t>
            </a:fld>
            <a:endParaRPr lang="en-GB" altLang="cs-CZ" sz="1300"/>
          </a:p>
        </p:txBody>
      </p:sp>
      <p:sp>
        <p:nvSpPr>
          <p:cNvPr id="225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77875"/>
            <a:ext cx="6818312" cy="38369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5196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 altLang="cs-CZ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5959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04850" indent="-271463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85850" indent="-219075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519238" indent="-228600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54213" indent="-217488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4114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8686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3258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7830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None/>
            </a:pPr>
            <a:fld id="{7F82B406-8CD6-4812-AB76-1BA356B5EB3A}" type="slidenum">
              <a:rPr lang="en-GB" altLang="cs-CZ" sz="1300"/>
              <a:pPr>
                <a:spcBef>
                  <a:spcPct val="0"/>
                </a:spcBef>
                <a:buSzPct val="45000"/>
                <a:buFont typeface="Wingdings" panose="05000000000000000000" pitchFamily="2" charset="2"/>
                <a:buNone/>
              </a:pPr>
              <a:t>7</a:t>
            </a:fld>
            <a:endParaRPr lang="en-GB" altLang="cs-CZ" sz="1300"/>
          </a:p>
        </p:txBody>
      </p:sp>
      <p:sp>
        <p:nvSpPr>
          <p:cNvPr id="225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77875"/>
            <a:ext cx="6818312" cy="38369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5196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 altLang="cs-CZ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0146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04850" indent="-271463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85850" indent="-219075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519238" indent="-228600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54213" indent="-217488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4114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8686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3258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7830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None/>
            </a:pPr>
            <a:fld id="{7F82B406-8CD6-4812-AB76-1BA356B5EB3A}" type="slidenum">
              <a:rPr lang="en-GB" altLang="cs-CZ" sz="1300"/>
              <a:pPr>
                <a:spcBef>
                  <a:spcPct val="0"/>
                </a:spcBef>
                <a:buSzPct val="45000"/>
                <a:buFont typeface="Wingdings" panose="05000000000000000000" pitchFamily="2" charset="2"/>
                <a:buNone/>
              </a:pPr>
              <a:t>8</a:t>
            </a:fld>
            <a:endParaRPr lang="en-GB" altLang="cs-CZ" sz="1300"/>
          </a:p>
        </p:txBody>
      </p:sp>
      <p:sp>
        <p:nvSpPr>
          <p:cNvPr id="225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77875"/>
            <a:ext cx="6818312" cy="38369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5196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 altLang="cs-CZ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2860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04850" indent="-271463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85850" indent="-219075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519238" indent="-228600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54213" indent="-217488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4114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8686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3258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7830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None/>
            </a:pPr>
            <a:fld id="{7F82B406-8CD6-4812-AB76-1BA356B5EB3A}" type="slidenum">
              <a:rPr lang="en-GB" altLang="cs-CZ" sz="1300"/>
              <a:pPr>
                <a:spcBef>
                  <a:spcPct val="0"/>
                </a:spcBef>
                <a:buSzPct val="45000"/>
                <a:buFont typeface="Wingdings" panose="05000000000000000000" pitchFamily="2" charset="2"/>
                <a:buNone/>
              </a:pPr>
              <a:t>9</a:t>
            </a:fld>
            <a:endParaRPr lang="en-GB" altLang="cs-CZ" sz="1300"/>
          </a:p>
        </p:txBody>
      </p:sp>
      <p:sp>
        <p:nvSpPr>
          <p:cNvPr id="225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77875"/>
            <a:ext cx="6818312" cy="38369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5196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 altLang="cs-CZ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1126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04850" indent="-271463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85850" indent="-219075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519238" indent="-228600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54213" indent="-217488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4114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8686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3258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7830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None/>
            </a:pPr>
            <a:fld id="{7F82B406-8CD6-4812-AB76-1BA356B5EB3A}" type="slidenum">
              <a:rPr lang="en-GB" altLang="cs-CZ" sz="1300"/>
              <a:pPr>
                <a:spcBef>
                  <a:spcPct val="0"/>
                </a:spcBef>
                <a:buSzPct val="45000"/>
                <a:buFont typeface="Wingdings" panose="05000000000000000000" pitchFamily="2" charset="2"/>
                <a:buNone/>
              </a:pPr>
              <a:t>10</a:t>
            </a:fld>
            <a:endParaRPr lang="en-GB" altLang="cs-CZ" sz="1300"/>
          </a:p>
        </p:txBody>
      </p:sp>
      <p:sp>
        <p:nvSpPr>
          <p:cNvPr id="225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77875"/>
            <a:ext cx="6818312" cy="38369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5196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 altLang="cs-CZ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2311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04850" indent="-271463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85850" indent="-219075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519238" indent="-228600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54213" indent="-217488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4114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8686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3258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7830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None/>
            </a:pPr>
            <a:fld id="{7F82B406-8CD6-4812-AB76-1BA356B5EB3A}" type="slidenum">
              <a:rPr lang="en-GB" altLang="cs-CZ" sz="1300"/>
              <a:pPr>
                <a:spcBef>
                  <a:spcPct val="0"/>
                </a:spcBef>
                <a:buSzPct val="45000"/>
                <a:buFont typeface="Wingdings" panose="05000000000000000000" pitchFamily="2" charset="2"/>
                <a:buNone/>
              </a:pPr>
              <a:t>11</a:t>
            </a:fld>
            <a:endParaRPr lang="en-GB" altLang="cs-CZ" sz="1300"/>
          </a:p>
        </p:txBody>
      </p:sp>
      <p:sp>
        <p:nvSpPr>
          <p:cNvPr id="225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77875"/>
            <a:ext cx="6818312" cy="38369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5196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 altLang="cs-CZ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2088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04850" indent="-271463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85850" indent="-219075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519238" indent="-228600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54213" indent="-217488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4114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8686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3258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7830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None/>
            </a:pPr>
            <a:fld id="{7F82B406-8CD6-4812-AB76-1BA356B5EB3A}" type="slidenum">
              <a:rPr lang="en-GB" altLang="cs-CZ" sz="1300"/>
              <a:pPr>
                <a:spcBef>
                  <a:spcPct val="0"/>
                </a:spcBef>
                <a:buSzPct val="45000"/>
                <a:buFont typeface="Wingdings" panose="05000000000000000000" pitchFamily="2" charset="2"/>
                <a:buNone/>
              </a:pPr>
              <a:t>12</a:t>
            </a:fld>
            <a:endParaRPr lang="en-GB" altLang="cs-CZ" sz="1300"/>
          </a:p>
        </p:txBody>
      </p:sp>
      <p:sp>
        <p:nvSpPr>
          <p:cNvPr id="225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77875"/>
            <a:ext cx="6818312" cy="38369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5196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 altLang="cs-CZ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4459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04850" indent="-271463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85850" indent="-219075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519238" indent="-228600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54213" indent="-217488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4114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8686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3258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7830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None/>
            </a:pPr>
            <a:fld id="{7F82B406-8CD6-4812-AB76-1BA356B5EB3A}" type="slidenum">
              <a:rPr lang="en-GB" altLang="cs-CZ" sz="1300"/>
              <a:pPr>
                <a:spcBef>
                  <a:spcPct val="0"/>
                </a:spcBef>
                <a:buSzPct val="45000"/>
                <a:buFont typeface="Wingdings" panose="05000000000000000000" pitchFamily="2" charset="2"/>
                <a:buNone/>
              </a:pPr>
              <a:t>13</a:t>
            </a:fld>
            <a:endParaRPr lang="en-GB" altLang="cs-CZ" sz="1300"/>
          </a:p>
        </p:txBody>
      </p:sp>
      <p:sp>
        <p:nvSpPr>
          <p:cNvPr id="225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77875"/>
            <a:ext cx="6818312" cy="38369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5196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 altLang="cs-CZ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0906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04850" indent="-271463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85850" indent="-219075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519238" indent="-228600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54213" indent="-217488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4114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8686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3258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7830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None/>
            </a:pPr>
            <a:fld id="{7F82B406-8CD6-4812-AB76-1BA356B5EB3A}" type="slidenum">
              <a:rPr lang="en-GB" altLang="cs-CZ" sz="1300"/>
              <a:pPr>
                <a:spcBef>
                  <a:spcPct val="0"/>
                </a:spcBef>
                <a:buSzPct val="45000"/>
                <a:buFont typeface="Wingdings" panose="05000000000000000000" pitchFamily="2" charset="2"/>
                <a:buNone/>
              </a:pPr>
              <a:t>14</a:t>
            </a:fld>
            <a:endParaRPr lang="en-GB" altLang="cs-CZ" sz="1300"/>
          </a:p>
        </p:txBody>
      </p:sp>
      <p:sp>
        <p:nvSpPr>
          <p:cNvPr id="225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77875"/>
            <a:ext cx="6818312" cy="38369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5196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 altLang="cs-CZ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08955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04850" indent="-271463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85850" indent="-219075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519238" indent="-228600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54213" indent="-217488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4114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8686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3258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7830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None/>
            </a:pPr>
            <a:fld id="{7F82B406-8CD6-4812-AB76-1BA356B5EB3A}" type="slidenum">
              <a:rPr lang="en-GB" altLang="cs-CZ" sz="1300"/>
              <a:pPr>
                <a:spcBef>
                  <a:spcPct val="0"/>
                </a:spcBef>
                <a:buSzPct val="45000"/>
                <a:buFont typeface="Wingdings" panose="05000000000000000000" pitchFamily="2" charset="2"/>
                <a:buNone/>
              </a:pPr>
              <a:t>15</a:t>
            </a:fld>
            <a:endParaRPr lang="en-GB" altLang="cs-CZ" sz="1300"/>
          </a:p>
        </p:txBody>
      </p:sp>
      <p:sp>
        <p:nvSpPr>
          <p:cNvPr id="225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77875"/>
            <a:ext cx="6818312" cy="38369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5196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 altLang="cs-CZ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9758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04850" indent="-271463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85850" indent="-219075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519238" indent="-228600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54213" indent="-217488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4114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8686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3258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7830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None/>
            </a:pPr>
            <a:fld id="{7F82B406-8CD6-4812-AB76-1BA356B5EB3A}" type="slidenum">
              <a:rPr lang="en-GB" altLang="cs-CZ" sz="1300"/>
              <a:pPr>
                <a:spcBef>
                  <a:spcPct val="0"/>
                </a:spcBef>
                <a:buSzPct val="45000"/>
                <a:buFont typeface="Wingdings" panose="05000000000000000000" pitchFamily="2" charset="2"/>
                <a:buNone/>
              </a:pPr>
              <a:t>16</a:t>
            </a:fld>
            <a:endParaRPr lang="en-GB" altLang="cs-CZ" sz="1300"/>
          </a:p>
        </p:txBody>
      </p:sp>
      <p:sp>
        <p:nvSpPr>
          <p:cNvPr id="225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77875"/>
            <a:ext cx="6818312" cy="38369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5196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 altLang="cs-CZ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787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04850" indent="-271463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85850" indent="-219075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519238" indent="-228600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54213" indent="-217488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4114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8686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3258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7830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None/>
            </a:pPr>
            <a:fld id="{7F82B406-8CD6-4812-AB76-1BA356B5EB3A}" type="slidenum">
              <a:rPr lang="en-GB" altLang="cs-CZ" sz="1300"/>
              <a:pPr>
                <a:spcBef>
                  <a:spcPct val="0"/>
                </a:spcBef>
                <a:buSzPct val="45000"/>
                <a:buFont typeface="Wingdings" panose="05000000000000000000" pitchFamily="2" charset="2"/>
                <a:buNone/>
              </a:pPr>
              <a:t>17</a:t>
            </a:fld>
            <a:endParaRPr lang="en-GB" altLang="cs-CZ" sz="1300"/>
          </a:p>
        </p:txBody>
      </p:sp>
      <p:sp>
        <p:nvSpPr>
          <p:cNvPr id="225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77875"/>
            <a:ext cx="6818312" cy="38369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5196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 altLang="cs-CZ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53620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04850" indent="-271463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85850" indent="-219075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519238" indent="-228600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54213" indent="-217488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4114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8686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3258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7830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None/>
            </a:pPr>
            <a:fld id="{7F82B406-8CD6-4812-AB76-1BA356B5EB3A}" type="slidenum">
              <a:rPr lang="en-GB" altLang="cs-CZ" sz="1300"/>
              <a:pPr>
                <a:spcBef>
                  <a:spcPct val="0"/>
                </a:spcBef>
                <a:buSzPct val="45000"/>
                <a:buFont typeface="Wingdings" panose="05000000000000000000" pitchFamily="2" charset="2"/>
                <a:buNone/>
              </a:pPr>
              <a:t>18</a:t>
            </a:fld>
            <a:endParaRPr lang="en-GB" altLang="cs-CZ" sz="1300"/>
          </a:p>
        </p:txBody>
      </p:sp>
      <p:sp>
        <p:nvSpPr>
          <p:cNvPr id="225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77875"/>
            <a:ext cx="6818312" cy="38369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5196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 altLang="cs-CZ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8223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04850" indent="-271463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85850" indent="-219075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519238" indent="-228600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54213" indent="-217488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4114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8686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3258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7830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None/>
            </a:pPr>
            <a:fld id="{7F82B406-8CD6-4812-AB76-1BA356B5EB3A}" type="slidenum">
              <a:rPr lang="en-GB" altLang="cs-CZ" sz="1300"/>
              <a:pPr>
                <a:spcBef>
                  <a:spcPct val="0"/>
                </a:spcBef>
                <a:buSzPct val="45000"/>
                <a:buFont typeface="Wingdings" panose="05000000000000000000" pitchFamily="2" charset="2"/>
                <a:buNone/>
              </a:pPr>
              <a:t>19</a:t>
            </a:fld>
            <a:endParaRPr lang="en-GB" altLang="cs-CZ" sz="1300"/>
          </a:p>
        </p:txBody>
      </p:sp>
      <p:sp>
        <p:nvSpPr>
          <p:cNvPr id="225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77875"/>
            <a:ext cx="6818312" cy="38369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5196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 altLang="cs-CZ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4337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04850" indent="-271463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85850" indent="-219075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519238" indent="-228600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54213" indent="-217488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4114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8686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3258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7830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None/>
            </a:pPr>
            <a:fld id="{7F82B406-8CD6-4812-AB76-1BA356B5EB3A}" type="slidenum">
              <a:rPr lang="en-GB" altLang="cs-CZ" sz="1300"/>
              <a:pPr>
                <a:spcBef>
                  <a:spcPct val="0"/>
                </a:spcBef>
                <a:buSzPct val="45000"/>
                <a:buFont typeface="Wingdings" panose="05000000000000000000" pitchFamily="2" charset="2"/>
                <a:buNone/>
              </a:pPr>
              <a:t>20</a:t>
            </a:fld>
            <a:endParaRPr lang="en-GB" altLang="cs-CZ" sz="1300"/>
          </a:p>
        </p:txBody>
      </p:sp>
      <p:sp>
        <p:nvSpPr>
          <p:cNvPr id="225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77875"/>
            <a:ext cx="6818312" cy="38369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5196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 altLang="cs-CZ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4392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04850" indent="-271463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85850" indent="-219075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519238" indent="-228600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54213" indent="-217488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4114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8686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3258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7830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None/>
            </a:pPr>
            <a:fld id="{7F82B406-8CD6-4812-AB76-1BA356B5EB3A}" type="slidenum">
              <a:rPr lang="en-GB" altLang="cs-CZ" sz="1300"/>
              <a:pPr>
                <a:spcBef>
                  <a:spcPct val="0"/>
                </a:spcBef>
                <a:buSzPct val="45000"/>
                <a:buFont typeface="Wingdings" panose="05000000000000000000" pitchFamily="2" charset="2"/>
                <a:buNone/>
              </a:pPr>
              <a:t>21</a:t>
            </a:fld>
            <a:endParaRPr lang="en-GB" altLang="cs-CZ" sz="1300"/>
          </a:p>
        </p:txBody>
      </p:sp>
      <p:sp>
        <p:nvSpPr>
          <p:cNvPr id="225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77875"/>
            <a:ext cx="6818312" cy="38369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5196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 altLang="cs-CZ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8739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04850" indent="-271463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085850" indent="-219075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519238" indent="-228600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1954213" indent="-217488" defTabSz="427038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4114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8686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3258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783013" indent="-217488" defTabSz="42703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7388" algn="l"/>
                <a:tab pos="1374775" algn="l"/>
                <a:tab pos="2062163" algn="l"/>
                <a:tab pos="27495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None/>
            </a:pPr>
            <a:fld id="{7F82B406-8CD6-4812-AB76-1BA356B5EB3A}" type="slidenum">
              <a:rPr lang="en-GB" altLang="cs-CZ" sz="1300"/>
              <a:pPr>
                <a:spcBef>
                  <a:spcPct val="0"/>
                </a:spcBef>
                <a:buSzPct val="45000"/>
                <a:buFont typeface="Wingdings" panose="05000000000000000000" pitchFamily="2" charset="2"/>
                <a:buNone/>
              </a:pPr>
              <a:t>22</a:t>
            </a:fld>
            <a:endParaRPr lang="en-GB" altLang="cs-CZ" sz="1300"/>
          </a:p>
        </p:txBody>
      </p:sp>
      <p:sp>
        <p:nvSpPr>
          <p:cNvPr id="225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77875"/>
            <a:ext cx="6818312" cy="38369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5196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 altLang="cs-CZ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243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2B5B-DBF1-48B8-8104-039F05374F3B}" type="datetimeFigureOut">
              <a:rPr lang="cs-CZ" smtClean="0"/>
              <a:t>19. 4. 2021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9E537-9697-4842-A927-7AF3610FB75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0733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2B5B-DBF1-48B8-8104-039F05374F3B}" type="datetimeFigureOut">
              <a:rPr lang="cs-CZ" smtClean="0"/>
              <a:t>19. 4. 2021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9E537-9697-4842-A927-7AF3610FB75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5073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2B5B-DBF1-48B8-8104-039F05374F3B}" type="datetimeFigureOut">
              <a:rPr lang="cs-CZ" smtClean="0"/>
              <a:t>19. 4. 2021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9E537-9697-4842-A927-7AF3610FB75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57628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2B5B-DBF1-48B8-8104-039F05374F3B}" type="datetimeFigureOut">
              <a:rPr lang="cs-CZ" smtClean="0"/>
              <a:t>19. 4. 2021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9E537-9697-4842-A927-7AF3610FB75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7875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2B5B-DBF1-48B8-8104-039F05374F3B}" type="datetimeFigureOut">
              <a:rPr lang="cs-CZ" smtClean="0"/>
              <a:t>19. 4. 2021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9E537-9697-4842-A927-7AF3610FB75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4343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2B5B-DBF1-48B8-8104-039F05374F3B}" type="datetimeFigureOut">
              <a:rPr lang="cs-CZ" smtClean="0"/>
              <a:t>19. 4. 2021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9E537-9697-4842-A927-7AF3610FB75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0939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2B5B-DBF1-48B8-8104-039F05374F3B}" type="datetimeFigureOut">
              <a:rPr lang="cs-CZ" smtClean="0"/>
              <a:t>19. 4. 2021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9E537-9697-4842-A927-7AF3610FB75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0419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2B5B-DBF1-48B8-8104-039F05374F3B}" type="datetimeFigureOut">
              <a:rPr lang="cs-CZ" smtClean="0"/>
              <a:t>19. 4. 2021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9E537-9697-4842-A927-7AF3610FB75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3409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2B5B-DBF1-48B8-8104-039F05374F3B}" type="datetimeFigureOut">
              <a:rPr lang="cs-CZ" smtClean="0"/>
              <a:t>19. 4. 2021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9E537-9697-4842-A927-7AF3610FB75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6303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2B5B-DBF1-48B8-8104-039F05374F3B}" type="datetimeFigureOut">
              <a:rPr lang="cs-CZ" smtClean="0"/>
              <a:t>19. 4. 2021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9E537-9697-4842-A927-7AF3610FB75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388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2B5B-DBF1-48B8-8104-039F05374F3B}" type="datetimeFigureOut">
              <a:rPr lang="cs-CZ" smtClean="0"/>
              <a:t>19. 4. 2021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9E537-9697-4842-A927-7AF3610FB75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274127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Nadpis, text a klip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8641" y="273629"/>
            <a:ext cx="10968959" cy="114348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608641" y="1604329"/>
            <a:ext cx="5391360" cy="4524955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klipart 3"/>
          <p:cNvSpPr>
            <a:spLocks noGrp="1"/>
          </p:cNvSpPr>
          <p:nvPr>
            <p:ph type="clipArt" sz="half" idx="2"/>
          </p:nvPr>
        </p:nvSpPr>
        <p:spPr>
          <a:xfrm>
            <a:off x="6184321" y="1604329"/>
            <a:ext cx="5393279" cy="4524955"/>
          </a:xfrm>
        </p:spPr>
        <p:txBody>
          <a:bodyPr/>
          <a:lstStyle/>
          <a:p>
            <a:pPr lvl="0"/>
            <a:endParaRPr lang="cs-CZ" noProof="0" smtClean="0"/>
          </a:p>
        </p:txBody>
      </p:sp>
    </p:spTree>
    <p:extLst>
      <p:ext uri="{BB962C8B-B14F-4D97-AF65-F5344CB8AC3E}">
        <p14:creationId xmlns:p14="http://schemas.microsoft.com/office/powerpoint/2010/main" val="16295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032" y="0"/>
            <a:ext cx="9137968" cy="6858000"/>
          </a:xfrm>
          <a:prstGeom prst="rect">
            <a:avLst/>
          </a:prstGeom>
        </p:spPr>
      </p:pic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D2B5B-DBF1-48B8-8104-039F05374F3B}" type="datetimeFigureOut">
              <a:rPr lang="cs-CZ" smtClean="0"/>
              <a:t>19. 4. 2021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9E537-9697-4842-A927-7AF3610FB75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40297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8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oleObject" Target="../embeddings/oleObject1.bin"/><Relationship Id="rId3" Type="http://schemas.openxmlformats.org/officeDocument/2006/relationships/notesSlide" Target="../notesSlides/notesSlide2.xml"/><Relationship Id="rId21" Type="http://schemas.openxmlformats.org/officeDocument/2006/relationships/image" Target="../media/image9.wmf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jpeg"/><Relationship Id="rId25" Type="http://schemas.openxmlformats.org/officeDocument/2006/relationships/image" Target="../media/image11.wmf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24.jpeg"/><Relationship Id="rId20" Type="http://schemas.openxmlformats.org/officeDocument/2006/relationships/oleObject" Target="../embeddings/oleObject2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24" Type="http://schemas.openxmlformats.org/officeDocument/2006/relationships/oleObject" Target="../embeddings/oleObject4.bin"/><Relationship Id="rId5" Type="http://schemas.openxmlformats.org/officeDocument/2006/relationships/image" Target="../media/image13.png"/><Relationship Id="rId15" Type="http://schemas.openxmlformats.org/officeDocument/2006/relationships/image" Target="../media/image23.jpeg"/><Relationship Id="rId23" Type="http://schemas.openxmlformats.org/officeDocument/2006/relationships/image" Target="../media/image10.wmf"/><Relationship Id="rId10" Type="http://schemas.openxmlformats.org/officeDocument/2006/relationships/image" Target="../media/image18.jpg"/><Relationship Id="rId19" Type="http://schemas.openxmlformats.org/officeDocument/2006/relationships/image" Target="../media/image8.wmf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Relationship Id="rId22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29.wmf"/><Relationship Id="rId5" Type="http://schemas.openxmlformats.org/officeDocument/2006/relationships/image" Target="../media/image26.wmf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28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31.wmf"/><Relationship Id="rId12" Type="http://schemas.openxmlformats.org/officeDocument/2006/relationships/image" Target="../media/image33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0.bin"/><Relationship Id="rId11" Type="http://schemas.openxmlformats.org/officeDocument/2006/relationships/oleObject" Target="../embeddings/oleObject12.bin"/><Relationship Id="rId5" Type="http://schemas.openxmlformats.org/officeDocument/2006/relationships/image" Target="../media/image30.wmf"/><Relationship Id="rId10" Type="http://schemas.openxmlformats.org/officeDocument/2006/relationships/image" Target="../media/image32.wmf"/><Relationship Id="rId4" Type="http://schemas.openxmlformats.org/officeDocument/2006/relationships/oleObject" Target="../embeddings/oleObject9.bin"/><Relationship Id="rId9" Type="http://schemas.openxmlformats.org/officeDocument/2006/relationships/oleObject" Target="../embeddings/oleObject11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7.png"/><Relationship Id="rId5" Type="http://schemas.openxmlformats.org/officeDocument/2006/relationships/image" Target="../media/image35.wmf"/><Relationship Id="rId4" Type="http://schemas.openxmlformats.org/officeDocument/2006/relationships/oleObject" Target="../embeddings/oleObject13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43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2.png"/><Relationship Id="rId5" Type="http://schemas.openxmlformats.org/officeDocument/2006/relationships/image" Target="../media/image41.wmf"/><Relationship Id="rId4" Type="http://schemas.openxmlformats.org/officeDocument/2006/relationships/oleObject" Target="../embeddings/oleObject17.bin"/><Relationship Id="rId9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10" Type="http://schemas.openxmlformats.org/officeDocument/2006/relationships/image" Target="../media/image58.wmf"/><Relationship Id="rId4" Type="http://schemas.openxmlformats.org/officeDocument/2006/relationships/image" Target="../media/image52.png"/><Relationship Id="rId9" Type="http://schemas.openxmlformats.org/officeDocument/2006/relationships/image" Target="../media/image57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"/>
          <p:cNvSpPr txBox="1">
            <a:spLocks noChangeArrowheads="1"/>
          </p:cNvSpPr>
          <p:nvPr/>
        </p:nvSpPr>
        <p:spPr bwMode="auto">
          <a:xfrm>
            <a:off x="1439863" y="539750"/>
            <a:ext cx="7740650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000000"/>
                </a:solidFill>
                <a:latin typeface="Arial" panose="020B0604020202020204" pitchFamily="34" charset="0"/>
                <a:ea typeface="msmincho"/>
                <a:cs typeface="msmincho"/>
              </a:defRPr>
            </a:lvl1pPr>
            <a:lvl2pPr marL="742950" indent="-285750"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0000"/>
                </a:solidFill>
                <a:latin typeface="Arial" panose="020B0604020202020204" pitchFamily="34" charset="0"/>
                <a:ea typeface="msmincho"/>
                <a:cs typeface="msmincho"/>
              </a:defRPr>
            </a:lvl2pPr>
            <a:lvl3pPr marL="1143000" indent="-228600"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000000"/>
                </a:solidFill>
                <a:latin typeface="Arial" panose="020B0604020202020204" pitchFamily="34" charset="0"/>
                <a:ea typeface="msmincho"/>
                <a:cs typeface="msmincho"/>
              </a:defRPr>
            </a:lvl3pPr>
            <a:lvl4pPr marL="1600200" indent="-228600"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smincho"/>
                <a:cs typeface="msmincho"/>
              </a:defRPr>
            </a:lvl4pPr>
            <a:lvl5pPr marL="2057400" indent="-228600"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smincho"/>
                <a:cs typeface="msmincho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smincho"/>
                <a:cs typeface="msmincho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smincho"/>
                <a:cs typeface="msmincho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smincho"/>
                <a:cs typeface="msmincho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smincho"/>
                <a:cs typeface="msmincho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</a:pPr>
            <a:endParaRPr lang="cs-CZ" altLang="cs-CZ" sz="1800">
              <a:solidFill>
                <a:schemeClr val="tx1"/>
              </a:solidFill>
            </a:endParaRPr>
          </a:p>
        </p:txBody>
      </p: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2052770" y="2326611"/>
            <a:ext cx="7199313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000000"/>
                </a:solidFill>
                <a:latin typeface="Arial" panose="020B0604020202020204" pitchFamily="34" charset="0"/>
                <a:ea typeface="msmincho"/>
                <a:cs typeface="msmincho"/>
              </a:defRPr>
            </a:lvl1pPr>
            <a:lvl2pPr marL="742950" indent="-285750"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0000"/>
                </a:solidFill>
                <a:latin typeface="Arial" panose="020B0604020202020204" pitchFamily="34" charset="0"/>
                <a:ea typeface="msmincho"/>
                <a:cs typeface="msmincho"/>
              </a:defRPr>
            </a:lvl2pPr>
            <a:lvl3pPr marL="1143000" indent="-228600"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000000"/>
                </a:solidFill>
                <a:latin typeface="Arial" panose="020B0604020202020204" pitchFamily="34" charset="0"/>
                <a:ea typeface="msmincho"/>
                <a:cs typeface="msmincho"/>
              </a:defRPr>
            </a:lvl3pPr>
            <a:lvl4pPr marL="1600200" indent="-228600"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smincho"/>
                <a:cs typeface="msmincho"/>
              </a:defRPr>
            </a:lvl4pPr>
            <a:lvl5pPr marL="2057400" indent="-228600"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smincho"/>
                <a:cs typeface="msmincho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smincho"/>
                <a:cs typeface="msmincho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smincho"/>
                <a:cs typeface="msmincho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smincho"/>
                <a:cs typeface="msmincho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smincho"/>
                <a:cs typeface="msmincho"/>
              </a:defRPr>
            </a:lvl9pPr>
          </a:lstStyle>
          <a:p>
            <a:pPr algn="ctr">
              <a:spcAft>
                <a:spcPct val="0"/>
              </a:spcAft>
              <a:buNone/>
            </a:pPr>
            <a:r>
              <a:rPr lang="cs-CZ" altLang="cs-CZ" sz="2000" dirty="0" smtClean="0">
                <a:solidFill>
                  <a:schemeClr val="tx1"/>
                </a:solidFill>
                <a:latin typeface="Cambria" panose="02040503050406030204" pitchFamily="18" charset="0"/>
              </a:rPr>
              <a:t>Martin Pitoňák</a:t>
            </a:r>
            <a:r>
              <a:rPr lang="cs-CZ" altLang="cs-CZ" sz="2000" baseline="30000" dirty="0" smtClean="0">
                <a:solidFill>
                  <a:schemeClr val="tx1"/>
                </a:solidFill>
                <a:latin typeface="Cambria" panose="02040503050406030204" pitchFamily="18" charset="0"/>
              </a:rPr>
              <a:t>1</a:t>
            </a:r>
            <a:r>
              <a:rPr lang="cs-CZ" altLang="cs-CZ" sz="2000" dirty="0" smtClean="0">
                <a:solidFill>
                  <a:schemeClr val="tx1"/>
                </a:solidFill>
                <a:latin typeface="Cambria" panose="02040503050406030204" pitchFamily="18" charset="0"/>
              </a:rPr>
              <a:t>, Michal Šprlák</a:t>
            </a:r>
            <a:r>
              <a:rPr lang="cs-CZ" altLang="cs-CZ" sz="2000" baseline="30000" dirty="0" smtClean="0">
                <a:solidFill>
                  <a:schemeClr val="tx1"/>
                </a:solidFill>
                <a:latin typeface="Cambria" panose="02040503050406030204" pitchFamily="18" charset="0"/>
              </a:rPr>
              <a:t>1</a:t>
            </a:r>
            <a:r>
              <a:rPr lang="cs-CZ" altLang="cs-CZ" sz="2000" dirty="0" smtClean="0">
                <a:solidFill>
                  <a:schemeClr val="tx1"/>
                </a:solidFill>
                <a:latin typeface="Cambria" panose="02040503050406030204" pitchFamily="18" charset="0"/>
              </a:rPr>
              <a:t>, </a:t>
            </a:r>
            <a:r>
              <a:rPr lang="cs-CZ" altLang="cs-CZ" sz="2000" dirty="0" err="1" smtClean="0">
                <a:solidFill>
                  <a:schemeClr val="tx1"/>
                </a:solidFill>
                <a:latin typeface="Cambria" panose="02040503050406030204" pitchFamily="18" charset="0"/>
              </a:rPr>
              <a:t>Vegard</a:t>
            </a:r>
            <a:r>
              <a:rPr lang="cs-CZ" altLang="cs-CZ" sz="2000" dirty="0" smtClean="0">
                <a:solidFill>
                  <a:schemeClr val="tx1"/>
                </a:solidFill>
                <a:latin typeface="Cambria" panose="02040503050406030204" pitchFamily="18" charset="0"/>
              </a:rPr>
              <a:t> Ophaug</a:t>
            </a:r>
            <a:r>
              <a:rPr lang="cs-CZ" altLang="cs-CZ" sz="2000" baseline="30000" dirty="0" smtClean="0">
                <a:solidFill>
                  <a:schemeClr val="tx1"/>
                </a:solidFill>
                <a:latin typeface="Cambria" panose="02040503050406030204" pitchFamily="18" charset="0"/>
              </a:rPr>
              <a:t>2</a:t>
            </a:r>
            <a:r>
              <a:rPr lang="cs-CZ" altLang="cs-CZ" sz="2000" dirty="0" smtClean="0">
                <a:solidFill>
                  <a:schemeClr val="tx1"/>
                </a:solidFill>
                <a:latin typeface="Cambria" panose="02040503050406030204" pitchFamily="18" charset="0"/>
              </a:rPr>
              <a:t>, </a:t>
            </a:r>
            <a:r>
              <a:rPr lang="cs-CZ" altLang="cs-CZ" sz="2000" dirty="0" err="1" smtClean="0">
                <a:solidFill>
                  <a:schemeClr val="tx1"/>
                </a:solidFill>
                <a:latin typeface="Cambria" panose="02040503050406030204" pitchFamily="18" charset="0"/>
              </a:rPr>
              <a:t>Ove</a:t>
            </a:r>
            <a:r>
              <a:rPr lang="cs-CZ" altLang="cs-CZ" sz="2000" dirty="0" smtClean="0">
                <a:solidFill>
                  <a:schemeClr val="tx1"/>
                </a:solidFill>
                <a:latin typeface="Cambria" panose="02040503050406030204" pitchFamily="18" charset="0"/>
              </a:rPr>
              <a:t> C. D. Omang</a:t>
            </a:r>
            <a:r>
              <a:rPr lang="cs-CZ" altLang="cs-CZ" sz="2000" baseline="30000" dirty="0" smtClean="0">
                <a:solidFill>
                  <a:schemeClr val="tx1"/>
                </a:solidFill>
                <a:latin typeface="Cambria" panose="02040503050406030204" pitchFamily="18" charset="0"/>
              </a:rPr>
              <a:t>3 </a:t>
            </a:r>
            <a:r>
              <a:rPr lang="cs-CZ" altLang="cs-CZ" sz="2000" dirty="0" smtClean="0">
                <a:solidFill>
                  <a:schemeClr val="tx1"/>
                </a:solidFill>
                <a:latin typeface="Cambria" panose="02040503050406030204" pitchFamily="18" charset="0"/>
              </a:rPr>
              <a:t>and Pavel Novák</a:t>
            </a:r>
            <a:r>
              <a:rPr lang="cs-CZ" altLang="cs-CZ" sz="2000" baseline="30000" dirty="0" smtClean="0">
                <a:solidFill>
                  <a:schemeClr val="tx1"/>
                </a:solidFill>
                <a:latin typeface="Cambria" panose="02040503050406030204" pitchFamily="18" charset="0"/>
              </a:rPr>
              <a:t>1</a:t>
            </a:r>
            <a:endParaRPr lang="cs-CZ" altLang="cs-CZ" sz="20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9" name="TextovéPole 1"/>
          <p:cNvSpPr txBox="1">
            <a:spLocks noChangeArrowheads="1"/>
          </p:cNvSpPr>
          <p:nvPr/>
        </p:nvSpPr>
        <p:spPr bwMode="auto">
          <a:xfrm>
            <a:off x="770970" y="1349687"/>
            <a:ext cx="976291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GB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VALIDATION OF CALIBRATED GOCE GRAVITY GRADIENTS GRD_SPW_2 BY LEAST-SQUARES SPECTRAL WEIGHTING   </a:t>
            </a:r>
            <a:endParaRPr lang="cs-CZ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0" name="TextovéPole 2"/>
          <p:cNvSpPr txBox="1">
            <a:spLocks noChangeArrowheads="1"/>
          </p:cNvSpPr>
          <p:nvPr/>
        </p:nvSpPr>
        <p:spPr bwMode="auto">
          <a:xfrm>
            <a:off x="2997330" y="2981157"/>
            <a:ext cx="572865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cs-CZ" altLang="cs-CZ" baseline="300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</a:t>
            </a:r>
            <a:r>
              <a:rPr lang="cs-CZ" dirty="0" smtClean="0">
                <a:latin typeface="Cambria" panose="02040503050406030204" pitchFamily="18" charset="0"/>
                <a:ea typeface="Cambria" panose="02040503050406030204" pitchFamily="18" charset="0"/>
              </a:rPr>
              <a:t>NTIS-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New Technologies for the Information Society, Faculty of Applied Sciences, University of West Bohemia, </a:t>
            </a:r>
            <a:r>
              <a:rPr lang="en-GB" dirty="0" err="1">
                <a:latin typeface="Cambria" panose="02040503050406030204" pitchFamily="18" charset="0"/>
                <a:ea typeface="Cambria" panose="02040503050406030204" pitchFamily="18" charset="0"/>
              </a:rPr>
              <a:t>Plzeň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, Czech Republic</a:t>
            </a:r>
            <a:endParaRPr lang="cs-CZ" altLang="cs-CZ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435" y="2889475"/>
            <a:ext cx="1676400" cy="99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Obdélník 3"/>
          <p:cNvSpPr>
            <a:spLocks noChangeArrowheads="1"/>
          </p:cNvSpPr>
          <p:nvPr/>
        </p:nvSpPr>
        <p:spPr bwMode="auto">
          <a:xfrm>
            <a:off x="702602" y="6431666"/>
            <a:ext cx="98996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GB" altLang="cs-CZ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vEGU21</a:t>
            </a:r>
            <a:r>
              <a:rPr lang="cs-CZ" altLang="cs-CZ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GB" altLang="cs-CZ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19 – 30 April 2021</a:t>
            </a:r>
            <a:endParaRPr lang="cs-CZ" altLang="cs-CZ" sz="1400" dirty="0">
              <a:latin typeface="Cambria" panose="02040503050406030204" pitchFamily="18" charset="0"/>
            </a:endParaRPr>
          </a:p>
        </p:txBody>
      </p:sp>
      <p:sp>
        <p:nvSpPr>
          <p:cNvPr id="12" name="TextovéPole 2"/>
          <p:cNvSpPr txBox="1">
            <a:spLocks noChangeArrowheads="1"/>
          </p:cNvSpPr>
          <p:nvPr/>
        </p:nvSpPr>
        <p:spPr bwMode="auto">
          <a:xfrm>
            <a:off x="2554458" y="4047434"/>
            <a:ext cx="617153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cs-CZ" altLang="cs-CZ" baseline="300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cs-CZ" altLang="cs-CZ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Faculty </a:t>
            </a:r>
            <a:r>
              <a:rPr lang="cs-CZ" altLang="cs-CZ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of</a:t>
            </a:r>
            <a:r>
              <a:rPr lang="cs-CZ" altLang="cs-CZ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Science and Technology (</a:t>
            </a:r>
            <a:r>
              <a:rPr lang="en-GB" altLang="cs-CZ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RealTek</a:t>
            </a:r>
            <a:r>
              <a:rPr lang="en-GB" altLang="cs-CZ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r>
              <a:rPr lang="cs-CZ" dirty="0" smtClean="0">
                <a:latin typeface="Cambria" panose="02040503050406030204" pitchFamily="18" charset="0"/>
                <a:ea typeface="Cambria" panose="02040503050406030204" pitchFamily="18" charset="0"/>
              </a:rPr>
              <a:t>,</a:t>
            </a:r>
            <a:r>
              <a:rPr lang="en-GB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 algn="ctr"/>
            <a:r>
              <a:rPr lang="en-GB" dirty="0" smtClean="0">
                <a:latin typeface="Cambria" panose="02040503050406030204" pitchFamily="18" charset="0"/>
                <a:ea typeface="Cambria" panose="02040503050406030204" pitchFamily="18" charset="0"/>
              </a:rPr>
              <a:t>Norwegian University of Life Sciences (NMBU),</a:t>
            </a:r>
          </a:p>
          <a:p>
            <a:pPr algn="ctr"/>
            <a:r>
              <a:rPr lang="en-GB" dirty="0" err="1">
                <a:latin typeface="Cambria" panose="02040503050406030204" pitchFamily="18" charset="0"/>
                <a:ea typeface="Cambria" panose="02040503050406030204" pitchFamily="18" charset="0"/>
              </a:rPr>
              <a:t>Ås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GB" dirty="0" smtClean="0">
                <a:latin typeface="Cambria" panose="02040503050406030204" pitchFamily="18" charset="0"/>
                <a:ea typeface="Cambria" panose="02040503050406030204" pitchFamily="18" charset="0"/>
              </a:rPr>
              <a:t>Norway</a:t>
            </a:r>
            <a:endParaRPr lang="cs-CZ" altLang="cs-CZ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TextovéPole 2"/>
          <p:cNvSpPr txBox="1">
            <a:spLocks noChangeArrowheads="1"/>
          </p:cNvSpPr>
          <p:nvPr/>
        </p:nvSpPr>
        <p:spPr bwMode="auto">
          <a:xfrm>
            <a:off x="2566660" y="5112547"/>
            <a:ext cx="61715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GB" altLang="cs-CZ" baseline="300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r>
              <a:rPr lang="en-GB" altLang="cs-CZ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Norwegian Mapping Authority</a:t>
            </a:r>
            <a:r>
              <a:rPr lang="cs-CZ" dirty="0" smtClean="0">
                <a:latin typeface="Cambria" panose="02040503050406030204" pitchFamily="18" charset="0"/>
                <a:ea typeface="Cambria" panose="02040503050406030204" pitchFamily="18" charset="0"/>
              </a:rPr>
              <a:t>,</a:t>
            </a:r>
            <a:r>
              <a:rPr lang="en-GB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 algn="ctr"/>
            <a:r>
              <a:rPr lang="en-GB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Hønefoss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, Norway</a:t>
            </a:r>
            <a:endParaRPr lang="cs-CZ" altLang="cs-CZ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6473" y="3791546"/>
            <a:ext cx="2857500" cy="1181100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923" y="5112547"/>
            <a:ext cx="1591824" cy="895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49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 bwMode="auto">
          <a:xfrm>
            <a:off x="0" y="6582932"/>
            <a:ext cx="1410676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cs-CZ" sz="1400" dirty="0" err="1">
                <a:latin typeface="Cambria" panose="02040503050406030204" pitchFamily="18" charset="0"/>
              </a:rPr>
              <a:t>Pitoňák</a:t>
            </a:r>
            <a:r>
              <a:rPr lang="cs-CZ" sz="1400" dirty="0">
                <a:latin typeface="Cambria" panose="02040503050406030204" pitchFamily="18" charset="0"/>
              </a:rPr>
              <a:t> </a:t>
            </a:r>
            <a:r>
              <a:rPr lang="cs-CZ" sz="1400" dirty="0" smtClean="0">
                <a:latin typeface="Cambria" panose="02040503050406030204" pitchFamily="18" charset="0"/>
              </a:rPr>
              <a:t>et al.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10" name="Obdélník 9"/>
          <p:cNvSpPr/>
          <p:nvPr/>
        </p:nvSpPr>
        <p:spPr bwMode="auto">
          <a:xfrm>
            <a:off x="11113906" y="6582932"/>
            <a:ext cx="94906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cs-CZ" sz="1400" dirty="0" smtClean="0">
                <a:latin typeface="Cambria" panose="02040503050406030204" pitchFamily="18" charset="0"/>
              </a:rPr>
              <a:t>1/21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3078" name="TextovéPole 6"/>
          <p:cNvSpPr txBox="1">
            <a:spLocks noChangeArrowheads="1"/>
          </p:cNvSpPr>
          <p:nvPr/>
        </p:nvSpPr>
        <p:spPr bwMode="auto">
          <a:xfrm>
            <a:off x="0" y="12822"/>
            <a:ext cx="15285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altLang="cs-CZ" sz="2000" b="1" dirty="0" smtClean="0">
                <a:latin typeface="Cambria" panose="02040503050406030204" pitchFamily="18" charset="0"/>
              </a:rPr>
              <a:t>Motivation</a:t>
            </a:r>
            <a:r>
              <a:rPr lang="cs-CZ" altLang="cs-CZ" sz="2000" b="1" dirty="0" smtClean="0">
                <a:latin typeface="Cambria" panose="02040503050406030204" pitchFamily="18" charset="0"/>
              </a:rPr>
              <a:t>:</a:t>
            </a:r>
            <a:endParaRPr lang="cs-CZ" altLang="cs-CZ" sz="2000" b="1" dirty="0">
              <a:latin typeface="Cambria" panose="02040503050406030204" pitchFamily="18" charset="0"/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1048209" y="645389"/>
            <a:ext cx="77421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Cambria" panose="02040503050406030204" pitchFamily="18" charset="0"/>
                <a:ea typeface="Cambria" panose="02040503050406030204" pitchFamily="18" charset="0"/>
              </a:rPr>
              <a:t>grids 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of gravitational gradients </a:t>
            </a:r>
            <a:r>
              <a:rPr lang="sk-SK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produced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 by </a:t>
            </a:r>
            <a:r>
              <a:rPr lang="sk-SK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three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sk-SK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groups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:  </a:t>
            </a:r>
          </a:p>
          <a:p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      - </a:t>
            </a:r>
            <a:r>
              <a:rPr lang="en-GB" dirty="0" smtClean="0">
                <a:latin typeface="Cambria" panose="02040503050406030204" pitchFamily="18" charset="0"/>
                <a:ea typeface="Cambria" panose="02040503050406030204" pitchFamily="18" charset="0"/>
              </a:rPr>
              <a:t>ESA-funded 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GOCE+ </a:t>
            </a:r>
            <a:r>
              <a:rPr lang="en-GB" dirty="0" err="1">
                <a:latin typeface="Cambria" panose="02040503050406030204" pitchFamily="18" charset="0"/>
                <a:ea typeface="Cambria" panose="02040503050406030204" pitchFamily="18" charset="0"/>
              </a:rPr>
              <a:t>GeoExplore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dirty="0" smtClean="0">
                <a:latin typeface="Cambria" panose="02040503050406030204" pitchFamily="18" charset="0"/>
                <a:ea typeface="Cambria" panose="02040503050406030204" pitchFamily="18" charset="0"/>
              </a:rPr>
              <a:t>project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</a:p>
          <a:p>
            <a:r>
              <a:rPr lang="sk-SK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     - </a:t>
            </a:r>
            <a:r>
              <a:rPr lang="en-GB" dirty="0" smtClean="0">
                <a:latin typeface="Cambria" panose="02040503050406030204" pitchFamily="18" charset="0"/>
                <a:ea typeface="Cambria" panose="02040503050406030204" pitchFamily="18" charset="0"/>
              </a:rPr>
              <a:t>GOCE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+ </a:t>
            </a:r>
            <a:r>
              <a:rPr lang="en-GB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GeoExplore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 II</a:t>
            </a:r>
            <a:r>
              <a:rPr lang="en-GB" dirty="0" smtClean="0">
                <a:latin typeface="Cambria" panose="02040503050406030204" pitchFamily="18" charset="0"/>
                <a:ea typeface="Cambria" panose="02040503050406030204" pitchFamily="18" charset="0"/>
              </a:rPr>
              <a:t> project</a:t>
            </a:r>
            <a:r>
              <a:rPr lang="cs-CZ" dirty="0" smtClean="0">
                <a:latin typeface="Cambria" panose="02040503050406030204" pitchFamily="18" charset="0"/>
                <a:ea typeface="Cambria" panose="02040503050406030204" pitchFamily="18" charset="0"/>
              </a:rPr>
              <a:t>,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r>
              <a:rPr lang="cs-CZ" dirty="0" smtClean="0">
                <a:latin typeface="Cambria" panose="02040503050406030204" pitchFamily="18" charset="0"/>
                <a:ea typeface="Cambria" panose="02040503050406030204" pitchFamily="18" charset="0"/>
              </a:rPr>
              <a:t>      - </a:t>
            </a:r>
            <a:r>
              <a:rPr lang="en-GB" dirty="0" smtClean="0">
                <a:latin typeface="Cambria" panose="02040503050406030204" pitchFamily="18" charset="0"/>
                <a:ea typeface="Cambria" panose="02040503050406030204" pitchFamily="18" charset="0"/>
              </a:rPr>
              <a:t>Space-wise GOCE</a:t>
            </a:r>
            <a:r>
              <a:rPr lang="cs-CZ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cs-CZ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grid</a:t>
            </a:r>
            <a:r>
              <a:rPr lang="en-GB" dirty="0" smtClean="0">
                <a:latin typeface="Cambria" panose="02040503050406030204" pitchFamily="18" charset="0"/>
                <a:ea typeface="Cambria" panose="02040503050406030204" pitchFamily="18" charset="0"/>
              </a:rPr>
              <a:t> products</a:t>
            </a:r>
            <a:r>
              <a:rPr lang="cs-CZ" dirty="0" smtClean="0">
                <a:latin typeface="Cambria" panose="02040503050406030204" pitchFamily="18" charset="0"/>
                <a:ea typeface="Cambria" panose="02040503050406030204" pitchFamily="18" charset="0"/>
              </a:rPr>
              <a:t> – SPW_GRD_2_</a:t>
            </a:r>
            <a:r>
              <a:rPr lang="en-GB" dirty="0" smtClean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,</a:t>
            </a:r>
          </a:p>
          <a:p>
            <a:endParaRPr lang="sk-SK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  <a:r>
              <a:rPr lang="sk-SK" dirty="0" err="1">
                <a:latin typeface="Cambria" panose="02040503050406030204" pitchFamily="18" charset="0"/>
                <a:ea typeface="Cambria" panose="02040503050406030204" pitchFamily="18" charset="0"/>
              </a:rPr>
              <a:t>method</a:t>
            </a:r>
            <a:r>
              <a:rPr lang="sk-SK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sk-SK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for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dirty="0" smtClean="0">
                <a:latin typeface="Cambria" panose="02040503050406030204" pitchFamily="18" charset="0"/>
                <a:ea typeface="Cambria" panose="02040503050406030204" pitchFamily="18" charset="0"/>
              </a:rPr>
              <a:t>recovering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sk-SK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gravitational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sk-SK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field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sk-SK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quantities</a:t>
            </a:r>
            <a:r>
              <a:rPr lang="en-GB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on the Earth </a:t>
            </a:r>
            <a:r>
              <a:rPr lang="en-GB" dirty="0" smtClean="0">
                <a:latin typeface="Cambria" panose="02040503050406030204" pitchFamily="18" charset="0"/>
                <a:ea typeface="Cambria" panose="02040503050406030204" pitchFamily="18" charset="0"/>
              </a:rPr>
              <a:t>surface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,</a:t>
            </a:r>
          </a:p>
          <a:p>
            <a:pPr marL="285750" indent="-285750">
              <a:buFontTx/>
              <a:buChar char="-"/>
            </a:pPr>
            <a:endParaRPr lang="sk-SK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validation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 of </a:t>
            </a:r>
            <a:r>
              <a:rPr lang="cs-CZ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the</a:t>
            </a:r>
            <a:r>
              <a:rPr lang="cs-CZ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cs-CZ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official</a:t>
            </a:r>
            <a:r>
              <a:rPr lang="cs-CZ" dirty="0" smtClean="0">
                <a:latin typeface="Cambria" panose="02040503050406030204" pitchFamily="18" charset="0"/>
                <a:ea typeface="Cambria" panose="02040503050406030204" pitchFamily="18" charset="0"/>
              </a:rPr>
              <a:t> GOCE </a:t>
            </a:r>
            <a:r>
              <a:rPr lang="cs-CZ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Level</a:t>
            </a:r>
            <a:r>
              <a:rPr lang="cs-CZ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cs-CZ" dirty="0">
                <a:latin typeface="Cambria" panose="02040503050406030204" pitchFamily="18" charset="0"/>
                <a:ea typeface="Cambria" panose="02040503050406030204" pitchFamily="18" charset="0"/>
              </a:rPr>
              <a:t>2 SPW_GRD_2_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11" name="Obdélník 10"/>
          <p:cNvSpPr/>
          <p:nvPr/>
        </p:nvSpPr>
        <p:spPr bwMode="auto">
          <a:xfrm>
            <a:off x="1410676" y="6582932"/>
            <a:ext cx="970323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/>
            <a:r>
              <a:rPr lang="sk-SK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V</a:t>
            </a:r>
            <a:r>
              <a:rPr lang="sk-SK" sz="1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alidation</a:t>
            </a:r>
            <a:r>
              <a:rPr lang="sk-SK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of </a:t>
            </a:r>
            <a:r>
              <a:rPr lang="cs-CZ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GOCE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-based gravitational gradients grids by spectral combination method</a:t>
            </a:r>
            <a:endParaRPr lang="cs-CZ" sz="1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endParaRPr lang="cs-CZ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3"/>
          <a:srcRect l="31115" t="11933" r="31713" b="12311"/>
          <a:stretch/>
        </p:blipFill>
        <p:spPr>
          <a:xfrm>
            <a:off x="82968" y="2927440"/>
            <a:ext cx="4213843" cy="362309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4"/>
          <a:srcRect l="37917" t="9465" r="38854" b="28807"/>
          <a:stretch/>
        </p:blipFill>
        <p:spPr>
          <a:xfrm>
            <a:off x="4383051" y="2911268"/>
            <a:ext cx="3131655" cy="3510824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5"/>
          <a:srcRect r="26224"/>
          <a:stretch/>
        </p:blipFill>
        <p:spPr>
          <a:xfrm>
            <a:off x="7600946" y="2911268"/>
            <a:ext cx="4430187" cy="360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70213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 bwMode="auto">
          <a:xfrm>
            <a:off x="0" y="6582932"/>
            <a:ext cx="1410676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cs-CZ" sz="1400" dirty="0" err="1">
                <a:latin typeface="Cambria" panose="02040503050406030204" pitchFamily="18" charset="0"/>
              </a:rPr>
              <a:t>Pitoňák</a:t>
            </a:r>
            <a:r>
              <a:rPr lang="cs-CZ" sz="1400" dirty="0">
                <a:latin typeface="Cambria" panose="02040503050406030204" pitchFamily="18" charset="0"/>
              </a:rPr>
              <a:t> </a:t>
            </a:r>
            <a:r>
              <a:rPr lang="cs-CZ" sz="1400" dirty="0" smtClean="0">
                <a:latin typeface="Cambria" panose="02040503050406030204" pitchFamily="18" charset="0"/>
              </a:rPr>
              <a:t>et al.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9" name="Obdélník 8"/>
          <p:cNvSpPr/>
          <p:nvPr/>
        </p:nvSpPr>
        <p:spPr bwMode="auto">
          <a:xfrm>
            <a:off x="1410676" y="6582932"/>
            <a:ext cx="970323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/>
            <a:r>
              <a:rPr lang="sk-SK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V</a:t>
            </a:r>
            <a:r>
              <a:rPr lang="sk-SK" sz="1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alidation</a:t>
            </a:r>
            <a:r>
              <a:rPr lang="sk-SK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of </a:t>
            </a:r>
            <a:r>
              <a:rPr lang="cs-CZ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GOCE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-based gravitational gradients grids by spectral combination method</a:t>
            </a:r>
            <a:endParaRPr lang="cs-CZ" sz="1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endParaRPr lang="cs-CZ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Obdélník 9"/>
          <p:cNvSpPr/>
          <p:nvPr/>
        </p:nvSpPr>
        <p:spPr bwMode="auto">
          <a:xfrm>
            <a:off x="11113906" y="6582932"/>
            <a:ext cx="94906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cs-CZ" sz="1400" dirty="0" smtClean="0">
                <a:latin typeface="Cambria" panose="02040503050406030204" pitchFamily="18" charset="0"/>
              </a:rPr>
              <a:t>2/21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3078" name="TextovéPole 6"/>
          <p:cNvSpPr txBox="1">
            <a:spLocks noChangeArrowheads="1"/>
          </p:cNvSpPr>
          <p:nvPr/>
        </p:nvSpPr>
        <p:spPr bwMode="auto">
          <a:xfrm>
            <a:off x="0" y="4706"/>
            <a:ext cx="15285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cs-CZ" altLang="cs-CZ" sz="2000" b="1" dirty="0" err="1" smtClean="0">
                <a:latin typeface="Cambria" panose="02040503050406030204" pitchFamily="18" charset="0"/>
              </a:rPr>
              <a:t>Motivation</a:t>
            </a:r>
            <a:r>
              <a:rPr lang="cs-CZ" altLang="cs-CZ" sz="2000" b="1" dirty="0" smtClean="0">
                <a:latin typeface="Cambria" panose="02040503050406030204" pitchFamily="18" charset="0"/>
              </a:rPr>
              <a:t>:</a:t>
            </a:r>
            <a:endParaRPr lang="cs-CZ" altLang="cs-CZ" sz="2000" b="1" dirty="0">
              <a:latin typeface="Cambria" panose="02040503050406030204" pitchFamily="18" charset="0"/>
            </a:endParaRPr>
          </a:p>
        </p:txBody>
      </p:sp>
      <p:cxnSp>
        <p:nvCxnSpPr>
          <p:cNvPr id="4" name="Přímá spojnice 3"/>
          <p:cNvCxnSpPr>
            <a:stCxn id="9" idx="0"/>
          </p:cNvCxnSpPr>
          <p:nvPr/>
        </p:nvCxnSpPr>
        <p:spPr>
          <a:xfrm>
            <a:off x="6262291" y="6582932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9" t="25181" r="8549" b="24343"/>
          <a:stretch/>
        </p:blipFill>
        <p:spPr>
          <a:xfrm>
            <a:off x="5188301" y="465477"/>
            <a:ext cx="1735274" cy="779621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6" t="25079" r="8489" b="24603"/>
          <a:stretch/>
        </p:blipFill>
        <p:spPr>
          <a:xfrm>
            <a:off x="6923575" y="458911"/>
            <a:ext cx="1753839" cy="781200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0" t="24855" r="8694" b="24349"/>
          <a:stretch/>
        </p:blipFill>
        <p:spPr>
          <a:xfrm>
            <a:off x="8677414" y="453924"/>
            <a:ext cx="1725907" cy="781200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5" t="24603" r="8810" b="24444"/>
          <a:stretch/>
        </p:blipFill>
        <p:spPr>
          <a:xfrm>
            <a:off x="6944964" y="1256496"/>
            <a:ext cx="1723021" cy="781200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" t="24920" r="8572" b="24762"/>
          <a:stretch/>
        </p:blipFill>
        <p:spPr>
          <a:xfrm>
            <a:off x="8667985" y="1256496"/>
            <a:ext cx="1744763" cy="781200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2" t="24920" r="8691" b="24285"/>
          <a:stretch/>
        </p:blipFill>
        <p:spPr>
          <a:xfrm>
            <a:off x="8677414" y="2055697"/>
            <a:ext cx="1723523" cy="781200"/>
          </a:xfrm>
          <a:prstGeom prst="rect">
            <a:avLst/>
          </a:prstGeom>
        </p:spPr>
      </p:pic>
      <p:sp>
        <p:nvSpPr>
          <p:cNvPr id="26" name="Volný tvar 25"/>
          <p:cNvSpPr/>
          <p:nvPr/>
        </p:nvSpPr>
        <p:spPr>
          <a:xfrm>
            <a:off x="671541" y="934096"/>
            <a:ext cx="3211736" cy="1167273"/>
          </a:xfrm>
          <a:custGeom>
            <a:avLst/>
            <a:gdLst>
              <a:gd name="connsiteX0" fmla="*/ 0 w 3211736"/>
              <a:gd name="connsiteY0" fmla="*/ 1167273 h 1167273"/>
              <a:gd name="connsiteX1" fmla="*/ 680132 w 3211736"/>
              <a:gd name="connsiteY1" fmla="*/ 668509 h 1167273"/>
              <a:gd name="connsiteX2" fmla="*/ 1503848 w 3211736"/>
              <a:gd name="connsiteY2" fmla="*/ 290658 h 1167273"/>
              <a:gd name="connsiteX3" fmla="*/ 2335121 w 3211736"/>
              <a:gd name="connsiteY3" fmla="*/ 94175 h 1167273"/>
              <a:gd name="connsiteX4" fmla="*/ 3211736 w 3211736"/>
              <a:gd name="connsiteY4" fmla="*/ 3491 h 1167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1736" h="1167273">
                <a:moveTo>
                  <a:pt x="0" y="1167273"/>
                </a:moveTo>
                <a:cubicBezTo>
                  <a:pt x="214745" y="990942"/>
                  <a:pt x="429491" y="814612"/>
                  <a:pt x="680132" y="668509"/>
                </a:cubicBezTo>
                <a:cubicBezTo>
                  <a:pt x="930773" y="522406"/>
                  <a:pt x="1228017" y="386380"/>
                  <a:pt x="1503848" y="290658"/>
                </a:cubicBezTo>
                <a:cubicBezTo>
                  <a:pt x="1779680" y="194936"/>
                  <a:pt x="2050473" y="142036"/>
                  <a:pt x="2335121" y="94175"/>
                </a:cubicBezTo>
                <a:cubicBezTo>
                  <a:pt x="2619769" y="46314"/>
                  <a:pt x="3063114" y="-15402"/>
                  <a:pt x="3211736" y="3491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7" name="Obrázek 2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576" y="533987"/>
            <a:ext cx="1284701" cy="909395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94" y="4580622"/>
            <a:ext cx="2098548" cy="970951"/>
          </a:xfrm>
          <a:prstGeom prst="rect">
            <a:avLst/>
          </a:prstGeom>
        </p:spPr>
      </p:pic>
      <p:pic>
        <p:nvPicPr>
          <p:cNvPr id="20" name="Obrázek 1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95" y="5457325"/>
            <a:ext cx="2138400" cy="972000"/>
          </a:xfrm>
          <a:prstGeom prst="rect">
            <a:avLst/>
          </a:prstGeom>
        </p:spPr>
      </p:pic>
      <p:pic>
        <p:nvPicPr>
          <p:cNvPr id="21" name="Obrázek 2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3" y="4924531"/>
            <a:ext cx="1988791" cy="1620000"/>
          </a:xfrm>
          <a:prstGeom prst="rect">
            <a:avLst/>
          </a:prstGeom>
        </p:spPr>
      </p:pic>
      <p:sp>
        <p:nvSpPr>
          <p:cNvPr id="25" name="Volný tvar 24"/>
          <p:cNvSpPr/>
          <p:nvPr/>
        </p:nvSpPr>
        <p:spPr>
          <a:xfrm>
            <a:off x="1144708" y="3927641"/>
            <a:ext cx="8939960" cy="1569528"/>
          </a:xfrm>
          <a:custGeom>
            <a:avLst/>
            <a:gdLst>
              <a:gd name="connsiteX0" fmla="*/ 0 w 8939960"/>
              <a:gd name="connsiteY0" fmla="*/ 574564 h 2042881"/>
              <a:gd name="connsiteX1" fmla="*/ 506320 w 8939960"/>
              <a:gd name="connsiteY1" fmla="*/ 196713 h 2042881"/>
              <a:gd name="connsiteX2" fmla="*/ 1156224 w 8939960"/>
              <a:gd name="connsiteY2" fmla="*/ 230 h 2042881"/>
              <a:gd name="connsiteX3" fmla="*/ 1934598 w 8939960"/>
              <a:gd name="connsiteY3" fmla="*/ 166485 h 2042881"/>
              <a:gd name="connsiteX4" fmla="*/ 2652515 w 8939960"/>
              <a:gd name="connsiteY4" fmla="*/ 559450 h 2042881"/>
              <a:gd name="connsiteX5" fmla="*/ 3204178 w 8939960"/>
              <a:gd name="connsiteY5" fmla="*/ 1065771 h 2042881"/>
              <a:gd name="connsiteX6" fmla="*/ 3695385 w 8939960"/>
              <a:gd name="connsiteY6" fmla="*/ 1753460 h 2042881"/>
              <a:gd name="connsiteX7" fmla="*/ 4360403 w 8939960"/>
              <a:gd name="connsiteY7" fmla="*/ 2040627 h 2042881"/>
              <a:gd name="connsiteX8" fmla="*/ 5017864 w 8939960"/>
              <a:gd name="connsiteY8" fmla="*/ 1859258 h 2042881"/>
              <a:gd name="connsiteX9" fmla="*/ 5471286 w 8939960"/>
              <a:gd name="connsiteY9" fmla="*/ 1375609 h 2042881"/>
              <a:gd name="connsiteX10" fmla="*/ 5743338 w 8939960"/>
              <a:gd name="connsiteY10" fmla="*/ 1005314 h 2042881"/>
              <a:gd name="connsiteX11" fmla="*/ 6249659 w 8939960"/>
              <a:gd name="connsiteY11" fmla="*/ 604792 h 2042881"/>
              <a:gd name="connsiteX12" fmla="*/ 6718195 w 8939960"/>
              <a:gd name="connsiteY12" fmla="*/ 582121 h 2042881"/>
              <a:gd name="connsiteX13" fmla="*/ 7179173 w 8939960"/>
              <a:gd name="connsiteY13" fmla="*/ 272283 h 2042881"/>
              <a:gd name="connsiteX14" fmla="*/ 7587252 w 8939960"/>
              <a:gd name="connsiteY14" fmla="*/ 302511 h 2042881"/>
              <a:gd name="connsiteX15" fmla="*/ 8312727 w 8939960"/>
              <a:gd name="connsiteY15" fmla="*/ 975086 h 2042881"/>
              <a:gd name="connsiteX16" fmla="*/ 8939960 w 8939960"/>
              <a:gd name="connsiteY16" fmla="*/ 1383166 h 2042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939960" h="2042881">
                <a:moveTo>
                  <a:pt x="0" y="574564"/>
                </a:moveTo>
                <a:cubicBezTo>
                  <a:pt x="156808" y="433499"/>
                  <a:pt x="313616" y="292435"/>
                  <a:pt x="506320" y="196713"/>
                </a:cubicBezTo>
                <a:cubicBezTo>
                  <a:pt x="699024" y="100991"/>
                  <a:pt x="918178" y="5268"/>
                  <a:pt x="1156224" y="230"/>
                </a:cubicBezTo>
                <a:cubicBezTo>
                  <a:pt x="1394270" y="-4808"/>
                  <a:pt x="1685216" y="73282"/>
                  <a:pt x="1934598" y="166485"/>
                </a:cubicBezTo>
                <a:cubicBezTo>
                  <a:pt x="2183980" y="259688"/>
                  <a:pt x="2440918" y="409569"/>
                  <a:pt x="2652515" y="559450"/>
                </a:cubicBezTo>
                <a:cubicBezTo>
                  <a:pt x="2864112" y="709331"/>
                  <a:pt x="3030366" y="866769"/>
                  <a:pt x="3204178" y="1065771"/>
                </a:cubicBezTo>
                <a:cubicBezTo>
                  <a:pt x="3377990" y="1264773"/>
                  <a:pt x="3502681" y="1590984"/>
                  <a:pt x="3695385" y="1753460"/>
                </a:cubicBezTo>
                <a:cubicBezTo>
                  <a:pt x="3888089" y="1915936"/>
                  <a:pt x="4139990" y="2022994"/>
                  <a:pt x="4360403" y="2040627"/>
                </a:cubicBezTo>
                <a:cubicBezTo>
                  <a:pt x="4580816" y="2058260"/>
                  <a:pt x="4832717" y="1970094"/>
                  <a:pt x="5017864" y="1859258"/>
                </a:cubicBezTo>
                <a:cubicBezTo>
                  <a:pt x="5203011" y="1748422"/>
                  <a:pt x="5350374" y="1517933"/>
                  <a:pt x="5471286" y="1375609"/>
                </a:cubicBezTo>
                <a:cubicBezTo>
                  <a:pt x="5592198" y="1233285"/>
                  <a:pt x="5613609" y="1133783"/>
                  <a:pt x="5743338" y="1005314"/>
                </a:cubicBezTo>
                <a:cubicBezTo>
                  <a:pt x="5873067" y="876845"/>
                  <a:pt x="6087183" y="675324"/>
                  <a:pt x="6249659" y="604792"/>
                </a:cubicBezTo>
                <a:cubicBezTo>
                  <a:pt x="6412135" y="534260"/>
                  <a:pt x="6563276" y="637539"/>
                  <a:pt x="6718195" y="582121"/>
                </a:cubicBezTo>
                <a:cubicBezTo>
                  <a:pt x="6873114" y="526703"/>
                  <a:pt x="7034330" y="318885"/>
                  <a:pt x="7179173" y="272283"/>
                </a:cubicBezTo>
                <a:cubicBezTo>
                  <a:pt x="7324016" y="225681"/>
                  <a:pt x="7398326" y="185377"/>
                  <a:pt x="7587252" y="302511"/>
                </a:cubicBezTo>
                <a:cubicBezTo>
                  <a:pt x="7776178" y="419645"/>
                  <a:pt x="8087276" y="794977"/>
                  <a:pt x="8312727" y="975086"/>
                </a:cubicBezTo>
                <a:cubicBezTo>
                  <a:pt x="8538178" y="1155195"/>
                  <a:pt x="8790079" y="1300039"/>
                  <a:pt x="8939960" y="1383166"/>
                </a:cubicBezTo>
              </a:path>
            </a:pathLst>
          </a:custGeom>
          <a:noFill/>
          <a:ln w="571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9" name="Obrázek 1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595" y="4886129"/>
            <a:ext cx="1927103" cy="1620000"/>
          </a:xfrm>
          <a:prstGeom prst="rect">
            <a:avLst/>
          </a:prstGeom>
        </p:spPr>
      </p:pic>
      <p:pic>
        <p:nvPicPr>
          <p:cNvPr id="23" name="Obrázek 22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650"/>
          <a:stretch/>
        </p:blipFill>
        <p:spPr>
          <a:xfrm>
            <a:off x="2092056" y="3382920"/>
            <a:ext cx="1381650" cy="1031862"/>
          </a:xfrm>
          <a:prstGeom prst="rect">
            <a:avLst/>
          </a:prstGeom>
        </p:spPr>
      </p:pic>
      <p:pic>
        <p:nvPicPr>
          <p:cNvPr id="24" name="Obrázek 23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39" r="72527"/>
          <a:stretch/>
        </p:blipFill>
        <p:spPr>
          <a:xfrm>
            <a:off x="6250975" y="4444753"/>
            <a:ext cx="749089" cy="1079618"/>
          </a:xfrm>
          <a:prstGeom prst="rect">
            <a:avLst/>
          </a:prstGeom>
        </p:spPr>
      </p:pic>
      <p:pic>
        <p:nvPicPr>
          <p:cNvPr id="22" name="Obrázek 21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2" t="25417" r="25745" b="22376"/>
          <a:stretch/>
        </p:blipFill>
        <p:spPr>
          <a:xfrm rot="5400000">
            <a:off x="4674342" y="4567515"/>
            <a:ext cx="1427640" cy="997165"/>
          </a:xfrm>
          <a:prstGeom prst="rect">
            <a:avLst/>
          </a:prstGeom>
        </p:spPr>
      </p:pic>
      <p:graphicFrame>
        <p:nvGraphicFramePr>
          <p:cNvPr id="45" name="Objek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3101280"/>
              </p:ext>
            </p:extLst>
          </p:nvPr>
        </p:nvGraphicFramePr>
        <p:xfrm>
          <a:off x="969963" y="2587625"/>
          <a:ext cx="5008562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8" name="Equation" r:id="rId18" imgW="4952880" imgH="571320" progId="Equation.DSMT4">
                  <p:embed/>
                </p:oleObj>
              </mc:Choice>
              <mc:Fallback>
                <p:oleObj name="Equation" r:id="rId18" imgW="4952880" imgH="571320" progId="Equation.DSMT4">
                  <p:embed/>
                  <p:pic>
                    <p:nvPicPr>
                      <p:cNvPr id="3" name="Obj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9963" y="2587625"/>
                        <a:ext cx="5008562" cy="604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k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312011"/>
              </p:ext>
            </p:extLst>
          </p:nvPr>
        </p:nvGraphicFramePr>
        <p:xfrm>
          <a:off x="1153944" y="2028420"/>
          <a:ext cx="4814888" cy="60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9" name="Equation" r:id="rId20" imgW="4762440" imgH="571320" progId="Equation.DSMT4">
                  <p:embed/>
                </p:oleObj>
              </mc:Choice>
              <mc:Fallback>
                <p:oleObj name="Equation" r:id="rId20" imgW="4762440" imgH="571320" progId="Equation.DSMT4">
                  <p:embed/>
                  <p:pic>
                    <p:nvPicPr>
                      <p:cNvPr id="45" name="Objek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3944" y="2028420"/>
                        <a:ext cx="4814888" cy="604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k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9674652"/>
              </p:ext>
            </p:extLst>
          </p:nvPr>
        </p:nvGraphicFramePr>
        <p:xfrm>
          <a:off x="8796338" y="3197225"/>
          <a:ext cx="3060700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0" name="Equation" r:id="rId22" imgW="3060360" imgH="330120" progId="Equation.DSMT4">
                  <p:embed/>
                </p:oleObj>
              </mc:Choice>
              <mc:Fallback>
                <p:oleObj name="Equation" r:id="rId22" imgW="3060360" imgH="330120" progId="Equation.DSMT4">
                  <p:embed/>
                  <p:pic>
                    <p:nvPicPr>
                      <p:cNvPr id="92" name="Objek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96338" y="3197225"/>
                        <a:ext cx="3060700" cy="328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k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1976796"/>
              </p:ext>
            </p:extLst>
          </p:nvPr>
        </p:nvGraphicFramePr>
        <p:xfrm>
          <a:off x="8682038" y="3649663"/>
          <a:ext cx="32893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1" name="Equation" r:id="rId24" imgW="3288960" imgH="304560" progId="Equation.DSMT4">
                  <p:embed/>
                </p:oleObj>
              </mc:Choice>
              <mc:Fallback>
                <p:oleObj name="Equation" r:id="rId24" imgW="3288960" imgH="304560" progId="Equation.DSMT4">
                  <p:embed/>
                  <p:pic>
                    <p:nvPicPr>
                      <p:cNvPr id="47" name="Objek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2038" y="3649663"/>
                        <a:ext cx="3289300" cy="303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Volný tvar 49"/>
          <p:cNvSpPr/>
          <p:nvPr/>
        </p:nvSpPr>
        <p:spPr>
          <a:xfrm>
            <a:off x="5124450" y="406400"/>
            <a:ext cx="5391150" cy="2495550"/>
          </a:xfrm>
          <a:custGeom>
            <a:avLst/>
            <a:gdLst>
              <a:gd name="connsiteX0" fmla="*/ 0 w 5511800"/>
              <a:gd name="connsiteY0" fmla="*/ 0 h 2495550"/>
              <a:gd name="connsiteX1" fmla="*/ 12700 w 5511800"/>
              <a:gd name="connsiteY1" fmla="*/ 920750 h 2495550"/>
              <a:gd name="connsiteX2" fmla="*/ 3797300 w 5511800"/>
              <a:gd name="connsiteY2" fmla="*/ 2495550 h 2495550"/>
              <a:gd name="connsiteX3" fmla="*/ 5511800 w 5511800"/>
              <a:gd name="connsiteY3" fmla="*/ 2482850 h 2495550"/>
              <a:gd name="connsiteX4" fmla="*/ 5473700 w 5511800"/>
              <a:gd name="connsiteY4" fmla="*/ 12700 h 2495550"/>
              <a:gd name="connsiteX5" fmla="*/ 0 w 5511800"/>
              <a:gd name="connsiteY5" fmla="*/ 0 h 249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11800" h="2495550">
                <a:moveTo>
                  <a:pt x="0" y="0"/>
                </a:moveTo>
                <a:lnTo>
                  <a:pt x="12700" y="920750"/>
                </a:lnTo>
                <a:lnTo>
                  <a:pt x="3797300" y="2495550"/>
                </a:lnTo>
                <a:lnTo>
                  <a:pt x="5511800" y="2482850"/>
                </a:lnTo>
                <a:lnTo>
                  <a:pt x="5473700" y="12700"/>
                </a:lnTo>
                <a:lnTo>
                  <a:pt x="0" y="0"/>
                </a:lnTo>
                <a:close/>
              </a:path>
            </a:pathLst>
          </a:custGeom>
          <a:noFill/>
          <a:ln w="381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1" name="Obdélník 50"/>
          <p:cNvSpPr/>
          <p:nvPr/>
        </p:nvSpPr>
        <p:spPr>
          <a:xfrm>
            <a:off x="3041650" y="2052859"/>
            <a:ext cx="781050" cy="996550"/>
          </a:xfrm>
          <a:prstGeom prst="rect">
            <a:avLst/>
          </a:prstGeom>
          <a:noFill/>
          <a:ln w="28575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53" name="Přímá spojnice se šipkou 52"/>
          <p:cNvCxnSpPr/>
          <p:nvPr/>
        </p:nvCxnSpPr>
        <p:spPr>
          <a:xfrm flipH="1">
            <a:off x="3822700" y="1443382"/>
            <a:ext cx="1600200" cy="657987"/>
          </a:xfrm>
          <a:prstGeom prst="straightConnector1">
            <a:avLst/>
          </a:prstGeom>
          <a:ln w="38100">
            <a:solidFill>
              <a:srgbClr val="008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bdélník 53"/>
          <p:cNvSpPr/>
          <p:nvPr/>
        </p:nvSpPr>
        <p:spPr>
          <a:xfrm>
            <a:off x="982125" y="2101369"/>
            <a:ext cx="865725" cy="94028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56" name="Přímá spojnice se šipkou 55"/>
          <p:cNvCxnSpPr>
            <a:stCxn id="23" idx="1"/>
          </p:cNvCxnSpPr>
          <p:nvPr/>
        </p:nvCxnSpPr>
        <p:spPr>
          <a:xfrm flipH="1" flipV="1">
            <a:off x="1410676" y="3049409"/>
            <a:ext cx="681380" cy="84944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Přímá spojnice se šipkou 73"/>
          <p:cNvCxnSpPr>
            <a:stCxn id="22" idx="2"/>
          </p:cNvCxnSpPr>
          <p:nvPr/>
        </p:nvCxnSpPr>
        <p:spPr>
          <a:xfrm flipH="1" flipV="1">
            <a:off x="1844375" y="2405581"/>
            <a:ext cx="3045205" cy="266051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Přímá spojnice se šipkou 75"/>
          <p:cNvCxnSpPr/>
          <p:nvPr/>
        </p:nvCxnSpPr>
        <p:spPr>
          <a:xfrm flipH="1" flipV="1">
            <a:off x="1847850" y="2297409"/>
            <a:ext cx="4399650" cy="280946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ovéPole 6"/>
          <p:cNvSpPr txBox="1">
            <a:spLocks noChangeArrowheads="1"/>
          </p:cNvSpPr>
          <p:nvPr/>
        </p:nvSpPr>
        <p:spPr bwMode="auto">
          <a:xfrm>
            <a:off x="10515600" y="535834"/>
            <a:ext cx="15215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cs-CZ" altLang="cs-CZ" sz="1600" dirty="0" smtClean="0">
                <a:latin typeface="Cambria" panose="02040503050406030204" pitchFamily="18" charset="0"/>
              </a:rPr>
              <a:t>GRD_SPW_2_r2</a:t>
            </a:r>
            <a:endParaRPr lang="cs-CZ" altLang="cs-CZ" sz="1600" dirty="0">
              <a:latin typeface="Cambria" panose="02040503050406030204" pitchFamily="18" charset="0"/>
            </a:endParaRPr>
          </a:p>
        </p:txBody>
      </p:sp>
      <p:sp>
        <p:nvSpPr>
          <p:cNvPr id="85" name="TextovéPole 6"/>
          <p:cNvSpPr txBox="1">
            <a:spLocks noChangeArrowheads="1"/>
          </p:cNvSpPr>
          <p:nvPr/>
        </p:nvSpPr>
        <p:spPr bwMode="auto">
          <a:xfrm>
            <a:off x="10515600" y="850329"/>
            <a:ext cx="15215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cs-CZ" altLang="cs-CZ" sz="1600" dirty="0" smtClean="0">
                <a:latin typeface="Cambria" panose="02040503050406030204" pitchFamily="18" charset="0"/>
              </a:rPr>
              <a:t>GRD_SPW_2_r4</a:t>
            </a:r>
            <a:endParaRPr lang="cs-CZ" altLang="cs-CZ" sz="1600" dirty="0">
              <a:latin typeface="Cambria" panose="02040503050406030204" pitchFamily="18" charset="0"/>
            </a:endParaRPr>
          </a:p>
        </p:txBody>
      </p:sp>
      <p:sp>
        <p:nvSpPr>
          <p:cNvPr id="87" name="TextovéPole 6"/>
          <p:cNvSpPr txBox="1">
            <a:spLocks noChangeArrowheads="1"/>
          </p:cNvSpPr>
          <p:nvPr/>
        </p:nvSpPr>
        <p:spPr bwMode="auto">
          <a:xfrm>
            <a:off x="10515600" y="1193246"/>
            <a:ext cx="15215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cs-CZ" altLang="cs-CZ" sz="1600" dirty="0" smtClean="0">
                <a:latin typeface="Cambria" panose="02040503050406030204" pitchFamily="18" charset="0"/>
              </a:rPr>
              <a:t>GRD_SPW_2_r5</a:t>
            </a:r>
            <a:endParaRPr lang="cs-CZ" altLang="cs-CZ" sz="1600" dirty="0">
              <a:latin typeface="Cambria" panose="02040503050406030204" pitchFamily="18" charset="0"/>
            </a:endParaRPr>
          </a:p>
        </p:txBody>
      </p:sp>
      <p:sp>
        <p:nvSpPr>
          <p:cNvPr id="88" name="TextovéPole 6"/>
          <p:cNvSpPr txBox="1">
            <a:spLocks noChangeArrowheads="1"/>
          </p:cNvSpPr>
          <p:nvPr/>
        </p:nvSpPr>
        <p:spPr bwMode="auto">
          <a:xfrm>
            <a:off x="10515600" y="1535340"/>
            <a:ext cx="15215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cs-CZ" altLang="cs-CZ" sz="1600" dirty="0" smtClean="0">
                <a:latin typeface="Cambria" panose="02040503050406030204" pitchFamily="18" charset="0"/>
              </a:rPr>
              <a:t>GRD_SPW_2_r6</a:t>
            </a:r>
            <a:endParaRPr lang="cs-CZ" altLang="cs-CZ" sz="1600" dirty="0">
              <a:latin typeface="Cambria" panose="02040503050406030204" pitchFamily="18" charset="0"/>
            </a:endParaRPr>
          </a:p>
        </p:txBody>
      </p:sp>
      <p:sp>
        <p:nvSpPr>
          <p:cNvPr id="63" name="Obdélník 62"/>
          <p:cNvSpPr/>
          <p:nvPr/>
        </p:nvSpPr>
        <p:spPr>
          <a:xfrm>
            <a:off x="8602980" y="3083850"/>
            <a:ext cx="3434190" cy="945828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41578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5" grpId="0" animBg="1"/>
      <p:bldP spid="50" grpId="0" animBg="1"/>
      <p:bldP spid="51" grpId="0" animBg="1"/>
      <p:bldP spid="54" grpId="0" animBg="1"/>
      <p:bldP spid="83" grpId="0"/>
      <p:bldP spid="85" grpId="0"/>
      <p:bldP spid="87" grpId="0"/>
      <p:bldP spid="88" grpId="0"/>
      <p:bldP spid="63" grpId="0" animBg="1"/>
      <p:bldP spid="6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 bwMode="auto">
          <a:xfrm>
            <a:off x="0" y="6582932"/>
            <a:ext cx="1410676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cs-CZ" sz="1400" dirty="0" err="1">
                <a:latin typeface="Cambria" panose="02040503050406030204" pitchFamily="18" charset="0"/>
              </a:rPr>
              <a:t>Pitoňák</a:t>
            </a:r>
            <a:r>
              <a:rPr lang="cs-CZ" sz="1400" dirty="0">
                <a:latin typeface="Cambria" panose="02040503050406030204" pitchFamily="18" charset="0"/>
              </a:rPr>
              <a:t> </a:t>
            </a:r>
            <a:r>
              <a:rPr lang="cs-CZ" sz="1400" dirty="0" smtClean="0">
                <a:latin typeface="Cambria" panose="02040503050406030204" pitchFamily="18" charset="0"/>
              </a:rPr>
              <a:t>et al.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10" name="Obdélník 9"/>
          <p:cNvSpPr/>
          <p:nvPr/>
        </p:nvSpPr>
        <p:spPr bwMode="auto">
          <a:xfrm>
            <a:off x="11113906" y="6582932"/>
            <a:ext cx="94906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sk-SK" sz="1400" dirty="0">
                <a:latin typeface="Cambria" panose="02040503050406030204" pitchFamily="18" charset="0"/>
              </a:rPr>
              <a:t>3</a:t>
            </a:r>
            <a:r>
              <a:rPr lang="cs-CZ" sz="1400" dirty="0" smtClean="0">
                <a:latin typeface="Cambria" panose="02040503050406030204" pitchFamily="18" charset="0"/>
              </a:rPr>
              <a:t>/21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3078" name="TextovéPole 6"/>
          <p:cNvSpPr txBox="1">
            <a:spLocks noChangeArrowheads="1"/>
          </p:cNvSpPr>
          <p:nvPr/>
        </p:nvSpPr>
        <p:spPr bwMode="auto">
          <a:xfrm>
            <a:off x="0" y="15210"/>
            <a:ext cx="373576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cs-CZ" altLang="cs-CZ" sz="2000" b="1" dirty="0" err="1" smtClean="0">
                <a:latin typeface="Cambria" panose="02040503050406030204" pitchFamily="18" charset="0"/>
              </a:rPr>
              <a:t>Spectral</a:t>
            </a:r>
            <a:r>
              <a:rPr lang="cs-CZ" altLang="cs-CZ" sz="2000" b="1" dirty="0" smtClean="0">
                <a:latin typeface="Cambria" panose="02040503050406030204" pitchFamily="18" charset="0"/>
              </a:rPr>
              <a:t> </a:t>
            </a:r>
            <a:r>
              <a:rPr lang="cs-CZ" altLang="cs-CZ" sz="2000" b="1" dirty="0" err="1" smtClean="0">
                <a:latin typeface="Cambria" panose="02040503050406030204" pitchFamily="18" charset="0"/>
              </a:rPr>
              <a:t>combination</a:t>
            </a:r>
            <a:r>
              <a:rPr lang="cs-CZ" altLang="cs-CZ" sz="2000" b="1" dirty="0" smtClean="0">
                <a:latin typeface="Cambria" panose="02040503050406030204" pitchFamily="18" charset="0"/>
              </a:rPr>
              <a:t> </a:t>
            </a:r>
            <a:r>
              <a:rPr lang="cs-CZ" altLang="cs-CZ" sz="2000" b="1" dirty="0" err="1" smtClean="0">
                <a:latin typeface="Cambria" panose="02040503050406030204" pitchFamily="18" charset="0"/>
              </a:rPr>
              <a:t>method</a:t>
            </a:r>
            <a:r>
              <a:rPr lang="cs-CZ" altLang="cs-CZ" sz="2000" b="1" dirty="0" smtClean="0">
                <a:latin typeface="Cambria" panose="02040503050406030204" pitchFamily="18" charset="0"/>
              </a:rPr>
              <a:t>:</a:t>
            </a:r>
            <a:endParaRPr lang="cs-CZ" altLang="cs-CZ" sz="2000" b="1" dirty="0">
              <a:latin typeface="Cambria" panose="02040503050406030204" pitchFamily="18" charset="0"/>
            </a:endParaRPr>
          </a:p>
        </p:txBody>
      </p:sp>
      <p:sp>
        <p:nvSpPr>
          <p:cNvPr id="11" name="Obdélník 10"/>
          <p:cNvSpPr/>
          <p:nvPr/>
        </p:nvSpPr>
        <p:spPr bwMode="auto">
          <a:xfrm>
            <a:off x="1410676" y="6582932"/>
            <a:ext cx="970323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/>
            <a:r>
              <a:rPr lang="sk-SK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V</a:t>
            </a:r>
            <a:r>
              <a:rPr lang="sk-SK" sz="1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alidation</a:t>
            </a:r>
            <a:r>
              <a:rPr lang="sk-SK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of </a:t>
            </a:r>
            <a:r>
              <a:rPr lang="cs-CZ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GOCE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-based gravitational gradients grids by spectral combination method</a:t>
            </a:r>
            <a:endParaRPr lang="cs-CZ" sz="1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endParaRPr lang="cs-CZ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20040" y="70400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406905"/>
              </p:ext>
            </p:extLst>
          </p:nvPr>
        </p:nvGraphicFramePr>
        <p:xfrm>
          <a:off x="320040" y="3719162"/>
          <a:ext cx="7535863" cy="1649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3" name="Equation" r:id="rId4" imgW="7480080" imgH="1638000" progId="Equation.DSMT4">
                  <p:embed/>
                </p:oleObj>
              </mc:Choice>
              <mc:Fallback>
                <p:oleObj name="Equation" r:id="rId4" imgW="7480080" imgH="16380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" y="3719162"/>
                        <a:ext cx="7535863" cy="16494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ovéPole 5"/>
          <p:cNvSpPr txBox="1"/>
          <p:nvPr/>
        </p:nvSpPr>
        <p:spPr>
          <a:xfrm>
            <a:off x="232597" y="704006"/>
            <a:ext cx="96695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Cambria" panose="02040503050406030204" pitchFamily="18" charset="0"/>
                <a:ea typeface="Cambria" panose="02040503050406030204" pitchFamily="18" charset="0"/>
              </a:rPr>
              <a:t>The solution of the spherical </a:t>
            </a:r>
            <a:r>
              <a:rPr lang="en-GB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gradiometric</a:t>
            </a:r>
            <a:r>
              <a:rPr lang="en-GB" sz="1600" dirty="0">
                <a:latin typeface="Cambria" panose="02040503050406030204" pitchFamily="18" charset="0"/>
                <a:ea typeface="Cambria" panose="02040503050406030204" pitchFamily="18" charset="0"/>
              </a:rPr>
              <a:t> boundary-value problem (BVP) for </a:t>
            </a:r>
            <a:r>
              <a:rPr lang="cs-CZ" sz="16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height</a:t>
            </a:r>
            <a:r>
              <a:rPr lang="cs-CZ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cs-CZ" sz="16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anomalies</a:t>
            </a:r>
            <a:r>
              <a:rPr lang="cs-CZ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sk-SK" sz="16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is</a:t>
            </a:r>
            <a:r>
              <a:rPr lang="sk-SK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sk-SK" sz="16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defined</a:t>
            </a:r>
            <a:r>
              <a:rPr lang="sk-SK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 as:</a:t>
            </a:r>
            <a:endParaRPr lang="cs-CZ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5" name="TextovéPole 14"/>
          <p:cNvSpPr txBox="1"/>
          <p:nvPr/>
        </p:nvSpPr>
        <p:spPr>
          <a:xfrm>
            <a:off x="232597" y="2812510"/>
            <a:ext cx="7359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6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where</a:t>
            </a:r>
            <a:endParaRPr lang="cs-CZ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16" name="Objek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5243007"/>
              </p:ext>
            </p:extLst>
          </p:nvPr>
        </p:nvGraphicFramePr>
        <p:xfrm>
          <a:off x="968504" y="2741457"/>
          <a:ext cx="4779962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4" name="Equation" r:id="rId6" imgW="4736880" imgH="545760" progId="Equation.DSMT4">
                  <p:embed/>
                </p:oleObj>
              </mc:Choice>
              <mc:Fallback>
                <p:oleObj name="Equation" r:id="rId6" imgW="4736880" imgH="54576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8504" y="2741457"/>
                        <a:ext cx="4779962" cy="541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9531169"/>
              </p:ext>
            </p:extLst>
          </p:nvPr>
        </p:nvGraphicFramePr>
        <p:xfrm>
          <a:off x="320040" y="1043087"/>
          <a:ext cx="7469188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5" name="Equation" r:id="rId8" imgW="7416720" imgH="1638000" progId="Equation.DSMT4">
                  <p:embed/>
                </p:oleObj>
              </mc:Choice>
              <mc:Fallback>
                <p:oleObj name="Equation" r:id="rId8" imgW="7416720" imgH="1638000" progId="Equation.DSMT4">
                  <p:embed/>
                  <p:pic>
                    <p:nvPicPr>
                      <p:cNvPr id="3" name="Obj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" y="1043087"/>
                        <a:ext cx="7469188" cy="165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k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0004719"/>
              </p:ext>
            </p:extLst>
          </p:nvPr>
        </p:nvGraphicFramePr>
        <p:xfrm>
          <a:off x="1055947" y="5400654"/>
          <a:ext cx="5305425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6" name="Equation" r:id="rId10" imgW="5257800" imgH="545760" progId="Equation.DSMT4">
                  <p:embed/>
                </p:oleObj>
              </mc:Choice>
              <mc:Fallback>
                <p:oleObj name="Equation" r:id="rId10" imgW="5257800" imgH="545760" progId="Equation.DSMT4">
                  <p:embed/>
                  <p:pic>
                    <p:nvPicPr>
                      <p:cNvPr id="16" name="Objek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5947" y="5400654"/>
                        <a:ext cx="5305425" cy="541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ovéPole 16"/>
          <p:cNvSpPr txBox="1"/>
          <p:nvPr/>
        </p:nvSpPr>
        <p:spPr>
          <a:xfrm>
            <a:off x="232597" y="3271460"/>
            <a:ext cx="116915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6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We</a:t>
            </a:r>
            <a:r>
              <a:rPr lang="cs-CZ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cs-CZ" sz="16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present</a:t>
            </a:r>
            <a:r>
              <a:rPr lang="cs-CZ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 t</a:t>
            </a:r>
            <a:r>
              <a:rPr lang="en-GB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he </a:t>
            </a:r>
            <a:r>
              <a:rPr lang="en-GB" sz="1600" dirty="0">
                <a:latin typeface="Cambria" panose="02040503050406030204" pitchFamily="18" charset="0"/>
                <a:ea typeface="Cambria" panose="02040503050406030204" pitchFamily="18" charset="0"/>
              </a:rPr>
              <a:t>solution of the spherical </a:t>
            </a:r>
            <a:r>
              <a:rPr lang="en-GB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gradiometric</a:t>
            </a:r>
            <a:r>
              <a:rPr lang="en-GB" sz="1600" dirty="0">
                <a:latin typeface="Cambria" panose="02040503050406030204" pitchFamily="18" charset="0"/>
                <a:ea typeface="Cambria" panose="02040503050406030204" pitchFamily="18" charset="0"/>
              </a:rPr>
              <a:t> boundary-value problem (BVP) for </a:t>
            </a:r>
            <a:r>
              <a:rPr lang="cs-CZ" sz="16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gravity</a:t>
            </a:r>
            <a:r>
              <a:rPr lang="cs-CZ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cs-CZ" sz="16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disturbances</a:t>
            </a:r>
            <a:r>
              <a:rPr lang="cs-CZ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 in </a:t>
            </a:r>
            <a:r>
              <a:rPr lang="cs-CZ" sz="16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the</a:t>
            </a:r>
            <a:r>
              <a:rPr lang="cs-CZ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cs-CZ" sz="16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following</a:t>
            </a:r>
            <a:r>
              <a:rPr lang="cs-CZ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cs-CZ" sz="16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form</a:t>
            </a:r>
            <a:r>
              <a:rPr lang="sk-SK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  <a:endParaRPr lang="cs-CZ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320040" y="5477947"/>
            <a:ext cx="7359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6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where</a:t>
            </a:r>
            <a:endParaRPr lang="cs-CZ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21298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 bwMode="auto">
          <a:xfrm>
            <a:off x="0" y="6582932"/>
            <a:ext cx="1410676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cs-CZ" sz="1400" dirty="0" err="1">
                <a:latin typeface="Cambria" panose="02040503050406030204" pitchFamily="18" charset="0"/>
              </a:rPr>
              <a:t>Pitoňák</a:t>
            </a:r>
            <a:r>
              <a:rPr lang="cs-CZ" sz="1400" dirty="0">
                <a:latin typeface="Cambria" panose="02040503050406030204" pitchFamily="18" charset="0"/>
              </a:rPr>
              <a:t> </a:t>
            </a:r>
            <a:r>
              <a:rPr lang="cs-CZ" sz="1400" dirty="0" smtClean="0">
                <a:latin typeface="Cambria" panose="02040503050406030204" pitchFamily="18" charset="0"/>
              </a:rPr>
              <a:t>et al.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10" name="Obdélník 9"/>
          <p:cNvSpPr/>
          <p:nvPr/>
        </p:nvSpPr>
        <p:spPr bwMode="auto">
          <a:xfrm>
            <a:off x="11113906" y="6582932"/>
            <a:ext cx="94906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en-GB" sz="1400" dirty="0">
                <a:latin typeface="Cambria" panose="02040503050406030204" pitchFamily="18" charset="0"/>
              </a:rPr>
              <a:t>4</a:t>
            </a:r>
            <a:r>
              <a:rPr lang="cs-CZ" sz="1400" dirty="0" smtClean="0">
                <a:latin typeface="Cambria" panose="02040503050406030204" pitchFamily="18" charset="0"/>
              </a:rPr>
              <a:t>/21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3078" name="TextovéPole 6"/>
          <p:cNvSpPr txBox="1">
            <a:spLocks noChangeArrowheads="1"/>
          </p:cNvSpPr>
          <p:nvPr/>
        </p:nvSpPr>
        <p:spPr bwMode="auto">
          <a:xfrm>
            <a:off x="0" y="-1"/>
            <a:ext cx="68196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cs-CZ" altLang="cs-CZ" sz="2000" b="1" dirty="0" err="1" smtClean="0">
                <a:latin typeface="Cambria" panose="02040503050406030204" pitchFamily="18" charset="0"/>
              </a:rPr>
              <a:t>Spectral</a:t>
            </a:r>
            <a:r>
              <a:rPr lang="cs-CZ" altLang="cs-CZ" sz="2000" b="1" dirty="0" smtClean="0">
                <a:latin typeface="Cambria" panose="02040503050406030204" pitchFamily="18" charset="0"/>
              </a:rPr>
              <a:t> </a:t>
            </a:r>
            <a:r>
              <a:rPr lang="cs-CZ" altLang="cs-CZ" sz="2000" b="1" dirty="0" err="1" smtClean="0">
                <a:latin typeface="Cambria" panose="02040503050406030204" pitchFamily="18" charset="0"/>
              </a:rPr>
              <a:t>combination</a:t>
            </a:r>
            <a:r>
              <a:rPr lang="cs-CZ" altLang="cs-CZ" sz="2000" b="1" dirty="0" smtClean="0">
                <a:latin typeface="Cambria" panose="02040503050406030204" pitchFamily="18" charset="0"/>
              </a:rPr>
              <a:t> </a:t>
            </a:r>
            <a:r>
              <a:rPr lang="cs-CZ" altLang="cs-CZ" sz="2000" b="1" dirty="0" err="1" smtClean="0">
                <a:latin typeface="Cambria" panose="02040503050406030204" pitchFamily="18" charset="0"/>
              </a:rPr>
              <a:t>method</a:t>
            </a:r>
            <a:r>
              <a:rPr lang="cs-CZ" altLang="cs-CZ" sz="2000" b="1" dirty="0" smtClean="0">
                <a:latin typeface="Cambria" panose="02040503050406030204" pitchFamily="18" charset="0"/>
              </a:rPr>
              <a:t>: </a:t>
            </a:r>
            <a:r>
              <a:rPr lang="cs-CZ" altLang="cs-CZ" sz="2000" b="1" dirty="0" err="1" smtClean="0">
                <a:latin typeface="Cambria" panose="02040503050406030204" pitchFamily="18" charset="0"/>
              </a:rPr>
              <a:t>one</a:t>
            </a:r>
            <a:r>
              <a:rPr lang="cs-CZ" altLang="cs-CZ" sz="2000" b="1" dirty="0" smtClean="0">
                <a:latin typeface="Cambria" panose="02040503050406030204" pitchFamily="18" charset="0"/>
              </a:rPr>
              <a:t> </a:t>
            </a:r>
            <a:r>
              <a:rPr lang="cs-CZ" altLang="cs-CZ" sz="2000" b="1" dirty="0" err="1" smtClean="0">
                <a:latin typeface="Cambria" panose="02040503050406030204" pitchFamily="18" charset="0"/>
              </a:rPr>
              <a:t>component</a:t>
            </a:r>
            <a:r>
              <a:rPr lang="cs-CZ" altLang="cs-CZ" sz="2000" b="1" dirty="0" smtClean="0">
                <a:latin typeface="Cambria" panose="02040503050406030204" pitchFamily="18" charset="0"/>
              </a:rPr>
              <a:t> </a:t>
            </a:r>
            <a:r>
              <a:rPr lang="cs-CZ" altLang="cs-CZ" sz="2000" b="1" dirty="0" err="1" smtClean="0">
                <a:latin typeface="Cambria" panose="02040503050406030204" pitchFamily="18" charset="0"/>
              </a:rPr>
              <a:t>estimator</a:t>
            </a:r>
            <a:endParaRPr lang="cs-CZ" altLang="cs-CZ" sz="2000" b="1" dirty="0">
              <a:latin typeface="Cambria" panose="02040503050406030204" pitchFamily="18" charset="0"/>
            </a:endParaRPr>
          </a:p>
        </p:txBody>
      </p:sp>
      <p:sp>
        <p:nvSpPr>
          <p:cNvPr id="11" name="Obdélník 10"/>
          <p:cNvSpPr/>
          <p:nvPr/>
        </p:nvSpPr>
        <p:spPr bwMode="auto">
          <a:xfrm>
            <a:off x="1410676" y="6582932"/>
            <a:ext cx="970323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/>
            <a:r>
              <a:rPr lang="sk-SK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V</a:t>
            </a:r>
            <a:r>
              <a:rPr lang="sk-SK" sz="1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alidation</a:t>
            </a:r>
            <a:r>
              <a:rPr lang="sk-SK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of </a:t>
            </a:r>
            <a:r>
              <a:rPr lang="cs-CZ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GOCE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-based gravitational gradients grids by spectral combination method</a:t>
            </a:r>
            <a:endParaRPr lang="cs-CZ" sz="1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endParaRPr lang="cs-CZ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24840" y="296096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8023833"/>
              </p:ext>
            </p:extLst>
          </p:nvPr>
        </p:nvGraphicFramePr>
        <p:xfrm>
          <a:off x="223838" y="1223963"/>
          <a:ext cx="8418512" cy="1751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0" name="Equation" r:id="rId4" imgW="8356320" imgH="1739880" progId="Equation.DSMT4">
                  <p:embed/>
                </p:oleObj>
              </mc:Choice>
              <mc:Fallback>
                <p:oleObj name="Equation" r:id="rId4" imgW="8356320" imgH="1739880" progId="Equation.DSMT4">
                  <p:embed/>
                  <p:pic>
                    <p:nvPicPr>
                      <p:cNvPr id="3" name="Obj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838" y="1223963"/>
                        <a:ext cx="8418512" cy="1751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9110600"/>
              </p:ext>
            </p:extLst>
          </p:nvPr>
        </p:nvGraphicFramePr>
        <p:xfrm>
          <a:off x="9363089" y="4066163"/>
          <a:ext cx="2346325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1" name="Equation" r:id="rId6" imgW="2273040" imgH="596880" progId="Equation.DSMT4">
                  <p:embed/>
                </p:oleObj>
              </mc:Choice>
              <mc:Fallback>
                <p:oleObj name="Equation" r:id="rId6" imgW="2273040" imgH="59688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63089" y="4066163"/>
                        <a:ext cx="2346325" cy="565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5" t="11001" r="37145" b="73546"/>
          <a:stretch/>
        </p:blipFill>
        <p:spPr>
          <a:xfrm>
            <a:off x="6982691" y="-1"/>
            <a:ext cx="5080275" cy="1719177"/>
          </a:xfrm>
          <a:prstGeom prst="rect">
            <a:avLst/>
          </a:prstGeom>
        </p:spPr>
      </p:pic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484028"/>
              </p:ext>
            </p:extLst>
          </p:nvPr>
        </p:nvGraphicFramePr>
        <p:xfrm>
          <a:off x="268288" y="3473450"/>
          <a:ext cx="8547100" cy="175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2" name="Equation" r:id="rId9" imgW="8483400" imgH="1739880" progId="Equation.DSMT4">
                  <p:embed/>
                </p:oleObj>
              </mc:Choice>
              <mc:Fallback>
                <p:oleObj name="Equation" r:id="rId9" imgW="8483400" imgH="1739880" progId="Equation.DSMT4">
                  <p:embed/>
                  <p:pic>
                    <p:nvPicPr>
                      <p:cNvPr id="9" name="Objek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288" y="3473450"/>
                        <a:ext cx="8547100" cy="1751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k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3057867"/>
              </p:ext>
            </p:extLst>
          </p:nvPr>
        </p:nvGraphicFramePr>
        <p:xfrm>
          <a:off x="9350375" y="1817688"/>
          <a:ext cx="2173288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3" name="Equation" r:id="rId11" imgW="2108160" imgH="596880" progId="Equation.DSMT4">
                  <p:embed/>
                </p:oleObj>
              </mc:Choice>
              <mc:Fallback>
                <p:oleObj name="Equation" r:id="rId11" imgW="2108160" imgH="596880" progId="Equation.DSMT4">
                  <p:embed/>
                  <p:pic>
                    <p:nvPicPr>
                      <p:cNvPr id="7" name="Objek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50375" y="1817688"/>
                        <a:ext cx="2173288" cy="565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113814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 bwMode="auto">
          <a:xfrm>
            <a:off x="0" y="6582932"/>
            <a:ext cx="1410676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cs-CZ" sz="1400" dirty="0" err="1">
                <a:latin typeface="Cambria" panose="02040503050406030204" pitchFamily="18" charset="0"/>
              </a:rPr>
              <a:t>Pitoňák</a:t>
            </a:r>
            <a:r>
              <a:rPr lang="cs-CZ" sz="1400" dirty="0">
                <a:latin typeface="Cambria" panose="02040503050406030204" pitchFamily="18" charset="0"/>
              </a:rPr>
              <a:t> </a:t>
            </a:r>
            <a:r>
              <a:rPr lang="cs-CZ" sz="1400" dirty="0" smtClean="0">
                <a:latin typeface="Cambria" panose="02040503050406030204" pitchFamily="18" charset="0"/>
              </a:rPr>
              <a:t>et al.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10" name="Obdélník 9"/>
          <p:cNvSpPr/>
          <p:nvPr/>
        </p:nvSpPr>
        <p:spPr bwMode="auto">
          <a:xfrm>
            <a:off x="11113906" y="6582932"/>
            <a:ext cx="94906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en-GB" sz="1400" dirty="0" smtClean="0">
                <a:latin typeface="Cambria" panose="02040503050406030204" pitchFamily="18" charset="0"/>
              </a:rPr>
              <a:t>5</a:t>
            </a:r>
            <a:r>
              <a:rPr lang="cs-CZ" sz="1400" dirty="0" smtClean="0">
                <a:latin typeface="Cambria" panose="02040503050406030204" pitchFamily="18" charset="0"/>
              </a:rPr>
              <a:t>/21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3078" name="TextovéPole 6"/>
          <p:cNvSpPr txBox="1">
            <a:spLocks noChangeArrowheads="1"/>
          </p:cNvSpPr>
          <p:nvPr/>
        </p:nvSpPr>
        <p:spPr bwMode="auto">
          <a:xfrm>
            <a:off x="0" y="0"/>
            <a:ext cx="697524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cs-CZ" altLang="cs-CZ" sz="2000" b="1" dirty="0" err="1" smtClean="0">
                <a:latin typeface="Cambria" panose="02040503050406030204" pitchFamily="18" charset="0"/>
              </a:rPr>
              <a:t>Spectral</a:t>
            </a:r>
            <a:r>
              <a:rPr lang="cs-CZ" altLang="cs-CZ" sz="2000" b="1" dirty="0" smtClean="0">
                <a:latin typeface="Cambria" panose="02040503050406030204" pitchFamily="18" charset="0"/>
              </a:rPr>
              <a:t> </a:t>
            </a:r>
            <a:r>
              <a:rPr lang="cs-CZ" altLang="cs-CZ" sz="2000" b="1" dirty="0" err="1" smtClean="0">
                <a:latin typeface="Cambria" panose="02040503050406030204" pitchFamily="18" charset="0"/>
              </a:rPr>
              <a:t>combination</a:t>
            </a:r>
            <a:r>
              <a:rPr lang="cs-CZ" altLang="cs-CZ" sz="2000" b="1" dirty="0" smtClean="0">
                <a:latin typeface="Cambria" panose="02040503050406030204" pitchFamily="18" charset="0"/>
              </a:rPr>
              <a:t> </a:t>
            </a:r>
            <a:r>
              <a:rPr lang="cs-CZ" altLang="cs-CZ" sz="2000" b="1" dirty="0" err="1" smtClean="0">
                <a:latin typeface="Cambria" panose="02040503050406030204" pitchFamily="18" charset="0"/>
              </a:rPr>
              <a:t>method</a:t>
            </a:r>
            <a:r>
              <a:rPr lang="cs-CZ" altLang="cs-CZ" sz="2000" b="1" dirty="0" smtClean="0">
                <a:latin typeface="Cambria" panose="02040503050406030204" pitchFamily="18" charset="0"/>
              </a:rPr>
              <a:t>: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 two component </a:t>
            </a:r>
            <a:r>
              <a:rPr lang="en-GB" altLang="cs-CZ" sz="2000" b="1" dirty="0" err="1" smtClean="0">
                <a:latin typeface="Cambria" panose="02040503050406030204" pitchFamily="18" charset="0"/>
              </a:rPr>
              <a:t>estinmator</a:t>
            </a:r>
            <a:endParaRPr lang="cs-CZ" altLang="cs-CZ" sz="2000" b="1" dirty="0">
              <a:latin typeface="Cambria" panose="02040503050406030204" pitchFamily="18" charset="0"/>
            </a:endParaRPr>
          </a:p>
        </p:txBody>
      </p:sp>
      <p:sp>
        <p:nvSpPr>
          <p:cNvPr id="11" name="Obdélník 10"/>
          <p:cNvSpPr/>
          <p:nvPr/>
        </p:nvSpPr>
        <p:spPr bwMode="auto">
          <a:xfrm>
            <a:off x="1410676" y="6582932"/>
            <a:ext cx="970323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/>
            <a:r>
              <a:rPr lang="sk-SK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V</a:t>
            </a:r>
            <a:r>
              <a:rPr lang="sk-SK" sz="1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alidation</a:t>
            </a:r>
            <a:r>
              <a:rPr lang="sk-SK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of </a:t>
            </a:r>
            <a:r>
              <a:rPr lang="cs-CZ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GOCE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-based gravitational gradients grids by spectral combination method</a:t>
            </a:r>
            <a:endParaRPr lang="cs-CZ" sz="1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endParaRPr lang="cs-CZ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64820" y="318855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7647009"/>
              </p:ext>
            </p:extLst>
          </p:nvPr>
        </p:nvGraphicFramePr>
        <p:xfrm>
          <a:off x="92392" y="3529375"/>
          <a:ext cx="7805738" cy="299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3" name="Equation" r:id="rId4" imgW="7708680" imgH="3073320" progId="Equation.DSMT4">
                  <p:embed/>
                </p:oleObj>
              </mc:Choice>
              <mc:Fallback>
                <p:oleObj name="Equation" r:id="rId4" imgW="7708680" imgH="307332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392" y="3529375"/>
                        <a:ext cx="7805738" cy="2992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263640" y="309980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7" t="11000" r="37043" b="70333"/>
          <a:stretch/>
        </p:blipFill>
        <p:spPr>
          <a:xfrm>
            <a:off x="7336449" y="0"/>
            <a:ext cx="4726517" cy="1955800"/>
          </a:xfrm>
          <a:prstGeom prst="rect">
            <a:avLst/>
          </a:prstGeom>
        </p:spPr>
      </p:pic>
      <p:graphicFrame>
        <p:nvGraphicFramePr>
          <p:cNvPr id="16" name="Objek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0202369"/>
              </p:ext>
            </p:extLst>
          </p:nvPr>
        </p:nvGraphicFramePr>
        <p:xfrm>
          <a:off x="92392" y="390589"/>
          <a:ext cx="7778750" cy="299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4" name="Equation" r:id="rId7" imgW="7683480" imgH="3073320" progId="Equation.DSMT4">
                  <p:embed/>
                </p:oleObj>
              </mc:Choice>
              <mc:Fallback>
                <p:oleObj name="Equation" r:id="rId7" imgW="7683480" imgH="3073320" progId="Equation.DSMT4">
                  <p:embed/>
                  <p:pic>
                    <p:nvPicPr>
                      <p:cNvPr id="6" name="Objek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392" y="390589"/>
                        <a:ext cx="7778750" cy="2994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8315606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 bwMode="auto">
          <a:xfrm>
            <a:off x="0" y="6582932"/>
            <a:ext cx="1410676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cs-CZ" sz="1400" dirty="0" err="1">
                <a:latin typeface="Cambria" panose="02040503050406030204" pitchFamily="18" charset="0"/>
              </a:rPr>
              <a:t>Pitoňák</a:t>
            </a:r>
            <a:r>
              <a:rPr lang="cs-CZ" sz="1400" dirty="0">
                <a:latin typeface="Cambria" panose="02040503050406030204" pitchFamily="18" charset="0"/>
              </a:rPr>
              <a:t> </a:t>
            </a:r>
            <a:r>
              <a:rPr lang="cs-CZ" sz="1400" dirty="0" smtClean="0">
                <a:latin typeface="Cambria" panose="02040503050406030204" pitchFamily="18" charset="0"/>
              </a:rPr>
              <a:t>et al.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10" name="Obdélník 9"/>
          <p:cNvSpPr/>
          <p:nvPr/>
        </p:nvSpPr>
        <p:spPr bwMode="auto">
          <a:xfrm>
            <a:off x="11113906" y="6582932"/>
            <a:ext cx="94906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en-GB" sz="1400" dirty="0">
                <a:latin typeface="Cambria" panose="02040503050406030204" pitchFamily="18" charset="0"/>
              </a:rPr>
              <a:t>6</a:t>
            </a:r>
            <a:r>
              <a:rPr lang="cs-CZ" sz="1400" dirty="0" smtClean="0">
                <a:latin typeface="Cambria" panose="02040503050406030204" pitchFamily="18" charset="0"/>
              </a:rPr>
              <a:t>/21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3078" name="TextovéPole 6"/>
          <p:cNvSpPr txBox="1">
            <a:spLocks noChangeArrowheads="1"/>
          </p:cNvSpPr>
          <p:nvPr/>
        </p:nvSpPr>
        <p:spPr bwMode="auto">
          <a:xfrm>
            <a:off x="0" y="9794"/>
            <a:ext cx="70146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cs-CZ" altLang="cs-CZ" sz="2000" b="1" dirty="0" err="1" smtClean="0">
                <a:latin typeface="Cambria" panose="02040503050406030204" pitchFamily="18" charset="0"/>
              </a:rPr>
              <a:t>Spectral</a:t>
            </a:r>
            <a:r>
              <a:rPr lang="cs-CZ" altLang="cs-CZ" sz="2000" b="1" dirty="0" smtClean="0">
                <a:latin typeface="Cambria" panose="02040503050406030204" pitchFamily="18" charset="0"/>
              </a:rPr>
              <a:t> </a:t>
            </a:r>
            <a:r>
              <a:rPr lang="cs-CZ" altLang="cs-CZ" sz="2000" b="1" dirty="0" err="1" smtClean="0">
                <a:latin typeface="Cambria" panose="02040503050406030204" pitchFamily="18" charset="0"/>
              </a:rPr>
              <a:t>combination</a:t>
            </a:r>
            <a:r>
              <a:rPr lang="cs-CZ" altLang="cs-CZ" sz="2000" b="1" dirty="0" smtClean="0">
                <a:latin typeface="Cambria" panose="02040503050406030204" pitchFamily="18" charset="0"/>
              </a:rPr>
              <a:t> </a:t>
            </a:r>
            <a:r>
              <a:rPr lang="cs-CZ" altLang="cs-CZ" sz="2000" b="1" dirty="0" err="1" smtClean="0">
                <a:latin typeface="Cambria" panose="02040503050406030204" pitchFamily="18" charset="0"/>
              </a:rPr>
              <a:t>method</a:t>
            </a:r>
            <a:r>
              <a:rPr lang="cs-CZ" altLang="cs-CZ" sz="2000" b="1" dirty="0" smtClean="0">
                <a:latin typeface="Cambria" panose="02040503050406030204" pitchFamily="18" charset="0"/>
              </a:rPr>
              <a:t>: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 three component estimator</a:t>
            </a:r>
            <a:endParaRPr lang="cs-CZ" altLang="cs-CZ" sz="2000" b="1" dirty="0">
              <a:latin typeface="Cambria" panose="02040503050406030204" pitchFamily="18" charset="0"/>
            </a:endParaRPr>
          </a:p>
        </p:txBody>
      </p:sp>
      <p:sp>
        <p:nvSpPr>
          <p:cNvPr id="11" name="Obdélník 10"/>
          <p:cNvSpPr/>
          <p:nvPr/>
        </p:nvSpPr>
        <p:spPr bwMode="auto">
          <a:xfrm>
            <a:off x="1410676" y="6582932"/>
            <a:ext cx="970323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/>
            <a:r>
              <a:rPr lang="sk-SK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V</a:t>
            </a:r>
            <a:r>
              <a:rPr lang="sk-SK" sz="1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alidation</a:t>
            </a:r>
            <a:r>
              <a:rPr lang="sk-SK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of </a:t>
            </a:r>
            <a:r>
              <a:rPr lang="cs-CZ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GOCE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-based gravitational gradients grids by spectral combination method</a:t>
            </a:r>
            <a:endParaRPr lang="cs-CZ" sz="1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endParaRPr lang="cs-CZ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40821" y="347472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7" t="11068" r="37187" b="69030"/>
          <a:stretch/>
        </p:blipFill>
        <p:spPr>
          <a:xfrm>
            <a:off x="7414953" y="25679"/>
            <a:ext cx="4648013" cy="2081364"/>
          </a:xfrm>
          <a:prstGeom prst="rect">
            <a:avLst/>
          </a:prstGeom>
        </p:spPr>
      </p:pic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5755476"/>
              </p:ext>
            </p:extLst>
          </p:nvPr>
        </p:nvGraphicFramePr>
        <p:xfrm>
          <a:off x="147638" y="3865563"/>
          <a:ext cx="9891712" cy="178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5" name="Equation" r:id="rId5" imgW="9778680" imgH="1854000" progId="Equation.DSMT4">
                  <p:embed/>
                </p:oleObj>
              </mc:Choice>
              <mc:Fallback>
                <p:oleObj name="Equation" r:id="rId5" imgW="9778680" imgH="1854000" progId="Equation.DSMT4">
                  <p:embed/>
                  <p:pic>
                    <p:nvPicPr>
                      <p:cNvPr id="4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8" y="3865563"/>
                        <a:ext cx="9891712" cy="1785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4443329"/>
              </p:ext>
            </p:extLst>
          </p:nvPr>
        </p:nvGraphicFramePr>
        <p:xfrm>
          <a:off x="141288" y="1612900"/>
          <a:ext cx="9253537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6" name="Equation" r:id="rId7" imgW="9144000" imgH="1739880" progId="Equation.DSMT4">
                  <p:embed/>
                </p:oleObj>
              </mc:Choice>
              <mc:Fallback>
                <p:oleObj name="Equation" r:id="rId7" imgW="9144000" imgH="173988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288" y="1612900"/>
                        <a:ext cx="9253537" cy="167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598502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 bwMode="auto">
          <a:xfrm>
            <a:off x="0" y="6582932"/>
            <a:ext cx="1410676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cs-CZ" sz="1400" dirty="0" err="1">
                <a:latin typeface="Cambria" panose="02040503050406030204" pitchFamily="18" charset="0"/>
              </a:rPr>
              <a:t>Pitoňák</a:t>
            </a:r>
            <a:r>
              <a:rPr lang="cs-CZ" sz="1400" dirty="0">
                <a:latin typeface="Cambria" panose="02040503050406030204" pitchFamily="18" charset="0"/>
              </a:rPr>
              <a:t> </a:t>
            </a:r>
            <a:r>
              <a:rPr lang="cs-CZ" sz="1400" dirty="0" smtClean="0">
                <a:latin typeface="Cambria" panose="02040503050406030204" pitchFamily="18" charset="0"/>
              </a:rPr>
              <a:t>et al.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10" name="Obdélník 9"/>
          <p:cNvSpPr/>
          <p:nvPr/>
        </p:nvSpPr>
        <p:spPr bwMode="auto">
          <a:xfrm>
            <a:off x="11113906" y="6582932"/>
            <a:ext cx="94906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en-GB" sz="1400" dirty="0">
                <a:latin typeface="Cambria" panose="02040503050406030204" pitchFamily="18" charset="0"/>
              </a:rPr>
              <a:t>7</a:t>
            </a:r>
            <a:r>
              <a:rPr lang="cs-CZ" sz="1400" dirty="0" smtClean="0">
                <a:latin typeface="Cambria" panose="02040503050406030204" pitchFamily="18" charset="0"/>
              </a:rPr>
              <a:t>/21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3078" name="TextovéPole 6"/>
          <p:cNvSpPr txBox="1">
            <a:spLocks noChangeArrowheads="1"/>
          </p:cNvSpPr>
          <p:nvPr/>
        </p:nvSpPr>
        <p:spPr bwMode="auto">
          <a:xfrm>
            <a:off x="0" y="27075"/>
            <a:ext cx="388247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sk-SK" altLang="cs-CZ" sz="2000" b="1" dirty="0" err="1" smtClean="0">
                <a:latin typeface="Cambria" panose="02040503050406030204" pitchFamily="18" charset="0"/>
              </a:rPr>
              <a:t>Closed-loop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test of 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the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method</a:t>
            </a:r>
            <a:r>
              <a:rPr lang="cs-CZ" altLang="cs-CZ" sz="2000" b="1" dirty="0" smtClean="0">
                <a:latin typeface="Cambria" panose="02040503050406030204" pitchFamily="18" charset="0"/>
              </a:rPr>
              <a:t>: </a:t>
            </a:r>
            <a:endParaRPr lang="cs-CZ" altLang="cs-CZ" sz="2000" b="1" dirty="0">
              <a:latin typeface="Cambria" panose="02040503050406030204" pitchFamily="18" charset="0"/>
            </a:endParaRPr>
          </a:p>
        </p:txBody>
      </p:sp>
      <p:sp>
        <p:nvSpPr>
          <p:cNvPr id="11" name="Obdélník 10"/>
          <p:cNvSpPr/>
          <p:nvPr/>
        </p:nvSpPr>
        <p:spPr bwMode="auto">
          <a:xfrm>
            <a:off x="1410676" y="6582932"/>
            <a:ext cx="970323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/>
            <a:r>
              <a:rPr lang="sk-SK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V</a:t>
            </a:r>
            <a:r>
              <a:rPr lang="sk-SK" sz="1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alidation</a:t>
            </a:r>
            <a:r>
              <a:rPr lang="sk-SK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of </a:t>
            </a:r>
            <a:r>
              <a:rPr lang="cs-CZ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GOCE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-based gravitational gradients grids by spectral combination method</a:t>
            </a:r>
            <a:endParaRPr lang="cs-CZ" sz="1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endParaRPr lang="cs-CZ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0" y="518000"/>
            <a:ext cx="123631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Test </a:t>
            </a:r>
            <a:r>
              <a:rPr lang="sk-SK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area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sk-SK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Czech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sk-SK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republic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 and Slovakia</a:t>
            </a:r>
          </a:p>
          <a:p>
            <a:pPr marL="285750" indent="-285750">
              <a:buFontTx/>
              <a:buChar char="-"/>
            </a:pPr>
            <a:r>
              <a:rPr lang="sk-SK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Input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sk-SK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data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topographic heights from </a:t>
            </a:r>
            <a:r>
              <a:rPr lang="en-GB" dirty="0" smtClean="0">
                <a:latin typeface="Cambria" panose="02040503050406030204" pitchFamily="18" charset="0"/>
                <a:ea typeface="Cambria" panose="02040503050406030204" pitchFamily="18" charset="0"/>
              </a:rPr>
              <a:t>Earth2014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 (</a:t>
            </a:r>
            <a:r>
              <a:rPr lang="sk-SK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Hirt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 and </a:t>
            </a:r>
            <a:r>
              <a:rPr lang="sk-SK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Rexer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, 2015), </a:t>
            </a:r>
            <a:r>
              <a:rPr lang="sk-SK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gravity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sk-SK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data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sk-SK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from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 EIGEN6C4 (</a:t>
            </a:r>
            <a:r>
              <a:rPr lang="sk-SK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Förste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 et al. 2014) </a:t>
            </a:r>
            <a:r>
              <a:rPr lang="en-GB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cs-CZ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Obdélník 11"/>
          <p:cNvSpPr/>
          <p:nvPr/>
        </p:nvSpPr>
        <p:spPr>
          <a:xfrm>
            <a:off x="232597" y="1498661"/>
            <a:ext cx="29482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Coordinates of the test points.</a:t>
            </a:r>
            <a:endParaRPr lang="cs-CZ" dirty="0"/>
          </a:p>
        </p:txBody>
      </p:sp>
      <p:graphicFrame>
        <p:nvGraphicFramePr>
          <p:cNvPr id="15" name="Tabulk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0699012"/>
              </p:ext>
            </p:extLst>
          </p:nvPr>
        </p:nvGraphicFramePr>
        <p:xfrm>
          <a:off x="232597" y="1867993"/>
          <a:ext cx="5662477" cy="82296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477018">
                  <a:extLst>
                    <a:ext uri="{9D8B030D-6E8A-4147-A177-3AD203B41FA5}">
                      <a16:colId xmlns:a16="http://schemas.microsoft.com/office/drawing/2014/main" val="3405198856"/>
                    </a:ext>
                  </a:extLst>
                </a:gridCol>
                <a:gridCol w="1268305">
                  <a:extLst>
                    <a:ext uri="{9D8B030D-6E8A-4147-A177-3AD203B41FA5}">
                      <a16:colId xmlns:a16="http://schemas.microsoft.com/office/drawing/2014/main" val="1671053151"/>
                    </a:ext>
                  </a:extLst>
                </a:gridCol>
                <a:gridCol w="1268305">
                  <a:extLst>
                    <a:ext uri="{9D8B030D-6E8A-4147-A177-3AD203B41FA5}">
                      <a16:colId xmlns:a16="http://schemas.microsoft.com/office/drawing/2014/main" val="1730338812"/>
                    </a:ext>
                  </a:extLst>
                </a:gridCol>
                <a:gridCol w="1492783">
                  <a:extLst>
                    <a:ext uri="{9D8B030D-6E8A-4147-A177-3AD203B41FA5}">
                      <a16:colId xmlns:a16="http://schemas.microsoft.com/office/drawing/2014/main" val="2178778951"/>
                    </a:ext>
                  </a:extLst>
                </a:gridCol>
                <a:gridCol w="1156066">
                  <a:extLst>
                    <a:ext uri="{9D8B030D-6E8A-4147-A177-3AD203B41FA5}">
                      <a16:colId xmlns:a16="http://schemas.microsoft.com/office/drawing/2014/main" val="143796666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cs-CZ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φ [°]</a:t>
                      </a:r>
                      <a:endParaRPr lang="cs-CZ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λ [°]</a:t>
                      </a:r>
                      <a:endParaRPr lang="cs-CZ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 [m]</a:t>
                      </a:r>
                      <a:endParaRPr lang="cs-CZ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 [m]</a:t>
                      </a:r>
                      <a:endParaRPr lang="cs-CZ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394295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</a:t>
                      </a:r>
                      <a:endParaRPr lang="cs-CZ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48.966667</a:t>
                      </a:r>
                      <a:endParaRPr lang="cs-CZ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20.116667</a:t>
                      </a:r>
                      <a:endParaRPr lang="cs-CZ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6363203.060</a:t>
                      </a:r>
                      <a:endParaRPr lang="cs-CZ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2121.332</a:t>
                      </a:r>
                      <a:endParaRPr lang="cs-CZ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276100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</a:t>
                      </a:r>
                      <a:endParaRPr lang="cs-CZ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48.433333</a:t>
                      </a:r>
                      <a:endParaRPr lang="cs-CZ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21.833333</a:t>
                      </a:r>
                      <a:endParaRPr lang="cs-CZ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6356990.306</a:t>
                      </a:r>
                      <a:endParaRPr lang="cs-CZ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92.490</a:t>
                      </a:r>
                      <a:endParaRPr lang="cs-CZ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58438273"/>
                  </a:ext>
                </a:extLst>
              </a:tr>
            </a:tbl>
          </a:graphicData>
        </a:graphic>
      </p:graphicFrame>
      <p:sp>
        <p:nvSpPr>
          <p:cNvPr id="16" name="Obdélník 15"/>
          <p:cNvSpPr/>
          <p:nvPr/>
        </p:nvSpPr>
        <p:spPr>
          <a:xfrm>
            <a:off x="232597" y="2844486"/>
            <a:ext cx="94139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GB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Differences </a:t>
            </a: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(in </a:t>
            </a:r>
            <a:r>
              <a:rPr lang="en-GB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mGal</a:t>
            </a: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between the estimated values of gravity disturbances and their counterparts from GGM EIGEN-6C4 up to the degree 200 (upper), 250 (middle), 300 (bottom).</a:t>
            </a:r>
            <a:endParaRPr lang="cs-CZ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17" name="Tabulk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2288928"/>
              </p:ext>
            </p:extLst>
          </p:nvPr>
        </p:nvGraphicFramePr>
        <p:xfrm>
          <a:off x="232597" y="3635865"/>
          <a:ext cx="7329169" cy="192024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400304">
                  <a:extLst>
                    <a:ext uri="{9D8B030D-6E8A-4147-A177-3AD203B41FA5}">
                      <a16:colId xmlns:a16="http://schemas.microsoft.com/office/drawing/2014/main" val="3461420643"/>
                    </a:ext>
                  </a:extLst>
                </a:gridCol>
                <a:gridCol w="819785">
                  <a:extLst>
                    <a:ext uri="{9D8B030D-6E8A-4147-A177-3AD203B41FA5}">
                      <a16:colId xmlns:a16="http://schemas.microsoft.com/office/drawing/2014/main" val="1629006453"/>
                    </a:ext>
                  </a:extLst>
                </a:gridCol>
                <a:gridCol w="819785">
                  <a:extLst>
                    <a:ext uri="{9D8B030D-6E8A-4147-A177-3AD203B41FA5}">
                      <a16:colId xmlns:a16="http://schemas.microsoft.com/office/drawing/2014/main" val="2341299863"/>
                    </a:ext>
                  </a:extLst>
                </a:gridCol>
                <a:gridCol w="819785">
                  <a:extLst>
                    <a:ext uri="{9D8B030D-6E8A-4147-A177-3AD203B41FA5}">
                      <a16:colId xmlns:a16="http://schemas.microsoft.com/office/drawing/2014/main" val="1410204751"/>
                    </a:ext>
                  </a:extLst>
                </a:gridCol>
                <a:gridCol w="999617">
                  <a:extLst>
                    <a:ext uri="{9D8B030D-6E8A-4147-A177-3AD203B41FA5}">
                      <a16:colId xmlns:a16="http://schemas.microsoft.com/office/drawing/2014/main" val="3626090990"/>
                    </a:ext>
                  </a:extLst>
                </a:gridCol>
                <a:gridCol w="1020254">
                  <a:extLst>
                    <a:ext uri="{9D8B030D-6E8A-4147-A177-3AD203B41FA5}">
                      <a16:colId xmlns:a16="http://schemas.microsoft.com/office/drawing/2014/main" val="2464807326"/>
                    </a:ext>
                  </a:extLst>
                </a:gridCol>
                <a:gridCol w="1067435">
                  <a:extLst>
                    <a:ext uri="{9D8B030D-6E8A-4147-A177-3AD203B41FA5}">
                      <a16:colId xmlns:a16="http://schemas.microsoft.com/office/drawing/2014/main" val="314246957"/>
                    </a:ext>
                  </a:extLst>
                </a:gridCol>
                <a:gridCol w="1382204">
                  <a:extLst>
                    <a:ext uri="{9D8B030D-6E8A-4147-A177-3AD203B41FA5}">
                      <a16:colId xmlns:a16="http://schemas.microsoft.com/office/drawing/2014/main" val="2533380703"/>
                    </a:ext>
                  </a:extLst>
                </a:gridCol>
              </a:tblGrid>
              <a:tr h="13970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cs-CZ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VV</a:t>
                      </a:r>
                      <a:endParaRPr lang="cs-CZ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VH</a:t>
                      </a:r>
                      <a:endParaRPr lang="cs-CZ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HH</a:t>
                      </a:r>
                      <a:endParaRPr lang="cs-CZ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(VV,VH)</a:t>
                      </a:r>
                      <a:endParaRPr lang="cs-CZ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(VV,HH)</a:t>
                      </a:r>
                      <a:endParaRPr lang="cs-CZ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(VH,HH)</a:t>
                      </a:r>
                      <a:endParaRPr lang="cs-CZ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(VV,VH,HH)</a:t>
                      </a:r>
                      <a:endParaRPr lang="cs-CZ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95173450"/>
                  </a:ext>
                </a:extLst>
              </a:tr>
              <a:tr h="22987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</a:t>
                      </a:r>
                      <a:endParaRPr lang="cs-CZ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-0.005</a:t>
                      </a:r>
                      <a:endParaRPr lang="cs-CZ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-0.005</a:t>
                      </a:r>
                      <a:endParaRPr lang="cs-CZ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0.009</a:t>
                      </a:r>
                      <a:endParaRPr lang="cs-CZ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-0.005</a:t>
                      </a:r>
                      <a:endParaRPr lang="cs-CZ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0.009</a:t>
                      </a:r>
                      <a:endParaRPr lang="cs-CZ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0.009</a:t>
                      </a:r>
                      <a:endParaRPr lang="cs-CZ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0.009</a:t>
                      </a:r>
                      <a:endParaRPr lang="cs-CZ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598080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</a:t>
                      </a:r>
                      <a:endParaRPr lang="cs-CZ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-0.010</a:t>
                      </a:r>
                      <a:endParaRPr lang="cs-CZ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-0.008</a:t>
                      </a:r>
                      <a:endParaRPr lang="cs-CZ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-0.009</a:t>
                      </a:r>
                      <a:endParaRPr lang="cs-CZ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-0.008</a:t>
                      </a:r>
                      <a:endParaRPr lang="cs-CZ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-0.009</a:t>
                      </a:r>
                      <a:endParaRPr lang="cs-CZ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-0.009</a:t>
                      </a:r>
                      <a:endParaRPr lang="cs-CZ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-0.009</a:t>
                      </a:r>
                      <a:endParaRPr lang="cs-CZ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014313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</a:t>
                      </a:r>
                      <a:endParaRPr lang="cs-CZ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0.080</a:t>
                      </a:r>
                      <a:endParaRPr lang="cs-CZ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0.072</a:t>
                      </a:r>
                      <a:endParaRPr lang="cs-CZ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0.019</a:t>
                      </a:r>
                      <a:endParaRPr lang="cs-CZ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0.072</a:t>
                      </a:r>
                      <a:endParaRPr lang="cs-CZ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0.019</a:t>
                      </a:r>
                      <a:endParaRPr lang="cs-CZ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0.019</a:t>
                      </a:r>
                      <a:endParaRPr lang="cs-CZ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0.019</a:t>
                      </a:r>
                      <a:endParaRPr lang="cs-CZ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047503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</a:t>
                      </a:r>
                      <a:endParaRPr lang="cs-CZ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-0.041</a:t>
                      </a:r>
                      <a:endParaRPr lang="cs-CZ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-0.061</a:t>
                      </a:r>
                      <a:endParaRPr lang="cs-CZ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0.031</a:t>
                      </a:r>
                      <a:endParaRPr lang="cs-CZ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-0.061</a:t>
                      </a:r>
                      <a:endParaRPr lang="cs-CZ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0.031</a:t>
                      </a:r>
                      <a:endParaRPr lang="cs-CZ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0.031</a:t>
                      </a:r>
                      <a:endParaRPr lang="cs-CZ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0.031</a:t>
                      </a:r>
                      <a:endParaRPr lang="cs-CZ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502026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</a:t>
                      </a:r>
                      <a:endParaRPr lang="cs-CZ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-0.195</a:t>
                      </a:r>
                      <a:endParaRPr lang="cs-CZ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-0.067</a:t>
                      </a:r>
                      <a:endParaRPr lang="cs-CZ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-0.476</a:t>
                      </a:r>
                      <a:endParaRPr lang="cs-CZ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-0.067</a:t>
                      </a:r>
                      <a:endParaRPr lang="cs-CZ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-0.476</a:t>
                      </a:r>
                      <a:endParaRPr lang="cs-CZ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-0.476</a:t>
                      </a:r>
                      <a:endParaRPr lang="cs-CZ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-0.476</a:t>
                      </a:r>
                      <a:endParaRPr lang="cs-CZ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788785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</a:t>
                      </a:r>
                      <a:endParaRPr lang="cs-CZ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0.454</a:t>
                      </a:r>
                      <a:endParaRPr lang="cs-CZ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0.232</a:t>
                      </a:r>
                      <a:endParaRPr lang="cs-CZ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0.488</a:t>
                      </a:r>
                      <a:endParaRPr lang="cs-CZ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0.232</a:t>
                      </a:r>
                      <a:endParaRPr lang="cs-CZ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0.488</a:t>
                      </a:r>
                      <a:endParaRPr lang="cs-CZ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0.488</a:t>
                      </a:r>
                      <a:endParaRPr lang="cs-CZ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0.488</a:t>
                      </a:r>
                      <a:endParaRPr lang="cs-CZ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05206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260007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 bwMode="auto">
          <a:xfrm>
            <a:off x="0" y="6582932"/>
            <a:ext cx="1410676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cs-CZ" sz="1400" dirty="0" err="1">
                <a:latin typeface="Cambria" panose="02040503050406030204" pitchFamily="18" charset="0"/>
              </a:rPr>
              <a:t>Pitoňák</a:t>
            </a:r>
            <a:r>
              <a:rPr lang="cs-CZ" sz="1400" dirty="0">
                <a:latin typeface="Cambria" panose="02040503050406030204" pitchFamily="18" charset="0"/>
              </a:rPr>
              <a:t> </a:t>
            </a:r>
            <a:r>
              <a:rPr lang="cs-CZ" sz="1400" dirty="0" smtClean="0">
                <a:latin typeface="Cambria" panose="02040503050406030204" pitchFamily="18" charset="0"/>
              </a:rPr>
              <a:t>et al.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10" name="Obdélník 9"/>
          <p:cNvSpPr/>
          <p:nvPr/>
        </p:nvSpPr>
        <p:spPr bwMode="auto">
          <a:xfrm>
            <a:off x="11113906" y="6582932"/>
            <a:ext cx="94906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en-GB" sz="1400" dirty="0">
                <a:latin typeface="Cambria" panose="02040503050406030204" pitchFamily="18" charset="0"/>
              </a:rPr>
              <a:t>8</a:t>
            </a:r>
            <a:r>
              <a:rPr lang="cs-CZ" sz="1400" dirty="0" smtClean="0">
                <a:latin typeface="Cambria" panose="02040503050406030204" pitchFamily="18" charset="0"/>
              </a:rPr>
              <a:t>/21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3078" name="TextovéPole 6"/>
          <p:cNvSpPr txBox="1">
            <a:spLocks noChangeArrowheads="1"/>
          </p:cNvSpPr>
          <p:nvPr/>
        </p:nvSpPr>
        <p:spPr bwMode="auto">
          <a:xfrm>
            <a:off x="0" y="0"/>
            <a:ext cx="856228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sk-SK" altLang="cs-CZ" sz="2000" b="1" dirty="0" err="1" smtClean="0">
                <a:latin typeface="Cambria" panose="02040503050406030204" pitchFamily="18" charset="0"/>
              </a:rPr>
              <a:t>Numerical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experiment: 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Input data</a:t>
            </a:r>
            <a:r>
              <a:rPr lang="cs-CZ" altLang="cs-CZ" sz="2000" b="1" dirty="0" smtClean="0">
                <a:latin typeface="Cambria" panose="02040503050406030204" pitchFamily="18" charset="0"/>
              </a:rPr>
              <a:t> 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(</a:t>
            </a:r>
            <a:r>
              <a:rPr lang="cs-CZ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the</a:t>
            </a:r>
            <a:r>
              <a:rPr lang="cs-CZ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cs-CZ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official</a:t>
            </a:r>
            <a:r>
              <a:rPr lang="cs-CZ" sz="2000" dirty="0">
                <a:latin typeface="Cambria" panose="02040503050406030204" pitchFamily="18" charset="0"/>
                <a:ea typeface="Cambria" panose="02040503050406030204" pitchFamily="18" charset="0"/>
              </a:rPr>
              <a:t> GOCE </a:t>
            </a:r>
            <a:r>
              <a:rPr lang="cs-CZ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Level</a:t>
            </a:r>
            <a:r>
              <a:rPr lang="cs-CZ" sz="2000" dirty="0">
                <a:latin typeface="Cambria" panose="02040503050406030204" pitchFamily="18" charset="0"/>
                <a:ea typeface="Cambria" panose="02040503050406030204" pitchFamily="18" charset="0"/>
              </a:rPr>
              <a:t> 2 SPW_GRD_2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)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:</a:t>
            </a:r>
            <a:endParaRPr lang="cs-CZ" altLang="cs-CZ" sz="2000" b="1" dirty="0">
              <a:latin typeface="Cambria" panose="02040503050406030204" pitchFamily="18" charset="0"/>
            </a:endParaRPr>
          </a:p>
        </p:txBody>
      </p:sp>
      <p:sp>
        <p:nvSpPr>
          <p:cNvPr id="11" name="Obdélník 10"/>
          <p:cNvSpPr/>
          <p:nvPr/>
        </p:nvSpPr>
        <p:spPr bwMode="auto">
          <a:xfrm>
            <a:off x="1410676" y="6582932"/>
            <a:ext cx="970323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/>
            <a:r>
              <a:rPr lang="sk-SK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V</a:t>
            </a:r>
            <a:r>
              <a:rPr lang="sk-SK" sz="1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alidation</a:t>
            </a:r>
            <a:r>
              <a:rPr lang="sk-SK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of </a:t>
            </a:r>
            <a:r>
              <a:rPr lang="cs-CZ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GOCE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-based gravitational gradients grids by spectral combination method</a:t>
            </a:r>
            <a:endParaRPr lang="cs-CZ" sz="1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endParaRPr lang="cs-CZ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7" name="Tabulk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1171559"/>
              </p:ext>
            </p:extLst>
          </p:nvPr>
        </p:nvGraphicFramePr>
        <p:xfrm>
          <a:off x="102559" y="356237"/>
          <a:ext cx="11593447" cy="398577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811332">
                  <a:extLst>
                    <a:ext uri="{9D8B030D-6E8A-4147-A177-3AD203B41FA5}">
                      <a16:colId xmlns:a16="http://schemas.microsoft.com/office/drawing/2014/main" val="355867492"/>
                    </a:ext>
                  </a:extLst>
                </a:gridCol>
                <a:gridCol w="2023318">
                  <a:extLst>
                    <a:ext uri="{9D8B030D-6E8A-4147-A177-3AD203B41FA5}">
                      <a16:colId xmlns:a16="http://schemas.microsoft.com/office/drawing/2014/main" val="1272204827"/>
                    </a:ext>
                  </a:extLst>
                </a:gridCol>
                <a:gridCol w="145866">
                  <a:extLst>
                    <a:ext uri="{9D8B030D-6E8A-4147-A177-3AD203B41FA5}">
                      <a16:colId xmlns:a16="http://schemas.microsoft.com/office/drawing/2014/main" val="616938498"/>
                    </a:ext>
                  </a:extLst>
                </a:gridCol>
                <a:gridCol w="1887274">
                  <a:extLst>
                    <a:ext uri="{9D8B030D-6E8A-4147-A177-3AD203B41FA5}">
                      <a16:colId xmlns:a16="http://schemas.microsoft.com/office/drawing/2014/main" val="2898339716"/>
                    </a:ext>
                  </a:extLst>
                </a:gridCol>
                <a:gridCol w="2288312">
                  <a:extLst>
                    <a:ext uri="{9D8B030D-6E8A-4147-A177-3AD203B41FA5}">
                      <a16:colId xmlns:a16="http://schemas.microsoft.com/office/drawing/2014/main" val="905326304"/>
                    </a:ext>
                  </a:extLst>
                </a:gridCol>
                <a:gridCol w="2437345">
                  <a:extLst>
                    <a:ext uri="{9D8B030D-6E8A-4147-A177-3AD203B41FA5}">
                      <a16:colId xmlns:a16="http://schemas.microsoft.com/office/drawing/2014/main" val="2738351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cs-CZ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Release 2</a:t>
                      </a:r>
                      <a:endParaRPr lang="cs-CZ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Release 4</a:t>
                      </a:r>
                      <a:endParaRPr lang="cs-CZ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Release 5</a:t>
                      </a:r>
                      <a:endParaRPr lang="cs-CZ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Release 6</a:t>
                      </a:r>
                      <a:endParaRPr lang="cs-CZ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120086"/>
                  </a:ext>
                </a:extLst>
              </a:tr>
              <a:tr h="1273981">
                <a:tc>
                  <a:txBody>
                    <a:bodyPr/>
                    <a:lstStyle/>
                    <a:p>
                      <a:pPr algn="ctr"/>
                      <a:r>
                        <a:rPr lang="en-GB" sz="1400" b="1" baseline="0" dirty="0" smtClean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Inputs</a:t>
                      </a:r>
                      <a:endParaRPr lang="cs-CZ" sz="1400" b="1" baseline="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 EGG_NOM_2</a:t>
                      </a:r>
                      <a:endParaRPr lang="cs-CZ" sz="1400" dirty="0" smtClean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 EGG_IAQ_1b</a:t>
                      </a:r>
                      <a:endParaRPr lang="cs-CZ" sz="1400" dirty="0" smtClean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285750" indent="-285750" algn="ctr">
                        <a:spcAft>
                          <a:spcPts val="600"/>
                        </a:spcAft>
                        <a:buFontTx/>
                        <a:buChar char="-"/>
                      </a:pPr>
                      <a:r>
                        <a:rPr lang="en-GB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SST_PSO_2</a:t>
                      </a:r>
                      <a:endParaRPr lang="cs-CZ" sz="1400" dirty="0" smtClean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285750" indent="-285750" algn="ctr">
                        <a:spcAft>
                          <a:spcPts val="600"/>
                        </a:spcAft>
                        <a:buFontTx/>
                        <a:buChar char="-"/>
                      </a:pPr>
                      <a:r>
                        <a:rPr lang="cs-CZ" sz="1400" dirty="0" err="1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tide</a:t>
                      </a:r>
                      <a:r>
                        <a:rPr lang="cs-CZ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model, </a:t>
                      </a:r>
                      <a:r>
                        <a:rPr lang="cs-CZ" sz="1400" dirty="0" err="1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ephemeris</a:t>
                      </a:r>
                      <a:r>
                        <a:rPr lang="cs-CZ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, </a:t>
                      </a:r>
                      <a:r>
                        <a:rPr lang="cs-CZ" sz="1400" dirty="0" err="1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Earth</a:t>
                      </a:r>
                      <a:r>
                        <a:rPr lang="cs-CZ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cs-CZ" sz="1400" dirty="0" err="1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rotation</a:t>
                      </a:r>
                      <a:r>
                        <a:rPr lang="cs-CZ" sz="1400" baseline="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cs-CZ" sz="1400" baseline="0" dirty="0" err="1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parameters</a:t>
                      </a:r>
                      <a:endParaRPr lang="cs-CZ" sz="1400" baseline="0" dirty="0" smtClean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285750" indent="-285750" algn="ctr">
                        <a:spcAft>
                          <a:spcPts val="600"/>
                        </a:spcAft>
                        <a:buFontTx/>
                        <a:buChar char="-"/>
                      </a:pPr>
                      <a:r>
                        <a:rPr lang="cs-CZ" sz="1400" baseline="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 priori </a:t>
                      </a:r>
                      <a:r>
                        <a:rPr lang="cs-CZ" sz="1400" baseline="0" dirty="0" err="1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gravity</a:t>
                      </a:r>
                      <a:r>
                        <a:rPr lang="cs-CZ" sz="1400" baseline="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cs-CZ" sz="1400" baseline="0" dirty="0" err="1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field</a:t>
                      </a:r>
                      <a:r>
                        <a:rPr lang="cs-CZ" sz="1400" baseline="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model </a:t>
                      </a:r>
                      <a:r>
                        <a:rPr lang="cs-CZ" sz="1400" baseline="0" dirty="0" err="1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for</a:t>
                      </a:r>
                      <a:r>
                        <a:rPr lang="cs-CZ" sz="1400" baseline="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cs-CZ" sz="1400" baseline="0" dirty="0" err="1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signal</a:t>
                      </a:r>
                      <a:r>
                        <a:rPr lang="cs-CZ" sz="1400" baseline="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cs-CZ" sz="1400" baseline="0" dirty="0" err="1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covariance</a:t>
                      </a:r>
                      <a:r>
                        <a:rPr lang="cs-CZ" sz="1400" baseline="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modelling</a:t>
                      </a:r>
                      <a:r>
                        <a:rPr lang="en-GB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endParaRPr lang="cs-CZ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867019"/>
                  </a:ext>
                </a:extLst>
              </a:tr>
              <a:tr h="55077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baseline="0" dirty="0" smtClean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Data period</a:t>
                      </a:r>
                      <a:endParaRPr lang="cs-CZ" sz="1400" dirty="0">
                        <a:solidFill>
                          <a:schemeClr val="accent6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cs-CZ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31/10/</a:t>
                      </a:r>
                      <a:r>
                        <a:rPr lang="en-GB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</a:t>
                      </a:r>
                      <a:r>
                        <a:rPr lang="cs-CZ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09</a:t>
                      </a:r>
                      <a:r>
                        <a:rPr lang="en-GB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endParaRPr lang="sk-SK" sz="1400" dirty="0" smtClean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GB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– </a:t>
                      </a:r>
                      <a:r>
                        <a:rPr lang="cs-CZ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5/7/</a:t>
                      </a:r>
                      <a:r>
                        <a:rPr lang="en-GB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201</a:t>
                      </a:r>
                      <a:r>
                        <a:rPr lang="cs-CZ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cs-CZ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cs-CZ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1/11/</a:t>
                      </a:r>
                      <a:r>
                        <a:rPr lang="en-GB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</a:t>
                      </a:r>
                      <a:r>
                        <a:rPr lang="cs-CZ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09</a:t>
                      </a:r>
                      <a:r>
                        <a:rPr lang="en-GB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endParaRPr lang="sk-SK" sz="1400" dirty="0" smtClean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GB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– </a:t>
                      </a:r>
                      <a:r>
                        <a:rPr lang="cs-CZ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31/7/</a:t>
                      </a:r>
                      <a:r>
                        <a:rPr lang="en-GB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201</a:t>
                      </a:r>
                      <a:r>
                        <a:rPr lang="cs-CZ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cs-CZ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cs-CZ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1/11/</a:t>
                      </a:r>
                      <a:r>
                        <a:rPr lang="en-GB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</a:t>
                      </a:r>
                      <a:r>
                        <a:rPr lang="cs-CZ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09</a:t>
                      </a:r>
                      <a:r>
                        <a:rPr lang="en-GB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endParaRPr lang="sk-SK" sz="1400" dirty="0" smtClean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GB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–</a:t>
                      </a:r>
                      <a:r>
                        <a:rPr lang="cs-CZ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20/10/</a:t>
                      </a:r>
                      <a:r>
                        <a:rPr lang="en-GB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201</a:t>
                      </a:r>
                      <a:r>
                        <a:rPr lang="cs-CZ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endParaRPr lang="cs-CZ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cs-CZ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9/10/</a:t>
                      </a:r>
                      <a:r>
                        <a:rPr lang="en-GB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</a:t>
                      </a:r>
                      <a:r>
                        <a:rPr lang="cs-CZ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09</a:t>
                      </a:r>
                      <a:r>
                        <a:rPr lang="en-GB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endParaRPr lang="sk-SK" sz="1400" dirty="0" smtClean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GB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–</a:t>
                      </a:r>
                      <a:r>
                        <a:rPr lang="cs-CZ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21/10/</a:t>
                      </a:r>
                      <a:r>
                        <a:rPr lang="en-GB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201</a:t>
                      </a:r>
                      <a:r>
                        <a:rPr lang="cs-CZ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endParaRPr lang="cs-CZ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733557"/>
                  </a:ext>
                </a:extLst>
              </a:tr>
              <a:tr h="3327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baseline="0" dirty="0" smtClean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Grid area</a:t>
                      </a:r>
                      <a:endParaRPr lang="cs-CZ" sz="1400" dirty="0">
                        <a:solidFill>
                          <a:schemeClr val="accent6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 gridSpan="5">
                  <a:txBody>
                    <a:bodyPr/>
                    <a:lstStyle/>
                    <a:p>
                      <a:endParaRPr lang="cs-CZ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341826"/>
                  </a:ext>
                </a:extLst>
              </a:tr>
              <a:tr h="266007">
                <a:tc>
                  <a:txBody>
                    <a:bodyPr/>
                    <a:lstStyle/>
                    <a:p>
                      <a:pPr algn="ctr"/>
                      <a:r>
                        <a:rPr lang="en-GB" sz="1400" b="1" baseline="0" dirty="0" smtClean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Grid resolution</a:t>
                      </a:r>
                      <a:endParaRPr lang="cs-CZ" sz="1400" b="1" baseline="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chemeClr val="accent6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0.2°</a:t>
                      </a:r>
                      <a:endParaRPr lang="cs-CZ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cs-CZ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09552"/>
                  </a:ext>
                </a:extLst>
              </a:tr>
              <a:tr h="3103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baseline="0" dirty="0" smtClean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Reference radius</a:t>
                      </a:r>
                      <a:r>
                        <a:rPr lang="cs-CZ" sz="1400" b="1" baseline="0" dirty="0" smtClean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GB" sz="1400" b="1" baseline="0" dirty="0" smtClean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[m]</a:t>
                      </a:r>
                      <a:endParaRPr lang="cs-CZ" sz="1400" dirty="0">
                        <a:solidFill>
                          <a:schemeClr val="accent6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b="0" i="0" u="none" strike="noStrike" kern="1200" baseline="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6637655.2</a:t>
                      </a:r>
                      <a:endParaRPr lang="cs-CZ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tc gridSpan="2">
                  <a:txBody>
                    <a:bodyPr/>
                    <a:lstStyle/>
                    <a:p>
                      <a:r>
                        <a:rPr lang="cs-CZ" sz="1400" b="0" i="0" u="none" strike="noStrike" kern="1200" baseline="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6637655.2</a:t>
                      </a:r>
                      <a:endParaRPr lang="cs-CZ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6600000 </a:t>
                      </a:r>
                      <a:endParaRPr lang="cs-CZ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6600000 </a:t>
                      </a:r>
                      <a:endParaRPr lang="cs-CZ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84129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baseline="0" dirty="0" smtClean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Outputs</a:t>
                      </a:r>
                      <a:endParaRPr lang="cs-CZ" sz="1400" dirty="0">
                        <a:solidFill>
                          <a:schemeClr val="accent6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err="1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</a:t>
                      </a:r>
                      <a:r>
                        <a:rPr lang="en-GB" sz="1400" baseline="-25000" dirty="0" err="1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nn</a:t>
                      </a:r>
                      <a:r>
                        <a:rPr lang="en-GB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, V</a:t>
                      </a:r>
                      <a:r>
                        <a:rPr lang="en-GB" sz="1400" baseline="-250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ee</a:t>
                      </a:r>
                      <a:r>
                        <a:rPr lang="en-GB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, </a:t>
                      </a:r>
                      <a:r>
                        <a:rPr lang="en-GB" sz="1400" dirty="0" err="1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</a:t>
                      </a:r>
                      <a:r>
                        <a:rPr lang="en-GB" sz="1400" baseline="-25000" dirty="0" err="1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rr</a:t>
                      </a:r>
                      <a:r>
                        <a:rPr lang="en-GB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, </a:t>
                      </a:r>
                      <a:r>
                        <a:rPr lang="en-GB" sz="1400" dirty="0" err="1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</a:t>
                      </a:r>
                      <a:r>
                        <a:rPr lang="en-GB" sz="1400" baseline="-25000" dirty="0" err="1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en</a:t>
                      </a:r>
                      <a:r>
                        <a:rPr lang="en-GB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, </a:t>
                      </a:r>
                      <a:r>
                        <a:rPr lang="en-GB" sz="1400" dirty="0" err="1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</a:t>
                      </a:r>
                      <a:r>
                        <a:rPr lang="en-GB" sz="1400" baseline="-25000" dirty="0" err="1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er</a:t>
                      </a:r>
                      <a:r>
                        <a:rPr lang="en-GB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, </a:t>
                      </a:r>
                      <a:r>
                        <a:rPr lang="en-GB" sz="1400" dirty="0" err="1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</a:t>
                      </a:r>
                      <a:r>
                        <a:rPr lang="en-GB" sz="1400" baseline="-25000" dirty="0" err="1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nr</a:t>
                      </a:r>
                      <a:endParaRPr lang="cs-CZ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002550"/>
                  </a:ext>
                </a:extLst>
              </a:tr>
              <a:tr h="2609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baseline="0" dirty="0" smtClean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Reference</a:t>
                      </a:r>
                      <a:endParaRPr lang="cs-CZ" sz="1400" dirty="0">
                        <a:solidFill>
                          <a:schemeClr val="accent6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err="1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Gatti</a:t>
                      </a:r>
                      <a:r>
                        <a:rPr lang="en-GB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et al. (2014)</a:t>
                      </a:r>
                      <a:endParaRPr lang="cs-CZ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err="1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Gatti</a:t>
                      </a:r>
                      <a:r>
                        <a:rPr lang="en-GB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et al. (2014)</a:t>
                      </a:r>
                      <a:endParaRPr lang="cs-CZ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err="1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Gatti</a:t>
                      </a:r>
                      <a:r>
                        <a:rPr lang="en-GB" sz="14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et al. (2014)</a:t>
                      </a:r>
                      <a:endParaRPr lang="cs-CZ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Reguzzoni</a:t>
                      </a:r>
                      <a:r>
                        <a:rPr lang="cs-CZ" sz="1400" b="0" i="0" u="none" strike="noStrike" kern="1200" baseline="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 et al. (2019)</a:t>
                      </a:r>
                      <a:endParaRPr lang="cs-CZ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16401"/>
                  </a:ext>
                </a:extLst>
              </a:tr>
            </a:tbl>
          </a:graphicData>
        </a:graphic>
      </p:graphicFrame>
      <p:graphicFrame>
        <p:nvGraphicFramePr>
          <p:cNvPr id="14" name="Objek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8629354"/>
              </p:ext>
            </p:extLst>
          </p:nvPr>
        </p:nvGraphicFramePr>
        <p:xfrm>
          <a:off x="5703888" y="2878908"/>
          <a:ext cx="2711450" cy="27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7" name="Equation" r:id="rId4" imgW="2577960" imgH="253800" progId="Equation.DSMT4">
                  <p:embed/>
                </p:oleObj>
              </mc:Choice>
              <mc:Fallback>
                <p:oleObj name="Equation" r:id="rId4" imgW="2577960" imgH="253800" progId="Equation.DSMT4">
                  <p:embed/>
                  <p:pic>
                    <p:nvPicPr>
                      <p:cNvPr id="3" name="Obj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3888" y="2878908"/>
                        <a:ext cx="2711450" cy="2778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Obrázek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50" y="4341074"/>
            <a:ext cx="2880651" cy="2240917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318" y="4341074"/>
            <a:ext cx="2892618" cy="2242800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986" y="4340603"/>
            <a:ext cx="2892618" cy="2242800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3621" y="4339191"/>
            <a:ext cx="2892618" cy="224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73250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 bwMode="auto">
          <a:xfrm>
            <a:off x="0" y="6582932"/>
            <a:ext cx="1410676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cs-CZ" sz="1400" dirty="0" err="1">
                <a:latin typeface="Cambria" panose="02040503050406030204" pitchFamily="18" charset="0"/>
              </a:rPr>
              <a:t>Pitoňák</a:t>
            </a:r>
            <a:r>
              <a:rPr lang="cs-CZ" sz="1400" dirty="0">
                <a:latin typeface="Cambria" panose="02040503050406030204" pitchFamily="18" charset="0"/>
              </a:rPr>
              <a:t> </a:t>
            </a:r>
            <a:r>
              <a:rPr lang="cs-CZ" sz="1400" dirty="0" smtClean="0">
                <a:latin typeface="Cambria" panose="02040503050406030204" pitchFamily="18" charset="0"/>
              </a:rPr>
              <a:t>et al.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10" name="Obdélník 9"/>
          <p:cNvSpPr/>
          <p:nvPr/>
        </p:nvSpPr>
        <p:spPr bwMode="auto">
          <a:xfrm>
            <a:off x="11113906" y="6582932"/>
            <a:ext cx="94906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en-GB" sz="1400" dirty="0" smtClean="0">
                <a:latin typeface="Cambria" panose="02040503050406030204" pitchFamily="18" charset="0"/>
              </a:rPr>
              <a:t>9</a:t>
            </a:r>
            <a:r>
              <a:rPr lang="cs-CZ" sz="1400" dirty="0" smtClean="0">
                <a:latin typeface="Cambria" panose="02040503050406030204" pitchFamily="18" charset="0"/>
              </a:rPr>
              <a:t>/21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3078" name="TextovéPole 6"/>
          <p:cNvSpPr txBox="1">
            <a:spLocks noChangeArrowheads="1"/>
          </p:cNvSpPr>
          <p:nvPr/>
        </p:nvSpPr>
        <p:spPr bwMode="auto">
          <a:xfrm>
            <a:off x="0" y="0"/>
            <a:ext cx="632468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sk-SK" altLang="cs-CZ" sz="2000" b="1" dirty="0" err="1" smtClean="0">
                <a:latin typeface="Cambria" panose="02040503050406030204" pitchFamily="18" charset="0"/>
              </a:rPr>
              <a:t>Numerical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experiment: 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Input data</a:t>
            </a:r>
            <a:r>
              <a:rPr lang="cs-CZ" altLang="cs-CZ" sz="2000" b="1" dirty="0" smtClean="0">
                <a:latin typeface="Cambria" panose="02040503050406030204" pitchFamily="18" charset="0"/>
              </a:rPr>
              <a:t> 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(</a:t>
            </a:r>
            <a:r>
              <a:rPr lang="cs-CZ" altLang="cs-CZ" sz="2000" b="1" dirty="0" err="1" smtClean="0">
                <a:latin typeface="Cambria" panose="02040503050406030204" pitchFamily="18" charset="0"/>
              </a:rPr>
              <a:t>terrestrial</a:t>
            </a:r>
            <a:r>
              <a:rPr lang="cs-CZ" altLang="cs-CZ" sz="2000" b="1" dirty="0" smtClean="0">
                <a:latin typeface="Cambria" panose="02040503050406030204" pitchFamily="18" charset="0"/>
              </a:rPr>
              <a:t> data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)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:</a:t>
            </a:r>
            <a:endParaRPr lang="cs-CZ" altLang="cs-CZ" sz="2000" b="1" dirty="0">
              <a:latin typeface="Cambria" panose="02040503050406030204" pitchFamily="18" charset="0"/>
            </a:endParaRPr>
          </a:p>
        </p:txBody>
      </p:sp>
      <p:sp>
        <p:nvSpPr>
          <p:cNvPr id="11" name="Obdélník 10"/>
          <p:cNvSpPr/>
          <p:nvPr/>
        </p:nvSpPr>
        <p:spPr bwMode="auto">
          <a:xfrm>
            <a:off x="1410676" y="6582932"/>
            <a:ext cx="970323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/>
            <a:r>
              <a:rPr lang="sk-SK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V</a:t>
            </a:r>
            <a:r>
              <a:rPr lang="sk-SK" sz="1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alidation</a:t>
            </a:r>
            <a:r>
              <a:rPr lang="sk-SK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of </a:t>
            </a:r>
            <a:r>
              <a:rPr lang="cs-CZ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GOCE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-based gravitational gradients grids by spectral combination method</a:t>
            </a:r>
            <a:endParaRPr lang="cs-CZ" sz="1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endParaRPr lang="cs-CZ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4" name="TextovéPole 13"/>
          <p:cNvSpPr txBox="1"/>
          <p:nvPr/>
        </p:nvSpPr>
        <p:spPr>
          <a:xfrm>
            <a:off x="0" y="400110"/>
            <a:ext cx="123098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The </a:t>
            </a:r>
            <a:r>
              <a:rPr lang="en-GB" dirty="0" smtClean="0">
                <a:latin typeface="Cambria" panose="02040503050406030204" pitchFamily="18" charset="0"/>
                <a:ea typeface="Cambria" panose="02040503050406030204" pitchFamily="18" charset="0"/>
              </a:rPr>
              <a:t>terrestrial 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data over Czech republic (421 points of Czech gravimetric </a:t>
            </a:r>
            <a:r>
              <a:rPr lang="en-GB" dirty="0" smtClean="0">
                <a:latin typeface="Cambria" panose="02040503050406030204" pitchFamily="18" charset="0"/>
                <a:ea typeface="Cambria" panose="02040503050406030204" pitchFamily="18" charset="0"/>
              </a:rPr>
              <a:t>network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, 1024 GNSS/</a:t>
            </a:r>
            <a:r>
              <a:rPr lang="sk-SK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levelling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sk-SK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points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dirty="0" smtClean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b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and Slovakia (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233 points of Slovak gravimetric </a:t>
            </a:r>
            <a:r>
              <a:rPr lang="en-GB" dirty="0" smtClean="0">
                <a:latin typeface="Cambria" panose="02040503050406030204" pitchFamily="18" charset="0"/>
                <a:ea typeface="Cambria" panose="02040503050406030204" pitchFamily="18" charset="0"/>
              </a:rPr>
              <a:t>network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, 31 </a:t>
            </a:r>
            <a:r>
              <a:rPr lang="sk-SK" dirty="0">
                <a:latin typeface="Cambria" panose="02040503050406030204" pitchFamily="18" charset="0"/>
                <a:ea typeface="Cambria" panose="02040503050406030204" pitchFamily="18" charset="0"/>
              </a:rPr>
              <a:t>GNSS/</a:t>
            </a:r>
            <a:r>
              <a:rPr lang="sk-SK" dirty="0" err="1">
                <a:latin typeface="Cambria" panose="02040503050406030204" pitchFamily="18" charset="0"/>
                <a:ea typeface="Cambria" panose="02040503050406030204" pitchFamily="18" charset="0"/>
              </a:rPr>
              <a:t>levelling</a:t>
            </a:r>
            <a:r>
              <a:rPr lang="sk-SK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sk-SK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points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pPr marL="285750" indent="-285750">
              <a:buFontTx/>
              <a:buChar char="-"/>
            </a:pP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The gravity accelerations </a:t>
            </a:r>
            <a:r>
              <a:rPr lang="en-GB" dirty="0" smtClean="0">
                <a:latin typeface="Cambria" panose="02040503050406030204" pitchFamily="18" charset="0"/>
                <a:ea typeface="Cambria" panose="02040503050406030204" pitchFamily="18" charset="0"/>
              </a:rPr>
              <a:t>o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  <a:r>
              <a:rPr lang="en-GB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104 </a:t>
            </a:r>
            <a:r>
              <a:rPr lang="en-GB" dirty="0" smtClean="0">
                <a:latin typeface="Cambria" panose="02040503050406030204" pitchFamily="18" charset="0"/>
                <a:ea typeface="Cambria" panose="02040503050406030204" pitchFamily="18" charset="0"/>
              </a:rPr>
              <a:t>points </a:t>
            </a:r>
            <a:r>
              <a:rPr lang="sk-SK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measured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 by A10 </a:t>
            </a:r>
            <a:r>
              <a:rPr lang="sk-SK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gravimeter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 and </a:t>
            </a:r>
            <a:r>
              <a:rPr lang="sk-SK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height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sk-SK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anomalies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 on 1668 </a:t>
            </a:r>
            <a:r>
              <a:rPr lang="sk-SK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points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 over </a:t>
            </a:r>
            <a:r>
              <a:rPr lang="sk-SK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Norway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cs-CZ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177" y="1323440"/>
            <a:ext cx="3712409" cy="3024000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94" y="1316188"/>
            <a:ext cx="3640083" cy="306000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40" y="4399560"/>
            <a:ext cx="4668479" cy="216000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381" y="4411246"/>
            <a:ext cx="4751999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5448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 bwMode="auto">
          <a:xfrm>
            <a:off x="0" y="6582932"/>
            <a:ext cx="1410676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cs-CZ" sz="1400" dirty="0" err="1">
                <a:latin typeface="Cambria" panose="02040503050406030204" pitchFamily="18" charset="0"/>
              </a:rPr>
              <a:t>Pitoňák</a:t>
            </a:r>
            <a:r>
              <a:rPr lang="cs-CZ" sz="1400" dirty="0">
                <a:latin typeface="Cambria" panose="02040503050406030204" pitchFamily="18" charset="0"/>
              </a:rPr>
              <a:t> </a:t>
            </a:r>
            <a:r>
              <a:rPr lang="cs-CZ" sz="1400" dirty="0" smtClean="0">
                <a:latin typeface="Cambria" panose="02040503050406030204" pitchFamily="18" charset="0"/>
              </a:rPr>
              <a:t>et al.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10" name="Obdélník 9"/>
          <p:cNvSpPr/>
          <p:nvPr/>
        </p:nvSpPr>
        <p:spPr bwMode="auto">
          <a:xfrm>
            <a:off x="11113906" y="6582932"/>
            <a:ext cx="94906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en-GB" sz="1400" dirty="0" smtClean="0">
                <a:latin typeface="Cambria" panose="02040503050406030204" pitchFamily="18" charset="0"/>
              </a:rPr>
              <a:t>10/</a:t>
            </a:r>
            <a:r>
              <a:rPr lang="sk-SK" sz="1400" dirty="0" smtClean="0">
                <a:latin typeface="Cambria" panose="02040503050406030204" pitchFamily="18" charset="0"/>
              </a:rPr>
              <a:t>21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11" name="Obdélník 10"/>
          <p:cNvSpPr/>
          <p:nvPr/>
        </p:nvSpPr>
        <p:spPr bwMode="auto">
          <a:xfrm>
            <a:off x="1410676" y="6582932"/>
            <a:ext cx="970323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/>
            <a:r>
              <a:rPr lang="sk-SK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V</a:t>
            </a:r>
            <a:r>
              <a:rPr lang="sk-SK" sz="1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alidation</a:t>
            </a:r>
            <a:r>
              <a:rPr lang="sk-SK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of </a:t>
            </a:r>
            <a:r>
              <a:rPr lang="cs-CZ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GOCE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-based gravitational gradients grids by spectral combination method</a:t>
            </a:r>
            <a:endParaRPr lang="cs-CZ" sz="1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endParaRPr lang="cs-CZ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773" y="687381"/>
            <a:ext cx="7768193" cy="5810597"/>
          </a:xfrm>
          <a:prstGeom prst="rect">
            <a:avLst/>
          </a:prstGeom>
        </p:spPr>
      </p:pic>
      <p:sp>
        <p:nvSpPr>
          <p:cNvPr id="7" name="TextovéPole 6"/>
          <p:cNvSpPr txBox="1">
            <a:spLocks noChangeArrowheads="1"/>
          </p:cNvSpPr>
          <p:nvPr/>
        </p:nvSpPr>
        <p:spPr bwMode="auto">
          <a:xfrm>
            <a:off x="0" y="0"/>
            <a:ext cx="329391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altLang="cs-CZ" sz="2000" b="1" dirty="0" smtClean="0">
                <a:latin typeface="Cambria" panose="02040503050406030204" pitchFamily="18" charset="0"/>
              </a:rPr>
              <a:t>Omission error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modelling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:</a:t>
            </a:r>
            <a:endParaRPr lang="cs-CZ" altLang="cs-CZ" sz="2000" b="1" dirty="0">
              <a:latin typeface="Cambria" panose="02040503050406030204" pitchFamily="18" charset="0"/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0" y="900145"/>
            <a:ext cx="1274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u="sng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Scenario</a:t>
            </a:r>
            <a:r>
              <a:rPr lang="sk-SK" u="sng" dirty="0" smtClean="0">
                <a:latin typeface="Cambria" panose="02040503050406030204" pitchFamily="18" charset="0"/>
                <a:ea typeface="Cambria" panose="02040503050406030204" pitchFamily="18" charset="0"/>
              </a:rPr>
              <a:t> 1:</a:t>
            </a:r>
            <a:endParaRPr lang="cs-CZ" u="sng" dirty="0"/>
          </a:p>
        </p:txBody>
      </p:sp>
      <p:sp>
        <p:nvSpPr>
          <p:cNvPr id="4" name="Obdélník 3"/>
          <p:cNvSpPr/>
          <p:nvPr/>
        </p:nvSpPr>
        <p:spPr>
          <a:xfrm>
            <a:off x="0" y="2502839"/>
            <a:ext cx="435651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u="sng" dirty="0" err="1">
                <a:latin typeface="Cambria" panose="02040503050406030204" pitchFamily="18" charset="0"/>
                <a:ea typeface="Cambria" panose="02040503050406030204" pitchFamily="18" charset="0"/>
              </a:rPr>
              <a:t>Scenario</a:t>
            </a:r>
            <a:r>
              <a:rPr lang="sk-SK" u="sng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sk-SK" u="sng" dirty="0" smtClean="0">
                <a:latin typeface="Cambria" panose="02040503050406030204" pitchFamily="18" charset="0"/>
                <a:ea typeface="Cambria" panose="02040503050406030204" pitchFamily="18" charset="0"/>
              </a:rPr>
              <a:t>2:</a:t>
            </a:r>
          </a:p>
          <a:p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sk-SK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not</a:t>
            </a:r>
            <a:r>
              <a:rPr lang="sk-SK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sk-SK" dirty="0" err="1">
                <a:latin typeface="Cambria" panose="02040503050406030204" pitchFamily="18" charset="0"/>
                <a:ea typeface="Cambria" panose="02040503050406030204" pitchFamily="18" charset="0"/>
              </a:rPr>
              <a:t>applied</a:t>
            </a:r>
            <a:r>
              <a:rPr lang="sk-SK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in </a:t>
            </a:r>
            <a:r>
              <a:rPr lang="sk-SK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Norway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sk-SK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due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 to ERTM2160 </a:t>
            </a:r>
            <a:b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sk-SK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Hirt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 et al. 2014) </a:t>
            </a:r>
            <a:r>
              <a:rPr lang="sk-SK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geographical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sk-SK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limitation</a:t>
            </a:r>
            <a:r>
              <a:rPr lang="sk-SK" dirty="0" err="1">
                <a:latin typeface="Cambria" panose="02040503050406030204" pitchFamily="18" charset="0"/>
                <a:ea typeface="Cambria" panose="02040503050406030204" pitchFamily="18" charset="0"/>
              </a:rPr>
              <a:t>s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endParaRPr lang="cs-CZ" dirty="0"/>
          </a:p>
        </p:txBody>
      </p:sp>
      <p:sp>
        <p:nvSpPr>
          <p:cNvPr id="9" name="Obdélník 8"/>
          <p:cNvSpPr/>
          <p:nvPr/>
        </p:nvSpPr>
        <p:spPr>
          <a:xfrm>
            <a:off x="-35395" y="4105533"/>
            <a:ext cx="3364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u="sng" dirty="0" err="1">
                <a:latin typeface="Cambria" panose="02040503050406030204" pitchFamily="18" charset="0"/>
                <a:ea typeface="Cambria" panose="02040503050406030204" pitchFamily="18" charset="0"/>
              </a:rPr>
              <a:t>Scenario</a:t>
            </a:r>
            <a:r>
              <a:rPr lang="sk-SK" u="sng" dirty="0">
                <a:latin typeface="Cambria" panose="02040503050406030204" pitchFamily="18" charset="0"/>
                <a:ea typeface="Cambria" panose="02040503050406030204" pitchFamily="18" charset="0"/>
              </a:rPr>
              <a:t> 3</a:t>
            </a:r>
            <a:r>
              <a:rPr lang="sk-SK" u="sng" dirty="0" smtClean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sk-SK" u="sng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Czechia</a:t>
            </a:r>
            <a:r>
              <a:rPr lang="sk-SK" u="sng" dirty="0" smtClean="0">
                <a:latin typeface="Cambria" panose="02040503050406030204" pitchFamily="18" charset="0"/>
                <a:ea typeface="Cambria" panose="02040503050406030204" pitchFamily="18" charset="0"/>
              </a:rPr>
              <a:t> and Slovakia</a:t>
            </a:r>
            <a:endParaRPr lang="cs-CZ" u="sng" dirty="0"/>
          </a:p>
        </p:txBody>
      </p:sp>
      <p:sp>
        <p:nvSpPr>
          <p:cNvPr id="12" name="Obdélník 11"/>
          <p:cNvSpPr/>
          <p:nvPr/>
        </p:nvSpPr>
        <p:spPr>
          <a:xfrm>
            <a:off x="0" y="5708227"/>
            <a:ext cx="21010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u="sng" dirty="0" err="1">
                <a:latin typeface="Cambria" panose="02040503050406030204" pitchFamily="18" charset="0"/>
                <a:ea typeface="Cambria" panose="02040503050406030204" pitchFamily="18" charset="0"/>
              </a:rPr>
              <a:t>Scenario</a:t>
            </a:r>
            <a:r>
              <a:rPr lang="sk-SK" u="sng" dirty="0">
                <a:latin typeface="Cambria" panose="02040503050406030204" pitchFamily="18" charset="0"/>
                <a:ea typeface="Cambria" panose="02040503050406030204" pitchFamily="18" charset="0"/>
              </a:rPr>
              <a:t> 3</a:t>
            </a:r>
            <a:r>
              <a:rPr lang="sk-SK" u="sng" dirty="0" smtClean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sk-SK" u="sng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Norway</a:t>
            </a:r>
            <a:endParaRPr lang="cs-CZ" u="sng" dirty="0"/>
          </a:p>
        </p:txBody>
      </p:sp>
      <p:sp>
        <p:nvSpPr>
          <p:cNvPr id="13" name="Obdélník 12"/>
          <p:cNvSpPr/>
          <p:nvPr/>
        </p:nvSpPr>
        <p:spPr>
          <a:xfrm>
            <a:off x="0" y="4768380"/>
            <a:ext cx="42798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DTMs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sk-SK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were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sk-SK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smoothed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 by </a:t>
            </a:r>
            <a:b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DTM2006.0 (</a:t>
            </a:r>
            <a:r>
              <a:rPr lang="sk-SK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Pavlis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 et al. 2007, </a:t>
            </a:r>
            <a:r>
              <a:rPr lang="sk-SK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= 2160)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6928538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 bwMode="auto">
          <a:xfrm>
            <a:off x="0" y="6582932"/>
            <a:ext cx="1410676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cs-CZ" sz="1400" dirty="0" err="1">
                <a:latin typeface="Cambria" panose="02040503050406030204" pitchFamily="18" charset="0"/>
              </a:rPr>
              <a:t>Pitoňák</a:t>
            </a:r>
            <a:r>
              <a:rPr lang="cs-CZ" sz="1400" dirty="0">
                <a:latin typeface="Cambria" panose="02040503050406030204" pitchFamily="18" charset="0"/>
              </a:rPr>
              <a:t> </a:t>
            </a:r>
            <a:r>
              <a:rPr lang="cs-CZ" sz="1400" dirty="0" smtClean="0">
                <a:latin typeface="Cambria" panose="02040503050406030204" pitchFamily="18" charset="0"/>
              </a:rPr>
              <a:t>et al.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10" name="Obdélník 9"/>
          <p:cNvSpPr/>
          <p:nvPr/>
        </p:nvSpPr>
        <p:spPr bwMode="auto">
          <a:xfrm>
            <a:off x="11113906" y="6582932"/>
            <a:ext cx="94906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sk-SK" sz="1400" dirty="0" smtClean="0">
                <a:latin typeface="Cambria" panose="02040503050406030204" pitchFamily="18" charset="0"/>
              </a:rPr>
              <a:t>1</a:t>
            </a:r>
            <a:r>
              <a:rPr lang="en-GB" sz="1400" dirty="0" smtClean="0">
                <a:latin typeface="Cambria" panose="02040503050406030204" pitchFamily="18" charset="0"/>
              </a:rPr>
              <a:t>1</a:t>
            </a:r>
            <a:r>
              <a:rPr lang="cs-CZ" sz="1400" dirty="0" smtClean="0">
                <a:latin typeface="Cambria" panose="02040503050406030204" pitchFamily="18" charset="0"/>
              </a:rPr>
              <a:t>/21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3078" name="TextovéPole 6"/>
          <p:cNvSpPr txBox="1">
            <a:spLocks noChangeArrowheads="1"/>
          </p:cNvSpPr>
          <p:nvPr/>
        </p:nvSpPr>
        <p:spPr bwMode="auto">
          <a:xfrm>
            <a:off x="0" y="0"/>
            <a:ext cx="1159458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sk-SK" altLang="cs-CZ" sz="2000" b="1" dirty="0" err="1" smtClean="0">
                <a:latin typeface="Cambria" panose="02040503050406030204" pitchFamily="18" charset="0"/>
              </a:rPr>
              <a:t>Results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: 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area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of 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Czechoslovakia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(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height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anomalies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[cm]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/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gravity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disturbances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 [</a:t>
            </a:r>
            <a:r>
              <a:rPr lang="en-GB" altLang="cs-CZ" sz="2000" b="1" dirty="0" err="1" smtClean="0">
                <a:latin typeface="Cambria" panose="02040503050406030204" pitchFamily="18" charset="0"/>
              </a:rPr>
              <a:t>mGal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]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) – 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release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2</a:t>
            </a:r>
            <a:endParaRPr lang="cs-CZ" altLang="cs-CZ" sz="2000" b="1" dirty="0">
              <a:latin typeface="Cambria" panose="02040503050406030204" pitchFamily="18" charset="0"/>
            </a:endParaRPr>
          </a:p>
        </p:txBody>
      </p:sp>
      <p:sp>
        <p:nvSpPr>
          <p:cNvPr id="11" name="Obdélník 10"/>
          <p:cNvSpPr/>
          <p:nvPr/>
        </p:nvSpPr>
        <p:spPr bwMode="auto">
          <a:xfrm>
            <a:off x="1410676" y="6582932"/>
            <a:ext cx="970323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/>
            <a:r>
              <a:rPr lang="sk-SK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V</a:t>
            </a:r>
            <a:r>
              <a:rPr lang="sk-SK" sz="1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alidation</a:t>
            </a:r>
            <a:r>
              <a:rPr lang="sk-SK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of </a:t>
            </a:r>
            <a:r>
              <a:rPr lang="cs-CZ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GOCE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-based gravitational gradients grids by spectral combination method</a:t>
            </a:r>
            <a:endParaRPr lang="cs-CZ" sz="1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endParaRPr lang="cs-CZ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743200" y="171242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graphicFrame>
        <p:nvGraphicFramePr>
          <p:cNvPr id="9" name="Tabulk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7724076"/>
              </p:ext>
            </p:extLst>
          </p:nvPr>
        </p:nvGraphicFramePr>
        <p:xfrm>
          <a:off x="184012" y="895622"/>
          <a:ext cx="9160954" cy="124968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772160">
                  <a:extLst>
                    <a:ext uri="{9D8B030D-6E8A-4147-A177-3AD203B41FA5}">
                      <a16:colId xmlns:a16="http://schemas.microsoft.com/office/drawing/2014/main" val="391074507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3805238797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2799334029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420676644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2964990798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1923267054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3914254261"/>
                    </a:ext>
                  </a:extLst>
                </a:gridCol>
                <a:gridCol w="1382204">
                  <a:extLst>
                    <a:ext uri="{9D8B030D-6E8A-4147-A177-3AD203B41FA5}">
                      <a16:colId xmlns:a16="http://schemas.microsoft.com/office/drawing/2014/main" val="31662501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VV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VH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HH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(VV,VH)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(VH,HH)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57416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std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17.8/8.9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19.0/9.3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19.0/9.3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19.0/9.3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19.0/9.3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19.0/9.3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19.0/9.3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395931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max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-44.7/24.0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-47.8/27.1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-48.1/27.3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-47.8/27.1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-48.1/27.3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-48.1/27.3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-48.1/27.3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359215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min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-172.0/-39.5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-169.7/-40.5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-170.1/-40.4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-169.7/-40.5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-170.1/-40.4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-170.1/-40.4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-170.1/-40.4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517808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mean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-128.3/-0.3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-128.4/-0.2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-128.4/-0.2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-128.4/-0.2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-128.4/-0.2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-128.4/-0.2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-128.4/-0.2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86777863"/>
                  </a:ext>
                </a:extLst>
              </a:tr>
            </a:tbl>
          </a:graphicData>
        </a:graphic>
      </p:graphicFrame>
      <p:sp>
        <p:nvSpPr>
          <p:cNvPr id="4" name="Obdélník 3"/>
          <p:cNvSpPr/>
          <p:nvPr/>
        </p:nvSpPr>
        <p:spPr>
          <a:xfrm>
            <a:off x="0" y="401439"/>
            <a:ext cx="1274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u="sng" dirty="0" err="1">
                <a:latin typeface="Cambria" panose="02040503050406030204" pitchFamily="18" charset="0"/>
                <a:ea typeface="Cambria" panose="02040503050406030204" pitchFamily="18" charset="0"/>
              </a:rPr>
              <a:t>Scenario</a:t>
            </a:r>
            <a:r>
              <a:rPr lang="sk-SK" u="sng" dirty="0">
                <a:latin typeface="Cambria" panose="02040503050406030204" pitchFamily="18" charset="0"/>
                <a:ea typeface="Cambria" panose="02040503050406030204" pitchFamily="18" charset="0"/>
              </a:rPr>
              <a:t> 1:</a:t>
            </a:r>
            <a:endParaRPr lang="cs-CZ" u="sng" dirty="0"/>
          </a:p>
        </p:txBody>
      </p:sp>
      <p:sp>
        <p:nvSpPr>
          <p:cNvPr id="3" name="Obdélník 2"/>
          <p:cNvSpPr/>
          <p:nvPr/>
        </p:nvSpPr>
        <p:spPr>
          <a:xfrm>
            <a:off x="0" y="2393402"/>
            <a:ext cx="1274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u="sng" dirty="0" err="1">
                <a:latin typeface="Cambria" panose="02040503050406030204" pitchFamily="18" charset="0"/>
                <a:ea typeface="Cambria" panose="02040503050406030204" pitchFamily="18" charset="0"/>
              </a:rPr>
              <a:t>Scenario</a:t>
            </a:r>
            <a:r>
              <a:rPr lang="sk-SK" u="sng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sk-SK" u="sng" dirty="0" smtClean="0">
                <a:latin typeface="Cambria" panose="02040503050406030204" pitchFamily="18" charset="0"/>
                <a:ea typeface="Cambria" panose="02040503050406030204" pitchFamily="18" charset="0"/>
              </a:rPr>
              <a:t>2:</a:t>
            </a:r>
            <a:endParaRPr lang="cs-CZ" u="sng" dirty="0"/>
          </a:p>
        </p:txBody>
      </p:sp>
      <p:graphicFrame>
        <p:nvGraphicFramePr>
          <p:cNvPr id="12" name="Tabulk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2345980"/>
              </p:ext>
            </p:extLst>
          </p:nvPr>
        </p:nvGraphicFramePr>
        <p:xfrm>
          <a:off x="184012" y="2893734"/>
          <a:ext cx="9160954" cy="124968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772160">
                  <a:extLst>
                    <a:ext uri="{9D8B030D-6E8A-4147-A177-3AD203B41FA5}">
                      <a16:colId xmlns:a16="http://schemas.microsoft.com/office/drawing/2014/main" val="391074507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3805238797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2799334029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420676644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2964990798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1923267054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3914254261"/>
                    </a:ext>
                  </a:extLst>
                </a:gridCol>
                <a:gridCol w="1382204">
                  <a:extLst>
                    <a:ext uri="{9D8B030D-6E8A-4147-A177-3AD203B41FA5}">
                      <a16:colId xmlns:a16="http://schemas.microsoft.com/office/drawing/2014/main" val="31662501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VV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VH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HH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(VH,HH)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57416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std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17.8/8.6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19.0/8.9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19.0/9.0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19.0/8.9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19.0/8.9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19.0/8.9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19.0/8.9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395931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max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-44.7/51.0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-47.8/53.2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-48.1/53.3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-47.8/53.2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-48.1/53.3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-48.1/53.3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-48.1/53.3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359215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min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-171.2/-36.3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-168.9/-36.2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-169.3/-36.3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-168.9/-36.2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-169.3/-36.3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-169.3/-36.3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-169.3/-36.3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517808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mean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-128.2/2.8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-128.3/2.9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-128.3/2.9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-128.3/2.9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-128.3/2.9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-128.3/2.9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-128.3/2.9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86777863"/>
                  </a:ext>
                </a:extLst>
              </a:tr>
            </a:tbl>
          </a:graphicData>
        </a:graphic>
      </p:graphicFrame>
      <p:sp>
        <p:nvSpPr>
          <p:cNvPr id="13" name="Obdélník 12"/>
          <p:cNvSpPr/>
          <p:nvPr/>
        </p:nvSpPr>
        <p:spPr>
          <a:xfrm>
            <a:off x="0" y="4396334"/>
            <a:ext cx="1274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u="sng" dirty="0" err="1">
                <a:latin typeface="Cambria" panose="02040503050406030204" pitchFamily="18" charset="0"/>
                <a:ea typeface="Cambria" panose="02040503050406030204" pitchFamily="18" charset="0"/>
              </a:rPr>
              <a:t>Scenario</a:t>
            </a:r>
            <a:r>
              <a:rPr lang="sk-SK" u="sng" dirty="0">
                <a:latin typeface="Cambria" panose="02040503050406030204" pitchFamily="18" charset="0"/>
                <a:ea typeface="Cambria" panose="02040503050406030204" pitchFamily="18" charset="0"/>
              </a:rPr>
              <a:t> 3</a:t>
            </a:r>
            <a:r>
              <a:rPr lang="sk-SK" u="sng" dirty="0" smtClean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  <a:endParaRPr lang="cs-CZ" u="sng" dirty="0"/>
          </a:p>
        </p:txBody>
      </p:sp>
      <p:graphicFrame>
        <p:nvGraphicFramePr>
          <p:cNvPr id="14" name="Tabulk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4213916"/>
              </p:ext>
            </p:extLst>
          </p:nvPr>
        </p:nvGraphicFramePr>
        <p:xfrm>
          <a:off x="184011" y="4891846"/>
          <a:ext cx="9160954" cy="124968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772160">
                  <a:extLst>
                    <a:ext uri="{9D8B030D-6E8A-4147-A177-3AD203B41FA5}">
                      <a16:colId xmlns:a16="http://schemas.microsoft.com/office/drawing/2014/main" val="391074507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3805238797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2799334029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420676644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2964990798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1923267054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3914254261"/>
                    </a:ext>
                  </a:extLst>
                </a:gridCol>
                <a:gridCol w="1382204">
                  <a:extLst>
                    <a:ext uri="{9D8B030D-6E8A-4147-A177-3AD203B41FA5}">
                      <a16:colId xmlns:a16="http://schemas.microsoft.com/office/drawing/2014/main" val="31662501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VV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VH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HH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(VH,HH)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57416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std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17.8/6.1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19.0/6.6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19.0/6.6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19.0/6.6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19.0/6.6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19.0/6.6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19.0/6.6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395931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max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-44.7/21.7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-47.8/24.3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-48.1/24.4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-47.8/24.3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-48.1/24.4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-48.1/24.4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-48.1/24.4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359215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min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-172.0/-14.5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-169.7/-13.5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-170.1/-13.4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-169.7/-13.5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-170.1/-13.4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-170.1/-13.4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-170.1/-13.4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517808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mean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-128.3/3.5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-128.4/3.6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-128.4/3.6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-128.4/3.6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-128.4/3.6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-128.4/3.6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-128.4/3.6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86777863"/>
                  </a:ext>
                </a:extLst>
              </a:tr>
            </a:tbl>
          </a:graphicData>
        </a:graphic>
      </p:graphicFrame>
      <p:sp>
        <p:nvSpPr>
          <p:cNvPr id="15" name="TextovéPole 6"/>
          <p:cNvSpPr txBox="1">
            <a:spLocks noChangeArrowheads="1"/>
          </p:cNvSpPr>
          <p:nvPr/>
        </p:nvSpPr>
        <p:spPr bwMode="auto">
          <a:xfrm>
            <a:off x="10174266" y="501811"/>
            <a:ext cx="141417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altLang="cs-CZ" sz="2000" b="1" dirty="0" err="1" smtClean="0">
                <a:latin typeface="Cambria" panose="02040503050406030204" pitchFamily="18" charset="0"/>
              </a:rPr>
              <a:t>N</a:t>
            </a:r>
            <a:r>
              <a:rPr lang="en-GB" altLang="cs-CZ" sz="2000" b="1" baseline="-25000" dirty="0" err="1" smtClean="0">
                <a:latin typeface="Cambria" panose="02040503050406030204" pitchFamily="18" charset="0"/>
              </a:rPr>
              <a:t>max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 = 240</a:t>
            </a:r>
            <a:endParaRPr lang="cs-CZ" altLang="cs-CZ" sz="2000" b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6731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 bwMode="auto">
          <a:xfrm>
            <a:off x="0" y="6582932"/>
            <a:ext cx="1410676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cs-CZ" sz="1400" dirty="0" err="1">
                <a:latin typeface="Cambria" panose="02040503050406030204" pitchFamily="18" charset="0"/>
              </a:rPr>
              <a:t>Pitoňák</a:t>
            </a:r>
            <a:r>
              <a:rPr lang="cs-CZ" sz="1400" dirty="0">
                <a:latin typeface="Cambria" panose="02040503050406030204" pitchFamily="18" charset="0"/>
              </a:rPr>
              <a:t> </a:t>
            </a:r>
            <a:r>
              <a:rPr lang="cs-CZ" sz="1400" dirty="0" smtClean="0">
                <a:latin typeface="Cambria" panose="02040503050406030204" pitchFamily="18" charset="0"/>
              </a:rPr>
              <a:t>et al.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10" name="Obdélník 9"/>
          <p:cNvSpPr/>
          <p:nvPr/>
        </p:nvSpPr>
        <p:spPr bwMode="auto">
          <a:xfrm>
            <a:off x="11113906" y="6582932"/>
            <a:ext cx="94906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sk-SK" sz="1400" dirty="0" smtClean="0">
                <a:latin typeface="Cambria" panose="02040503050406030204" pitchFamily="18" charset="0"/>
              </a:rPr>
              <a:t>1</a:t>
            </a:r>
            <a:r>
              <a:rPr lang="en-GB" sz="1400" dirty="0" smtClean="0">
                <a:latin typeface="Cambria" panose="02040503050406030204" pitchFamily="18" charset="0"/>
              </a:rPr>
              <a:t>2</a:t>
            </a:r>
            <a:r>
              <a:rPr lang="cs-CZ" sz="1400" dirty="0" smtClean="0">
                <a:latin typeface="Cambria" panose="02040503050406030204" pitchFamily="18" charset="0"/>
              </a:rPr>
              <a:t>/21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3078" name="TextovéPole 6"/>
          <p:cNvSpPr txBox="1">
            <a:spLocks noChangeArrowheads="1"/>
          </p:cNvSpPr>
          <p:nvPr/>
        </p:nvSpPr>
        <p:spPr bwMode="auto">
          <a:xfrm>
            <a:off x="0" y="0"/>
            <a:ext cx="113413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sk-SK" altLang="cs-CZ" sz="2000" b="1" dirty="0" err="1" smtClean="0">
                <a:latin typeface="Cambria" panose="02040503050406030204" pitchFamily="18" charset="0"/>
              </a:rPr>
              <a:t>Results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: 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area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of 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Czechoslovakia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(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height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anomalies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[cm]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/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gravity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disturbances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 [</a:t>
            </a:r>
            <a:r>
              <a:rPr lang="en-GB" altLang="cs-CZ" sz="2000" b="1" dirty="0" err="1" smtClean="0">
                <a:latin typeface="Cambria" panose="02040503050406030204" pitchFamily="18" charset="0"/>
              </a:rPr>
              <a:t>mGal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]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) – 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release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4</a:t>
            </a:r>
            <a:endParaRPr lang="cs-CZ" altLang="cs-CZ" sz="2000" b="1" dirty="0">
              <a:latin typeface="Cambria" panose="02040503050406030204" pitchFamily="18" charset="0"/>
            </a:endParaRPr>
          </a:p>
        </p:txBody>
      </p:sp>
      <p:sp>
        <p:nvSpPr>
          <p:cNvPr id="11" name="Obdélník 10"/>
          <p:cNvSpPr/>
          <p:nvPr/>
        </p:nvSpPr>
        <p:spPr bwMode="auto">
          <a:xfrm>
            <a:off x="1410676" y="6582932"/>
            <a:ext cx="970323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/>
            <a:r>
              <a:rPr lang="sk-SK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V</a:t>
            </a:r>
            <a:r>
              <a:rPr lang="sk-SK" sz="1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alidation</a:t>
            </a:r>
            <a:r>
              <a:rPr lang="sk-SK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of </a:t>
            </a:r>
            <a:r>
              <a:rPr lang="cs-CZ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GOCE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-based gravitational gradients grids by spectral combination method</a:t>
            </a:r>
            <a:endParaRPr lang="cs-CZ" sz="1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endParaRPr lang="cs-CZ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743200" y="171242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graphicFrame>
        <p:nvGraphicFramePr>
          <p:cNvPr id="9" name="Tabulk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978176"/>
              </p:ext>
            </p:extLst>
          </p:nvPr>
        </p:nvGraphicFramePr>
        <p:xfrm>
          <a:off x="184012" y="895622"/>
          <a:ext cx="9160954" cy="124968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772160">
                  <a:extLst>
                    <a:ext uri="{9D8B030D-6E8A-4147-A177-3AD203B41FA5}">
                      <a16:colId xmlns:a16="http://schemas.microsoft.com/office/drawing/2014/main" val="391074507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3805238797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2799334029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420676644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2964990798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1923267054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3914254261"/>
                    </a:ext>
                  </a:extLst>
                </a:gridCol>
                <a:gridCol w="1382204">
                  <a:extLst>
                    <a:ext uri="{9D8B030D-6E8A-4147-A177-3AD203B41FA5}">
                      <a16:colId xmlns:a16="http://schemas.microsoft.com/office/drawing/2014/main" val="31662501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VV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VH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HH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(VV,VH)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(VH,HH)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57416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std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12.4/7.9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12.4/8.0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12.8/8.0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12.4/8.0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12.8/8.0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12.8/8.0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12.8/8.0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395931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max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-32.3/21.1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-32.4/21.8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-31.2/22.5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-32.4/21.8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-31.2/22.5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-31.1/22.5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-31.1/22.5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359215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min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-174.2/-40.8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-175.9/-40.9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-179.3/-42.3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-175.9/-40.9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-179.4/-42.3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-179.2/-42.3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-179.2/-42.3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517808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mean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-128.8/-0.8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-128.6/-0.7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-128.4/-0.6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-128.6/-0.7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-128.4/-0.6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-128.3/-0.6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-128.3/-0.6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86777863"/>
                  </a:ext>
                </a:extLst>
              </a:tr>
            </a:tbl>
          </a:graphicData>
        </a:graphic>
      </p:graphicFrame>
      <p:sp>
        <p:nvSpPr>
          <p:cNvPr id="4" name="Obdélník 3"/>
          <p:cNvSpPr/>
          <p:nvPr/>
        </p:nvSpPr>
        <p:spPr>
          <a:xfrm>
            <a:off x="0" y="401439"/>
            <a:ext cx="1274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u="sng" dirty="0" err="1">
                <a:latin typeface="Cambria" panose="02040503050406030204" pitchFamily="18" charset="0"/>
                <a:ea typeface="Cambria" panose="02040503050406030204" pitchFamily="18" charset="0"/>
              </a:rPr>
              <a:t>Scenario</a:t>
            </a:r>
            <a:r>
              <a:rPr lang="sk-SK" u="sng" dirty="0">
                <a:latin typeface="Cambria" panose="02040503050406030204" pitchFamily="18" charset="0"/>
                <a:ea typeface="Cambria" panose="02040503050406030204" pitchFamily="18" charset="0"/>
              </a:rPr>
              <a:t> 1:</a:t>
            </a:r>
            <a:endParaRPr lang="cs-CZ" u="sng" dirty="0"/>
          </a:p>
        </p:txBody>
      </p:sp>
      <p:sp>
        <p:nvSpPr>
          <p:cNvPr id="3" name="Obdélník 2"/>
          <p:cNvSpPr/>
          <p:nvPr/>
        </p:nvSpPr>
        <p:spPr>
          <a:xfrm>
            <a:off x="0" y="2393402"/>
            <a:ext cx="1274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u="sng" dirty="0" err="1">
                <a:latin typeface="Cambria" panose="02040503050406030204" pitchFamily="18" charset="0"/>
                <a:ea typeface="Cambria" panose="02040503050406030204" pitchFamily="18" charset="0"/>
              </a:rPr>
              <a:t>Scenario</a:t>
            </a:r>
            <a:r>
              <a:rPr lang="sk-SK" u="sng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sk-SK" u="sng" dirty="0" smtClean="0">
                <a:latin typeface="Cambria" panose="02040503050406030204" pitchFamily="18" charset="0"/>
                <a:ea typeface="Cambria" panose="02040503050406030204" pitchFamily="18" charset="0"/>
              </a:rPr>
              <a:t>2:</a:t>
            </a:r>
            <a:endParaRPr lang="cs-CZ" u="sng" dirty="0"/>
          </a:p>
        </p:txBody>
      </p:sp>
      <p:graphicFrame>
        <p:nvGraphicFramePr>
          <p:cNvPr id="12" name="Tabulk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558252"/>
              </p:ext>
            </p:extLst>
          </p:nvPr>
        </p:nvGraphicFramePr>
        <p:xfrm>
          <a:off x="184012" y="2893734"/>
          <a:ext cx="9160954" cy="124968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772160">
                  <a:extLst>
                    <a:ext uri="{9D8B030D-6E8A-4147-A177-3AD203B41FA5}">
                      <a16:colId xmlns:a16="http://schemas.microsoft.com/office/drawing/2014/main" val="391074507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3805238797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2799334029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420676644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2964990798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1923267054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3914254261"/>
                    </a:ext>
                  </a:extLst>
                </a:gridCol>
                <a:gridCol w="1382204">
                  <a:extLst>
                    <a:ext uri="{9D8B030D-6E8A-4147-A177-3AD203B41FA5}">
                      <a16:colId xmlns:a16="http://schemas.microsoft.com/office/drawing/2014/main" val="31662501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VV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VH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HH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(VH,HH)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57416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std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12.5/7.6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12.4/7.7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12.9/7.6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12.4/7.7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12.9/7.6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12.9/7.6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12.9/7.6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395931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max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-32.3/46.5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-32.4/46.6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-31.2/49.3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-32.4/46.6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-31.2/49.3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-31.1/49.3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-31.1/49.3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359215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min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-174.9/-35.9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-176.5/-35.7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-178.5/-35.8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-176.5/-35.7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-178.6/-35.8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-178.4/-35.8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-178.4/-35.8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517808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mean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-128.7/2.3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-128.5/2.4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-128.3/2.5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-128.5/2.4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-128.3/2.5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-128.2/2.5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-128.2/2.5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86777863"/>
                  </a:ext>
                </a:extLst>
              </a:tr>
            </a:tbl>
          </a:graphicData>
        </a:graphic>
      </p:graphicFrame>
      <p:sp>
        <p:nvSpPr>
          <p:cNvPr id="13" name="Obdélník 12"/>
          <p:cNvSpPr/>
          <p:nvPr/>
        </p:nvSpPr>
        <p:spPr>
          <a:xfrm>
            <a:off x="0" y="4396334"/>
            <a:ext cx="1274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u="sng" dirty="0" err="1">
                <a:latin typeface="Cambria" panose="02040503050406030204" pitchFamily="18" charset="0"/>
                <a:ea typeface="Cambria" panose="02040503050406030204" pitchFamily="18" charset="0"/>
              </a:rPr>
              <a:t>Scenario</a:t>
            </a:r>
            <a:r>
              <a:rPr lang="sk-SK" u="sng" dirty="0">
                <a:latin typeface="Cambria" panose="02040503050406030204" pitchFamily="18" charset="0"/>
                <a:ea typeface="Cambria" panose="02040503050406030204" pitchFamily="18" charset="0"/>
              </a:rPr>
              <a:t> 3</a:t>
            </a:r>
            <a:r>
              <a:rPr lang="sk-SK" u="sng" dirty="0" smtClean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  <a:endParaRPr lang="cs-CZ" u="sng" dirty="0"/>
          </a:p>
        </p:txBody>
      </p:sp>
      <p:graphicFrame>
        <p:nvGraphicFramePr>
          <p:cNvPr id="14" name="Tabulk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6286434"/>
              </p:ext>
            </p:extLst>
          </p:nvPr>
        </p:nvGraphicFramePr>
        <p:xfrm>
          <a:off x="184011" y="4891846"/>
          <a:ext cx="9160954" cy="124968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772160">
                  <a:extLst>
                    <a:ext uri="{9D8B030D-6E8A-4147-A177-3AD203B41FA5}">
                      <a16:colId xmlns:a16="http://schemas.microsoft.com/office/drawing/2014/main" val="391074507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3805238797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2799334029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420676644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2964990798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1923267054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3914254261"/>
                    </a:ext>
                  </a:extLst>
                </a:gridCol>
                <a:gridCol w="1382204">
                  <a:extLst>
                    <a:ext uri="{9D8B030D-6E8A-4147-A177-3AD203B41FA5}">
                      <a16:colId xmlns:a16="http://schemas.microsoft.com/office/drawing/2014/main" val="31662501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VV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VH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HH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(VH,HH)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57416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std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12.4/4.8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12.3/4.9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12.8/4.8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12.3/4.9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12.8/4.8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12.8/4.8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12.8/4.8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395931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max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-32.2/16.6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-32.4/16.7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-31.2/17.4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-32.4/16.7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-31.2/17.4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-31.1/17.4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-31.1/17.4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359215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min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-174.3/-12.2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-175.9/-12.8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-179.3/-11.1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-175.9/-12.8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-179.4/-11.1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-179.2/-11.1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-179.2/-11.1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517808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mean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-128.8/3.0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-128.6/3.1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-128.4/3.2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-128.6/3.1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-128.4/3.2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-128.3/3.2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-128.3/3.2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86777863"/>
                  </a:ext>
                </a:extLst>
              </a:tr>
            </a:tbl>
          </a:graphicData>
        </a:graphic>
      </p:graphicFrame>
      <p:sp>
        <p:nvSpPr>
          <p:cNvPr id="15" name="TextovéPole 6"/>
          <p:cNvSpPr txBox="1">
            <a:spLocks noChangeArrowheads="1"/>
          </p:cNvSpPr>
          <p:nvPr/>
        </p:nvSpPr>
        <p:spPr bwMode="auto">
          <a:xfrm>
            <a:off x="10174266" y="501811"/>
            <a:ext cx="141417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altLang="cs-CZ" sz="2000" b="1" dirty="0" err="1" smtClean="0">
                <a:latin typeface="Cambria" panose="02040503050406030204" pitchFamily="18" charset="0"/>
              </a:rPr>
              <a:t>N</a:t>
            </a:r>
            <a:r>
              <a:rPr lang="en-GB" altLang="cs-CZ" sz="2000" b="1" baseline="-25000" dirty="0" err="1" smtClean="0">
                <a:latin typeface="Cambria" panose="02040503050406030204" pitchFamily="18" charset="0"/>
              </a:rPr>
              <a:t>max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 = 240</a:t>
            </a:r>
            <a:endParaRPr lang="cs-CZ" altLang="cs-CZ" sz="2000" b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5323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 bwMode="auto">
          <a:xfrm>
            <a:off x="0" y="6582932"/>
            <a:ext cx="1410676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cs-CZ" sz="1400" dirty="0" err="1">
                <a:latin typeface="Cambria" panose="02040503050406030204" pitchFamily="18" charset="0"/>
              </a:rPr>
              <a:t>Pitoňák</a:t>
            </a:r>
            <a:r>
              <a:rPr lang="cs-CZ" sz="1400" dirty="0">
                <a:latin typeface="Cambria" panose="02040503050406030204" pitchFamily="18" charset="0"/>
              </a:rPr>
              <a:t> </a:t>
            </a:r>
            <a:r>
              <a:rPr lang="cs-CZ" sz="1400" dirty="0" smtClean="0">
                <a:latin typeface="Cambria" panose="02040503050406030204" pitchFamily="18" charset="0"/>
              </a:rPr>
              <a:t>et al.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10" name="Obdélník 9"/>
          <p:cNvSpPr/>
          <p:nvPr/>
        </p:nvSpPr>
        <p:spPr bwMode="auto">
          <a:xfrm>
            <a:off x="11113906" y="6582932"/>
            <a:ext cx="94906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sk-SK" sz="1400" dirty="0" smtClean="0">
                <a:latin typeface="Cambria" panose="02040503050406030204" pitchFamily="18" charset="0"/>
              </a:rPr>
              <a:t>1</a:t>
            </a:r>
            <a:r>
              <a:rPr lang="en-GB" sz="1400" dirty="0" smtClean="0">
                <a:latin typeface="Cambria" panose="02040503050406030204" pitchFamily="18" charset="0"/>
              </a:rPr>
              <a:t>3</a:t>
            </a:r>
            <a:r>
              <a:rPr lang="cs-CZ" sz="1400" dirty="0" smtClean="0">
                <a:latin typeface="Cambria" panose="02040503050406030204" pitchFamily="18" charset="0"/>
              </a:rPr>
              <a:t>/21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3078" name="TextovéPole 6"/>
          <p:cNvSpPr txBox="1">
            <a:spLocks noChangeArrowheads="1"/>
          </p:cNvSpPr>
          <p:nvPr/>
        </p:nvSpPr>
        <p:spPr bwMode="auto">
          <a:xfrm>
            <a:off x="0" y="0"/>
            <a:ext cx="113413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sk-SK" altLang="cs-CZ" sz="2000" b="1" dirty="0" err="1" smtClean="0">
                <a:latin typeface="Cambria" panose="02040503050406030204" pitchFamily="18" charset="0"/>
              </a:rPr>
              <a:t>Results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: 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area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of 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Czechoslovakia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(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height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anomalies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[cm]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/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gravity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disturbances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 [</a:t>
            </a:r>
            <a:r>
              <a:rPr lang="en-GB" altLang="cs-CZ" sz="2000" b="1" dirty="0" err="1" smtClean="0">
                <a:latin typeface="Cambria" panose="02040503050406030204" pitchFamily="18" charset="0"/>
              </a:rPr>
              <a:t>mGal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]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) – 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release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5</a:t>
            </a:r>
            <a:endParaRPr lang="cs-CZ" altLang="cs-CZ" sz="2000" b="1" dirty="0">
              <a:latin typeface="Cambria" panose="02040503050406030204" pitchFamily="18" charset="0"/>
            </a:endParaRPr>
          </a:p>
        </p:txBody>
      </p:sp>
      <p:sp>
        <p:nvSpPr>
          <p:cNvPr id="11" name="Obdélník 10"/>
          <p:cNvSpPr/>
          <p:nvPr/>
        </p:nvSpPr>
        <p:spPr bwMode="auto">
          <a:xfrm>
            <a:off x="1410676" y="6582932"/>
            <a:ext cx="970323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/>
            <a:r>
              <a:rPr lang="sk-SK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V</a:t>
            </a:r>
            <a:r>
              <a:rPr lang="sk-SK" sz="1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alidation</a:t>
            </a:r>
            <a:r>
              <a:rPr lang="sk-SK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of </a:t>
            </a:r>
            <a:r>
              <a:rPr lang="cs-CZ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GOCE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-based gravitational gradients grids by spectral combination method</a:t>
            </a:r>
            <a:endParaRPr lang="cs-CZ" sz="1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endParaRPr lang="cs-CZ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743200" y="171242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graphicFrame>
        <p:nvGraphicFramePr>
          <p:cNvPr id="9" name="Tabulk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6306459"/>
              </p:ext>
            </p:extLst>
          </p:nvPr>
        </p:nvGraphicFramePr>
        <p:xfrm>
          <a:off x="184012" y="895622"/>
          <a:ext cx="9160954" cy="124968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772160">
                  <a:extLst>
                    <a:ext uri="{9D8B030D-6E8A-4147-A177-3AD203B41FA5}">
                      <a16:colId xmlns:a16="http://schemas.microsoft.com/office/drawing/2014/main" val="391074507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3805238797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2799334029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420676644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2964990798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1923267054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3914254261"/>
                    </a:ext>
                  </a:extLst>
                </a:gridCol>
                <a:gridCol w="1382204">
                  <a:extLst>
                    <a:ext uri="{9D8B030D-6E8A-4147-A177-3AD203B41FA5}">
                      <a16:colId xmlns:a16="http://schemas.microsoft.com/office/drawing/2014/main" val="31662501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VV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VH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HH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(VV,VH)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(VH,HH)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57416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std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10.2/7.6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10.3/7.6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9.7/7.6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10.3/7.6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9.7/7.6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9.7/7.6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9.7/7.6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395931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max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-21.1/22.5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-21.0/22.3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-22.6/22.8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-21.0/22.3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-22.6/22.8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-22.8/22.8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-22.8/22.8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359215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min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-171.3/-41.2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-171.8/-40.6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-171.5/-40.5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-171.8/-40.6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-171.5/-40.5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-171.7/-40.5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-171.7/-40.5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517808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mean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-128.3/-0.9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-128.7/-0.9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-128.4/-0.8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-128.7/-0.9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-128.4/-0.8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-128.6/-0.8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-128.6/-0.8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86777863"/>
                  </a:ext>
                </a:extLst>
              </a:tr>
            </a:tbl>
          </a:graphicData>
        </a:graphic>
      </p:graphicFrame>
      <p:sp>
        <p:nvSpPr>
          <p:cNvPr id="4" name="Obdélník 3"/>
          <p:cNvSpPr/>
          <p:nvPr/>
        </p:nvSpPr>
        <p:spPr>
          <a:xfrm>
            <a:off x="0" y="401439"/>
            <a:ext cx="1274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u="sng" dirty="0" err="1">
                <a:latin typeface="Cambria" panose="02040503050406030204" pitchFamily="18" charset="0"/>
                <a:ea typeface="Cambria" panose="02040503050406030204" pitchFamily="18" charset="0"/>
              </a:rPr>
              <a:t>Scenario</a:t>
            </a:r>
            <a:r>
              <a:rPr lang="sk-SK" u="sng" dirty="0">
                <a:latin typeface="Cambria" panose="02040503050406030204" pitchFamily="18" charset="0"/>
                <a:ea typeface="Cambria" panose="02040503050406030204" pitchFamily="18" charset="0"/>
              </a:rPr>
              <a:t> 1:</a:t>
            </a:r>
            <a:endParaRPr lang="cs-CZ" u="sng" dirty="0"/>
          </a:p>
        </p:txBody>
      </p:sp>
      <p:sp>
        <p:nvSpPr>
          <p:cNvPr id="3" name="Obdélník 2"/>
          <p:cNvSpPr/>
          <p:nvPr/>
        </p:nvSpPr>
        <p:spPr>
          <a:xfrm>
            <a:off x="0" y="2393402"/>
            <a:ext cx="1274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u="sng" dirty="0" err="1">
                <a:latin typeface="Cambria" panose="02040503050406030204" pitchFamily="18" charset="0"/>
                <a:ea typeface="Cambria" panose="02040503050406030204" pitchFamily="18" charset="0"/>
              </a:rPr>
              <a:t>Scenario</a:t>
            </a:r>
            <a:r>
              <a:rPr lang="sk-SK" u="sng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sk-SK" u="sng" dirty="0" smtClean="0">
                <a:latin typeface="Cambria" panose="02040503050406030204" pitchFamily="18" charset="0"/>
                <a:ea typeface="Cambria" panose="02040503050406030204" pitchFamily="18" charset="0"/>
              </a:rPr>
              <a:t>2:</a:t>
            </a:r>
            <a:endParaRPr lang="cs-CZ" u="sng" dirty="0"/>
          </a:p>
        </p:txBody>
      </p:sp>
      <p:graphicFrame>
        <p:nvGraphicFramePr>
          <p:cNvPr id="12" name="Tabulk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980002"/>
              </p:ext>
            </p:extLst>
          </p:nvPr>
        </p:nvGraphicFramePr>
        <p:xfrm>
          <a:off x="184012" y="2893734"/>
          <a:ext cx="9160954" cy="124968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772160">
                  <a:extLst>
                    <a:ext uri="{9D8B030D-6E8A-4147-A177-3AD203B41FA5}">
                      <a16:colId xmlns:a16="http://schemas.microsoft.com/office/drawing/2014/main" val="391074507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3805238797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2799334029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420676644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2964990798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1923267054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3914254261"/>
                    </a:ext>
                  </a:extLst>
                </a:gridCol>
                <a:gridCol w="1382204">
                  <a:extLst>
                    <a:ext uri="{9D8B030D-6E8A-4147-A177-3AD203B41FA5}">
                      <a16:colId xmlns:a16="http://schemas.microsoft.com/office/drawing/2014/main" val="31662501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VV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VH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HH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(VH,HH)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57416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std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10.2/7.3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10.3/7.4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9.8/7.3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10.3/7.4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9.8/7.3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9.8/7.3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9.8/7.3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395931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max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-21.0/46.3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-21.0/45.6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-22.6/46.5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-21.0/45.6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-22.6/46.5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-22.8/46.5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-22.8/46.5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359215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min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-171.9/-35.1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-172.4/-35.9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-172.1/-35.1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-172.4/-35.9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-172.1/-35.1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-172.3/-35.1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-172.3/-35.1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517808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mean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-128.2/2.2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-128.6/2.2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-128.3/2.3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-128.6/2.2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-128.3/2.3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-128.5/2.3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-128.5/2.3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86777863"/>
                  </a:ext>
                </a:extLst>
              </a:tr>
            </a:tbl>
          </a:graphicData>
        </a:graphic>
      </p:graphicFrame>
      <p:sp>
        <p:nvSpPr>
          <p:cNvPr id="13" name="Obdélník 12"/>
          <p:cNvSpPr/>
          <p:nvPr/>
        </p:nvSpPr>
        <p:spPr>
          <a:xfrm>
            <a:off x="0" y="4396334"/>
            <a:ext cx="1274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u="sng" dirty="0" err="1">
                <a:latin typeface="Cambria" panose="02040503050406030204" pitchFamily="18" charset="0"/>
                <a:ea typeface="Cambria" panose="02040503050406030204" pitchFamily="18" charset="0"/>
              </a:rPr>
              <a:t>Scenario</a:t>
            </a:r>
            <a:r>
              <a:rPr lang="sk-SK" u="sng" dirty="0">
                <a:latin typeface="Cambria" panose="02040503050406030204" pitchFamily="18" charset="0"/>
                <a:ea typeface="Cambria" panose="02040503050406030204" pitchFamily="18" charset="0"/>
              </a:rPr>
              <a:t> 3</a:t>
            </a:r>
            <a:r>
              <a:rPr lang="sk-SK" u="sng" dirty="0" smtClean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  <a:endParaRPr lang="cs-CZ" u="sng" dirty="0"/>
          </a:p>
        </p:txBody>
      </p:sp>
      <p:graphicFrame>
        <p:nvGraphicFramePr>
          <p:cNvPr id="14" name="Tabulk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1886750"/>
              </p:ext>
            </p:extLst>
          </p:nvPr>
        </p:nvGraphicFramePr>
        <p:xfrm>
          <a:off x="184011" y="4891846"/>
          <a:ext cx="9160954" cy="124968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772160">
                  <a:extLst>
                    <a:ext uri="{9D8B030D-6E8A-4147-A177-3AD203B41FA5}">
                      <a16:colId xmlns:a16="http://schemas.microsoft.com/office/drawing/2014/main" val="391074507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3805238797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2799334029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420676644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2964990798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1923267054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3914254261"/>
                    </a:ext>
                  </a:extLst>
                </a:gridCol>
                <a:gridCol w="1382204">
                  <a:extLst>
                    <a:ext uri="{9D8B030D-6E8A-4147-A177-3AD203B41FA5}">
                      <a16:colId xmlns:a16="http://schemas.microsoft.com/office/drawing/2014/main" val="31662501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VV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VH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HH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(VV,VH)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(VH,HH)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(VV,VH,HH)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57416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std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10.2/4.5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10.3/4.5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9.7/4.4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10.3/4.5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9.7/4.4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9.7/4.4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9.7/4.4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395931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max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-21.0/16.9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-21.0/17.0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-22.6/16.2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-21.0/17.0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-22.6/16.2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-22.8/16.2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-22.8/16.2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359215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min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-171.3/-12.1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-171.8/-12.5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-171.5/-12.2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-171.8/-12.5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-171.5/-12.2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-171.7/-12.2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-171.7/-12.2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517808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mean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-128.3/2.9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-128.3/2.9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-128.4/3.0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-128.7/2.9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-128.4/3.0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-128.6/3.0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-128.6/3.0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86777863"/>
                  </a:ext>
                </a:extLst>
              </a:tr>
            </a:tbl>
          </a:graphicData>
        </a:graphic>
      </p:graphicFrame>
      <p:sp>
        <p:nvSpPr>
          <p:cNvPr id="15" name="TextovéPole 6"/>
          <p:cNvSpPr txBox="1">
            <a:spLocks noChangeArrowheads="1"/>
          </p:cNvSpPr>
          <p:nvPr/>
        </p:nvSpPr>
        <p:spPr bwMode="auto">
          <a:xfrm>
            <a:off x="10174266" y="501811"/>
            <a:ext cx="141417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altLang="cs-CZ" sz="2000" b="1" dirty="0" err="1" smtClean="0">
                <a:latin typeface="Cambria" panose="02040503050406030204" pitchFamily="18" charset="0"/>
              </a:rPr>
              <a:t>N</a:t>
            </a:r>
            <a:r>
              <a:rPr lang="en-GB" altLang="cs-CZ" sz="2000" b="1" baseline="-25000" dirty="0" err="1" smtClean="0">
                <a:latin typeface="Cambria" panose="02040503050406030204" pitchFamily="18" charset="0"/>
              </a:rPr>
              <a:t>max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 = 240</a:t>
            </a:r>
            <a:endParaRPr lang="cs-CZ" altLang="cs-CZ" sz="2000" b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43877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 bwMode="auto">
          <a:xfrm>
            <a:off x="0" y="6582932"/>
            <a:ext cx="1410676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cs-CZ" sz="1400" dirty="0" err="1">
                <a:latin typeface="Cambria" panose="02040503050406030204" pitchFamily="18" charset="0"/>
              </a:rPr>
              <a:t>Pitoňák</a:t>
            </a:r>
            <a:r>
              <a:rPr lang="cs-CZ" sz="1400" dirty="0">
                <a:latin typeface="Cambria" panose="02040503050406030204" pitchFamily="18" charset="0"/>
              </a:rPr>
              <a:t> </a:t>
            </a:r>
            <a:r>
              <a:rPr lang="cs-CZ" sz="1400" dirty="0" smtClean="0">
                <a:latin typeface="Cambria" panose="02040503050406030204" pitchFamily="18" charset="0"/>
              </a:rPr>
              <a:t>et al.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10" name="Obdélník 9"/>
          <p:cNvSpPr/>
          <p:nvPr/>
        </p:nvSpPr>
        <p:spPr bwMode="auto">
          <a:xfrm>
            <a:off x="11113906" y="6582932"/>
            <a:ext cx="94906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sk-SK" sz="1400" dirty="0" smtClean="0">
                <a:latin typeface="Cambria" panose="02040503050406030204" pitchFamily="18" charset="0"/>
              </a:rPr>
              <a:t>1</a:t>
            </a:r>
            <a:r>
              <a:rPr lang="en-GB" sz="1400" dirty="0" smtClean="0">
                <a:latin typeface="Cambria" panose="02040503050406030204" pitchFamily="18" charset="0"/>
              </a:rPr>
              <a:t>4</a:t>
            </a:r>
            <a:r>
              <a:rPr lang="cs-CZ" sz="1400" dirty="0" smtClean="0">
                <a:latin typeface="Cambria" panose="02040503050406030204" pitchFamily="18" charset="0"/>
              </a:rPr>
              <a:t>/21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3078" name="TextovéPole 6"/>
          <p:cNvSpPr txBox="1">
            <a:spLocks noChangeArrowheads="1"/>
          </p:cNvSpPr>
          <p:nvPr/>
        </p:nvSpPr>
        <p:spPr bwMode="auto">
          <a:xfrm>
            <a:off x="0" y="0"/>
            <a:ext cx="113413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sk-SK" altLang="cs-CZ" sz="2000" b="1" dirty="0" err="1" smtClean="0">
                <a:latin typeface="Cambria" panose="02040503050406030204" pitchFamily="18" charset="0"/>
              </a:rPr>
              <a:t>Results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: 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area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of 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Czechoslovakia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(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height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anomalies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[cm]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/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gravity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disturbances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 [</a:t>
            </a:r>
            <a:r>
              <a:rPr lang="en-GB" altLang="cs-CZ" sz="2000" b="1" dirty="0" err="1" smtClean="0">
                <a:latin typeface="Cambria" panose="02040503050406030204" pitchFamily="18" charset="0"/>
              </a:rPr>
              <a:t>mGal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]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) – 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release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</a:t>
            </a:r>
            <a:r>
              <a:rPr lang="en-GB" altLang="cs-CZ" sz="2000" b="1" dirty="0">
                <a:latin typeface="Cambria" panose="02040503050406030204" pitchFamily="18" charset="0"/>
              </a:rPr>
              <a:t>6</a:t>
            </a:r>
            <a:endParaRPr lang="cs-CZ" altLang="cs-CZ" sz="2000" b="1" dirty="0">
              <a:latin typeface="Cambria" panose="02040503050406030204" pitchFamily="18" charset="0"/>
            </a:endParaRPr>
          </a:p>
        </p:txBody>
      </p:sp>
      <p:sp>
        <p:nvSpPr>
          <p:cNvPr id="11" name="Obdélník 10"/>
          <p:cNvSpPr/>
          <p:nvPr/>
        </p:nvSpPr>
        <p:spPr bwMode="auto">
          <a:xfrm>
            <a:off x="1410676" y="6582932"/>
            <a:ext cx="970323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/>
            <a:r>
              <a:rPr lang="sk-SK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V</a:t>
            </a:r>
            <a:r>
              <a:rPr lang="sk-SK" sz="1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alidation</a:t>
            </a:r>
            <a:r>
              <a:rPr lang="sk-SK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of </a:t>
            </a:r>
            <a:r>
              <a:rPr lang="cs-CZ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GOCE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-based gravitational gradients grids by spectral combination method</a:t>
            </a:r>
            <a:endParaRPr lang="cs-CZ" sz="1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endParaRPr lang="cs-CZ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743200" y="171242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graphicFrame>
        <p:nvGraphicFramePr>
          <p:cNvPr id="9" name="Tabulk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0047953"/>
              </p:ext>
            </p:extLst>
          </p:nvPr>
        </p:nvGraphicFramePr>
        <p:xfrm>
          <a:off x="184012" y="895622"/>
          <a:ext cx="9160954" cy="124968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772160">
                  <a:extLst>
                    <a:ext uri="{9D8B030D-6E8A-4147-A177-3AD203B41FA5}">
                      <a16:colId xmlns:a16="http://schemas.microsoft.com/office/drawing/2014/main" val="391074507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3805238797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2799334029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420676644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2964990798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1923267054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3914254261"/>
                    </a:ext>
                  </a:extLst>
                </a:gridCol>
                <a:gridCol w="1382204">
                  <a:extLst>
                    <a:ext uri="{9D8B030D-6E8A-4147-A177-3AD203B41FA5}">
                      <a16:colId xmlns:a16="http://schemas.microsoft.com/office/drawing/2014/main" val="31662501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VV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VH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HH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(VV,VH)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(VH,HH)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57416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std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9.3/7.3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9.2/7.3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9.1/7.3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9.2/7.3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9.1/7.3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9.1/7.3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9.1/7.3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395931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max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-22.0/21.1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-22.5/21.2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-22.0/21.2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-22.5/21.2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-22.0/21.2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-22.0/21.2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-22.0/21.2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359215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min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-174.8/-37.3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-175.0/-37.8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-174.6/-37.6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-175.0/-37.8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-174.6/-37.6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-174.6/-37.6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-174.6/-37.6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517808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mean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-125.1/-1.0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-125.1/-1.0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-125.1/-1.0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-125.1/-1.0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-125.1/-1.0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-125.1/-1.0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-125.1/-1.0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86777863"/>
                  </a:ext>
                </a:extLst>
              </a:tr>
            </a:tbl>
          </a:graphicData>
        </a:graphic>
      </p:graphicFrame>
      <p:sp>
        <p:nvSpPr>
          <p:cNvPr id="4" name="Obdélník 3"/>
          <p:cNvSpPr/>
          <p:nvPr/>
        </p:nvSpPr>
        <p:spPr>
          <a:xfrm>
            <a:off x="0" y="401439"/>
            <a:ext cx="1274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u="sng" dirty="0" err="1">
                <a:latin typeface="Cambria" panose="02040503050406030204" pitchFamily="18" charset="0"/>
                <a:ea typeface="Cambria" panose="02040503050406030204" pitchFamily="18" charset="0"/>
              </a:rPr>
              <a:t>Scenario</a:t>
            </a:r>
            <a:r>
              <a:rPr lang="sk-SK" u="sng" dirty="0">
                <a:latin typeface="Cambria" panose="02040503050406030204" pitchFamily="18" charset="0"/>
                <a:ea typeface="Cambria" panose="02040503050406030204" pitchFamily="18" charset="0"/>
              </a:rPr>
              <a:t> 1:</a:t>
            </a:r>
            <a:endParaRPr lang="cs-CZ" u="sng" dirty="0"/>
          </a:p>
        </p:txBody>
      </p:sp>
      <p:sp>
        <p:nvSpPr>
          <p:cNvPr id="3" name="Obdélník 2"/>
          <p:cNvSpPr/>
          <p:nvPr/>
        </p:nvSpPr>
        <p:spPr>
          <a:xfrm>
            <a:off x="0" y="2393402"/>
            <a:ext cx="1274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u="sng" dirty="0" err="1">
                <a:latin typeface="Cambria" panose="02040503050406030204" pitchFamily="18" charset="0"/>
                <a:ea typeface="Cambria" panose="02040503050406030204" pitchFamily="18" charset="0"/>
              </a:rPr>
              <a:t>Scenario</a:t>
            </a:r>
            <a:r>
              <a:rPr lang="sk-SK" u="sng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sk-SK" u="sng" dirty="0" smtClean="0">
                <a:latin typeface="Cambria" panose="02040503050406030204" pitchFamily="18" charset="0"/>
                <a:ea typeface="Cambria" panose="02040503050406030204" pitchFamily="18" charset="0"/>
              </a:rPr>
              <a:t>2:</a:t>
            </a:r>
            <a:endParaRPr lang="cs-CZ" u="sng" dirty="0"/>
          </a:p>
        </p:txBody>
      </p:sp>
      <p:graphicFrame>
        <p:nvGraphicFramePr>
          <p:cNvPr id="12" name="Tabulk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9131834"/>
              </p:ext>
            </p:extLst>
          </p:nvPr>
        </p:nvGraphicFramePr>
        <p:xfrm>
          <a:off x="184012" y="2893734"/>
          <a:ext cx="9160954" cy="124968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772160">
                  <a:extLst>
                    <a:ext uri="{9D8B030D-6E8A-4147-A177-3AD203B41FA5}">
                      <a16:colId xmlns:a16="http://schemas.microsoft.com/office/drawing/2014/main" val="391074507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3805238797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2799334029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420676644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2964990798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1923267054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3914254261"/>
                    </a:ext>
                  </a:extLst>
                </a:gridCol>
                <a:gridCol w="1382204">
                  <a:extLst>
                    <a:ext uri="{9D8B030D-6E8A-4147-A177-3AD203B41FA5}">
                      <a16:colId xmlns:a16="http://schemas.microsoft.com/office/drawing/2014/main" val="31662501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VV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VH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HH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(VV,VH)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(VV,HH)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(VH,HH)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57416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std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9.3/7.1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9.3/7.1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9.2/7.1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9.3/7.1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9.2/7.1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9.2/7.1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9.2/7.1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395931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max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-22.0/43.9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-22.5/44.1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-22.0/44.3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-22.5/44.1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-22.0/44.3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-22.0/44.3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-22.0/44.3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359215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min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-174.1/-35.4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-174.2/-35.3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-173.8/-35.3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-174.2/-35.3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-173.8/-35.3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-173.8/-35.3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-173.8/-35.3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517808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mean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-125.0/2.1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-125.0/2.1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-125.0/2.1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-125.0/2.1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-125.0/2.1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-125.0/2.1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-125.0/2.1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86777863"/>
                  </a:ext>
                </a:extLst>
              </a:tr>
            </a:tbl>
          </a:graphicData>
        </a:graphic>
      </p:graphicFrame>
      <p:sp>
        <p:nvSpPr>
          <p:cNvPr id="13" name="Obdélník 12"/>
          <p:cNvSpPr/>
          <p:nvPr/>
        </p:nvSpPr>
        <p:spPr>
          <a:xfrm>
            <a:off x="0" y="4396334"/>
            <a:ext cx="1274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u="sng" dirty="0" err="1">
                <a:latin typeface="Cambria" panose="02040503050406030204" pitchFamily="18" charset="0"/>
                <a:ea typeface="Cambria" panose="02040503050406030204" pitchFamily="18" charset="0"/>
              </a:rPr>
              <a:t>Scenario</a:t>
            </a:r>
            <a:r>
              <a:rPr lang="sk-SK" u="sng" dirty="0">
                <a:latin typeface="Cambria" panose="02040503050406030204" pitchFamily="18" charset="0"/>
                <a:ea typeface="Cambria" panose="02040503050406030204" pitchFamily="18" charset="0"/>
              </a:rPr>
              <a:t> 3</a:t>
            </a:r>
            <a:r>
              <a:rPr lang="sk-SK" u="sng" dirty="0" smtClean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  <a:endParaRPr lang="cs-CZ" u="sng" dirty="0"/>
          </a:p>
        </p:txBody>
      </p:sp>
      <p:graphicFrame>
        <p:nvGraphicFramePr>
          <p:cNvPr id="14" name="Tabulk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8620711"/>
              </p:ext>
            </p:extLst>
          </p:nvPr>
        </p:nvGraphicFramePr>
        <p:xfrm>
          <a:off x="184011" y="4891846"/>
          <a:ext cx="9160954" cy="124968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772160">
                  <a:extLst>
                    <a:ext uri="{9D8B030D-6E8A-4147-A177-3AD203B41FA5}">
                      <a16:colId xmlns:a16="http://schemas.microsoft.com/office/drawing/2014/main" val="391074507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3805238797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2799334029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420676644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2964990798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1923267054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3914254261"/>
                    </a:ext>
                  </a:extLst>
                </a:gridCol>
                <a:gridCol w="1382204">
                  <a:extLst>
                    <a:ext uri="{9D8B030D-6E8A-4147-A177-3AD203B41FA5}">
                      <a16:colId xmlns:a16="http://schemas.microsoft.com/office/drawing/2014/main" val="31662501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VV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VH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HH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(VH,HH)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57416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std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9.3/4.1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9.2/4.1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9.1/4.1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9.2/4.1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9.1/4.1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9.1/4.1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9.1/4.1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395931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max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-21.9/15.6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-22.4/15.4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-22.0/15.5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-22.4/15.4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-22.0/15.5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-22.0/15.5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-22.0/15.5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359215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min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174.8/-10.6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-175.0/-10.4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-174.6/-10.3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-175.0/-10.4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-174.6/-10.2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-174.6/-10.2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-174.6/-10.2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517808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mean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-125.0/2.8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-125.0/2.8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-125.1/2.8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-125.1/2.8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-125.1/2.8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-125.1/2.8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-125.1/2.8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86777863"/>
                  </a:ext>
                </a:extLst>
              </a:tr>
            </a:tbl>
          </a:graphicData>
        </a:graphic>
      </p:graphicFrame>
      <p:sp>
        <p:nvSpPr>
          <p:cNvPr id="15" name="TextovéPole 6"/>
          <p:cNvSpPr txBox="1">
            <a:spLocks noChangeArrowheads="1"/>
          </p:cNvSpPr>
          <p:nvPr/>
        </p:nvSpPr>
        <p:spPr bwMode="auto">
          <a:xfrm>
            <a:off x="10174266" y="501811"/>
            <a:ext cx="141417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altLang="cs-CZ" sz="2000" b="1" dirty="0" err="1" smtClean="0">
                <a:latin typeface="Cambria" panose="02040503050406030204" pitchFamily="18" charset="0"/>
              </a:rPr>
              <a:t>N</a:t>
            </a:r>
            <a:r>
              <a:rPr lang="en-GB" altLang="cs-CZ" sz="2000" b="1" baseline="-25000" dirty="0" err="1" smtClean="0">
                <a:latin typeface="Cambria" panose="02040503050406030204" pitchFamily="18" charset="0"/>
              </a:rPr>
              <a:t>max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 = 240</a:t>
            </a:r>
            <a:endParaRPr lang="cs-CZ" altLang="cs-CZ" sz="2000" b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711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Obrázek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414" y="3734237"/>
            <a:ext cx="3110494" cy="2520000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934" y="3730950"/>
            <a:ext cx="3110494" cy="2520000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454" y="3727663"/>
            <a:ext cx="3110494" cy="2520000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385" y="872394"/>
            <a:ext cx="3110495" cy="2520000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270" y="872394"/>
            <a:ext cx="3154158" cy="25200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454" y="872394"/>
            <a:ext cx="3083465" cy="25200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 bwMode="auto">
          <a:xfrm>
            <a:off x="0" y="6582932"/>
            <a:ext cx="1410676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cs-CZ" sz="1400" dirty="0" err="1">
                <a:latin typeface="Cambria" panose="02040503050406030204" pitchFamily="18" charset="0"/>
              </a:rPr>
              <a:t>Pitoňák</a:t>
            </a:r>
            <a:r>
              <a:rPr lang="cs-CZ" sz="1400" dirty="0">
                <a:latin typeface="Cambria" panose="02040503050406030204" pitchFamily="18" charset="0"/>
              </a:rPr>
              <a:t> </a:t>
            </a:r>
            <a:r>
              <a:rPr lang="cs-CZ" sz="1400" dirty="0" smtClean="0">
                <a:latin typeface="Cambria" panose="02040503050406030204" pitchFamily="18" charset="0"/>
              </a:rPr>
              <a:t>et al.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10" name="Obdélník 9"/>
          <p:cNvSpPr/>
          <p:nvPr/>
        </p:nvSpPr>
        <p:spPr bwMode="auto">
          <a:xfrm>
            <a:off x="11113906" y="6582932"/>
            <a:ext cx="94906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sk-SK" sz="1400" dirty="0" smtClean="0">
                <a:latin typeface="Cambria" panose="02040503050406030204" pitchFamily="18" charset="0"/>
              </a:rPr>
              <a:t>1</a:t>
            </a:r>
            <a:r>
              <a:rPr lang="en-GB" sz="1400" dirty="0" smtClean="0">
                <a:latin typeface="Cambria" panose="02040503050406030204" pitchFamily="18" charset="0"/>
              </a:rPr>
              <a:t>5</a:t>
            </a:r>
            <a:r>
              <a:rPr lang="cs-CZ" sz="1400" dirty="0" smtClean="0">
                <a:latin typeface="Cambria" panose="02040503050406030204" pitchFamily="18" charset="0"/>
              </a:rPr>
              <a:t>/21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3078" name="TextovéPole 6"/>
          <p:cNvSpPr txBox="1">
            <a:spLocks noChangeArrowheads="1"/>
          </p:cNvSpPr>
          <p:nvPr/>
        </p:nvSpPr>
        <p:spPr bwMode="auto">
          <a:xfrm>
            <a:off x="0" y="0"/>
            <a:ext cx="101139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sk-SK" altLang="cs-CZ" sz="2000" b="1" dirty="0" err="1" smtClean="0">
                <a:latin typeface="Cambria" panose="02040503050406030204" pitchFamily="18" charset="0"/>
              </a:rPr>
              <a:t>Results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: 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area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of 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Czechoslovakia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(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height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anomalies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[cm]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/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gravity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disturbances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 [</a:t>
            </a:r>
            <a:r>
              <a:rPr lang="en-GB" altLang="cs-CZ" sz="2000" b="1" dirty="0" err="1" smtClean="0">
                <a:latin typeface="Cambria" panose="02040503050406030204" pitchFamily="18" charset="0"/>
              </a:rPr>
              <a:t>mGal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]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)</a:t>
            </a:r>
            <a:endParaRPr lang="cs-CZ" altLang="cs-CZ" sz="2000" b="1" dirty="0">
              <a:latin typeface="Cambria" panose="02040503050406030204" pitchFamily="18" charset="0"/>
            </a:endParaRPr>
          </a:p>
        </p:txBody>
      </p:sp>
      <p:sp>
        <p:nvSpPr>
          <p:cNvPr id="11" name="Obdélník 10"/>
          <p:cNvSpPr/>
          <p:nvPr/>
        </p:nvSpPr>
        <p:spPr bwMode="auto">
          <a:xfrm>
            <a:off x="1410676" y="6582932"/>
            <a:ext cx="970323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/>
            <a:r>
              <a:rPr lang="sk-SK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V</a:t>
            </a:r>
            <a:r>
              <a:rPr lang="sk-SK" sz="1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alidation</a:t>
            </a:r>
            <a:r>
              <a:rPr lang="sk-SK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of </a:t>
            </a:r>
            <a:r>
              <a:rPr lang="cs-CZ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GOCE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-based gravitational gradients grids by spectral combination method</a:t>
            </a:r>
            <a:endParaRPr lang="cs-CZ" sz="1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endParaRPr lang="cs-CZ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743200" y="171242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8" y="872394"/>
            <a:ext cx="3085053" cy="252000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27663"/>
            <a:ext cx="3111031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5262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 bwMode="auto">
          <a:xfrm>
            <a:off x="0" y="6582932"/>
            <a:ext cx="1410676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cs-CZ" sz="1400" dirty="0" err="1">
                <a:latin typeface="Cambria" panose="02040503050406030204" pitchFamily="18" charset="0"/>
              </a:rPr>
              <a:t>Pitoňák</a:t>
            </a:r>
            <a:r>
              <a:rPr lang="cs-CZ" sz="1400" dirty="0">
                <a:latin typeface="Cambria" panose="02040503050406030204" pitchFamily="18" charset="0"/>
              </a:rPr>
              <a:t> </a:t>
            </a:r>
            <a:r>
              <a:rPr lang="cs-CZ" sz="1400" dirty="0" smtClean="0">
                <a:latin typeface="Cambria" panose="02040503050406030204" pitchFamily="18" charset="0"/>
              </a:rPr>
              <a:t>et al.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10" name="Obdélník 9"/>
          <p:cNvSpPr/>
          <p:nvPr/>
        </p:nvSpPr>
        <p:spPr bwMode="auto">
          <a:xfrm>
            <a:off x="11113906" y="6582932"/>
            <a:ext cx="94906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sk-SK" sz="1400" dirty="0" smtClean="0">
                <a:latin typeface="Cambria" panose="02040503050406030204" pitchFamily="18" charset="0"/>
              </a:rPr>
              <a:t>1</a:t>
            </a:r>
            <a:r>
              <a:rPr lang="en-GB" sz="1400" dirty="0">
                <a:latin typeface="Cambria" panose="02040503050406030204" pitchFamily="18" charset="0"/>
              </a:rPr>
              <a:t>6</a:t>
            </a:r>
            <a:r>
              <a:rPr lang="cs-CZ" sz="1400" dirty="0" smtClean="0">
                <a:latin typeface="Cambria" panose="02040503050406030204" pitchFamily="18" charset="0"/>
              </a:rPr>
              <a:t>/21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3078" name="TextovéPole 6"/>
          <p:cNvSpPr txBox="1">
            <a:spLocks noChangeArrowheads="1"/>
          </p:cNvSpPr>
          <p:nvPr/>
        </p:nvSpPr>
        <p:spPr bwMode="auto">
          <a:xfrm>
            <a:off x="0" y="0"/>
            <a:ext cx="960077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sk-SK" altLang="cs-CZ" sz="2000" b="1" dirty="0" err="1" smtClean="0">
                <a:latin typeface="Cambria" panose="02040503050406030204" pitchFamily="18" charset="0"/>
              </a:rPr>
              <a:t>Results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: 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Norway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(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height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anomalies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[cm]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/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gravity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disturbances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 [</a:t>
            </a:r>
            <a:r>
              <a:rPr lang="en-GB" altLang="cs-CZ" sz="2000" b="1" dirty="0" err="1" smtClean="0">
                <a:latin typeface="Cambria" panose="02040503050406030204" pitchFamily="18" charset="0"/>
              </a:rPr>
              <a:t>mGal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]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) – 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release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2</a:t>
            </a:r>
            <a:endParaRPr lang="cs-CZ" altLang="cs-CZ" sz="2000" b="1" dirty="0">
              <a:latin typeface="Cambria" panose="02040503050406030204" pitchFamily="18" charset="0"/>
            </a:endParaRPr>
          </a:p>
        </p:txBody>
      </p:sp>
      <p:sp>
        <p:nvSpPr>
          <p:cNvPr id="11" name="Obdélník 10"/>
          <p:cNvSpPr/>
          <p:nvPr/>
        </p:nvSpPr>
        <p:spPr bwMode="auto">
          <a:xfrm>
            <a:off x="1410676" y="6582932"/>
            <a:ext cx="970323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/>
            <a:r>
              <a:rPr lang="sk-SK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V</a:t>
            </a:r>
            <a:r>
              <a:rPr lang="sk-SK" sz="1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alidation</a:t>
            </a:r>
            <a:r>
              <a:rPr lang="sk-SK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of </a:t>
            </a:r>
            <a:r>
              <a:rPr lang="cs-CZ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GOCE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-based gravitational gradients grids by spectral combination method</a:t>
            </a:r>
            <a:endParaRPr lang="cs-CZ" sz="1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endParaRPr lang="cs-CZ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743200" y="171242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graphicFrame>
        <p:nvGraphicFramePr>
          <p:cNvPr id="9" name="Tabulk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8522200"/>
              </p:ext>
            </p:extLst>
          </p:nvPr>
        </p:nvGraphicFramePr>
        <p:xfrm>
          <a:off x="184012" y="895622"/>
          <a:ext cx="9837232" cy="124968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772160">
                  <a:extLst>
                    <a:ext uri="{9D8B030D-6E8A-4147-A177-3AD203B41FA5}">
                      <a16:colId xmlns:a16="http://schemas.microsoft.com/office/drawing/2014/main" val="391074507"/>
                    </a:ext>
                  </a:extLst>
                </a:gridCol>
                <a:gridCol w="1280478">
                  <a:extLst>
                    <a:ext uri="{9D8B030D-6E8A-4147-A177-3AD203B41FA5}">
                      <a16:colId xmlns:a16="http://schemas.microsoft.com/office/drawing/2014/main" val="3805238797"/>
                    </a:ext>
                  </a:extLst>
                </a:gridCol>
                <a:gridCol w="1280478">
                  <a:extLst>
                    <a:ext uri="{9D8B030D-6E8A-4147-A177-3AD203B41FA5}">
                      <a16:colId xmlns:a16="http://schemas.microsoft.com/office/drawing/2014/main" val="2799334029"/>
                    </a:ext>
                  </a:extLst>
                </a:gridCol>
                <a:gridCol w="1280478">
                  <a:extLst>
                    <a:ext uri="{9D8B030D-6E8A-4147-A177-3AD203B41FA5}">
                      <a16:colId xmlns:a16="http://schemas.microsoft.com/office/drawing/2014/main" val="420676644"/>
                    </a:ext>
                  </a:extLst>
                </a:gridCol>
                <a:gridCol w="1280478">
                  <a:extLst>
                    <a:ext uri="{9D8B030D-6E8A-4147-A177-3AD203B41FA5}">
                      <a16:colId xmlns:a16="http://schemas.microsoft.com/office/drawing/2014/main" val="2964990798"/>
                    </a:ext>
                  </a:extLst>
                </a:gridCol>
                <a:gridCol w="1280478">
                  <a:extLst>
                    <a:ext uri="{9D8B030D-6E8A-4147-A177-3AD203B41FA5}">
                      <a16:colId xmlns:a16="http://schemas.microsoft.com/office/drawing/2014/main" val="1923267054"/>
                    </a:ext>
                  </a:extLst>
                </a:gridCol>
                <a:gridCol w="1280478">
                  <a:extLst>
                    <a:ext uri="{9D8B030D-6E8A-4147-A177-3AD203B41FA5}">
                      <a16:colId xmlns:a16="http://schemas.microsoft.com/office/drawing/2014/main" val="3914254261"/>
                    </a:ext>
                  </a:extLst>
                </a:gridCol>
                <a:gridCol w="1382204">
                  <a:extLst>
                    <a:ext uri="{9D8B030D-6E8A-4147-A177-3AD203B41FA5}">
                      <a16:colId xmlns:a16="http://schemas.microsoft.com/office/drawing/2014/main" val="31662501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VV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VH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HH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(VV,VH)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(VH,HH)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57416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std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21.0/28.7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20.1/28.8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20.0/28.8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20.1/28.8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20.0/28.8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20.0/28.8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20.0/28.8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395931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max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-75.9/45.6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-80.6/45.7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-80.6/45.5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-80.6/45.7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-80.6/45.5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-80.6/45.5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-80.6/45.5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359215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min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-231.0/-124.4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-224.7/-124.7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-224.3/-124.8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-224.7/-124.7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-224.3/-124.8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-224.3/-124.8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-224.3/-124.8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517808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mean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-159.8/-17.5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-159.5/-17.3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-159.4/-17.3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-159.5/-17.3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-159.4/-17.3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-159.4/-17.3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-159.4/-17.3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86777863"/>
                  </a:ext>
                </a:extLst>
              </a:tr>
            </a:tbl>
          </a:graphicData>
        </a:graphic>
      </p:graphicFrame>
      <p:sp>
        <p:nvSpPr>
          <p:cNvPr id="4" name="Obdélník 3"/>
          <p:cNvSpPr/>
          <p:nvPr/>
        </p:nvSpPr>
        <p:spPr>
          <a:xfrm>
            <a:off x="0" y="401439"/>
            <a:ext cx="1274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u="sng" dirty="0" err="1">
                <a:latin typeface="Cambria" panose="02040503050406030204" pitchFamily="18" charset="0"/>
                <a:ea typeface="Cambria" panose="02040503050406030204" pitchFamily="18" charset="0"/>
              </a:rPr>
              <a:t>Scenario</a:t>
            </a:r>
            <a:r>
              <a:rPr lang="sk-SK" u="sng" dirty="0">
                <a:latin typeface="Cambria" panose="02040503050406030204" pitchFamily="18" charset="0"/>
                <a:ea typeface="Cambria" panose="02040503050406030204" pitchFamily="18" charset="0"/>
              </a:rPr>
              <a:t> 1:</a:t>
            </a:r>
            <a:endParaRPr lang="cs-CZ" u="sng" dirty="0"/>
          </a:p>
        </p:txBody>
      </p:sp>
      <p:sp>
        <p:nvSpPr>
          <p:cNvPr id="13" name="Obdélník 12"/>
          <p:cNvSpPr/>
          <p:nvPr/>
        </p:nvSpPr>
        <p:spPr>
          <a:xfrm>
            <a:off x="0" y="2270153"/>
            <a:ext cx="1274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u="sng" dirty="0" err="1">
                <a:latin typeface="Cambria" panose="02040503050406030204" pitchFamily="18" charset="0"/>
                <a:ea typeface="Cambria" panose="02040503050406030204" pitchFamily="18" charset="0"/>
              </a:rPr>
              <a:t>Scenario</a:t>
            </a:r>
            <a:r>
              <a:rPr lang="sk-SK" u="sng" dirty="0">
                <a:latin typeface="Cambria" panose="02040503050406030204" pitchFamily="18" charset="0"/>
                <a:ea typeface="Cambria" panose="02040503050406030204" pitchFamily="18" charset="0"/>
              </a:rPr>
              <a:t> 3</a:t>
            </a:r>
            <a:r>
              <a:rPr lang="sk-SK" u="sng" dirty="0" smtClean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  <a:endParaRPr lang="cs-CZ" u="sng" dirty="0"/>
          </a:p>
        </p:txBody>
      </p:sp>
      <p:graphicFrame>
        <p:nvGraphicFramePr>
          <p:cNvPr id="14" name="Tabulk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305679"/>
              </p:ext>
            </p:extLst>
          </p:nvPr>
        </p:nvGraphicFramePr>
        <p:xfrm>
          <a:off x="184012" y="2764336"/>
          <a:ext cx="9160954" cy="124968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772160">
                  <a:extLst>
                    <a:ext uri="{9D8B030D-6E8A-4147-A177-3AD203B41FA5}">
                      <a16:colId xmlns:a16="http://schemas.microsoft.com/office/drawing/2014/main" val="391074507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3805238797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2799334029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420676644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2964990798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1923267054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3914254261"/>
                    </a:ext>
                  </a:extLst>
                </a:gridCol>
                <a:gridCol w="1382204">
                  <a:extLst>
                    <a:ext uri="{9D8B030D-6E8A-4147-A177-3AD203B41FA5}">
                      <a16:colId xmlns:a16="http://schemas.microsoft.com/office/drawing/2014/main" val="31662501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VV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VH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HH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(VH,HH)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57416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std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21.1/16.5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20.2/16.6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20.1/16.6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20.2/16.6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20.1/16.6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20.1/16.6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20.1/16.6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395931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max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-74.4/48.0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-79.1/48.4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-79.1/48.0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-79.1/48.4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-79.1/48.0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-79.1/48.0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-79.1/48.0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359215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min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-229.6/-31.8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-223.2/-33.2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-222.9/-33.4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-223.2/-33.2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-222.9/-33.4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-222.9/-33.4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-222.9/-33.4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517808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mean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-160.1/4.9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-159.8/5.1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-159.7/5.1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-159.8/5.1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-159.7/5.1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-159.7/5.1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-159.7/5.1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86777863"/>
                  </a:ext>
                </a:extLst>
              </a:tr>
            </a:tbl>
          </a:graphicData>
        </a:graphic>
      </p:graphicFrame>
      <p:sp>
        <p:nvSpPr>
          <p:cNvPr id="15" name="TextovéPole 6"/>
          <p:cNvSpPr txBox="1">
            <a:spLocks noChangeArrowheads="1"/>
          </p:cNvSpPr>
          <p:nvPr/>
        </p:nvSpPr>
        <p:spPr bwMode="auto">
          <a:xfrm>
            <a:off x="10174266" y="501811"/>
            <a:ext cx="141417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altLang="cs-CZ" sz="2000" b="1" dirty="0" err="1" smtClean="0">
                <a:latin typeface="Cambria" panose="02040503050406030204" pitchFamily="18" charset="0"/>
              </a:rPr>
              <a:t>N</a:t>
            </a:r>
            <a:r>
              <a:rPr lang="en-GB" altLang="cs-CZ" sz="2000" b="1" baseline="-25000" dirty="0" err="1" smtClean="0">
                <a:latin typeface="Cambria" panose="02040503050406030204" pitchFamily="18" charset="0"/>
              </a:rPr>
              <a:t>max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 = 240</a:t>
            </a:r>
            <a:endParaRPr lang="cs-CZ" altLang="cs-CZ" sz="2000" b="1" dirty="0">
              <a:latin typeface="Cambria" panose="02040503050406030204" pitchFamily="18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12" y="4038474"/>
            <a:ext cx="3083465" cy="252000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544" y="4050703"/>
            <a:ext cx="31857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2723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 bwMode="auto">
          <a:xfrm>
            <a:off x="0" y="6582932"/>
            <a:ext cx="1410676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cs-CZ" sz="1400" dirty="0" err="1">
                <a:latin typeface="Cambria" panose="02040503050406030204" pitchFamily="18" charset="0"/>
              </a:rPr>
              <a:t>Pitoňák</a:t>
            </a:r>
            <a:r>
              <a:rPr lang="cs-CZ" sz="1400" dirty="0">
                <a:latin typeface="Cambria" panose="02040503050406030204" pitchFamily="18" charset="0"/>
              </a:rPr>
              <a:t> </a:t>
            </a:r>
            <a:r>
              <a:rPr lang="cs-CZ" sz="1400" dirty="0" smtClean="0">
                <a:latin typeface="Cambria" panose="02040503050406030204" pitchFamily="18" charset="0"/>
              </a:rPr>
              <a:t>et al.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10" name="Obdélník 9"/>
          <p:cNvSpPr/>
          <p:nvPr/>
        </p:nvSpPr>
        <p:spPr bwMode="auto">
          <a:xfrm>
            <a:off x="11113906" y="6582932"/>
            <a:ext cx="94906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sk-SK" sz="1400" dirty="0" smtClean="0">
                <a:latin typeface="Cambria" panose="02040503050406030204" pitchFamily="18" charset="0"/>
              </a:rPr>
              <a:t>1</a:t>
            </a:r>
            <a:r>
              <a:rPr lang="en-GB" sz="1400" dirty="0">
                <a:latin typeface="Cambria" panose="02040503050406030204" pitchFamily="18" charset="0"/>
              </a:rPr>
              <a:t>7</a:t>
            </a:r>
            <a:r>
              <a:rPr lang="cs-CZ" sz="1400" dirty="0" smtClean="0">
                <a:latin typeface="Cambria" panose="02040503050406030204" pitchFamily="18" charset="0"/>
              </a:rPr>
              <a:t>/21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3078" name="TextovéPole 6"/>
          <p:cNvSpPr txBox="1">
            <a:spLocks noChangeArrowheads="1"/>
          </p:cNvSpPr>
          <p:nvPr/>
        </p:nvSpPr>
        <p:spPr bwMode="auto">
          <a:xfrm>
            <a:off x="0" y="0"/>
            <a:ext cx="960077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sk-SK" altLang="cs-CZ" sz="2000" b="1" dirty="0" err="1" smtClean="0">
                <a:latin typeface="Cambria" panose="02040503050406030204" pitchFamily="18" charset="0"/>
              </a:rPr>
              <a:t>Results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: 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Norway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(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height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anomalies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[cm]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/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gravity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disturbances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 [</a:t>
            </a:r>
            <a:r>
              <a:rPr lang="en-GB" altLang="cs-CZ" sz="2000" b="1" dirty="0" err="1" smtClean="0">
                <a:latin typeface="Cambria" panose="02040503050406030204" pitchFamily="18" charset="0"/>
              </a:rPr>
              <a:t>mGal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]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) – 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release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4</a:t>
            </a:r>
            <a:endParaRPr lang="cs-CZ" altLang="cs-CZ" sz="2000" b="1" dirty="0">
              <a:latin typeface="Cambria" panose="02040503050406030204" pitchFamily="18" charset="0"/>
            </a:endParaRPr>
          </a:p>
        </p:txBody>
      </p:sp>
      <p:sp>
        <p:nvSpPr>
          <p:cNvPr id="11" name="Obdélník 10"/>
          <p:cNvSpPr/>
          <p:nvPr/>
        </p:nvSpPr>
        <p:spPr bwMode="auto">
          <a:xfrm>
            <a:off x="1410676" y="6582932"/>
            <a:ext cx="970323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/>
            <a:r>
              <a:rPr lang="sk-SK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V</a:t>
            </a:r>
            <a:r>
              <a:rPr lang="sk-SK" sz="1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alidation</a:t>
            </a:r>
            <a:r>
              <a:rPr lang="sk-SK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of </a:t>
            </a:r>
            <a:r>
              <a:rPr lang="cs-CZ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GOCE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-based gravitational gradients grids by spectral combination method</a:t>
            </a:r>
            <a:endParaRPr lang="cs-CZ" sz="1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endParaRPr lang="cs-CZ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743200" y="171242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graphicFrame>
        <p:nvGraphicFramePr>
          <p:cNvPr id="9" name="Tabulk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8980097"/>
              </p:ext>
            </p:extLst>
          </p:nvPr>
        </p:nvGraphicFramePr>
        <p:xfrm>
          <a:off x="184012" y="895622"/>
          <a:ext cx="9837232" cy="124968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772160">
                  <a:extLst>
                    <a:ext uri="{9D8B030D-6E8A-4147-A177-3AD203B41FA5}">
                      <a16:colId xmlns:a16="http://schemas.microsoft.com/office/drawing/2014/main" val="391074507"/>
                    </a:ext>
                  </a:extLst>
                </a:gridCol>
                <a:gridCol w="1280478">
                  <a:extLst>
                    <a:ext uri="{9D8B030D-6E8A-4147-A177-3AD203B41FA5}">
                      <a16:colId xmlns:a16="http://schemas.microsoft.com/office/drawing/2014/main" val="3805238797"/>
                    </a:ext>
                  </a:extLst>
                </a:gridCol>
                <a:gridCol w="1280478">
                  <a:extLst>
                    <a:ext uri="{9D8B030D-6E8A-4147-A177-3AD203B41FA5}">
                      <a16:colId xmlns:a16="http://schemas.microsoft.com/office/drawing/2014/main" val="2799334029"/>
                    </a:ext>
                  </a:extLst>
                </a:gridCol>
                <a:gridCol w="1280478">
                  <a:extLst>
                    <a:ext uri="{9D8B030D-6E8A-4147-A177-3AD203B41FA5}">
                      <a16:colId xmlns:a16="http://schemas.microsoft.com/office/drawing/2014/main" val="420676644"/>
                    </a:ext>
                  </a:extLst>
                </a:gridCol>
                <a:gridCol w="1280478">
                  <a:extLst>
                    <a:ext uri="{9D8B030D-6E8A-4147-A177-3AD203B41FA5}">
                      <a16:colId xmlns:a16="http://schemas.microsoft.com/office/drawing/2014/main" val="2964990798"/>
                    </a:ext>
                  </a:extLst>
                </a:gridCol>
                <a:gridCol w="1280478">
                  <a:extLst>
                    <a:ext uri="{9D8B030D-6E8A-4147-A177-3AD203B41FA5}">
                      <a16:colId xmlns:a16="http://schemas.microsoft.com/office/drawing/2014/main" val="1923267054"/>
                    </a:ext>
                  </a:extLst>
                </a:gridCol>
                <a:gridCol w="1280478">
                  <a:extLst>
                    <a:ext uri="{9D8B030D-6E8A-4147-A177-3AD203B41FA5}">
                      <a16:colId xmlns:a16="http://schemas.microsoft.com/office/drawing/2014/main" val="3914254261"/>
                    </a:ext>
                  </a:extLst>
                </a:gridCol>
                <a:gridCol w="1382204">
                  <a:extLst>
                    <a:ext uri="{9D8B030D-6E8A-4147-A177-3AD203B41FA5}">
                      <a16:colId xmlns:a16="http://schemas.microsoft.com/office/drawing/2014/main" val="31662501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VV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VH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HH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(VV,VH)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(VH,HH)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57416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std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13.9/28.4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13.7/28.4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12.9/28.3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13.7/28.4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12.9/28.3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12.9/28.3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12.9/28.3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395931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max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-109.0/46.2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-111.8/46.7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-115.2/45.0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-111.7/46.7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-115.3/45.0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-115.1/45.0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-115.1/45.0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359215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min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-200.2/-127.6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-205.1/-125.6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-204.8/-126.3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-205.1/-125.6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-204.9/-126.3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-204.7/-126.3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-204.7/-126.3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517808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mean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-158.7/-17.0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-159.1/-17.0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-159.3/-16.8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-159.1/-16.9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-159.4/-16.8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-159.2/-16.8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-159.2/-16.8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86777863"/>
                  </a:ext>
                </a:extLst>
              </a:tr>
            </a:tbl>
          </a:graphicData>
        </a:graphic>
      </p:graphicFrame>
      <p:sp>
        <p:nvSpPr>
          <p:cNvPr id="4" name="Obdélník 3"/>
          <p:cNvSpPr/>
          <p:nvPr/>
        </p:nvSpPr>
        <p:spPr>
          <a:xfrm>
            <a:off x="0" y="401439"/>
            <a:ext cx="1274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u="sng" dirty="0" err="1">
                <a:latin typeface="Cambria" panose="02040503050406030204" pitchFamily="18" charset="0"/>
                <a:ea typeface="Cambria" panose="02040503050406030204" pitchFamily="18" charset="0"/>
              </a:rPr>
              <a:t>Scenario</a:t>
            </a:r>
            <a:r>
              <a:rPr lang="sk-SK" u="sng" dirty="0">
                <a:latin typeface="Cambria" panose="02040503050406030204" pitchFamily="18" charset="0"/>
                <a:ea typeface="Cambria" panose="02040503050406030204" pitchFamily="18" charset="0"/>
              </a:rPr>
              <a:t> 1:</a:t>
            </a:r>
            <a:endParaRPr lang="cs-CZ" u="sng" dirty="0"/>
          </a:p>
        </p:txBody>
      </p:sp>
      <p:sp>
        <p:nvSpPr>
          <p:cNvPr id="13" name="Obdélník 12"/>
          <p:cNvSpPr/>
          <p:nvPr/>
        </p:nvSpPr>
        <p:spPr>
          <a:xfrm>
            <a:off x="0" y="2270153"/>
            <a:ext cx="1274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u="sng" dirty="0" err="1">
                <a:latin typeface="Cambria" panose="02040503050406030204" pitchFamily="18" charset="0"/>
                <a:ea typeface="Cambria" panose="02040503050406030204" pitchFamily="18" charset="0"/>
              </a:rPr>
              <a:t>Scenario</a:t>
            </a:r>
            <a:r>
              <a:rPr lang="sk-SK" u="sng" dirty="0">
                <a:latin typeface="Cambria" panose="02040503050406030204" pitchFamily="18" charset="0"/>
                <a:ea typeface="Cambria" panose="02040503050406030204" pitchFamily="18" charset="0"/>
              </a:rPr>
              <a:t> 3</a:t>
            </a:r>
            <a:r>
              <a:rPr lang="sk-SK" u="sng" dirty="0" smtClean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  <a:endParaRPr lang="cs-CZ" u="sng" dirty="0"/>
          </a:p>
        </p:txBody>
      </p:sp>
      <p:graphicFrame>
        <p:nvGraphicFramePr>
          <p:cNvPr id="14" name="Tabulk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8199742"/>
              </p:ext>
            </p:extLst>
          </p:nvPr>
        </p:nvGraphicFramePr>
        <p:xfrm>
          <a:off x="184012" y="2764336"/>
          <a:ext cx="9160954" cy="124968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772160">
                  <a:extLst>
                    <a:ext uri="{9D8B030D-6E8A-4147-A177-3AD203B41FA5}">
                      <a16:colId xmlns:a16="http://schemas.microsoft.com/office/drawing/2014/main" val="391074507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3805238797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2799334029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420676644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2964990798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1923267054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3914254261"/>
                    </a:ext>
                  </a:extLst>
                </a:gridCol>
                <a:gridCol w="1382204">
                  <a:extLst>
                    <a:ext uri="{9D8B030D-6E8A-4147-A177-3AD203B41FA5}">
                      <a16:colId xmlns:a16="http://schemas.microsoft.com/office/drawing/2014/main" val="31662501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VV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VH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HH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(VH,HH)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57416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std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14.1/16.1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13.8/16.3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13.1/16.1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13.8/16.3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13.1/16.1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13.1/16.1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13.1/16.1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395931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max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-112.5/50.3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-112.3/51.2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-114.2/52.4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-112.3/51.2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-114.2/52.4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-114.1/52.4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-114.1/52.4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359215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min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-202.6/-28.0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-208.4/-28.8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-208.1/-26.6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-208.4/-28.8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-208.2/-26.6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-208.0/-26.6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-208.0/-26.6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517808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mean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-159.0/5.4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-159.4/5.5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-159.6/5.6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-159.4/5.5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-159.7/5.6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-159.5/5.6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-159.5/5.6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86777863"/>
                  </a:ext>
                </a:extLst>
              </a:tr>
            </a:tbl>
          </a:graphicData>
        </a:graphic>
      </p:graphicFrame>
      <p:sp>
        <p:nvSpPr>
          <p:cNvPr id="15" name="TextovéPole 6"/>
          <p:cNvSpPr txBox="1">
            <a:spLocks noChangeArrowheads="1"/>
          </p:cNvSpPr>
          <p:nvPr/>
        </p:nvSpPr>
        <p:spPr bwMode="auto">
          <a:xfrm>
            <a:off x="10174266" y="501811"/>
            <a:ext cx="141417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altLang="cs-CZ" sz="2000" b="1" dirty="0" err="1" smtClean="0">
                <a:latin typeface="Cambria" panose="02040503050406030204" pitchFamily="18" charset="0"/>
              </a:rPr>
              <a:t>N</a:t>
            </a:r>
            <a:r>
              <a:rPr lang="en-GB" altLang="cs-CZ" sz="2000" b="1" baseline="-25000" dirty="0" err="1" smtClean="0">
                <a:latin typeface="Cambria" panose="02040503050406030204" pitchFamily="18" charset="0"/>
              </a:rPr>
              <a:t>max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 = 240</a:t>
            </a:r>
            <a:endParaRPr lang="cs-CZ" altLang="cs-CZ" sz="2000" b="1" dirty="0">
              <a:latin typeface="Cambria" panose="02040503050406030204" pitchFamily="18" charset="0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12" y="4038612"/>
            <a:ext cx="3083465" cy="25200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544" y="4062932"/>
            <a:ext cx="31857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10356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 bwMode="auto">
          <a:xfrm>
            <a:off x="0" y="6582932"/>
            <a:ext cx="1410676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cs-CZ" sz="1400" dirty="0" err="1">
                <a:latin typeface="Cambria" panose="02040503050406030204" pitchFamily="18" charset="0"/>
              </a:rPr>
              <a:t>Pitoňák</a:t>
            </a:r>
            <a:r>
              <a:rPr lang="cs-CZ" sz="1400" dirty="0">
                <a:latin typeface="Cambria" panose="02040503050406030204" pitchFamily="18" charset="0"/>
              </a:rPr>
              <a:t> </a:t>
            </a:r>
            <a:r>
              <a:rPr lang="cs-CZ" sz="1400" dirty="0" smtClean="0">
                <a:latin typeface="Cambria" panose="02040503050406030204" pitchFamily="18" charset="0"/>
              </a:rPr>
              <a:t>et al.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10" name="Obdélník 9"/>
          <p:cNvSpPr/>
          <p:nvPr/>
        </p:nvSpPr>
        <p:spPr bwMode="auto">
          <a:xfrm>
            <a:off x="11113906" y="6582932"/>
            <a:ext cx="94906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sk-SK" sz="1400" dirty="0" smtClean="0">
                <a:latin typeface="Cambria" panose="02040503050406030204" pitchFamily="18" charset="0"/>
              </a:rPr>
              <a:t>1</a:t>
            </a:r>
            <a:r>
              <a:rPr lang="en-GB" sz="1400" dirty="0" smtClean="0">
                <a:latin typeface="Cambria" panose="02040503050406030204" pitchFamily="18" charset="0"/>
              </a:rPr>
              <a:t>8</a:t>
            </a:r>
            <a:r>
              <a:rPr lang="cs-CZ" sz="1400" dirty="0" smtClean="0">
                <a:latin typeface="Cambria" panose="02040503050406030204" pitchFamily="18" charset="0"/>
              </a:rPr>
              <a:t>/21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3078" name="TextovéPole 6"/>
          <p:cNvSpPr txBox="1">
            <a:spLocks noChangeArrowheads="1"/>
          </p:cNvSpPr>
          <p:nvPr/>
        </p:nvSpPr>
        <p:spPr bwMode="auto">
          <a:xfrm>
            <a:off x="0" y="0"/>
            <a:ext cx="960077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sk-SK" altLang="cs-CZ" sz="2000" b="1" dirty="0" err="1" smtClean="0">
                <a:latin typeface="Cambria" panose="02040503050406030204" pitchFamily="18" charset="0"/>
              </a:rPr>
              <a:t>Results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: 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Norway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(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height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anomalies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[cm]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/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gravity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disturbances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 [</a:t>
            </a:r>
            <a:r>
              <a:rPr lang="en-GB" altLang="cs-CZ" sz="2000" b="1" dirty="0" err="1" smtClean="0">
                <a:latin typeface="Cambria" panose="02040503050406030204" pitchFamily="18" charset="0"/>
              </a:rPr>
              <a:t>mGal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]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) – 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release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</a:t>
            </a:r>
            <a:r>
              <a:rPr lang="en-GB" altLang="cs-CZ" sz="2000" b="1" dirty="0">
                <a:latin typeface="Cambria" panose="02040503050406030204" pitchFamily="18" charset="0"/>
              </a:rPr>
              <a:t>5</a:t>
            </a:r>
            <a:endParaRPr lang="cs-CZ" altLang="cs-CZ" sz="2000" b="1" dirty="0">
              <a:latin typeface="Cambria" panose="02040503050406030204" pitchFamily="18" charset="0"/>
            </a:endParaRPr>
          </a:p>
        </p:txBody>
      </p:sp>
      <p:sp>
        <p:nvSpPr>
          <p:cNvPr id="11" name="Obdélník 10"/>
          <p:cNvSpPr/>
          <p:nvPr/>
        </p:nvSpPr>
        <p:spPr bwMode="auto">
          <a:xfrm>
            <a:off x="1410676" y="6582932"/>
            <a:ext cx="970323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/>
            <a:r>
              <a:rPr lang="sk-SK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V</a:t>
            </a:r>
            <a:r>
              <a:rPr lang="sk-SK" sz="1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alidation</a:t>
            </a:r>
            <a:r>
              <a:rPr lang="sk-SK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of </a:t>
            </a:r>
            <a:r>
              <a:rPr lang="cs-CZ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GOCE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-based gravitational gradients grids by spectral combination method</a:t>
            </a:r>
            <a:endParaRPr lang="cs-CZ" sz="1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endParaRPr lang="cs-CZ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743200" y="171242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graphicFrame>
        <p:nvGraphicFramePr>
          <p:cNvPr id="9" name="Tabulk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5862181"/>
              </p:ext>
            </p:extLst>
          </p:nvPr>
        </p:nvGraphicFramePr>
        <p:xfrm>
          <a:off x="184012" y="895622"/>
          <a:ext cx="9837232" cy="124968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772160">
                  <a:extLst>
                    <a:ext uri="{9D8B030D-6E8A-4147-A177-3AD203B41FA5}">
                      <a16:colId xmlns:a16="http://schemas.microsoft.com/office/drawing/2014/main" val="391074507"/>
                    </a:ext>
                  </a:extLst>
                </a:gridCol>
                <a:gridCol w="1280478">
                  <a:extLst>
                    <a:ext uri="{9D8B030D-6E8A-4147-A177-3AD203B41FA5}">
                      <a16:colId xmlns:a16="http://schemas.microsoft.com/office/drawing/2014/main" val="3805238797"/>
                    </a:ext>
                  </a:extLst>
                </a:gridCol>
                <a:gridCol w="1280478">
                  <a:extLst>
                    <a:ext uri="{9D8B030D-6E8A-4147-A177-3AD203B41FA5}">
                      <a16:colId xmlns:a16="http://schemas.microsoft.com/office/drawing/2014/main" val="2799334029"/>
                    </a:ext>
                  </a:extLst>
                </a:gridCol>
                <a:gridCol w="1280478">
                  <a:extLst>
                    <a:ext uri="{9D8B030D-6E8A-4147-A177-3AD203B41FA5}">
                      <a16:colId xmlns:a16="http://schemas.microsoft.com/office/drawing/2014/main" val="420676644"/>
                    </a:ext>
                  </a:extLst>
                </a:gridCol>
                <a:gridCol w="1280478">
                  <a:extLst>
                    <a:ext uri="{9D8B030D-6E8A-4147-A177-3AD203B41FA5}">
                      <a16:colId xmlns:a16="http://schemas.microsoft.com/office/drawing/2014/main" val="2964990798"/>
                    </a:ext>
                  </a:extLst>
                </a:gridCol>
                <a:gridCol w="1280478">
                  <a:extLst>
                    <a:ext uri="{9D8B030D-6E8A-4147-A177-3AD203B41FA5}">
                      <a16:colId xmlns:a16="http://schemas.microsoft.com/office/drawing/2014/main" val="1923267054"/>
                    </a:ext>
                  </a:extLst>
                </a:gridCol>
                <a:gridCol w="1280478">
                  <a:extLst>
                    <a:ext uri="{9D8B030D-6E8A-4147-A177-3AD203B41FA5}">
                      <a16:colId xmlns:a16="http://schemas.microsoft.com/office/drawing/2014/main" val="3914254261"/>
                    </a:ext>
                  </a:extLst>
                </a:gridCol>
                <a:gridCol w="1382204">
                  <a:extLst>
                    <a:ext uri="{9D8B030D-6E8A-4147-A177-3AD203B41FA5}">
                      <a16:colId xmlns:a16="http://schemas.microsoft.com/office/drawing/2014/main" val="31662501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VV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VH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HH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(VV,VH)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(VH,HH)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57416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std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11.3/28.2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10.8/28.3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11.1/28.4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10.8/28.3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11.1/28.4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11.1/28.4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11.1/28.4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395931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max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-125.0/45.0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-127.0/45.8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-125.8/45.1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-127.0/45.8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-125.8/45.1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-126.0/45.1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-126.0/45.1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359215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min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-191.2/-122.7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-190.0/-123.4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-190.1/-123.8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-190.0/-123.4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-190.2/-123.8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-190.3/-123.8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-190.3/-123.8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517808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mean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-159.0/-16.8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-159.2/-16.8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-158.8/-16.7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-159.2/-16.8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-158.9/-16.7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-159.0/-16.7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-159.0/-16.7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86777863"/>
                  </a:ext>
                </a:extLst>
              </a:tr>
            </a:tbl>
          </a:graphicData>
        </a:graphic>
      </p:graphicFrame>
      <p:sp>
        <p:nvSpPr>
          <p:cNvPr id="4" name="Obdélník 3"/>
          <p:cNvSpPr/>
          <p:nvPr/>
        </p:nvSpPr>
        <p:spPr>
          <a:xfrm>
            <a:off x="0" y="401439"/>
            <a:ext cx="1274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u="sng" dirty="0" err="1">
                <a:latin typeface="Cambria" panose="02040503050406030204" pitchFamily="18" charset="0"/>
                <a:ea typeface="Cambria" panose="02040503050406030204" pitchFamily="18" charset="0"/>
              </a:rPr>
              <a:t>Scenario</a:t>
            </a:r>
            <a:r>
              <a:rPr lang="sk-SK" u="sng" dirty="0">
                <a:latin typeface="Cambria" panose="02040503050406030204" pitchFamily="18" charset="0"/>
                <a:ea typeface="Cambria" panose="02040503050406030204" pitchFamily="18" charset="0"/>
              </a:rPr>
              <a:t> 1:</a:t>
            </a:r>
            <a:endParaRPr lang="cs-CZ" u="sng" dirty="0"/>
          </a:p>
        </p:txBody>
      </p:sp>
      <p:sp>
        <p:nvSpPr>
          <p:cNvPr id="13" name="Obdélník 12"/>
          <p:cNvSpPr/>
          <p:nvPr/>
        </p:nvSpPr>
        <p:spPr>
          <a:xfrm>
            <a:off x="0" y="2270153"/>
            <a:ext cx="1274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u="sng" dirty="0" err="1">
                <a:latin typeface="Cambria" panose="02040503050406030204" pitchFamily="18" charset="0"/>
                <a:ea typeface="Cambria" panose="02040503050406030204" pitchFamily="18" charset="0"/>
              </a:rPr>
              <a:t>Scenario</a:t>
            </a:r>
            <a:r>
              <a:rPr lang="sk-SK" u="sng" dirty="0">
                <a:latin typeface="Cambria" panose="02040503050406030204" pitchFamily="18" charset="0"/>
                <a:ea typeface="Cambria" panose="02040503050406030204" pitchFamily="18" charset="0"/>
              </a:rPr>
              <a:t> 3</a:t>
            </a:r>
            <a:r>
              <a:rPr lang="sk-SK" u="sng" dirty="0" smtClean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  <a:endParaRPr lang="cs-CZ" u="sng" dirty="0"/>
          </a:p>
        </p:txBody>
      </p:sp>
      <p:graphicFrame>
        <p:nvGraphicFramePr>
          <p:cNvPr id="14" name="Tabulk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3427868"/>
              </p:ext>
            </p:extLst>
          </p:nvPr>
        </p:nvGraphicFramePr>
        <p:xfrm>
          <a:off x="184012" y="2764336"/>
          <a:ext cx="9160954" cy="124968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772160">
                  <a:extLst>
                    <a:ext uri="{9D8B030D-6E8A-4147-A177-3AD203B41FA5}">
                      <a16:colId xmlns:a16="http://schemas.microsoft.com/office/drawing/2014/main" val="391074507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3805238797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2799334029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420676644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2964990798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1923267054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3914254261"/>
                    </a:ext>
                  </a:extLst>
                </a:gridCol>
                <a:gridCol w="1382204">
                  <a:extLst>
                    <a:ext uri="{9D8B030D-6E8A-4147-A177-3AD203B41FA5}">
                      <a16:colId xmlns:a16="http://schemas.microsoft.com/office/drawing/2014/main" val="31662501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VV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VH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HH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(VH,HH)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57416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std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11.5/15.8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11.0/15.7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11.3/15.8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11.0/15.7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11.3/15.8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11.3/15.8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11.3/15.8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395931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max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-123.6/51.0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-126.0/50.7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-124.5/51.0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-126.0/50.7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-124.5/50.9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-124.6/50.9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-124.6/50.9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359215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min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-191.5/-27.8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-189.9/-27.3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-189.6/-27.6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-190.0/-27.3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-189.6/-27.6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-189.8/-27.6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-189.8/-27.6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517808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mean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-159.3/5.6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-159.5/5.6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-159.2/5.7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-159.5/5.6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-159.2/5.7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-159.3/5.7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-159.3/5.7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86777863"/>
                  </a:ext>
                </a:extLst>
              </a:tr>
            </a:tbl>
          </a:graphicData>
        </a:graphic>
      </p:graphicFrame>
      <p:sp>
        <p:nvSpPr>
          <p:cNvPr id="15" name="TextovéPole 6"/>
          <p:cNvSpPr txBox="1">
            <a:spLocks noChangeArrowheads="1"/>
          </p:cNvSpPr>
          <p:nvPr/>
        </p:nvSpPr>
        <p:spPr bwMode="auto">
          <a:xfrm>
            <a:off x="10174266" y="501811"/>
            <a:ext cx="141417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altLang="cs-CZ" sz="2000" b="1" dirty="0" err="1" smtClean="0">
                <a:latin typeface="Cambria" panose="02040503050406030204" pitchFamily="18" charset="0"/>
              </a:rPr>
              <a:t>N</a:t>
            </a:r>
            <a:r>
              <a:rPr lang="en-GB" altLang="cs-CZ" sz="2000" b="1" baseline="-25000" dirty="0" err="1" smtClean="0">
                <a:latin typeface="Cambria" panose="02040503050406030204" pitchFamily="18" charset="0"/>
              </a:rPr>
              <a:t>max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 = 240</a:t>
            </a:r>
            <a:endParaRPr lang="cs-CZ" altLang="cs-CZ" sz="2000" b="1" dirty="0">
              <a:latin typeface="Cambria" panose="02040503050406030204" pitchFamily="18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12" y="4062932"/>
            <a:ext cx="3154158" cy="252000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086" y="4047703"/>
            <a:ext cx="3154158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54485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 bwMode="auto">
          <a:xfrm>
            <a:off x="0" y="6582932"/>
            <a:ext cx="1410676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cs-CZ" sz="1400" dirty="0" err="1">
                <a:latin typeface="Cambria" panose="02040503050406030204" pitchFamily="18" charset="0"/>
              </a:rPr>
              <a:t>Pitoňák</a:t>
            </a:r>
            <a:r>
              <a:rPr lang="cs-CZ" sz="1400" dirty="0">
                <a:latin typeface="Cambria" panose="02040503050406030204" pitchFamily="18" charset="0"/>
              </a:rPr>
              <a:t> </a:t>
            </a:r>
            <a:r>
              <a:rPr lang="cs-CZ" sz="1400" dirty="0" smtClean="0">
                <a:latin typeface="Cambria" panose="02040503050406030204" pitchFamily="18" charset="0"/>
              </a:rPr>
              <a:t>et al.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10" name="Obdélník 9"/>
          <p:cNvSpPr/>
          <p:nvPr/>
        </p:nvSpPr>
        <p:spPr bwMode="auto">
          <a:xfrm>
            <a:off x="11113906" y="6582932"/>
            <a:ext cx="94906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sk-SK" sz="1400" dirty="0" smtClean="0">
                <a:latin typeface="Cambria" panose="02040503050406030204" pitchFamily="18" charset="0"/>
              </a:rPr>
              <a:t>1</a:t>
            </a:r>
            <a:r>
              <a:rPr lang="en-GB" sz="1400" dirty="0" smtClean="0">
                <a:latin typeface="Cambria" panose="02040503050406030204" pitchFamily="18" charset="0"/>
              </a:rPr>
              <a:t>9</a:t>
            </a:r>
            <a:r>
              <a:rPr lang="cs-CZ" sz="1400" dirty="0" smtClean="0">
                <a:latin typeface="Cambria" panose="02040503050406030204" pitchFamily="18" charset="0"/>
              </a:rPr>
              <a:t>/21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3078" name="TextovéPole 6"/>
          <p:cNvSpPr txBox="1">
            <a:spLocks noChangeArrowheads="1"/>
          </p:cNvSpPr>
          <p:nvPr/>
        </p:nvSpPr>
        <p:spPr bwMode="auto">
          <a:xfrm>
            <a:off x="0" y="0"/>
            <a:ext cx="960077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sk-SK" altLang="cs-CZ" sz="2000" b="1" dirty="0" err="1" smtClean="0">
                <a:latin typeface="Cambria" panose="02040503050406030204" pitchFamily="18" charset="0"/>
              </a:rPr>
              <a:t>Results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: 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Norway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(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height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anomalies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[cm]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/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gravity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disturbances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 [</a:t>
            </a:r>
            <a:r>
              <a:rPr lang="en-GB" altLang="cs-CZ" sz="2000" b="1" dirty="0" err="1" smtClean="0">
                <a:latin typeface="Cambria" panose="02040503050406030204" pitchFamily="18" charset="0"/>
              </a:rPr>
              <a:t>mGal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]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) – </a:t>
            </a:r>
            <a:r>
              <a:rPr lang="sk-SK" altLang="cs-CZ" sz="2000" b="1" dirty="0" err="1" smtClean="0">
                <a:latin typeface="Cambria" panose="02040503050406030204" pitchFamily="18" charset="0"/>
              </a:rPr>
              <a:t>release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 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6</a:t>
            </a:r>
            <a:endParaRPr lang="cs-CZ" altLang="cs-CZ" sz="2000" b="1" dirty="0">
              <a:latin typeface="Cambria" panose="02040503050406030204" pitchFamily="18" charset="0"/>
            </a:endParaRPr>
          </a:p>
        </p:txBody>
      </p:sp>
      <p:sp>
        <p:nvSpPr>
          <p:cNvPr id="11" name="Obdélník 10"/>
          <p:cNvSpPr/>
          <p:nvPr/>
        </p:nvSpPr>
        <p:spPr bwMode="auto">
          <a:xfrm>
            <a:off x="1410676" y="6582932"/>
            <a:ext cx="970323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/>
            <a:r>
              <a:rPr lang="sk-SK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V</a:t>
            </a:r>
            <a:r>
              <a:rPr lang="sk-SK" sz="1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alidation</a:t>
            </a:r>
            <a:r>
              <a:rPr lang="sk-SK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of </a:t>
            </a:r>
            <a:r>
              <a:rPr lang="cs-CZ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GOCE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-based gravitational gradients grids by spectral combination method</a:t>
            </a:r>
            <a:endParaRPr lang="cs-CZ" sz="1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endParaRPr lang="cs-CZ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743200" y="171242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graphicFrame>
        <p:nvGraphicFramePr>
          <p:cNvPr id="9" name="Tabulk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7676223"/>
              </p:ext>
            </p:extLst>
          </p:nvPr>
        </p:nvGraphicFramePr>
        <p:xfrm>
          <a:off x="184012" y="895622"/>
          <a:ext cx="9837232" cy="124968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772160">
                  <a:extLst>
                    <a:ext uri="{9D8B030D-6E8A-4147-A177-3AD203B41FA5}">
                      <a16:colId xmlns:a16="http://schemas.microsoft.com/office/drawing/2014/main" val="391074507"/>
                    </a:ext>
                  </a:extLst>
                </a:gridCol>
                <a:gridCol w="1280478">
                  <a:extLst>
                    <a:ext uri="{9D8B030D-6E8A-4147-A177-3AD203B41FA5}">
                      <a16:colId xmlns:a16="http://schemas.microsoft.com/office/drawing/2014/main" val="3805238797"/>
                    </a:ext>
                  </a:extLst>
                </a:gridCol>
                <a:gridCol w="1280478">
                  <a:extLst>
                    <a:ext uri="{9D8B030D-6E8A-4147-A177-3AD203B41FA5}">
                      <a16:colId xmlns:a16="http://schemas.microsoft.com/office/drawing/2014/main" val="2799334029"/>
                    </a:ext>
                  </a:extLst>
                </a:gridCol>
                <a:gridCol w="1280478">
                  <a:extLst>
                    <a:ext uri="{9D8B030D-6E8A-4147-A177-3AD203B41FA5}">
                      <a16:colId xmlns:a16="http://schemas.microsoft.com/office/drawing/2014/main" val="420676644"/>
                    </a:ext>
                  </a:extLst>
                </a:gridCol>
                <a:gridCol w="1280478">
                  <a:extLst>
                    <a:ext uri="{9D8B030D-6E8A-4147-A177-3AD203B41FA5}">
                      <a16:colId xmlns:a16="http://schemas.microsoft.com/office/drawing/2014/main" val="2964990798"/>
                    </a:ext>
                  </a:extLst>
                </a:gridCol>
                <a:gridCol w="1280478">
                  <a:extLst>
                    <a:ext uri="{9D8B030D-6E8A-4147-A177-3AD203B41FA5}">
                      <a16:colId xmlns:a16="http://schemas.microsoft.com/office/drawing/2014/main" val="1923267054"/>
                    </a:ext>
                  </a:extLst>
                </a:gridCol>
                <a:gridCol w="1280478">
                  <a:extLst>
                    <a:ext uri="{9D8B030D-6E8A-4147-A177-3AD203B41FA5}">
                      <a16:colId xmlns:a16="http://schemas.microsoft.com/office/drawing/2014/main" val="3914254261"/>
                    </a:ext>
                  </a:extLst>
                </a:gridCol>
                <a:gridCol w="1382204">
                  <a:extLst>
                    <a:ext uri="{9D8B030D-6E8A-4147-A177-3AD203B41FA5}">
                      <a16:colId xmlns:a16="http://schemas.microsoft.com/office/drawing/2014/main" val="31662501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VV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VH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HH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(VV,VH)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(VH,HH)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57416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std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9.3/28.1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9.3/28.2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9.4/28.2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9.3/28.2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9.4/28.2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9.4/28.2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9.4/28.2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395931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max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-120.1/45.7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-120.3/45.7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-120.1/45.7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-120.3/45.7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-120.1/45.7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-120.1/45.7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-120.1/45.7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359215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min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-184.3/-124.3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-184.0/-124.5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-183.5/-124.4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-184.0/-124.5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-183.5/-124.4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-183.5/-124.4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-183.5/-124.4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517808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mean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-154.8/-16.6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-154.8/-16.6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-154.9/-16.6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-154.8/-16.6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-154.9/-16.6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-154.9/-16.6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-154.9/-16.6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86777863"/>
                  </a:ext>
                </a:extLst>
              </a:tr>
            </a:tbl>
          </a:graphicData>
        </a:graphic>
      </p:graphicFrame>
      <p:sp>
        <p:nvSpPr>
          <p:cNvPr id="4" name="Obdélník 3"/>
          <p:cNvSpPr/>
          <p:nvPr/>
        </p:nvSpPr>
        <p:spPr>
          <a:xfrm>
            <a:off x="0" y="401439"/>
            <a:ext cx="1274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u="sng" dirty="0" err="1">
                <a:latin typeface="Cambria" panose="02040503050406030204" pitchFamily="18" charset="0"/>
                <a:ea typeface="Cambria" panose="02040503050406030204" pitchFamily="18" charset="0"/>
              </a:rPr>
              <a:t>Scenario</a:t>
            </a:r>
            <a:r>
              <a:rPr lang="sk-SK" u="sng" dirty="0">
                <a:latin typeface="Cambria" panose="02040503050406030204" pitchFamily="18" charset="0"/>
                <a:ea typeface="Cambria" panose="02040503050406030204" pitchFamily="18" charset="0"/>
              </a:rPr>
              <a:t> 1:</a:t>
            </a:r>
            <a:endParaRPr lang="cs-CZ" u="sng" dirty="0"/>
          </a:p>
        </p:txBody>
      </p:sp>
      <p:sp>
        <p:nvSpPr>
          <p:cNvPr id="13" name="Obdélník 12"/>
          <p:cNvSpPr/>
          <p:nvPr/>
        </p:nvSpPr>
        <p:spPr>
          <a:xfrm>
            <a:off x="0" y="2270153"/>
            <a:ext cx="1274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u="sng" dirty="0" err="1">
                <a:latin typeface="Cambria" panose="02040503050406030204" pitchFamily="18" charset="0"/>
                <a:ea typeface="Cambria" panose="02040503050406030204" pitchFamily="18" charset="0"/>
              </a:rPr>
              <a:t>Scenario</a:t>
            </a:r>
            <a:r>
              <a:rPr lang="sk-SK" u="sng" dirty="0">
                <a:latin typeface="Cambria" panose="02040503050406030204" pitchFamily="18" charset="0"/>
                <a:ea typeface="Cambria" panose="02040503050406030204" pitchFamily="18" charset="0"/>
              </a:rPr>
              <a:t> 3</a:t>
            </a:r>
            <a:r>
              <a:rPr lang="sk-SK" u="sng" dirty="0" smtClean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  <a:endParaRPr lang="cs-CZ" u="sng" dirty="0"/>
          </a:p>
        </p:txBody>
      </p:sp>
      <p:graphicFrame>
        <p:nvGraphicFramePr>
          <p:cNvPr id="14" name="Tabulk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1710944"/>
              </p:ext>
            </p:extLst>
          </p:nvPr>
        </p:nvGraphicFramePr>
        <p:xfrm>
          <a:off x="184012" y="2764336"/>
          <a:ext cx="9160954" cy="124968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772160">
                  <a:extLst>
                    <a:ext uri="{9D8B030D-6E8A-4147-A177-3AD203B41FA5}">
                      <a16:colId xmlns:a16="http://schemas.microsoft.com/office/drawing/2014/main" val="391074507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3805238797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2799334029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420676644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2964990798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1923267054"/>
                    </a:ext>
                  </a:extLst>
                </a:gridCol>
                <a:gridCol w="1167765">
                  <a:extLst>
                    <a:ext uri="{9D8B030D-6E8A-4147-A177-3AD203B41FA5}">
                      <a16:colId xmlns:a16="http://schemas.microsoft.com/office/drawing/2014/main" val="3914254261"/>
                    </a:ext>
                  </a:extLst>
                </a:gridCol>
                <a:gridCol w="1382204">
                  <a:extLst>
                    <a:ext uri="{9D8B030D-6E8A-4147-A177-3AD203B41FA5}">
                      <a16:colId xmlns:a16="http://schemas.microsoft.com/office/drawing/2014/main" val="31662501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VV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VH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HH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(VH,HH)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(VV,VH,HH)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57416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std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9.6/15.4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9.6/15.4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9.6/15.4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9.6/15.4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9.6/15.4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9.6/15.4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9.6/15.4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395931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max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-119.2/54.0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-119.4/54.1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-119.2/54.0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-119.4/54.1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-119.2/54.0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-119.2/54.0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-119.2/54.0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359215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min</a:t>
                      </a:r>
                      <a:endParaRPr lang="cs-CZ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-187.6/-26.9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-187.3/-26.8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-186.8/-27.1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-187.3/-26.8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-186.8/-27.1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-186.8/-27.1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-186.8/-27.1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517808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mean</a:t>
                      </a:r>
                      <a:endParaRPr lang="cs-CZ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-155.1/5.8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-155.1/5.8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-155.2/5.8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-155.1/5.8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-155.2/5.8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-155.2/5.8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-155.2/5.8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86777863"/>
                  </a:ext>
                </a:extLst>
              </a:tr>
            </a:tbl>
          </a:graphicData>
        </a:graphic>
      </p:graphicFrame>
      <p:sp>
        <p:nvSpPr>
          <p:cNvPr id="15" name="TextovéPole 6"/>
          <p:cNvSpPr txBox="1">
            <a:spLocks noChangeArrowheads="1"/>
          </p:cNvSpPr>
          <p:nvPr/>
        </p:nvSpPr>
        <p:spPr bwMode="auto">
          <a:xfrm>
            <a:off x="10174266" y="501811"/>
            <a:ext cx="141417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altLang="cs-CZ" sz="2000" b="1" dirty="0" err="1" smtClean="0">
                <a:latin typeface="Cambria" panose="02040503050406030204" pitchFamily="18" charset="0"/>
              </a:rPr>
              <a:t>N</a:t>
            </a:r>
            <a:r>
              <a:rPr lang="en-GB" altLang="cs-CZ" sz="2000" b="1" baseline="-25000" dirty="0" err="1" smtClean="0">
                <a:latin typeface="Cambria" panose="02040503050406030204" pitchFamily="18" charset="0"/>
              </a:rPr>
              <a:t>max</a:t>
            </a:r>
            <a:r>
              <a:rPr lang="en-GB" altLang="cs-CZ" sz="2000" b="1" dirty="0" smtClean="0">
                <a:latin typeface="Cambria" panose="02040503050406030204" pitchFamily="18" charset="0"/>
              </a:rPr>
              <a:t> = 240</a:t>
            </a:r>
            <a:endParaRPr lang="cs-CZ" altLang="cs-CZ" sz="2000" b="1" dirty="0">
              <a:latin typeface="Cambria" panose="02040503050406030204" pitchFamily="18" charset="0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12" y="4038612"/>
            <a:ext cx="3110494" cy="252000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086" y="4062932"/>
            <a:ext cx="3154158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043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 bwMode="auto">
          <a:xfrm>
            <a:off x="0" y="6582932"/>
            <a:ext cx="1410676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cs-CZ" sz="1400" dirty="0" err="1">
                <a:latin typeface="Cambria" panose="02040503050406030204" pitchFamily="18" charset="0"/>
              </a:rPr>
              <a:t>Pitoňák</a:t>
            </a:r>
            <a:r>
              <a:rPr lang="cs-CZ" sz="1400" dirty="0">
                <a:latin typeface="Cambria" panose="02040503050406030204" pitchFamily="18" charset="0"/>
              </a:rPr>
              <a:t> </a:t>
            </a:r>
            <a:r>
              <a:rPr lang="cs-CZ" sz="1400" dirty="0" smtClean="0">
                <a:latin typeface="Cambria" panose="02040503050406030204" pitchFamily="18" charset="0"/>
              </a:rPr>
              <a:t>et al.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10" name="Obdélník 9"/>
          <p:cNvSpPr/>
          <p:nvPr/>
        </p:nvSpPr>
        <p:spPr bwMode="auto">
          <a:xfrm>
            <a:off x="11113906" y="6582932"/>
            <a:ext cx="94906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en-GB" sz="1400" dirty="0" smtClean="0">
                <a:latin typeface="Cambria" panose="02040503050406030204" pitchFamily="18" charset="0"/>
              </a:rPr>
              <a:t>20</a:t>
            </a:r>
            <a:r>
              <a:rPr lang="cs-CZ" sz="1400" dirty="0" smtClean="0">
                <a:latin typeface="Cambria" panose="02040503050406030204" pitchFamily="18" charset="0"/>
              </a:rPr>
              <a:t>/21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3078" name="TextovéPole 6"/>
          <p:cNvSpPr txBox="1">
            <a:spLocks noChangeArrowheads="1"/>
          </p:cNvSpPr>
          <p:nvPr/>
        </p:nvSpPr>
        <p:spPr bwMode="auto">
          <a:xfrm>
            <a:off x="1" y="0"/>
            <a:ext cx="1111390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altLang="cs-CZ" sz="2000" b="1" dirty="0" smtClean="0">
                <a:latin typeface="Cambria" panose="02040503050406030204" pitchFamily="18" charset="0"/>
              </a:rPr>
              <a:t>Conclusions</a:t>
            </a:r>
            <a:r>
              <a:rPr lang="sk-SK" altLang="cs-CZ" sz="2000" b="1" dirty="0" smtClean="0">
                <a:latin typeface="Cambria" panose="02040503050406030204" pitchFamily="18" charset="0"/>
              </a:rPr>
              <a:t>:</a:t>
            </a:r>
          </a:p>
          <a:p>
            <a:endParaRPr lang="sk-SK" altLang="cs-CZ" sz="2000" b="1" dirty="0">
              <a:latin typeface="Cambria" panose="02040503050406030204" pitchFamily="18" charset="0"/>
            </a:endParaRPr>
          </a:p>
          <a:p>
            <a:pPr marL="342900" indent="-342900">
              <a:buFontTx/>
              <a:buChar char="-"/>
            </a:pPr>
            <a:r>
              <a:rPr lang="sk-SK" altLang="cs-CZ" sz="2000" dirty="0" err="1" smtClean="0">
                <a:latin typeface="Cambria" panose="02040503050406030204" pitchFamily="18" charset="0"/>
              </a:rPr>
              <a:t>the</a:t>
            </a:r>
            <a:r>
              <a:rPr lang="sk-SK" altLang="cs-CZ" sz="2000" dirty="0" smtClean="0">
                <a:latin typeface="Cambria" panose="02040503050406030204" pitchFamily="18" charset="0"/>
              </a:rPr>
              <a:t> </a:t>
            </a:r>
            <a:r>
              <a:rPr lang="sk-SK" altLang="cs-CZ" sz="2000" dirty="0" err="1" smtClean="0">
                <a:latin typeface="Cambria" panose="02040503050406030204" pitchFamily="18" charset="0"/>
              </a:rPr>
              <a:t>method</a:t>
            </a:r>
            <a:r>
              <a:rPr lang="sk-SK" altLang="cs-CZ" sz="2000" dirty="0" smtClean="0">
                <a:latin typeface="Cambria" panose="02040503050406030204" pitchFamily="18" charset="0"/>
              </a:rPr>
              <a:t> </a:t>
            </a:r>
            <a:r>
              <a:rPr lang="sk-SK" altLang="cs-CZ" sz="2000" dirty="0" err="1" smtClean="0">
                <a:latin typeface="Cambria" panose="02040503050406030204" pitchFamily="18" charset="0"/>
              </a:rPr>
              <a:t>for</a:t>
            </a:r>
            <a:r>
              <a:rPr lang="sk-SK" altLang="cs-CZ" sz="2000" dirty="0" smtClean="0">
                <a:latin typeface="Cambria" panose="02040503050406030204" pitchFamily="18" charset="0"/>
              </a:rPr>
              <a:t> </a:t>
            </a:r>
            <a:r>
              <a:rPr lang="sk-SK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validation</a:t>
            </a:r>
            <a:r>
              <a:rPr lang="sk-SK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sk-SK" sz="2000" dirty="0">
                <a:latin typeface="Cambria" panose="02040503050406030204" pitchFamily="18" charset="0"/>
                <a:ea typeface="Cambria" panose="02040503050406030204" pitchFamily="18" charset="0"/>
              </a:rPr>
              <a:t>of </a:t>
            </a:r>
            <a:r>
              <a:rPr lang="cs-CZ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the</a:t>
            </a:r>
            <a:r>
              <a:rPr lang="cs-CZ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cs-CZ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official</a:t>
            </a:r>
            <a:r>
              <a:rPr lang="cs-CZ" sz="2000" dirty="0">
                <a:latin typeface="Cambria" panose="02040503050406030204" pitchFamily="18" charset="0"/>
                <a:ea typeface="Cambria" panose="02040503050406030204" pitchFamily="18" charset="0"/>
              </a:rPr>
              <a:t> GOCE </a:t>
            </a:r>
            <a:r>
              <a:rPr lang="cs-CZ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Level</a:t>
            </a:r>
            <a:r>
              <a:rPr lang="cs-CZ" sz="2000" dirty="0">
                <a:latin typeface="Cambria" panose="02040503050406030204" pitchFamily="18" charset="0"/>
                <a:ea typeface="Cambria" panose="02040503050406030204" pitchFamily="18" charset="0"/>
              </a:rPr>
              <a:t> 2 SPW_GRD_2</a:t>
            </a:r>
            <a:r>
              <a:rPr lang="cs-CZ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_ has </a:t>
            </a:r>
            <a:r>
              <a:rPr lang="cs-CZ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been</a:t>
            </a:r>
            <a:r>
              <a:rPr lang="cs-CZ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cs-CZ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presented</a:t>
            </a:r>
            <a:r>
              <a:rPr lang="cs-CZ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and </a:t>
            </a:r>
            <a:r>
              <a:rPr lang="cs-CZ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tested</a:t>
            </a:r>
            <a:r>
              <a:rPr lang="cs-CZ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,</a:t>
            </a:r>
          </a:p>
          <a:p>
            <a:pPr marL="342900" indent="-342900">
              <a:buFontTx/>
              <a:buChar char="-"/>
            </a:pPr>
            <a:endParaRPr lang="cs-CZ" altLang="cs-CZ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>
              <a:buFontTx/>
              <a:buChar char="-"/>
            </a:pPr>
            <a:r>
              <a:rPr lang="cs-CZ" altLang="cs-CZ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  <a:r>
              <a:rPr lang="cs-CZ" altLang="cs-CZ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here</a:t>
            </a:r>
            <a:r>
              <a:rPr lang="cs-CZ" altLang="cs-CZ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are not </a:t>
            </a:r>
            <a:r>
              <a:rPr lang="cs-CZ" altLang="cs-CZ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significant</a:t>
            </a:r>
            <a:r>
              <a:rPr lang="cs-CZ" altLang="cs-CZ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cs-CZ" altLang="cs-CZ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differences</a:t>
            </a:r>
            <a:r>
              <a:rPr lang="cs-CZ" altLang="cs-CZ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cs-CZ" altLang="cs-CZ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between</a:t>
            </a:r>
            <a:r>
              <a:rPr lang="cs-CZ" altLang="cs-CZ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cs-CZ" altLang="cs-CZ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global</a:t>
            </a:r>
            <a:r>
              <a:rPr lang="cs-CZ" altLang="cs-CZ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cs-CZ" altLang="cs-CZ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geopotential</a:t>
            </a:r>
            <a:r>
              <a:rPr lang="cs-CZ" altLang="cs-CZ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cs-CZ" altLang="cs-CZ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models</a:t>
            </a:r>
            <a:r>
              <a:rPr lang="cs-CZ" altLang="cs-CZ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cs-CZ" altLang="cs-CZ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calculated</a:t>
            </a:r>
            <a:r>
              <a:rPr lang="cs-CZ" altLang="cs-CZ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by </a:t>
            </a:r>
            <a:r>
              <a:rPr lang="cs-CZ" altLang="cs-CZ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space-wise</a:t>
            </a:r>
            <a:r>
              <a:rPr lang="cs-CZ" altLang="cs-CZ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cs-CZ" altLang="cs-CZ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approach</a:t>
            </a:r>
            <a:r>
              <a:rPr lang="cs-CZ" altLang="cs-CZ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and </a:t>
            </a:r>
            <a:r>
              <a:rPr lang="cs-CZ" altLang="cs-CZ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their</a:t>
            </a:r>
            <a:r>
              <a:rPr lang="cs-CZ" altLang="cs-CZ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cs-CZ" altLang="cs-CZ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grids</a:t>
            </a:r>
            <a:r>
              <a:rPr lang="cs-CZ" altLang="cs-CZ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cs-CZ" altLang="cs-CZ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counterparts</a:t>
            </a:r>
            <a:r>
              <a:rPr lang="cs-CZ" altLang="cs-CZ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,</a:t>
            </a:r>
          </a:p>
          <a:p>
            <a:endParaRPr lang="cs-CZ" altLang="cs-CZ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cs-CZ" altLang="cs-CZ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lang="sk-SK" altLang="cs-CZ" sz="2000" dirty="0" smtClean="0">
                <a:latin typeface="Cambria" panose="02040503050406030204" pitchFamily="18" charset="0"/>
              </a:rPr>
              <a:t>    </a:t>
            </a:r>
            <a:r>
              <a:rPr lang="sk-SK" altLang="cs-CZ" sz="2000" dirty="0" err="1" smtClean="0">
                <a:latin typeface="Cambria" panose="02040503050406030204" pitchFamily="18" charset="0"/>
              </a:rPr>
              <a:t>models</a:t>
            </a:r>
            <a:r>
              <a:rPr lang="sk-SK" altLang="cs-CZ" sz="2000" dirty="0" smtClean="0">
                <a:latin typeface="Cambria" panose="02040503050406030204" pitchFamily="18" charset="0"/>
              </a:rPr>
              <a:t> dV_ELL_Earth2014_5480 and ERTM2160 do </a:t>
            </a:r>
            <a:r>
              <a:rPr lang="sk-SK" altLang="cs-CZ" sz="2000" dirty="0" err="1" smtClean="0">
                <a:latin typeface="Cambria" panose="02040503050406030204" pitchFamily="18" charset="0"/>
              </a:rPr>
              <a:t>not</a:t>
            </a:r>
            <a:r>
              <a:rPr lang="sk-SK" altLang="cs-CZ" sz="2000" dirty="0" smtClean="0">
                <a:latin typeface="Cambria" panose="02040503050406030204" pitchFamily="18" charset="0"/>
              </a:rPr>
              <a:t> </a:t>
            </a:r>
            <a:r>
              <a:rPr lang="sk-SK" altLang="cs-CZ" sz="2000" dirty="0" err="1" smtClean="0">
                <a:latin typeface="Cambria" panose="02040503050406030204" pitchFamily="18" charset="0"/>
              </a:rPr>
              <a:t>represent</a:t>
            </a:r>
            <a:r>
              <a:rPr lang="sk-SK" altLang="cs-CZ" sz="2000" dirty="0" smtClean="0">
                <a:latin typeface="Cambria" panose="02040503050406030204" pitchFamily="18" charset="0"/>
              </a:rPr>
              <a:t> </a:t>
            </a:r>
            <a:r>
              <a:rPr lang="sk-SK" altLang="cs-CZ" sz="2000" dirty="0" err="1" smtClean="0">
                <a:latin typeface="Cambria" panose="02040503050406030204" pitchFamily="18" charset="0"/>
              </a:rPr>
              <a:t>the</a:t>
            </a:r>
            <a:r>
              <a:rPr lang="sk-SK" altLang="cs-CZ" sz="2000" dirty="0" smtClean="0">
                <a:latin typeface="Cambria" panose="02040503050406030204" pitchFamily="18" charset="0"/>
              </a:rPr>
              <a:t> </a:t>
            </a:r>
            <a:r>
              <a:rPr lang="sk-SK" altLang="cs-CZ" sz="2000" dirty="0" err="1" smtClean="0">
                <a:latin typeface="Cambria" panose="02040503050406030204" pitchFamily="18" charset="0"/>
              </a:rPr>
              <a:t>omission</a:t>
            </a:r>
            <a:r>
              <a:rPr lang="sk-SK" altLang="cs-CZ" sz="2000" dirty="0" smtClean="0">
                <a:latin typeface="Cambria" panose="02040503050406030204" pitchFamily="18" charset="0"/>
              </a:rPr>
              <a:t> </a:t>
            </a:r>
            <a:r>
              <a:rPr lang="sk-SK" altLang="cs-CZ" sz="2000" dirty="0" err="1" smtClean="0">
                <a:latin typeface="Cambria" panose="02040503050406030204" pitchFamily="18" charset="0"/>
              </a:rPr>
              <a:t>error</a:t>
            </a:r>
            <a:r>
              <a:rPr lang="sk-SK" altLang="cs-CZ" sz="2000" dirty="0" smtClean="0">
                <a:latin typeface="Cambria" panose="02040503050406030204" pitchFamily="18" charset="0"/>
              </a:rPr>
              <a:t> as </a:t>
            </a:r>
            <a:r>
              <a:rPr lang="sk-SK" altLang="cs-CZ" sz="2000" dirty="0" err="1" smtClean="0">
                <a:latin typeface="Cambria" panose="02040503050406030204" pitchFamily="18" charset="0"/>
              </a:rPr>
              <a:t>accurate</a:t>
            </a:r>
            <a:r>
              <a:rPr lang="sk-SK" altLang="cs-CZ" sz="2000" dirty="0" smtClean="0">
                <a:latin typeface="Cambria" panose="02040503050406030204" pitchFamily="18" charset="0"/>
              </a:rPr>
              <a:t>     </a:t>
            </a:r>
            <a:br>
              <a:rPr lang="sk-SK" altLang="cs-CZ" sz="2000" dirty="0" smtClean="0">
                <a:latin typeface="Cambria" panose="02040503050406030204" pitchFamily="18" charset="0"/>
              </a:rPr>
            </a:br>
            <a:r>
              <a:rPr lang="sk-SK" altLang="cs-CZ" sz="2000" dirty="0" smtClean="0">
                <a:latin typeface="Cambria" panose="02040503050406030204" pitchFamily="18" charset="0"/>
              </a:rPr>
              <a:t>       as RTC </a:t>
            </a:r>
            <a:r>
              <a:rPr lang="sk-SK" altLang="cs-CZ" sz="2000" dirty="0" err="1" smtClean="0">
                <a:latin typeface="Cambria" panose="02040503050406030204" pitchFamily="18" charset="0"/>
              </a:rPr>
              <a:t>based</a:t>
            </a:r>
            <a:r>
              <a:rPr lang="sk-SK" altLang="cs-CZ" sz="2000" dirty="0" smtClean="0">
                <a:latin typeface="Cambria" panose="02040503050406030204" pitchFamily="18" charset="0"/>
              </a:rPr>
              <a:t> on forward </a:t>
            </a:r>
            <a:r>
              <a:rPr lang="sk-SK" altLang="cs-CZ" sz="2000" dirty="0" err="1" smtClean="0">
                <a:latin typeface="Cambria" panose="02040503050406030204" pitchFamily="18" charset="0"/>
              </a:rPr>
              <a:t>modelling</a:t>
            </a:r>
            <a:r>
              <a:rPr lang="sk-SK" altLang="cs-CZ" sz="2000" dirty="0" smtClean="0">
                <a:latin typeface="Cambria" panose="02040503050406030204" pitchFamily="18" charset="0"/>
              </a:rPr>
              <a:t> in </a:t>
            </a:r>
            <a:r>
              <a:rPr lang="sk-SK" altLang="cs-CZ" sz="2000" dirty="0" err="1" smtClean="0">
                <a:latin typeface="Cambria" panose="02040503050406030204" pitchFamily="18" charset="0"/>
              </a:rPr>
              <a:t>spatial</a:t>
            </a:r>
            <a:r>
              <a:rPr lang="sk-SK" altLang="cs-CZ" sz="2000" dirty="0" smtClean="0">
                <a:latin typeface="Cambria" panose="02040503050406030204" pitchFamily="18" charset="0"/>
              </a:rPr>
              <a:t> </a:t>
            </a:r>
            <a:r>
              <a:rPr lang="sk-SK" altLang="cs-CZ" sz="2000" dirty="0" err="1" smtClean="0">
                <a:latin typeface="Cambria" panose="02040503050406030204" pitchFamily="18" charset="0"/>
              </a:rPr>
              <a:t>domain</a:t>
            </a:r>
            <a:r>
              <a:rPr lang="sk-SK" altLang="cs-CZ" sz="2000" dirty="0" smtClean="0">
                <a:latin typeface="Cambria" panose="02040503050406030204" pitchFamily="18" charset="0"/>
              </a:rPr>
              <a:t>,</a:t>
            </a:r>
          </a:p>
          <a:p>
            <a:endParaRPr lang="sk-SK" altLang="cs-CZ" sz="2000" dirty="0">
              <a:latin typeface="Cambria" panose="02040503050406030204" pitchFamily="18" charset="0"/>
            </a:endParaRPr>
          </a:p>
          <a:p>
            <a:r>
              <a:rPr lang="sk-SK" altLang="cs-CZ" sz="2000" dirty="0" smtClean="0">
                <a:latin typeface="Cambria" panose="02040503050406030204" pitchFamily="18" charset="0"/>
              </a:rPr>
              <a:t>-     </a:t>
            </a:r>
            <a:r>
              <a:rPr lang="sk-SK" altLang="cs-CZ" sz="2000" dirty="0" err="1" smtClean="0">
                <a:latin typeface="Cambria" panose="02040503050406030204" pitchFamily="18" charset="0"/>
              </a:rPr>
              <a:t>the</a:t>
            </a:r>
            <a:r>
              <a:rPr lang="sk-SK" altLang="cs-CZ" sz="2000" dirty="0" smtClean="0">
                <a:latin typeface="Cambria" panose="02040503050406030204" pitchFamily="18" charset="0"/>
              </a:rPr>
              <a:t> </a:t>
            </a:r>
            <a:r>
              <a:rPr lang="sk-SK" altLang="cs-CZ" sz="2000" dirty="0" err="1" smtClean="0">
                <a:latin typeface="Cambria" panose="02040503050406030204" pitchFamily="18" charset="0"/>
              </a:rPr>
              <a:t>reprocessed</a:t>
            </a:r>
            <a:r>
              <a:rPr lang="sk-SK" altLang="cs-CZ" sz="2000" dirty="0" smtClean="0">
                <a:latin typeface="Cambria" panose="02040503050406030204" pitchFamily="18" charset="0"/>
              </a:rPr>
              <a:t> </a:t>
            </a:r>
            <a:r>
              <a:rPr lang="sk-SK" altLang="cs-CZ" sz="2000" dirty="0" err="1" smtClean="0">
                <a:latin typeface="Cambria" panose="02040503050406030204" pitchFamily="18" charset="0"/>
              </a:rPr>
              <a:t>version</a:t>
            </a:r>
            <a:r>
              <a:rPr lang="sk-SK" altLang="cs-CZ" sz="2000" dirty="0" smtClean="0">
                <a:latin typeface="Cambria" panose="02040503050406030204" pitchFamily="18" charset="0"/>
              </a:rPr>
              <a:t> of </a:t>
            </a:r>
            <a:r>
              <a:rPr lang="sk-SK" altLang="cs-CZ" sz="2000" dirty="0" err="1" smtClean="0">
                <a:latin typeface="Cambria" panose="02040503050406030204" pitchFamily="18" charset="0"/>
              </a:rPr>
              <a:t>the</a:t>
            </a:r>
            <a:r>
              <a:rPr lang="sk-SK" altLang="cs-CZ" sz="2000" dirty="0" smtClean="0">
                <a:latin typeface="Cambria" panose="02040503050406030204" pitchFamily="18" charset="0"/>
              </a:rPr>
              <a:t> </a:t>
            </a:r>
            <a:r>
              <a:rPr lang="cs-CZ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official</a:t>
            </a:r>
            <a:r>
              <a:rPr lang="cs-CZ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cs-CZ" sz="2000" dirty="0">
                <a:latin typeface="Cambria" panose="02040503050406030204" pitchFamily="18" charset="0"/>
                <a:ea typeface="Cambria" panose="02040503050406030204" pitchFamily="18" charset="0"/>
              </a:rPr>
              <a:t>GOCE </a:t>
            </a:r>
            <a:r>
              <a:rPr lang="cs-CZ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Level</a:t>
            </a:r>
            <a:r>
              <a:rPr lang="cs-CZ" sz="2000" dirty="0">
                <a:latin typeface="Cambria" panose="02040503050406030204" pitchFamily="18" charset="0"/>
                <a:ea typeface="Cambria" panose="02040503050406030204" pitchFamily="18" charset="0"/>
              </a:rPr>
              <a:t> 2 </a:t>
            </a:r>
            <a:r>
              <a:rPr lang="cs-CZ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SPW_GRD_2_r6 </a:t>
            </a:r>
            <a:r>
              <a:rPr lang="cs-CZ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is</a:t>
            </a:r>
            <a:r>
              <a:rPr lang="cs-CZ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cs-CZ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about</a:t>
            </a:r>
            <a:r>
              <a:rPr lang="cs-CZ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10% more </a:t>
            </a:r>
            <a:r>
              <a:rPr lang="cs-CZ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accurate</a:t>
            </a:r>
            <a:r>
              <a:rPr lang="cs-CZ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  <a:br>
              <a:rPr lang="cs-CZ" sz="2000" dirty="0" smtClean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cs-CZ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     </a:t>
            </a:r>
            <a:r>
              <a:rPr lang="cs-CZ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comparing</a:t>
            </a:r>
            <a:r>
              <a:rPr lang="cs-CZ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to SPW_GRD_2_r5 </a:t>
            </a:r>
            <a:endParaRPr lang="cs-CZ" altLang="cs-CZ" sz="2000" b="1" dirty="0">
              <a:latin typeface="Cambria" panose="02040503050406030204" pitchFamily="18" charset="0"/>
            </a:endParaRPr>
          </a:p>
        </p:txBody>
      </p:sp>
      <p:sp>
        <p:nvSpPr>
          <p:cNvPr id="11" name="Obdélník 10"/>
          <p:cNvSpPr/>
          <p:nvPr/>
        </p:nvSpPr>
        <p:spPr bwMode="auto">
          <a:xfrm>
            <a:off x="1410676" y="6582932"/>
            <a:ext cx="970323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/>
            <a:r>
              <a:rPr lang="sk-SK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V</a:t>
            </a:r>
            <a:r>
              <a:rPr lang="sk-SK" sz="1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alidation</a:t>
            </a:r>
            <a:r>
              <a:rPr lang="sk-SK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of </a:t>
            </a:r>
            <a:r>
              <a:rPr lang="cs-CZ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GOCE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-based gravitational gradients grids by spectral combination method</a:t>
            </a:r>
            <a:endParaRPr lang="cs-CZ" sz="1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endParaRPr lang="cs-CZ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743200" y="171242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857794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 bwMode="auto">
          <a:xfrm>
            <a:off x="0" y="6582932"/>
            <a:ext cx="1410676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cs-CZ" sz="1400" dirty="0" err="1">
                <a:latin typeface="Cambria" panose="02040503050406030204" pitchFamily="18" charset="0"/>
              </a:rPr>
              <a:t>Pitoňák</a:t>
            </a:r>
            <a:r>
              <a:rPr lang="cs-CZ" sz="1400" dirty="0">
                <a:latin typeface="Cambria" panose="02040503050406030204" pitchFamily="18" charset="0"/>
              </a:rPr>
              <a:t> </a:t>
            </a:r>
            <a:r>
              <a:rPr lang="cs-CZ" sz="1400" dirty="0" smtClean="0">
                <a:latin typeface="Cambria" panose="02040503050406030204" pitchFamily="18" charset="0"/>
              </a:rPr>
              <a:t>et al.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10" name="Obdélník 9"/>
          <p:cNvSpPr/>
          <p:nvPr/>
        </p:nvSpPr>
        <p:spPr bwMode="auto">
          <a:xfrm>
            <a:off x="11113906" y="6582932"/>
            <a:ext cx="94906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r>
              <a:rPr lang="sk-SK" sz="1400" dirty="0" smtClean="0">
                <a:latin typeface="Cambria" panose="02040503050406030204" pitchFamily="18" charset="0"/>
              </a:rPr>
              <a:t>21</a:t>
            </a:r>
            <a:r>
              <a:rPr lang="cs-CZ" sz="1400" dirty="0" smtClean="0">
                <a:latin typeface="Cambria" panose="02040503050406030204" pitchFamily="18" charset="0"/>
              </a:rPr>
              <a:t>/</a:t>
            </a:r>
            <a:r>
              <a:rPr lang="sk-SK" sz="1400" dirty="0" smtClean="0">
                <a:latin typeface="Cambria" panose="02040503050406030204" pitchFamily="18" charset="0"/>
              </a:rPr>
              <a:t>21</a:t>
            </a:r>
            <a:endParaRPr lang="cs-CZ" sz="1400" dirty="0">
              <a:latin typeface="Cambria" panose="02040503050406030204" pitchFamily="18" charset="0"/>
            </a:endParaRPr>
          </a:p>
        </p:txBody>
      </p:sp>
      <p:sp>
        <p:nvSpPr>
          <p:cNvPr id="11" name="Obdélník 10"/>
          <p:cNvSpPr/>
          <p:nvPr/>
        </p:nvSpPr>
        <p:spPr bwMode="auto">
          <a:xfrm>
            <a:off x="1410676" y="6582932"/>
            <a:ext cx="9703230" cy="275068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/>
            <a:r>
              <a:rPr lang="sk-SK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V</a:t>
            </a:r>
            <a:r>
              <a:rPr lang="sk-SK" sz="1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alidation</a:t>
            </a:r>
            <a:r>
              <a:rPr lang="sk-SK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of </a:t>
            </a:r>
            <a:r>
              <a:rPr lang="cs-CZ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GOCE</a:t>
            </a:r>
            <a:r>
              <a:rPr lang="en-GB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-based gravitational gradients grids by spectral combination method</a:t>
            </a:r>
            <a:endParaRPr lang="cs-CZ" sz="1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eaLnBrk="1">
              <a:buClr>
                <a:srgbClr val="000000"/>
              </a:buClr>
              <a:buSzPct val="45000"/>
              <a:buFont typeface="Wingdings" charset="2"/>
              <a:buNone/>
              <a:defRPr/>
            </a:pPr>
            <a:endParaRPr lang="cs-CZ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4246002" y="2449646"/>
            <a:ext cx="40325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Thank you for your attention </a:t>
            </a:r>
          </a:p>
          <a:p>
            <a:pPr algn="ctr"/>
            <a:r>
              <a:rPr lang="en-GB" sz="2400" dirty="0">
                <a:latin typeface="Cambria" panose="02040503050406030204" pitchFamily="18" charset="0"/>
                <a:ea typeface="Cambria" panose="02040503050406030204" pitchFamily="18" charset="0"/>
              </a:rPr>
              <a:t>pitonakm@ntis.zcu.cz </a:t>
            </a:r>
          </a:p>
        </p:txBody>
      </p:sp>
      <p:sp>
        <p:nvSpPr>
          <p:cNvPr id="2" name="Obdélník 1"/>
          <p:cNvSpPr/>
          <p:nvPr/>
        </p:nvSpPr>
        <p:spPr>
          <a:xfrm>
            <a:off x="0" y="5659602"/>
            <a:ext cx="120629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b="1" dirty="0">
                <a:latin typeface="Cambria" panose="02040503050406030204" pitchFamily="18" charset="0"/>
                <a:ea typeface="Cambria" panose="02040503050406030204" pitchFamily="18" charset="0"/>
              </a:rPr>
              <a:t>Acknowledgment:</a:t>
            </a:r>
            <a:r>
              <a:rPr lang="en-GB" i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cs-CZ" dirty="0" err="1">
                <a:latin typeface="Cambria" panose="02040503050406030204" pitchFamily="18" charset="0"/>
                <a:ea typeface="Cambria" panose="02040503050406030204" pitchFamily="18" charset="0"/>
              </a:rPr>
              <a:t>We</a:t>
            </a:r>
            <a:r>
              <a:rPr lang="cs-CZ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cs-CZ" dirty="0" err="1">
                <a:latin typeface="Cambria" panose="02040503050406030204" pitchFamily="18" charset="0"/>
                <a:ea typeface="Cambria" panose="02040503050406030204" pitchFamily="18" charset="0"/>
              </a:rPr>
              <a:t>thank</a:t>
            </a:r>
            <a:r>
              <a:rPr lang="cs-CZ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cs-CZ" dirty="0" err="1">
                <a:latin typeface="Cambria" panose="02040503050406030204" pitchFamily="18" charset="0"/>
                <a:ea typeface="Cambria" panose="02040503050406030204" pitchFamily="18" charset="0"/>
              </a:rPr>
              <a:t>the</a:t>
            </a:r>
            <a:r>
              <a:rPr lang="cs-CZ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cs-CZ" dirty="0" err="1">
                <a:latin typeface="Cambria" panose="02040503050406030204" pitchFamily="18" charset="0"/>
                <a:ea typeface="Cambria" panose="02040503050406030204" pitchFamily="18" charset="0"/>
              </a:rPr>
              <a:t>Geodetic</a:t>
            </a:r>
            <a:r>
              <a:rPr lang="cs-CZ" dirty="0">
                <a:latin typeface="Cambria" panose="02040503050406030204" pitchFamily="18" charset="0"/>
                <a:ea typeface="Cambria" panose="02040503050406030204" pitchFamily="18" charset="0"/>
              </a:rPr>
              <a:t> and </a:t>
            </a:r>
            <a:r>
              <a:rPr lang="cs-CZ" dirty="0" err="1">
                <a:latin typeface="Cambria" panose="02040503050406030204" pitchFamily="18" charset="0"/>
                <a:ea typeface="Cambria" panose="02040503050406030204" pitchFamily="18" charset="0"/>
              </a:rPr>
              <a:t>Cartographic</a:t>
            </a:r>
            <a:r>
              <a:rPr lang="cs-CZ" dirty="0">
                <a:latin typeface="Cambria" panose="02040503050406030204" pitchFamily="18" charset="0"/>
                <a:ea typeface="Cambria" panose="02040503050406030204" pitchFamily="18" charset="0"/>
              </a:rPr>
              <a:t> Institute in Bratislava and Czech Office </a:t>
            </a:r>
            <a:r>
              <a:rPr lang="cs-CZ" dirty="0" err="1">
                <a:latin typeface="Cambria" panose="02040503050406030204" pitchFamily="18" charset="0"/>
                <a:ea typeface="Cambria" panose="02040503050406030204" pitchFamily="18" charset="0"/>
              </a:rPr>
              <a:t>for</a:t>
            </a:r>
            <a:r>
              <a:rPr lang="cs-CZ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cs-CZ" dirty="0" err="1">
                <a:latin typeface="Cambria" panose="02040503050406030204" pitchFamily="18" charset="0"/>
                <a:ea typeface="Cambria" panose="02040503050406030204" pitchFamily="18" charset="0"/>
              </a:rPr>
              <a:t>Surveying</a:t>
            </a:r>
            <a:r>
              <a:rPr lang="cs-CZ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cs-CZ" dirty="0" err="1">
                <a:latin typeface="Cambria" panose="02040503050406030204" pitchFamily="18" charset="0"/>
                <a:ea typeface="Cambria" panose="02040503050406030204" pitchFamily="18" charset="0"/>
              </a:rPr>
              <a:t>Mapping</a:t>
            </a:r>
            <a:r>
              <a:rPr lang="cs-CZ" dirty="0">
                <a:latin typeface="Cambria" panose="02040503050406030204" pitchFamily="18" charset="0"/>
                <a:ea typeface="Cambria" panose="02040503050406030204" pitchFamily="18" charset="0"/>
              </a:rPr>
              <a:t> and </a:t>
            </a:r>
            <a:r>
              <a:rPr lang="cs-CZ" dirty="0" err="1">
                <a:latin typeface="Cambria" panose="02040503050406030204" pitchFamily="18" charset="0"/>
                <a:ea typeface="Cambria" panose="02040503050406030204" pitchFamily="18" charset="0"/>
              </a:rPr>
              <a:t>Cadastre</a:t>
            </a:r>
            <a:r>
              <a:rPr lang="cs-CZ" dirty="0">
                <a:latin typeface="Cambria" panose="02040503050406030204" pitchFamily="18" charset="0"/>
                <a:ea typeface="Cambria" panose="02040503050406030204" pitchFamily="18" charset="0"/>
              </a:rPr>
              <a:t> in Prague </a:t>
            </a:r>
            <a:r>
              <a:rPr lang="cs-CZ" dirty="0" err="1">
                <a:latin typeface="Cambria" panose="02040503050406030204" pitchFamily="18" charset="0"/>
                <a:ea typeface="Cambria" panose="02040503050406030204" pitchFamily="18" charset="0"/>
              </a:rPr>
              <a:t>for</a:t>
            </a:r>
            <a:r>
              <a:rPr lang="cs-CZ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cs-CZ" dirty="0" err="1">
                <a:latin typeface="Cambria" panose="02040503050406030204" pitchFamily="18" charset="0"/>
                <a:ea typeface="Cambria" panose="02040503050406030204" pitchFamily="18" charset="0"/>
              </a:rPr>
              <a:t>providing</a:t>
            </a:r>
            <a:r>
              <a:rPr lang="cs-CZ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cs-CZ" dirty="0" err="1">
                <a:latin typeface="Cambria" panose="02040503050406030204" pitchFamily="18" charset="0"/>
                <a:ea typeface="Cambria" panose="02040503050406030204" pitchFamily="18" charset="0"/>
              </a:rPr>
              <a:t>the</a:t>
            </a:r>
            <a:r>
              <a:rPr lang="cs-CZ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cs-CZ" dirty="0" err="1">
                <a:latin typeface="Cambria" panose="02040503050406030204" pitchFamily="18" charset="0"/>
                <a:ea typeface="Cambria" panose="02040503050406030204" pitchFamily="18" charset="0"/>
              </a:rPr>
              <a:t>gravity</a:t>
            </a:r>
            <a:r>
              <a:rPr lang="cs-CZ" dirty="0">
                <a:latin typeface="Cambria" panose="02040503050406030204" pitchFamily="18" charset="0"/>
                <a:ea typeface="Cambria" panose="02040503050406030204" pitchFamily="18" charset="0"/>
              </a:rPr>
              <a:t> data </a:t>
            </a:r>
            <a:r>
              <a:rPr lang="cs-CZ" dirty="0" err="1">
                <a:latin typeface="Cambria" panose="02040503050406030204" pitchFamily="18" charset="0"/>
                <a:ea typeface="Cambria" panose="02040503050406030204" pitchFamily="18" charset="0"/>
              </a:rPr>
              <a:t>sets</a:t>
            </a:r>
            <a:r>
              <a:rPr lang="cs-CZ" dirty="0">
                <a:latin typeface="Cambria" panose="02040503050406030204" pitchFamily="18" charset="0"/>
                <a:ea typeface="Cambria" panose="02040503050406030204" pitchFamily="18" charset="0"/>
              </a:rPr>
              <a:t>. Martin </a:t>
            </a:r>
            <a:r>
              <a:rPr lang="cs-CZ" dirty="0" err="1">
                <a:latin typeface="Cambria" panose="02040503050406030204" pitchFamily="18" charset="0"/>
                <a:ea typeface="Cambria" panose="02040503050406030204" pitchFamily="18" charset="0"/>
              </a:rPr>
              <a:t>Pitoňák</a:t>
            </a:r>
            <a:r>
              <a:rPr lang="cs-CZ" dirty="0">
                <a:latin typeface="Cambria" panose="02040503050406030204" pitchFamily="18" charset="0"/>
                <a:ea typeface="Cambria" panose="02040503050406030204" pitchFamily="18" charset="0"/>
              </a:rPr>
              <a:t>, Michal </a:t>
            </a:r>
            <a:r>
              <a:rPr lang="cs-CZ" dirty="0" err="1">
                <a:latin typeface="Cambria" panose="02040503050406030204" pitchFamily="18" charset="0"/>
                <a:ea typeface="Cambria" panose="02040503050406030204" pitchFamily="18" charset="0"/>
              </a:rPr>
              <a:t>Šprlák</a:t>
            </a:r>
            <a:r>
              <a:rPr lang="cs-CZ" dirty="0">
                <a:latin typeface="Cambria" panose="02040503050406030204" pitchFamily="18" charset="0"/>
                <a:ea typeface="Cambria" panose="02040503050406030204" pitchFamily="18" charset="0"/>
              </a:rPr>
              <a:t> and Pavel Novák </a:t>
            </a:r>
            <a:r>
              <a:rPr lang="cs-CZ" dirty="0" err="1">
                <a:latin typeface="Cambria" panose="02040503050406030204" pitchFamily="18" charset="0"/>
                <a:ea typeface="Cambria" panose="02040503050406030204" pitchFamily="18" charset="0"/>
              </a:rPr>
              <a:t>were</a:t>
            </a:r>
            <a:r>
              <a:rPr lang="cs-CZ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cs-CZ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supported</a:t>
            </a:r>
            <a:r>
              <a:rPr lang="cs-CZ" dirty="0" smtClean="0">
                <a:latin typeface="Cambria" panose="02040503050406030204" pitchFamily="18" charset="0"/>
                <a:ea typeface="Cambria" panose="02040503050406030204" pitchFamily="18" charset="0"/>
              </a:rPr>
              <a:t> by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the project No. 21-13713S of the 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Czech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sk-SK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Science</a:t>
            </a:r>
            <a:r>
              <a:rPr lang="sk-SK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sk-SK" dirty="0" err="1">
                <a:latin typeface="Cambria" panose="02040503050406030204" pitchFamily="18" charset="0"/>
                <a:ea typeface="Cambria" panose="02040503050406030204" pitchFamily="18" charset="0"/>
              </a:rPr>
              <a:t>Foundation</a:t>
            </a:r>
            <a:r>
              <a:rPr lang="cs-CZ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cs-CZ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6037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10751</TotalTime>
  <Words>3209</Words>
  <Application>Microsoft Office PowerPoint</Application>
  <PresentationFormat>Širokoúhlá obrazovka</PresentationFormat>
  <Paragraphs>1085</Paragraphs>
  <Slides>22</Slides>
  <Notes>21</Notes>
  <HiddenSlides>0</HiddenSlides>
  <MMClips>0</MMClips>
  <ScaleCrop>false</ScaleCrop>
  <HeadingPairs>
    <vt:vector size="8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2</vt:i4>
      </vt:variant>
      <vt:variant>
        <vt:lpstr>Nadpisy snímků</vt:lpstr>
      </vt:variant>
      <vt:variant>
        <vt:i4>22</vt:i4>
      </vt:variant>
    </vt:vector>
  </HeadingPairs>
  <TitlesOfParts>
    <vt:vector size="32" baseType="lpstr">
      <vt:lpstr>Arial</vt:lpstr>
      <vt:lpstr>Calibri</vt:lpstr>
      <vt:lpstr>Calibri Light</vt:lpstr>
      <vt:lpstr>Cambria</vt:lpstr>
      <vt:lpstr>msmincho</vt:lpstr>
      <vt:lpstr>Times New Roman</vt:lpstr>
      <vt:lpstr>Wingdings</vt:lpstr>
      <vt:lpstr>Motiv Office</vt:lpstr>
      <vt:lpstr>MathType 7.0 Equation</vt:lpstr>
      <vt:lpstr>Equation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Technologie tvorby Geografických Informačních Systémů</dc:title>
  <dc:creator>Karel Jedlicka</dc:creator>
  <cp:lastModifiedBy>pitonakm</cp:lastModifiedBy>
  <cp:revision>390</cp:revision>
  <cp:lastPrinted>2020-01-27T15:57:44Z</cp:lastPrinted>
  <dcterms:created xsi:type="dcterms:W3CDTF">2014-09-21T19:30:46Z</dcterms:created>
  <dcterms:modified xsi:type="dcterms:W3CDTF">2021-04-19T11:09:01Z</dcterms:modified>
</cp:coreProperties>
</file>