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6C20D-C58C-4F3C-B622-A1A060A6E53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C53848EA-897F-4926-9D28-EF29DBC91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B77ACF3-131C-408C-8D5D-3DDFABAA7BBD}"/>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47E4E51A-B515-4BBA-8951-A0CC8D80D71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54E7BCB-DBA1-4793-9060-B0A06EDE6B49}"/>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407255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AFE7-99ED-4BF5-A845-500D34C25C8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576C4F96-8552-4DE0-A6F9-914A8298163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CC6313A-8338-4D35-9F61-7D1067B34093}"/>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DB6AFF4E-329B-4BD6-8E0C-C136B034152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FEA02B6-5D29-411E-A268-042E7522D884}"/>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320591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BA299E4-C4BB-4AA0-BF2C-65119DC84E0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62BA908F-067F-4106-9590-14659C2CD9E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8FD7B72-3B40-4E88-AD35-3DE63F0D95C1}"/>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3E40C4F2-0702-43FA-A6B4-9E6E1B799141}"/>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91E2B27-37B3-4B22-88EA-158B1A0F6129}"/>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73315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41135-F707-4319-8736-E40660045F4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4B4E35E-BB26-4CB7-B71C-435D37F90DE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810A2824-72A8-46DB-821A-24E9D750713B}"/>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03FE586A-6C47-42EC-A49C-9ADCB6FBEC0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30F559E-D17D-4E9D-AD48-18A3E004E0A5}"/>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240965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0CA54-7CC8-4D74-9C04-50A767C9105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ABC5BDD-BAC3-425C-9054-CC390BE29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0D947A9-DB23-45D3-85DB-754CA44FAD55}"/>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701AD571-D4D7-434F-A7B4-27FF65439E0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741EED1-93B2-4A4C-94D8-57F5A9F51EA9}"/>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36664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7778A-F3D4-4159-8095-0113FBECB4D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B43FF15-47F2-406E-A6A9-82B203ACCD8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B172C005-2BD4-4745-8601-09E1458A14D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459263B-0DCC-4F19-9936-97706232D791}"/>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6" name="Segnaposto piè di pagina 5">
            <a:extLst>
              <a:ext uri="{FF2B5EF4-FFF2-40B4-BE49-F238E27FC236}">
                <a16:creationId xmlns:a16="http://schemas.microsoft.com/office/drawing/2014/main" id="{B4FA86D1-44F1-4CBE-B0EA-06DE81845E1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93D2B7A-B46A-41DC-81B5-5BCD7D4E6672}"/>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119720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9379A5-E725-4D0C-AF37-83917029EF5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83040C0-8809-46AD-A89D-5FB0067BD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51DD138-4DCD-4C09-9AB2-BB1443012A0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99D6BF68-8B5B-44A5-BAD8-60F60E742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5DFAC53-66FB-4F22-ACD6-FB9C38CBFAF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7F2B30C-31E8-4A9C-91D9-400D6DEA0894}"/>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8" name="Segnaposto piè di pagina 7">
            <a:extLst>
              <a:ext uri="{FF2B5EF4-FFF2-40B4-BE49-F238E27FC236}">
                <a16:creationId xmlns:a16="http://schemas.microsoft.com/office/drawing/2014/main" id="{4FA110CF-02BD-422A-B6E4-33455B8709C6}"/>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F0D37935-FFC3-47B9-B6E7-27222C04D868}"/>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401870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487B3-D6E7-4812-B081-5976EE15741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E90228C8-103D-44D9-9E18-B19EA3512D9A}"/>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4" name="Segnaposto piè di pagina 3">
            <a:extLst>
              <a:ext uri="{FF2B5EF4-FFF2-40B4-BE49-F238E27FC236}">
                <a16:creationId xmlns:a16="http://schemas.microsoft.com/office/drawing/2014/main" id="{23C0D44C-FA66-49BB-BB45-D5E53061F1C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9C2F9981-F03E-43F5-BC3A-8B2CFB22C44F}"/>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173864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3E949B-C1AF-4312-8B5F-70B9EF687E87}"/>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3" name="Segnaposto piè di pagina 2">
            <a:extLst>
              <a:ext uri="{FF2B5EF4-FFF2-40B4-BE49-F238E27FC236}">
                <a16:creationId xmlns:a16="http://schemas.microsoft.com/office/drawing/2014/main" id="{2A2A8BE5-EE93-4BF9-9E68-288875A720CC}"/>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4712F732-8C23-4B92-B891-6EC2E1E1AC8A}"/>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30624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3E82BA-B7B7-4AB5-8658-DF2610318C7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7D1ABD8-53CF-4BB1-83F8-DAD4B1E43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79CC500E-A6CE-4275-9519-8B0B0E8DE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D61F7B-9B98-450F-8BB9-13EF1F2CDE83}"/>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6" name="Segnaposto piè di pagina 5">
            <a:extLst>
              <a:ext uri="{FF2B5EF4-FFF2-40B4-BE49-F238E27FC236}">
                <a16:creationId xmlns:a16="http://schemas.microsoft.com/office/drawing/2014/main" id="{2BEF4C30-90A5-45A4-B0EE-8D2CDAFB199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F960864C-BF55-4C77-84DE-5B5119C7550C}"/>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256270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94C1E-A6CE-445D-9897-DA265E296A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0021C017-F7DF-4F28-8556-46C44EA26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20C9F266-C434-4F2F-822C-78BA441DA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EDB10A2-1478-4449-A46D-65DC409B4D42}"/>
              </a:ext>
            </a:extLst>
          </p:cNvPr>
          <p:cNvSpPr>
            <a:spLocks noGrp="1"/>
          </p:cNvSpPr>
          <p:nvPr>
            <p:ph type="dt" sz="half" idx="10"/>
          </p:nvPr>
        </p:nvSpPr>
        <p:spPr/>
        <p:txBody>
          <a:bodyPr/>
          <a:lstStyle/>
          <a:p>
            <a:fld id="{F4984524-EC13-4C12-8A22-6F3768D70AEC}" type="datetimeFigureOut">
              <a:rPr lang="en-GB" smtClean="0"/>
              <a:t>24/04/2021</a:t>
            </a:fld>
            <a:endParaRPr lang="en-GB"/>
          </a:p>
        </p:txBody>
      </p:sp>
      <p:sp>
        <p:nvSpPr>
          <p:cNvPr id="6" name="Segnaposto piè di pagina 5">
            <a:extLst>
              <a:ext uri="{FF2B5EF4-FFF2-40B4-BE49-F238E27FC236}">
                <a16:creationId xmlns:a16="http://schemas.microsoft.com/office/drawing/2014/main" id="{D8D20C55-DFE3-47A5-A4B8-5AC99E9CE4B3}"/>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F521287F-3032-459E-85A0-2E5E090E656B}"/>
              </a:ext>
            </a:extLst>
          </p:cNvPr>
          <p:cNvSpPr>
            <a:spLocks noGrp="1"/>
          </p:cNvSpPr>
          <p:nvPr>
            <p:ph type="sldNum" sz="quarter" idx="12"/>
          </p:nvPr>
        </p:nvSpPr>
        <p:spPr/>
        <p:txBody>
          <a:bodyPr/>
          <a:lstStyle/>
          <a:p>
            <a:fld id="{34111E9B-D5F9-4C2D-98D5-C8EFE1047BC8}" type="slidenum">
              <a:rPr lang="en-GB" smtClean="0"/>
              <a:t>‹N›</a:t>
            </a:fld>
            <a:endParaRPr lang="en-GB"/>
          </a:p>
        </p:txBody>
      </p:sp>
    </p:spTree>
    <p:extLst>
      <p:ext uri="{BB962C8B-B14F-4D97-AF65-F5344CB8AC3E}">
        <p14:creationId xmlns:p14="http://schemas.microsoft.com/office/powerpoint/2010/main" val="48791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09799EE-2C47-4054-8893-BA2B41A43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CBD4606-9DD9-43D9-A82A-736398B14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D873BB6-A64E-49BC-9CCC-E2EF145B2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4524-EC13-4C12-8A22-6F3768D70AEC}" type="datetimeFigureOut">
              <a:rPr lang="en-GB" smtClean="0"/>
              <a:t>24/04/2021</a:t>
            </a:fld>
            <a:endParaRPr lang="en-GB"/>
          </a:p>
        </p:txBody>
      </p:sp>
      <p:sp>
        <p:nvSpPr>
          <p:cNvPr id="5" name="Segnaposto piè di pagina 4">
            <a:extLst>
              <a:ext uri="{FF2B5EF4-FFF2-40B4-BE49-F238E27FC236}">
                <a16:creationId xmlns:a16="http://schemas.microsoft.com/office/drawing/2014/main" id="{C5FDD73A-B8C2-48BF-A8EA-3B7373750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0FEF0982-ED0E-431E-B024-DB28E7EEB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11E9B-D5F9-4C2D-98D5-C8EFE1047BC8}" type="slidenum">
              <a:rPr lang="en-GB" smtClean="0"/>
              <a:t>‹N›</a:t>
            </a:fld>
            <a:endParaRPr lang="en-GB"/>
          </a:p>
        </p:txBody>
      </p:sp>
    </p:spTree>
    <p:extLst>
      <p:ext uri="{BB962C8B-B14F-4D97-AF65-F5344CB8AC3E}">
        <p14:creationId xmlns:p14="http://schemas.microsoft.com/office/powerpoint/2010/main" val="166559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web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6B6F6121-FCB4-4CFB-90FB-3A436048DF0F}"/>
              </a:ext>
            </a:extLst>
          </p:cNvPr>
          <p:cNvSpPr txBox="1"/>
          <p:nvPr/>
        </p:nvSpPr>
        <p:spPr>
          <a:xfrm>
            <a:off x="0" y="0"/>
            <a:ext cx="1071310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Seasonal Predictability of Wintertime mid-latitude Cyclonic Activity over the North Atlantic and Europe</a:t>
            </a:r>
          </a:p>
        </p:txBody>
      </p:sp>
      <p:sp>
        <p:nvSpPr>
          <p:cNvPr id="11" name="CasellaDiTesto 10">
            <a:extLst>
              <a:ext uri="{FF2B5EF4-FFF2-40B4-BE49-F238E27FC236}">
                <a16:creationId xmlns:a16="http://schemas.microsoft.com/office/drawing/2014/main" id="{8B5F361C-E8AA-4693-A54F-2021E4EEDB02}"/>
              </a:ext>
            </a:extLst>
          </p:cNvPr>
          <p:cNvSpPr txBox="1"/>
          <p:nvPr/>
        </p:nvSpPr>
        <p:spPr>
          <a:xfrm>
            <a:off x="0" y="873926"/>
            <a:ext cx="72589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Alvise Aranyossy</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1,2</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Sebastian Brune</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Lara Hellmich</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3,4</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Johanna Baehr</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sp>
        <p:nvSpPr>
          <p:cNvPr id="14" name="CasellaDiTesto 13">
            <a:extLst>
              <a:ext uri="{FF2B5EF4-FFF2-40B4-BE49-F238E27FC236}">
                <a16:creationId xmlns:a16="http://schemas.microsoft.com/office/drawing/2014/main" id="{A1FE0A7A-6C9D-48CD-9346-21CD5E95C783}"/>
              </a:ext>
            </a:extLst>
          </p:cNvPr>
          <p:cNvSpPr txBox="1"/>
          <p:nvPr/>
        </p:nvSpPr>
        <p:spPr>
          <a:xfrm>
            <a:off x="6350122" y="6037282"/>
            <a:ext cx="58418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Faculty of Natural Sciences, Universität Hohenheim, Stuttgart, Germany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Institute of </a:t>
            </a:r>
            <a:r>
              <a:rPr kumimoji="0" lang="it-IT" sz="1200" b="0" i="0" u="none" strike="noStrike" kern="1200" cap="none" spc="0" normalizeH="0" baseline="0" noProof="0" dirty="0" err="1">
                <a:ln>
                  <a:noFill/>
                </a:ln>
                <a:solidFill>
                  <a:prstClr val="black"/>
                </a:solidFill>
                <a:effectLst/>
                <a:uLnTx/>
                <a:uFillTx/>
                <a:latin typeface="Calibri" panose="020F0502020204030204"/>
                <a:ea typeface="+mn-ea"/>
                <a:cs typeface="+mn-cs"/>
              </a:rPr>
              <a:t>Oceanography</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 CEN, </a:t>
            </a:r>
            <a:r>
              <a:rPr kumimoji="0" lang="it-IT" sz="1200" b="0" i="0" u="none" strike="noStrike" kern="1200" cap="none" spc="0" normalizeH="0" baseline="0" noProof="0" dirty="0" err="1">
                <a:ln>
                  <a:noFill/>
                </a:ln>
                <a:solidFill>
                  <a:prstClr val="black"/>
                </a:solidFill>
                <a:effectLst/>
                <a:uLnTx/>
                <a:uFillTx/>
                <a:latin typeface="Calibri" panose="020F0502020204030204"/>
                <a:ea typeface="+mn-ea"/>
                <a:cs typeface="+mn-cs"/>
              </a:rPr>
              <a:t>Universität</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 Hamburg, Hamburg, Germany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Max Planck Institute for Meteorology, Hamburg, Germany</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International Max Planck Research School on Earth System Modelling, Hamburg, Germany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asellaDiTesto 14">
            <a:extLst>
              <a:ext uri="{FF2B5EF4-FFF2-40B4-BE49-F238E27FC236}">
                <a16:creationId xmlns:a16="http://schemas.microsoft.com/office/drawing/2014/main" id="{05956F42-C0DE-4810-8D25-7E16DDBFD00A}"/>
              </a:ext>
            </a:extLst>
          </p:cNvPr>
          <p:cNvSpPr txBox="1"/>
          <p:nvPr/>
        </p:nvSpPr>
        <p:spPr>
          <a:xfrm rot="16200000">
            <a:off x="-30212" y="3686706"/>
            <a:ext cx="6832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ERA5</a:t>
            </a:r>
          </a:p>
        </p:txBody>
      </p:sp>
      <p:sp>
        <p:nvSpPr>
          <p:cNvPr id="16" name="CasellaDiTesto 15">
            <a:extLst>
              <a:ext uri="{FF2B5EF4-FFF2-40B4-BE49-F238E27FC236}">
                <a16:creationId xmlns:a16="http://schemas.microsoft.com/office/drawing/2014/main" id="{C243A44E-E633-42B6-9709-6F0CB503284B}"/>
              </a:ext>
            </a:extLst>
          </p:cNvPr>
          <p:cNvSpPr txBox="1"/>
          <p:nvPr/>
        </p:nvSpPr>
        <p:spPr>
          <a:xfrm rot="16200000">
            <a:off x="-392971" y="4815984"/>
            <a:ext cx="1408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MPI-ESM-HR</a:t>
            </a:r>
          </a:p>
        </p:txBody>
      </p:sp>
      <p:sp>
        <p:nvSpPr>
          <p:cNvPr id="19" name="CasellaDiTesto 18">
            <a:extLst>
              <a:ext uri="{FF2B5EF4-FFF2-40B4-BE49-F238E27FC236}">
                <a16:creationId xmlns:a16="http://schemas.microsoft.com/office/drawing/2014/main" id="{2F4F7BF1-D1BD-43E0-ADED-74246347F3EB}"/>
              </a:ext>
            </a:extLst>
          </p:cNvPr>
          <p:cNvSpPr txBox="1"/>
          <p:nvPr/>
        </p:nvSpPr>
        <p:spPr>
          <a:xfrm>
            <a:off x="8607303" y="873926"/>
            <a:ext cx="35846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alvise.aranyossy@uni-hohenheim.de</a:t>
            </a:r>
          </a:p>
        </p:txBody>
      </p:sp>
      <p:pic>
        <p:nvPicPr>
          <p:cNvPr id="21" name="Immagine 20" descr="Immagine che contiene testo&#10;&#10;Descrizione generata automaticamente">
            <a:extLst>
              <a:ext uri="{FF2B5EF4-FFF2-40B4-BE49-F238E27FC236}">
                <a16:creationId xmlns:a16="http://schemas.microsoft.com/office/drawing/2014/main" id="{1C0C66BB-1F93-47C0-AB83-253B77072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475" y="6035958"/>
            <a:ext cx="1800665" cy="834854"/>
          </a:xfrm>
          <a:prstGeom prst="rect">
            <a:avLst/>
          </a:prstGeom>
        </p:spPr>
      </p:pic>
      <p:pic>
        <p:nvPicPr>
          <p:cNvPr id="25" name="Immagine 24" descr="Immagine che contiene testo&#10;&#10;Descrizione generata automaticamente">
            <a:extLst>
              <a:ext uri="{FF2B5EF4-FFF2-40B4-BE49-F238E27FC236}">
                <a16:creationId xmlns:a16="http://schemas.microsoft.com/office/drawing/2014/main" id="{710794B5-1BD9-4943-A996-64FE5A389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951" y="6214355"/>
            <a:ext cx="2302928" cy="571488"/>
          </a:xfrm>
          <a:prstGeom prst="rect">
            <a:avLst/>
          </a:prstGeom>
        </p:spPr>
      </p:pic>
      <p:sp>
        <p:nvSpPr>
          <p:cNvPr id="26" name="CasellaDiTesto 25">
            <a:extLst>
              <a:ext uri="{FF2B5EF4-FFF2-40B4-BE49-F238E27FC236}">
                <a16:creationId xmlns:a16="http://schemas.microsoft.com/office/drawing/2014/main" id="{3C96C1A9-FB85-4163-8DE2-A09A787D61B5}"/>
              </a:ext>
            </a:extLst>
          </p:cNvPr>
          <p:cNvSpPr txBox="1"/>
          <p:nvPr/>
        </p:nvSpPr>
        <p:spPr>
          <a:xfrm flipH="1">
            <a:off x="10713107" y="572698"/>
            <a:ext cx="1471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EGU21-11134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CasellaDiTesto 30">
            <a:extLst>
              <a:ext uri="{FF2B5EF4-FFF2-40B4-BE49-F238E27FC236}">
                <a16:creationId xmlns:a16="http://schemas.microsoft.com/office/drawing/2014/main" id="{302D8D92-2990-459D-B7FA-1F6E642C7CD1}"/>
              </a:ext>
            </a:extLst>
          </p:cNvPr>
          <p:cNvSpPr txBox="1"/>
          <p:nvPr/>
        </p:nvSpPr>
        <p:spPr>
          <a:xfrm>
            <a:off x="677268" y="5760727"/>
            <a:ext cx="1150686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Can these connections between Eddy Kinetic Energy and jet stream be used to improve seasonal prediction skill?</a:t>
            </a:r>
          </a:p>
        </p:txBody>
      </p:sp>
      <p:pic>
        <p:nvPicPr>
          <p:cNvPr id="35" name="Immagine 34" descr="Immagine che contiene testo&#10;&#10;Descrizione generata automaticamente">
            <a:extLst>
              <a:ext uri="{FF2B5EF4-FFF2-40B4-BE49-F238E27FC236}">
                <a16:creationId xmlns:a16="http://schemas.microsoft.com/office/drawing/2014/main" id="{C11DE3E2-6D26-469B-AD54-3E0E39FAA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6351"/>
            <a:ext cx="1949766" cy="504015"/>
          </a:xfrm>
          <a:prstGeom prst="rect">
            <a:avLst/>
          </a:prstGeom>
        </p:spPr>
      </p:pic>
      <p:pic>
        <p:nvPicPr>
          <p:cNvPr id="3" name="Immagine 2">
            <a:extLst>
              <a:ext uri="{FF2B5EF4-FFF2-40B4-BE49-F238E27FC236}">
                <a16:creationId xmlns:a16="http://schemas.microsoft.com/office/drawing/2014/main" id="{B96ACADD-9503-4191-B49E-845818FDE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30" y="3134406"/>
            <a:ext cx="11708106" cy="1240797"/>
          </a:xfrm>
          <a:prstGeom prst="rect">
            <a:avLst/>
          </a:prstGeom>
        </p:spPr>
      </p:pic>
      <p:pic>
        <p:nvPicPr>
          <p:cNvPr id="5" name="Immagine 4">
            <a:extLst>
              <a:ext uri="{FF2B5EF4-FFF2-40B4-BE49-F238E27FC236}">
                <a16:creationId xmlns:a16="http://schemas.microsoft.com/office/drawing/2014/main" id="{56CF2E52-59CE-4022-AE13-70341186F0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34" y="4387619"/>
            <a:ext cx="11715970" cy="1085380"/>
          </a:xfrm>
          <a:prstGeom prst="rect">
            <a:avLst/>
          </a:prstGeom>
        </p:spPr>
      </p:pic>
      <p:pic>
        <p:nvPicPr>
          <p:cNvPr id="4" name="Immagine 3">
            <a:extLst>
              <a:ext uri="{FF2B5EF4-FFF2-40B4-BE49-F238E27FC236}">
                <a16:creationId xmlns:a16="http://schemas.microsoft.com/office/drawing/2014/main" id="{5CD80492-A97B-44E0-A6A6-289577B6C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0533" y="5528249"/>
            <a:ext cx="190527" cy="190527"/>
          </a:xfrm>
          <a:prstGeom prst="rect">
            <a:avLst/>
          </a:prstGeom>
        </p:spPr>
      </p:pic>
      <p:sp>
        <p:nvSpPr>
          <p:cNvPr id="6" name="CasellaDiTesto 5">
            <a:extLst>
              <a:ext uri="{FF2B5EF4-FFF2-40B4-BE49-F238E27FC236}">
                <a16:creationId xmlns:a16="http://schemas.microsoft.com/office/drawing/2014/main" id="{B241E03D-CBD6-4668-BAC1-871C7B1BE1AF}"/>
              </a:ext>
            </a:extLst>
          </p:cNvPr>
          <p:cNvSpPr txBox="1"/>
          <p:nvPr/>
        </p:nvSpPr>
        <p:spPr>
          <a:xfrm>
            <a:off x="4419272" y="5472999"/>
            <a:ext cx="18881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Significant High Values</a:t>
            </a:r>
          </a:p>
        </p:txBody>
      </p:sp>
      <p:pic>
        <p:nvPicPr>
          <p:cNvPr id="9" name="Immagine 8">
            <a:extLst>
              <a:ext uri="{FF2B5EF4-FFF2-40B4-BE49-F238E27FC236}">
                <a16:creationId xmlns:a16="http://schemas.microsoft.com/office/drawing/2014/main" id="{EC1B9BB1-92A4-4CE7-92F3-40BECC8EC1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5438" y="5528248"/>
            <a:ext cx="190527" cy="190527"/>
          </a:xfrm>
          <a:prstGeom prst="rect">
            <a:avLst/>
          </a:prstGeom>
        </p:spPr>
      </p:pic>
      <p:sp>
        <p:nvSpPr>
          <p:cNvPr id="12" name="CasellaDiTesto 11">
            <a:extLst>
              <a:ext uri="{FF2B5EF4-FFF2-40B4-BE49-F238E27FC236}">
                <a16:creationId xmlns:a16="http://schemas.microsoft.com/office/drawing/2014/main" id="{D3591DA0-06EA-4FD8-96D4-6A04F47B7D16}"/>
              </a:ext>
            </a:extLst>
          </p:cNvPr>
          <p:cNvSpPr txBox="1"/>
          <p:nvPr/>
        </p:nvSpPr>
        <p:spPr>
          <a:xfrm>
            <a:off x="6949440" y="566662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sellaDiTesto 23">
            <a:extLst>
              <a:ext uri="{FF2B5EF4-FFF2-40B4-BE49-F238E27FC236}">
                <a16:creationId xmlns:a16="http://schemas.microsoft.com/office/drawing/2014/main" id="{C9825650-9492-49BD-B109-05D8309F2D49}"/>
              </a:ext>
            </a:extLst>
          </p:cNvPr>
          <p:cNvSpPr txBox="1"/>
          <p:nvPr/>
        </p:nvSpPr>
        <p:spPr>
          <a:xfrm>
            <a:off x="6554003" y="5472999"/>
            <a:ext cx="18881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Significant Low Values</a:t>
            </a:r>
          </a:p>
        </p:txBody>
      </p:sp>
      <p:pic>
        <p:nvPicPr>
          <p:cNvPr id="17" name="Immagine 16">
            <a:extLst>
              <a:ext uri="{FF2B5EF4-FFF2-40B4-BE49-F238E27FC236}">
                <a16:creationId xmlns:a16="http://schemas.microsoft.com/office/drawing/2014/main" id="{BD23999F-037F-4563-BA54-E40269488A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6114" y="1215179"/>
            <a:ext cx="3043561" cy="1648696"/>
          </a:xfrm>
          <a:prstGeom prst="rect">
            <a:avLst/>
          </a:prstGeom>
        </p:spPr>
      </p:pic>
      <p:sp>
        <p:nvSpPr>
          <p:cNvPr id="18" name="CasellaDiTesto 17">
            <a:extLst>
              <a:ext uri="{FF2B5EF4-FFF2-40B4-BE49-F238E27FC236}">
                <a16:creationId xmlns:a16="http://schemas.microsoft.com/office/drawing/2014/main" id="{D78B7211-A44E-4D8E-A095-467113110B91}"/>
              </a:ext>
            </a:extLst>
          </p:cNvPr>
          <p:cNvSpPr txBox="1"/>
          <p:nvPr/>
        </p:nvSpPr>
        <p:spPr>
          <a:xfrm>
            <a:off x="3547174" y="2867269"/>
            <a:ext cx="48989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Spatial Autocorrelation of EKE for different jet stream positions </a:t>
            </a:r>
          </a:p>
        </p:txBody>
      </p:sp>
      <p:pic>
        <p:nvPicPr>
          <p:cNvPr id="27" name="Immagine 26">
            <a:extLst>
              <a:ext uri="{FF2B5EF4-FFF2-40B4-BE49-F238E27FC236}">
                <a16:creationId xmlns:a16="http://schemas.microsoft.com/office/drawing/2014/main" id="{7142F6A4-7E7A-4F50-867C-2ABEC95A36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0996" y="1194100"/>
            <a:ext cx="2834610" cy="1717554"/>
          </a:xfrm>
          <a:prstGeom prst="rect">
            <a:avLst/>
          </a:prstGeom>
        </p:spPr>
      </p:pic>
      <p:pic>
        <p:nvPicPr>
          <p:cNvPr id="7" name="Immagine 6">
            <a:extLst>
              <a:ext uri="{FF2B5EF4-FFF2-40B4-BE49-F238E27FC236}">
                <a16:creationId xmlns:a16="http://schemas.microsoft.com/office/drawing/2014/main" id="{E0CBAF92-CB2D-43B0-BC61-B5793740CF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95851" y="17150"/>
            <a:ext cx="1996149" cy="567625"/>
          </a:xfrm>
          <a:prstGeom prst="rect">
            <a:avLst/>
          </a:prstGeom>
        </p:spPr>
      </p:pic>
    </p:spTree>
    <p:extLst>
      <p:ext uri="{BB962C8B-B14F-4D97-AF65-F5344CB8AC3E}">
        <p14:creationId xmlns:p14="http://schemas.microsoft.com/office/powerpoint/2010/main" val="145390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D31D780-6BDD-4D46-A729-E765FA7BF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851" y="17150"/>
            <a:ext cx="1996149" cy="567625"/>
          </a:xfrm>
          <a:prstGeom prst="rect">
            <a:avLst/>
          </a:prstGeom>
        </p:spPr>
      </p:pic>
      <p:sp>
        <p:nvSpPr>
          <p:cNvPr id="6" name="Titolo 1">
            <a:extLst>
              <a:ext uri="{FF2B5EF4-FFF2-40B4-BE49-F238E27FC236}">
                <a16:creationId xmlns:a16="http://schemas.microsoft.com/office/drawing/2014/main" id="{CBEF38CC-0413-46F6-8B5B-F65774B3AF7A}"/>
              </a:ext>
            </a:extLst>
          </p:cNvPr>
          <p:cNvSpPr>
            <a:spLocks noGrp="1"/>
          </p:cNvSpPr>
          <p:nvPr>
            <p:ph type="title"/>
          </p:nvPr>
        </p:nvSpPr>
        <p:spPr>
          <a:xfrm>
            <a:off x="838200" y="365125"/>
            <a:ext cx="10515600" cy="1325563"/>
          </a:xfrm>
        </p:spPr>
        <p:txBody>
          <a:bodyPr/>
          <a:lstStyle/>
          <a:p>
            <a:r>
              <a:rPr lang="en-GB" dirty="0"/>
              <a:t>1. The EKE 75</a:t>
            </a:r>
            <a:r>
              <a:rPr lang="en-GB" baseline="30000" dirty="0"/>
              <a:t>th</a:t>
            </a:r>
            <a:r>
              <a:rPr lang="en-GB" dirty="0"/>
              <a:t> percentile</a:t>
            </a:r>
          </a:p>
        </p:txBody>
      </p:sp>
      <p:sp>
        <p:nvSpPr>
          <p:cNvPr id="8" name="CasellaDiTesto 7">
            <a:extLst>
              <a:ext uri="{FF2B5EF4-FFF2-40B4-BE49-F238E27FC236}">
                <a16:creationId xmlns:a16="http://schemas.microsoft.com/office/drawing/2014/main" id="{6457418D-583F-4322-94F5-A40B95677AF4}"/>
              </a:ext>
            </a:extLst>
          </p:cNvPr>
          <p:cNvSpPr txBox="1"/>
          <p:nvPr/>
        </p:nvSpPr>
        <p:spPr>
          <a:xfrm flipH="1">
            <a:off x="838200" y="1959679"/>
            <a:ext cx="10515601"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upper part of the Eddy Kinetic Energy distribution is observed. In this way, only the most relevant events are taken into account.</a:t>
            </a:r>
          </a:p>
          <a:p>
            <a:pPr marL="285750" indent="-285750">
              <a:buFont typeface="Arial" panose="020B0604020202020204" pitchFamily="34" charset="0"/>
              <a:buChar char="•"/>
            </a:pPr>
            <a:r>
              <a:rPr lang="en-GB" dirty="0"/>
              <a:t>The distribution of every grid-cell is taken, and for each the 75</a:t>
            </a:r>
            <a:r>
              <a:rPr lang="en-GB" baseline="30000" dirty="0"/>
              <a:t>th</a:t>
            </a:r>
            <a:r>
              <a:rPr lang="en-GB" dirty="0"/>
              <a:t> percentile is calculated. All the days in that grid-cell that present a value exceeding this threshold are then taken and used for the analysis. </a:t>
            </a:r>
          </a:p>
        </p:txBody>
      </p:sp>
      <p:pic>
        <p:nvPicPr>
          <p:cNvPr id="9" name="Segnaposto contenuto 8" descr="Immagine che contiene testo, schermo&#10;&#10;Descrizione generata automaticamente">
            <a:extLst>
              <a:ext uri="{FF2B5EF4-FFF2-40B4-BE49-F238E27FC236}">
                <a16:creationId xmlns:a16="http://schemas.microsoft.com/office/drawing/2014/main" id="{A6C789CA-596A-4FE7-8BF4-3C99D127A4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97993"/>
            <a:ext cx="10515600" cy="2051880"/>
          </a:xfrm>
        </p:spPr>
      </p:pic>
    </p:spTree>
    <p:extLst>
      <p:ext uri="{BB962C8B-B14F-4D97-AF65-F5344CB8AC3E}">
        <p14:creationId xmlns:p14="http://schemas.microsoft.com/office/powerpoint/2010/main" val="203693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ED8B5-4251-4AD3-B7DB-9FA1784DDE75}"/>
              </a:ext>
            </a:extLst>
          </p:cNvPr>
          <p:cNvSpPr>
            <a:spLocks noGrp="1"/>
          </p:cNvSpPr>
          <p:nvPr>
            <p:ph type="title"/>
          </p:nvPr>
        </p:nvSpPr>
        <p:spPr/>
        <p:txBody>
          <a:bodyPr/>
          <a:lstStyle/>
          <a:p>
            <a:r>
              <a:rPr lang="en-GB" dirty="0"/>
              <a:t>2. EKE and the large-scale climate: the NAO</a:t>
            </a:r>
          </a:p>
        </p:txBody>
      </p:sp>
      <p:pic>
        <p:nvPicPr>
          <p:cNvPr id="6" name="Immagine 5">
            <a:extLst>
              <a:ext uri="{FF2B5EF4-FFF2-40B4-BE49-F238E27FC236}">
                <a16:creationId xmlns:a16="http://schemas.microsoft.com/office/drawing/2014/main" id="{F2998730-8ED3-48E8-B71E-D39B27B39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851" y="17150"/>
            <a:ext cx="1996149" cy="567625"/>
          </a:xfrm>
          <a:prstGeom prst="rect">
            <a:avLst/>
          </a:prstGeom>
        </p:spPr>
      </p:pic>
      <p:pic>
        <p:nvPicPr>
          <p:cNvPr id="13" name="Segnaposto contenuto 12" descr="Immagine che contiene testo, screenshot&#10;&#10;Descrizione generata automaticamente">
            <a:extLst>
              <a:ext uri="{FF2B5EF4-FFF2-40B4-BE49-F238E27FC236}">
                <a16:creationId xmlns:a16="http://schemas.microsoft.com/office/drawing/2014/main" id="{420982A4-8BB0-43E7-90B9-453AA7728E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6948" y="2141537"/>
            <a:ext cx="4809052" cy="4351338"/>
          </a:xfrm>
        </p:spPr>
      </p:pic>
      <p:sp>
        <p:nvSpPr>
          <p:cNvPr id="14" name="CasellaDiTesto 13">
            <a:extLst>
              <a:ext uri="{FF2B5EF4-FFF2-40B4-BE49-F238E27FC236}">
                <a16:creationId xmlns:a16="http://schemas.microsoft.com/office/drawing/2014/main" id="{6FA60046-D452-4DA9-BFD2-E4E8702A66FE}"/>
              </a:ext>
            </a:extLst>
          </p:cNvPr>
          <p:cNvSpPr txBox="1"/>
          <p:nvPr/>
        </p:nvSpPr>
        <p:spPr>
          <a:xfrm>
            <a:off x="6544750" y="3163044"/>
            <a:ext cx="379827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Strong correlation between positive phases of the NAO and Eddy Kinetic Energy activity in the northern </a:t>
            </a:r>
            <a:r>
              <a:rPr lang="en-GB" dirty="0" err="1"/>
              <a:t>northern</a:t>
            </a:r>
            <a:r>
              <a:rPr lang="en-GB" dirty="0"/>
              <a:t> portion of the North Atlantic.</a:t>
            </a:r>
          </a:p>
          <a:p>
            <a:pPr marL="285750" indent="-285750">
              <a:buFont typeface="Arial" panose="020B0604020202020204" pitchFamily="34" charset="0"/>
              <a:buChar char="•"/>
            </a:pPr>
            <a:r>
              <a:rPr lang="en-GB" dirty="0"/>
              <a:t>A negative phase is instead related to a more equatorward high activity.</a:t>
            </a:r>
          </a:p>
        </p:txBody>
      </p:sp>
    </p:spTree>
    <p:extLst>
      <p:ext uri="{BB962C8B-B14F-4D97-AF65-F5344CB8AC3E}">
        <p14:creationId xmlns:p14="http://schemas.microsoft.com/office/powerpoint/2010/main" val="404564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865602-F462-41CC-B5BA-863F68761E52}"/>
              </a:ext>
            </a:extLst>
          </p:cNvPr>
          <p:cNvSpPr>
            <a:spLocks noGrp="1"/>
          </p:cNvSpPr>
          <p:nvPr>
            <p:ph type="title"/>
          </p:nvPr>
        </p:nvSpPr>
        <p:spPr/>
        <p:txBody>
          <a:bodyPr/>
          <a:lstStyle/>
          <a:p>
            <a:r>
              <a:rPr lang="en-GB" dirty="0"/>
              <a:t>3. Seasonal Predictability: the subsampling</a:t>
            </a:r>
          </a:p>
        </p:txBody>
      </p:sp>
      <p:pic>
        <p:nvPicPr>
          <p:cNvPr id="6" name="Immagine 5">
            <a:extLst>
              <a:ext uri="{FF2B5EF4-FFF2-40B4-BE49-F238E27FC236}">
                <a16:creationId xmlns:a16="http://schemas.microsoft.com/office/drawing/2014/main" id="{3034D9C5-4D5D-4A15-AE2A-FF1A94A96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851" y="17150"/>
            <a:ext cx="1996149" cy="567625"/>
          </a:xfrm>
          <a:prstGeom prst="rect">
            <a:avLst/>
          </a:prstGeom>
        </p:spPr>
      </p:pic>
      <p:pic>
        <p:nvPicPr>
          <p:cNvPr id="8" name="Segnaposto contenuto 7" descr="Immagine che contiene testo, screenshot&#10;&#10;Descrizione generata automaticamente">
            <a:extLst>
              <a:ext uri="{FF2B5EF4-FFF2-40B4-BE49-F238E27FC236}">
                <a16:creationId xmlns:a16="http://schemas.microsoft.com/office/drawing/2014/main" id="{F22D1B2F-FA6B-496A-B893-770E2D4A09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3309968"/>
            <a:ext cx="10515600" cy="3003943"/>
          </a:xfrm>
        </p:spPr>
      </p:pic>
      <p:sp>
        <p:nvSpPr>
          <p:cNvPr id="23" name="CasellaDiTesto 22">
            <a:extLst>
              <a:ext uri="{FF2B5EF4-FFF2-40B4-BE49-F238E27FC236}">
                <a16:creationId xmlns:a16="http://schemas.microsoft.com/office/drawing/2014/main" id="{4FE43BDD-51DC-4DAE-9257-5C7758E347E5}"/>
              </a:ext>
            </a:extLst>
          </p:cNvPr>
          <p:cNvSpPr txBox="1"/>
          <p:nvPr/>
        </p:nvSpPr>
        <p:spPr>
          <a:xfrm flipH="1">
            <a:off x="838199" y="2038663"/>
            <a:ext cx="10515601" cy="923330"/>
          </a:xfrm>
          <a:prstGeom prst="rect">
            <a:avLst/>
          </a:prstGeom>
          <a:noFill/>
        </p:spPr>
        <p:txBody>
          <a:bodyPr wrap="square" rtlCol="0">
            <a:spAutoFit/>
          </a:bodyPr>
          <a:lstStyle/>
          <a:p>
            <a:pPr marL="285750" indent="-285750">
              <a:buFont typeface="Arial" panose="020B0604020202020204" pitchFamily="34" charset="0"/>
              <a:buChar char="•"/>
            </a:pPr>
            <a:r>
              <a:rPr lang="en-GB" dirty="0"/>
              <a:t>The ensembles in MPI-ESM have been selected based on the two most common seasonal jet stream positions. The method have been tested both from the jet stream positions from the observations and from MPI-ESM itself. </a:t>
            </a:r>
          </a:p>
        </p:txBody>
      </p:sp>
      <p:sp>
        <p:nvSpPr>
          <p:cNvPr id="25" name="CasellaDiTesto 24">
            <a:extLst>
              <a:ext uri="{FF2B5EF4-FFF2-40B4-BE49-F238E27FC236}">
                <a16:creationId xmlns:a16="http://schemas.microsoft.com/office/drawing/2014/main" id="{DE35AADC-3706-4F2A-A075-C725C8B3614D}"/>
              </a:ext>
            </a:extLst>
          </p:cNvPr>
          <p:cNvSpPr txBox="1"/>
          <p:nvPr/>
        </p:nvSpPr>
        <p:spPr>
          <a:xfrm flipH="1">
            <a:off x="838199" y="2919789"/>
            <a:ext cx="10515600" cy="369332"/>
          </a:xfrm>
          <a:prstGeom prst="rect">
            <a:avLst/>
          </a:prstGeom>
          <a:noFill/>
        </p:spPr>
        <p:txBody>
          <a:bodyPr wrap="square" rtlCol="0">
            <a:spAutoFit/>
          </a:bodyPr>
          <a:lstStyle/>
          <a:p>
            <a:pPr algn="ctr"/>
            <a:r>
              <a:rPr lang="en-GB" b="1" dirty="0"/>
              <a:t>Correlation for seasonal number of days above the EKE 75</a:t>
            </a:r>
            <a:r>
              <a:rPr lang="en-GB" b="1" baseline="30000" dirty="0"/>
              <a:t>th</a:t>
            </a:r>
            <a:r>
              <a:rPr lang="en-GB" b="1" dirty="0"/>
              <a:t> percentile </a:t>
            </a:r>
          </a:p>
        </p:txBody>
      </p:sp>
    </p:spTree>
    <p:extLst>
      <p:ext uri="{BB962C8B-B14F-4D97-AF65-F5344CB8AC3E}">
        <p14:creationId xmlns:p14="http://schemas.microsoft.com/office/powerpoint/2010/main" val="29388636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285</Words>
  <Application>Microsoft Office PowerPoint</Application>
  <PresentationFormat>Widescreen</PresentationFormat>
  <Paragraphs>23</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Presentazione standard di PowerPoint</vt:lpstr>
      <vt:lpstr>1. The EKE 75th percentile</vt:lpstr>
      <vt:lpstr>2. EKE and the large-scale climate: the NAO</vt:lpstr>
      <vt:lpstr>3. Seasonal Predictability: the subsampling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Alvise Aranyossy</dc:creator>
  <cp:lastModifiedBy>Alvise Aranyossy</cp:lastModifiedBy>
  <cp:revision>17</cp:revision>
  <dcterms:created xsi:type="dcterms:W3CDTF">2021-04-24T10:47:13Z</dcterms:created>
  <dcterms:modified xsi:type="dcterms:W3CDTF">2021-04-24T18:06:30Z</dcterms:modified>
</cp:coreProperties>
</file>