
<file path=[Content_Types].xml><?xml version="1.0" encoding="utf-8"?>
<Types xmlns="http://schemas.openxmlformats.org/package/2006/content-types">
  <Default Extension="png" ContentType="image/png"/>
  <Default Extension="svg" ContentType="image/svg+xml"/>
  <Default Extension="bin" ContentType="application/vnd.openxmlformats-officedocument.oleObject"/>
  <Default Extension="m4a" ContentType="audio/mp4"/>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JPG" ContentType="image/jpeg"/>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tags/tag4.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4"/>
  </p:notesMasterIdLst>
  <p:sldIdLst>
    <p:sldId id="281" r:id="rId5"/>
    <p:sldId id="282" r:id="rId6"/>
    <p:sldId id="535" r:id="rId7"/>
    <p:sldId id="291" r:id="rId8"/>
    <p:sldId id="292" r:id="rId9"/>
    <p:sldId id="293" r:id="rId10"/>
    <p:sldId id="288" r:id="rId11"/>
    <p:sldId id="344" r:id="rId12"/>
    <p:sldId id="284" r:id="rId13"/>
    <p:sldId id="537" r:id="rId14"/>
    <p:sldId id="321" r:id="rId15"/>
    <p:sldId id="294" r:id="rId16"/>
    <p:sldId id="539" r:id="rId17"/>
    <p:sldId id="494" r:id="rId18"/>
    <p:sldId id="427" r:id="rId19"/>
    <p:sldId id="495" r:id="rId20"/>
    <p:sldId id="499" r:id="rId21"/>
    <p:sldId id="428" r:id="rId22"/>
    <p:sldId id="285" r:id="rId23"/>
    <p:sldId id="543" r:id="rId24"/>
    <p:sldId id="524" r:id="rId25"/>
    <p:sldId id="544" r:id="rId26"/>
    <p:sldId id="553" r:id="rId27"/>
    <p:sldId id="489" r:id="rId28"/>
    <p:sldId id="286" r:id="rId29"/>
    <p:sldId id="534" r:id="rId30"/>
    <p:sldId id="547" r:id="rId31"/>
    <p:sldId id="554" r:id="rId32"/>
    <p:sldId id="283" r:id="rId33"/>
  </p:sldIdLst>
  <p:sldSz cx="9144000" cy="5143500" type="screen16x9"/>
  <p:notesSz cx="6858000" cy="9926638"/>
  <p:defaultText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799">
          <p15:clr>
            <a:srgbClr val="A4A3A4"/>
          </p15:clr>
        </p15:guide>
        <p15:guide id="2" pos="1519">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9C5F6"/>
    <a:srgbClr val="FFFFFF"/>
    <a:srgbClr val="EC7F6C"/>
    <a:srgbClr val="F2F2F2"/>
    <a:srgbClr val="000000"/>
    <a:srgbClr val="E1CC52"/>
    <a:srgbClr val="666666"/>
    <a:srgbClr val="ACAEB0"/>
    <a:srgbClr val="75787B"/>
    <a:srgbClr val="D9D9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ddels stil 2 - uthevin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iddels stil 2 - utheving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iddels stil 2 - utheving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iddels stil 2 - utheving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iddels stil 2 - utheving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iddels stil 2 - utheving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iddels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6374" autoAdjust="0"/>
  </p:normalViewPr>
  <p:slideViewPr>
    <p:cSldViewPr snapToGrid="0">
      <p:cViewPr varScale="1">
        <p:scale>
          <a:sx n="77" d="100"/>
          <a:sy n="77" d="100"/>
        </p:scale>
        <p:origin x="900" y="72"/>
      </p:cViewPr>
      <p:guideLst>
        <p:guide orient="horz" pos="2799"/>
        <p:guide pos="1519"/>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71800" cy="496888"/>
          </a:xfrm>
          <a:prstGeom prst="rect">
            <a:avLst/>
          </a:prstGeom>
        </p:spPr>
        <p:txBody>
          <a:bodyPr vert="horz" lIns="91440" tIns="45720" rIns="91440" bIns="45720" rtlCol="0"/>
          <a:lstStyle>
            <a:lvl1pPr algn="l">
              <a:defRPr sz="1200"/>
            </a:lvl1pPr>
          </a:lstStyle>
          <a:p>
            <a:endParaRPr lang="nb-NO"/>
          </a:p>
        </p:txBody>
      </p:sp>
      <p:sp>
        <p:nvSpPr>
          <p:cNvPr id="3" name="Plassholder for dato 2"/>
          <p:cNvSpPr>
            <a:spLocks noGrp="1"/>
          </p:cNvSpPr>
          <p:nvPr>
            <p:ph type="dt" idx="1"/>
          </p:nvPr>
        </p:nvSpPr>
        <p:spPr>
          <a:xfrm>
            <a:off x="3884613" y="0"/>
            <a:ext cx="2971800" cy="496888"/>
          </a:xfrm>
          <a:prstGeom prst="rect">
            <a:avLst/>
          </a:prstGeom>
        </p:spPr>
        <p:txBody>
          <a:bodyPr vert="horz" lIns="91440" tIns="45720" rIns="91440" bIns="45720" rtlCol="0"/>
          <a:lstStyle>
            <a:lvl1pPr algn="r">
              <a:defRPr sz="1200"/>
            </a:lvl1pPr>
          </a:lstStyle>
          <a:p>
            <a:fld id="{FF68B699-908E-40B3-BA1C-98D13F2409EB}" type="datetimeFigureOut">
              <a:rPr lang="nb-NO" smtClean="0"/>
              <a:t>26.04.2021</a:t>
            </a:fld>
            <a:endParaRPr lang="nb-NO"/>
          </a:p>
        </p:txBody>
      </p:sp>
      <p:sp>
        <p:nvSpPr>
          <p:cNvPr id="4" name="Plassholder for lysbilde 3"/>
          <p:cNvSpPr>
            <a:spLocks noGrp="1" noRot="1" noChangeAspect="1"/>
          </p:cNvSpPr>
          <p:nvPr>
            <p:ph type="sldImg" idx="2"/>
          </p:nvPr>
        </p:nvSpPr>
        <p:spPr>
          <a:xfrm>
            <a:off x="452438" y="1241425"/>
            <a:ext cx="5953125" cy="3349625"/>
          </a:xfrm>
          <a:prstGeom prst="rect">
            <a:avLst/>
          </a:prstGeom>
          <a:noFill/>
          <a:ln w="12700">
            <a:solidFill>
              <a:prstClr val="black"/>
            </a:solidFill>
          </a:ln>
        </p:spPr>
        <p:txBody>
          <a:bodyPr vert="horz" lIns="91440" tIns="45720" rIns="91440" bIns="45720" rtlCol="0" anchor="ctr"/>
          <a:lstStyle/>
          <a:p>
            <a:endParaRPr lang="nb-NO"/>
          </a:p>
        </p:txBody>
      </p:sp>
      <p:sp>
        <p:nvSpPr>
          <p:cNvPr id="5" name="Plassholder for notater 4"/>
          <p:cNvSpPr>
            <a:spLocks noGrp="1"/>
          </p:cNvSpPr>
          <p:nvPr>
            <p:ph type="body" sz="quarter" idx="3"/>
          </p:nvPr>
        </p:nvSpPr>
        <p:spPr>
          <a:xfrm>
            <a:off x="685800" y="4776788"/>
            <a:ext cx="5486400" cy="3908425"/>
          </a:xfrm>
          <a:prstGeom prst="rect">
            <a:avLst/>
          </a:prstGeom>
        </p:spPr>
        <p:txBody>
          <a:bodyPr vert="horz" lIns="91440" tIns="45720" rIns="91440" bIns="45720" rtlCol="0"/>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6" name="Plassholder for bunntekst 5"/>
          <p:cNvSpPr>
            <a:spLocks noGrp="1"/>
          </p:cNvSpPr>
          <p:nvPr>
            <p:ph type="ftr" sz="quarter" idx="4"/>
          </p:nvPr>
        </p:nvSpPr>
        <p:spPr>
          <a:xfrm>
            <a:off x="0" y="9429750"/>
            <a:ext cx="2971800" cy="496888"/>
          </a:xfrm>
          <a:prstGeom prst="rect">
            <a:avLst/>
          </a:prstGeom>
        </p:spPr>
        <p:txBody>
          <a:bodyPr vert="horz" lIns="91440" tIns="45720" rIns="91440" bIns="45720" rtlCol="0" anchor="b"/>
          <a:lstStyle>
            <a:lvl1pPr algn="l">
              <a:defRPr sz="1200"/>
            </a:lvl1pPr>
          </a:lstStyle>
          <a:p>
            <a:endParaRPr lang="nb-NO"/>
          </a:p>
        </p:txBody>
      </p:sp>
      <p:sp>
        <p:nvSpPr>
          <p:cNvPr id="7" name="Plassholder for lysbildenummer 6"/>
          <p:cNvSpPr>
            <a:spLocks noGrp="1"/>
          </p:cNvSpPr>
          <p:nvPr>
            <p:ph type="sldNum" sz="quarter" idx="5"/>
          </p:nvPr>
        </p:nvSpPr>
        <p:spPr>
          <a:xfrm>
            <a:off x="3884613" y="9429750"/>
            <a:ext cx="2971800" cy="496888"/>
          </a:xfrm>
          <a:prstGeom prst="rect">
            <a:avLst/>
          </a:prstGeom>
        </p:spPr>
        <p:txBody>
          <a:bodyPr vert="horz" lIns="91440" tIns="45720" rIns="91440" bIns="45720" rtlCol="0" anchor="b"/>
          <a:lstStyle>
            <a:lvl1pPr algn="r">
              <a:defRPr sz="1200"/>
            </a:lvl1pPr>
          </a:lstStyle>
          <a:p>
            <a:fld id="{FE157ACD-19E9-41BE-91A8-072529677BE3}" type="slidenum">
              <a:rPr lang="nb-NO" smtClean="0"/>
              <a:t>‹#›</a:t>
            </a:fld>
            <a:endParaRPr lang="nb-NO"/>
          </a:p>
        </p:txBody>
      </p:sp>
    </p:spTree>
    <p:extLst>
      <p:ext uri="{BB962C8B-B14F-4D97-AF65-F5344CB8AC3E}">
        <p14:creationId xmlns:p14="http://schemas.microsoft.com/office/powerpoint/2010/main" val="30176809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 section on avalanche dynamics, we want to show you some results from our recent full scale avalanche experiment at the Ryggfonn test site as well a test of model performance on maximum front velocities.</a:t>
            </a:r>
          </a:p>
        </p:txBody>
      </p:sp>
      <p:sp>
        <p:nvSpPr>
          <p:cNvPr id="4" name="Slide Number Placeholder 3"/>
          <p:cNvSpPr>
            <a:spLocks noGrp="1"/>
          </p:cNvSpPr>
          <p:nvPr>
            <p:ph type="sldNum" sz="quarter" idx="10"/>
          </p:nvPr>
        </p:nvSpPr>
        <p:spPr/>
        <p:txBody>
          <a:bodyPr/>
          <a:lstStyle/>
          <a:p>
            <a:fld id="{FE157ACD-19E9-41BE-91A8-072529677BE3}" type="slidenum">
              <a:rPr lang="nb-NO" smtClean="0"/>
              <a:t>9</a:t>
            </a:fld>
            <a:endParaRPr lang="nb-NO"/>
          </a:p>
        </p:txBody>
      </p:sp>
    </p:spTree>
    <p:extLst>
      <p:ext uri="{BB962C8B-B14F-4D97-AF65-F5344CB8AC3E}">
        <p14:creationId xmlns:p14="http://schemas.microsoft.com/office/powerpoint/2010/main" val="16585094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F432474-6A60-4D54-B04C-E43F8CF29807}" type="slidenum">
              <a:rPr lang="en-GB"/>
              <a:pPr/>
              <a:t>11</a:t>
            </a:fld>
            <a:endParaRPr lang="en-GB"/>
          </a:p>
        </p:txBody>
      </p:sp>
      <p:sp>
        <p:nvSpPr>
          <p:cNvPr id="256002" name="Rectangle 2"/>
          <p:cNvSpPr>
            <a:spLocks noGrp="1" noRot="1" noChangeAspect="1" noChangeArrowheads="1" noTextEdit="1"/>
          </p:cNvSpPr>
          <p:nvPr>
            <p:ph type="sldImg"/>
          </p:nvPr>
        </p:nvSpPr>
        <p:spPr bwMode="auto">
          <a:xfrm>
            <a:off x="85725" y="741363"/>
            <a:ext cx="6626225" cy="3727450"/>
          </a:xfrm>
          <a:prstGeom prst="rect">
            <a:avLst/>
          </a:prstGeom>
          <a:solidFill>
            <a:srgbClr val="FFFFFF"/>
          </a:solidFill>
          <a:ln>
            <a:solidFill>
              <a:srgbClr val="000000"/>
            </a:solidFill>
            <a:miter lim="800000"/>
            <a:headEnd/>
            <a:tailEnd/>
          </a:ln>
        </p:spPr>
      </p:sp>
      <p:sp>
        <p:nvSpPr>
          <p:cNvPr id="256003" name="Rectangle 3"/>
          <p:cNvSpPr>
            <a:spLocks noGrp="1" noChangeArrowheads="1"/>
          </p:cNvSpPr>
          <p:nvPr>
            <p:ph type="body" idx="1"/>
          </p:nvPr>
        </p:nvSpPr>
        <p:spPr bwMode="auto">
          <a:xfrm>
            <a:off x="920519" y="4732387"/>
            <a:ext cx="4956638" cy="4485945"/>
          </a:xfrm>
          <a:prstGeom prst="rect">
            <a:avLst/>
          </a:prstGeom>
          <a:solidFill>
            <a:srgbClr val="FFFFFF"/>
          </a:solidFill>
          <a:ln>
            <a:solidFill>
              <a:srgbClr val="000000"/>
            </a:solidFill>
            <a:miter lim="800000"/>
            <a:headEnd/>
            <a:tailEnd/>
          </a:ln>
        </p:spPr>
        <p:txBody>
          <a:bodyPr/>
          <a:lstStyle/>
          <a:p>
            <a:endParaRPr lang="en-GB"/>
          </a:p>
        </p:txBody>
      </p:sp>
    </p:spTree>
    <p:extLst>
      <p:ext uri="{BB962C8B-B14F-4D97-AF65-F5344CB8AC3E}">
        <p14:creationId xmlns:p14="http://schemas.microsoft.com/office/powerpoint/2010/main" val="25701067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noProof="0" dirty="0"/>
              <a:t>In avalanche interactions we study vulnerability of Norwegian wood frame buildings against avalanches and test different remote sensing techniques to document interesting avalanche events for our research.</a:t>
            </a:r>
          </a:p>
        </p:txBody>
      </p:sp>
      <p:sp>
        <p:nvSpPr>
          <p:cNvPr id="4" name="Slide Number Placeholder 3"/>
          <p:cNvSpPr>
            <a:spLocks noGrp="1"/>
          </p:cNvSpPr>
          <p:nvPr>
            <p:ph type="sldNum" sz="quarter" idx="5"/>
          </p:nvPr>
        </p:nvSpPr>
        <p:spPr/>
        <p:txBody>
          <a:bodyPr/>
          <a:lstStyle/>
          <a:p>
            <a:fld id="{FE157ACD-19E9-41BE-91A8-072529677BE3}" type="slidenum">
              <a:rPr lang="nb-NO" smtClean="0"/>
              <a:t>19</a:t>
            </a:fld>
            <a:endParaRPr lang="nb-NO"/>
          </a:p>
        </p:txBody>
      </p:sp>
    </p:spTree>
    <p:extLst>
      <p:ext uri="{BB962C8B-B14F-4D97-AF65-F5344CB8AC3E}">
        <p14:creationId xmlns:p14="http://schemas.microsoft.com/office/powerpoint/2010/main" val="32574439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nb-NO" dirty="0"/>
              <a:t>One of </a:t>
            </a:r>
            <a:r>
              <a:rPr lang="nb-NO" dirty="0" err="1"/>
              <a:t>our</a:t>
            </a:r>
            <a:r>
              <a:rPr lang="nb-NO" dirty="0"/>
              <a:t> goals </a:t>
            </a:r>
            <a:r>
              <a:rPr lang="nb-NO" dirty="0" err="1"/>
              <a:t>within</a:t>
            </a:r>
            <a:r>
              <a:rPr lang="nb-NO" dirty="0"/>
              <a:t> </a:t>
            </a:r>
            <a:r>
              <a:rPr lang="nb-NO" dirty="0" err="1"/>
              <a:t>the</a:t>
            </a:r>
            <a:r>
              <a:rPr lang="nb-NO" dirty="0"/>
              <a:t> </a:t>
            </a:r>
            <a:r>
              <a:rPr lang="nb-NO" dirty="0" err="1"/>
              <a:t>research</a:t>
            </a:r>
            <a:r>
              <a:rPr lang="nb-NO" dirty="0"/>
              <a:t> </a:t>
            </a:r>
            <a:r>
              <a:rPr lang="nb-NO" dirty="0" err="1"/>
              <a:t>topic</a:t>
            </a:r>
            <a:r>
              <a:rPr lang="nb-NO" dirty="0"/>
              <a:t> avalanche </a:t>
            </a:r>
            <a:r>
              <a:rPr lang="nb-NO" dirty="0" err="1"/>
              <a:t>interaction</a:t>
            </a:r>
            <a:r>
              <a:rPr lang="nb-NO" dirty="0"/>
              <a:t> is to </a:t>
            </a:r>
            <a:r>
              <a:rPr lang="nb-NO" dirty="0" err="1"/>
              <a:t>better</a:t>
            </a:r>
            <a:r>
              <a:rPr lang="nb-NO" dirty="0"/>
              <a:t> </a:t>
            </a:r>
            <a:r>
              <a:rPr lang="nb-NO" dirty="0" err="1"/>
              <a:t>define</a:t>
            </a:r>
            <a:r>
              <a:rPr lang="nb-NO" dirty="0"/>
              <a:t> </a:t>
            </a:r>
            <a:r>
              <a:rPr lang="nb-NO" dirty="0" err="1"/>
              <a:t>vulnerability</a:t>
            </a:r>
            <a:r>
              <a:rPr lang="nb-NO" dirty="0"/>
              <a:t> </a:t>
            </a:r>
            <a:r>
              <a:rPr lang="nb-NO" dirty="0" err="1"/>
              <a:t>curves</a:t>
            </a:r>
            <a:r>
              <a:rPr lang="nb-NO" dirty="0"/>
              <a:t> for persons </a:t>
            </a:r>
            <a:r>
              <a:rPr lang="nb-NO" dirty="0" err="1"/>
              <a:t>inside</a:t>
            </a:r>
            <a:r>
              <a:rPr lang="nb-NO" dirty="0"/>
              <a:t> of </a:t>
            </a:r>
            <a:r>
              <a:rPr lang="nb-NO" dirty="0" err="1"/>
              <a:t>buildings</a:t>
            </a:r>
            <a:r>
              <a:rPr lang="nb-NO" dirty="0"/>
              <a:t> </a:t>
            </a:r>
            <a:r>
              <a:rPr lang="nb-NO" dirty="0" err="1"/>
              <a:t>impacted</a:t>
            </a:r>
            <a:r>
              <a:rPr lang="nb-NO" dirty="0"/>
              <a:t> by </a:t>
            </a:r>
            <a:r>
              <a:rPr lang="nb-NO" dirty="0" err="1"/>
              <a:t>avalanches</a:t>
            </a:r>
            <a:r>
              <a:rPr lang="nb-NO" dirty="0"/>
              <a:t>.  The </a:t>
            </a:r>
            <a:r>
              <a:rPr lang="nb-NO" dirty="0" err="1"/>
              <a:t>figure</a:t>
            </a:r>
            <a:r>
              <a:rPr lang="nb-NO" dirty="0"/>
              <a:t> to </a:t>
            </a:r>
            <a:r>
              <a:rPr lang="nb-NO" dirty="0" err="1"/>
              <a:t>the</a:t>
            </a:r>
            <a:r>
              <a:rPr lang="nb-NO" dirty="0"/>
              <a:t> </a:t>
            </a:r>
            <a:r>
              <a:rPr lang="nb-NO" dirty="0" err="1"/>
              <a:t>left</a:t>
            </a:r>
            <a:r>
              <a:rPr lang="nb-NO" dirty="0"/>
              <a:t> shows an </a:t>
            </a:r>
            <a:r>
              <a:rPr lang="nb-NO" dirty="0" err="1"/>
              <a:t>example</a:t>
            </a:r>
            <a:r>
              <a:rPr lang="nb-NO" dirty="0"/>
              <a:t> of a </a:t>
            </a:r>
            <a:r>
              <a:rPr lang="nb-NO" dirty="0" err="1"/>
              <a:t>vulnerability</a:t>
            </a:r>
            <a:r>
              <a:rPr lang="nb-NO" dirty="0"/>
              <a:t> </a:t>
            </a:r>
            <a:r>
              <a:rPr lang="nb-NO" dirty="0" err="1"/>
              <a:t>curve</a:t>
            </a:r>
            <a:r>
              <a:rPr lang="nb-NO" dirty="0"/>
              <a:t> for persons </a:t>
            </a:r>
            <a:r>
              <a:rPr lang="nb-NO" dirty="0" err="1"/>
              <a:t>inside</a:t>
            </a:r>
            <a:r>
              <a:rPr lang="nb-NO" dirty="0"/>
              <a:t> </a:t>
            </a:r>
            <a:r>
              <a:rPr lang="nb-NO" dirty="0" err="1"/>
              <a:t>buildings</a:t>
            </a:r>
            <a:r>
              <a:rPr lang="nb-NO" dirty="0"/>
              <a:t> for </a:t>
            </a:r>
            <a:r>
              <a:rPr lang="nb-NO" dirty="0" err="1"/>
              <a:t>the</a:t>
            </a:r>
            <a:r>
              <a:rPr lang="nb-NO" dirty="0"/>
              <a:t> avalanche in Longyearbyen in Svalbard, Norway, in 2015.  </a:t>
            </a:r>
            <a:r>
              <a:rPr lang="nb-NO" dirty="0" err="1"/>
              <a:t>We</a:t>
            </a:r>
            <a:r>
              <a:rPr lang="nb-NO" dirty="0"/>
              <a:t> </a:t>
            </a:r>
            <a:r>
              <a:rPr lang="nb-NO" dirty="0" err="1"/>
              <a:t>wish</a:t>
            </a:r>
            <a:r>
              <a:rPr lang="nb-NO" dirty="0"/>
              <a:t> to </a:t>
            </a:r>
            <a:r>
              <a:rPr lang="nb-NO" dirty="0" err="1"/>
              <a:t>continue</a:t>
            </a:r>
            <a:r>
              <a:rPr lang="nb-NO" dirty="0"/>
              <a:t> </a:t>
            </a:r>
            <a:r>
              <a:rPr lang="nb-NO" dirty="0" err="1"/>
              <a:t>defining</a:t>
            </a:r>
            <a:r>
              <a:rPr lang="nb-NO" dirty="0"/>
              <a:t> </a:t>
            </a:r>
            <a:r>
              <a:rPr lang="nb-NO" dirty="0" err="1"/>
              <a:t>these</a:t>
            </a:r>
            <a:r>
              <a:rPr lang="nb-NO" dirty="0"/>
              <a:t> </a:t>
            </a:r>
            <a:r>
              <a:rPr lang="nb-NO" dirty="0" err="1"/>
              <a:t>curves</a:t>
            </a:r>
            <a:r>
              <a:rPr lang="nb-NO" dirty="0"/>
              <a:t> by </a:t>
            </a:r>
            <a:r>
              <a:rPr lang="nb-NO" dirty="0" err="1"/>
              <a:t>including</a:t>
            </a:r>
            <a:r>
              <a:rPr lang="nb-NO" dirty="0"/>
              <a:t> data from </a:t>
            </a:r>
            <a:r>
              <a:rPr lang="nb-NO" dirty="0" err="1"/>
              <a:t>historical</a:t>
            </a:r>
            <a:r>
              <a:rPr lang="nb-NO" dirty="0"/>
              <a:t> </a:t>
            </a:r>
            <a:r>
              <a:rPr lang="nb-NO" dirty="0" err="1"/>
              <a:t>avalanches</a:t>
            </a:r>
            <a:r>
              <a:rPr lang="nb-NO" dirty="0"/>
              <a:t> </a:t>
            </a:r>
            <a:r>
              <a:rPr lang="nb-NO" dirty="0" err="1"/>
              <a:t>throughout</a:t>
            </a:r>
            <a:r>
              <a:rPr lang="nb-NO" dirty="0"/>
              <a:t> Norway.  </a:t>
            </a:r>
          </a:p>
          <a:p>
            <a:endParaRPr lang="nb-NO" dirty="0"/>
          </a:p>
          <a:p>
            <a:r>
              <a:rPr lang="nb-NO" dirty="0"/>
              <a:t>In Norway </a:t>
            </a:r>
            <a:r>
              <a:rPr lang="nb-NO" dirty="0" err="1"/>
              <a:t>we</a:t>
            </a:r>
            <a:r>
              <a:rPr lang="nb-NO" dirty="0"/>
              <a:t> do not have a database </a:t>
            </a:r>
            <a:r>
              <a:rPr lang="nb-NO" dirty="0" err="1"/>
              <a:t>well</a:t>
            </a:r>
            <a:r>
              <a:rPr lang="nb-NO" dirty="0"/>
              <a:t> </a:t>
            </a:r>
            <a:r>
              <a:rPr lang="nb-NO" dirty="0" err="1"/>
              <a:t>suited</a:t>
            </a:r>
            <a:r>
              <a:rPr lang="nb-NO" dirty="0"/>
              <a:t> for </a:t>
            </a:r>
            <a:r>
              <a:rPr lang="nb-NO" dirty="0" err="1"/>
              <a:t>quickly</a:t>
            </a:r>
            <a:r>
              <a:rPr lang="nb-NO" dirty="0"/>
              <a:t> </a:t>
            </a:r>
            <a:r>
              <a:rPr lang="nb-NO" dirty="0" err="1"/>
              <a:t>generating</a:t>
            </a:r>
            <a:r>
              <a:rPr lang="nb-NO" dirty="0"/>
              <a:t> </a:t>
            </a:r>
            <a:r>
              <a:rPr lang="nb-NO" dirty="0" err="1"/>
              <a:t>vulnerability</a:t>
            </a:r>
            <a:r>
              <a:rPr lang="nb-NO" dirty="0"/>
              <a:t> </a:t>
            </a:r>
            <a:r>
              <a:rPr lang="nb-NO" dirty="0" err="1"/>
              <a:t>curves</a:t>
            </a:r>
            <a:r>
              <a:rPr lang="nb-NO" dirty="0"/>
              <a:t>, as </a:t>
            </a:r>
            <a:r>
              <a:rPr lang="nb-NO" dirty="0" err="1"/>
              <a:t>this</a:t>
            </a:r>
            <a:r>
              <a:rPr lang="nb-NO" dirty="0"/>
              <a:t> </a:t>
            </a:r>
            <a:r>
              <a:rPr lang="nb-NO" dirty="0" err="1"/>
              <a:t>requires</a:t>
            </a:r>
            <a:r>
              <a:rPr lang="nb-NO" dirty="0"/>
              <a:t> </a:t>
            </a:r>
            <a:r>
              <a:rPr lang="nb-NO" dirty="0" err="1"/>
              <a:t>some</a:t>
            </a:r>
            <a:r>
              <a:rPr lang="nb-NO" dirty="0"/>
              <a:t> </a:t>
            </a:r>
            <a:r>
              <a:rPr lang="nb-NO" dirty="0" err="1"/>
              <a:t>indication</a:t>
            </a:r>
            <a:r>
              <a:rPr lang="nb-NO" dirty="0"/>
              <a:t> </a:t>
            </a:r>
            <a:r>
              <a:rPr lang="nb-NO" dirty="0" err="1"/>
              <a:t>of</a:t>
            </a:r>
            <a:r>
              <a:rPr lang="nb-NO" dirty="0"/>
              <a:t> </a:t>
            </a:r>
            <a:r>
              <a:rPr lang="nb-NO" dirty="0" err="1"/>
              <a:t>degree</a:t>
            </a:r>
            <a:r>
              <a:rPr lang="nb-NO" dirty="0"/>
              <a:t> </a:t>
            </a:r>
            <a:r>
              <a:rPr lang="nb-NO" dirty="0" err="1"/>
              <a:t>of</a:t>
            </a:r>
            <a:r>
              <a:rPr lang="nb-NO" dirty="0"/>
              <a:t> </a:t>
            </a:r>
            <a:r>
              <a:rPr lang="nb-NO" dirty="0" err="1"/>
              <a:t>damage</a:t>
            </a:r>
            <a:r>
              <a:rPr lang="nb-NO" dirty="0"/>
              <a:t> to </a:t>
            </a:r>
            <a:r>
              <a:rPr lang="nb-NO" dirty="0" err="1"/>
              <a:t>the</a:t>
            </a:r>
            <a:r>
              <a:rPr lang="nb-NO" dirty="0"/>
              <a:t> </a:t>
            </a:r>
            <a:r>
              <a:rPr lang="nb-NO" dirty="0" err="1"/>
              <a:t>building</a:t>
            </a:r>
            <a:r>
              <a:rPr lang="nb-NO" dirty="0"/>
              <a:t>, and not </a:t>
            </a:r>
            <a:r>
              <a:rPr lang="nb-NO" dirty="0" err="1"/>
              <a:t>only</a:t>
            </a:r>
            <a:r>
              <a:rPr lang="nb-NO" dirty="0"/>
              <a:t> a </a:t>
            </a:r>
            <a:r>
              <a:rPr lang="nb-NO" dirty="0" err="1"/>
              <a:t>yes</a:t>
            </a:r>
            <a:r>
              <a:rPr lang="nb-NO" dirty="0"/>
              <a:t>/</a:t>
            </a:r>
            <a:r>
              <a:rPr lang="nb-NO" dirty="0" err="1"/>
              <a:t>no</a:t>
            </a:r>
            <a:r>
              <a:rPr lang="nb-NO" dirty="0"/>
              <a:t> </a:t>
            </a:r>
            <a:r>
              <a:rPr lang="nb-NO" dirty="0" err="1"/>
              <a:t>response</a:t>
            </a:r>
            <a:r>
              <a:rPr lang="nb-NO" dirty="0"/>
              <a:t> to </a:t>
            </a:r>
            <a:r>
              <a:rPr lang="nb-NO" dirty="0" err="1"/>
              <a:t>if</a:t>
            </a:r>
            <a:r>
              <a:rPr lang="nb-NO" dirty="0"/>
              <a:t> </a:t>
            </a:r>
            <a:r>
              <a:rPr lang="nb-NO" dirty="0" err="1"/>
              <a:t>buildings</a:t>
            </a:r>
            <a:r>
              <a:rPr lang="nb-NO" dirty="0"/>
              <a:t> </a:t>
            </a:r>
            <a:r>
              <a:rPr lang="nb-NO" dirty="0" err="1"/>
              <a:t>were</a:t>
            </a:r>
            <a:r>
              <a:rPr lang="nb-NO" dirty="0"/>
              <a:t> </a:t>
            </a:r>
            <a:r>
              <a:rPr lang="nb-NO" dirty="0" err="1"/>
              <a:t>impacted</a:t>
            </a:r>
            <a:r>
              <a:rPr lang="nb-NO" dirty="0"/>
              <a:t>. The </a:t>
            </a:r>
            <a:r>
              <a:rPr lang="nb-NO" dirty="0" err="1"/>
              <a:t>middle</a:t>
            </a:r>
            <a:r>
              <a:rPr lang="nb-NO" dirty="0"/>
              <a:t> image shows </a:t>
            </a:r>
            <a:r>
              <a:rPr lang="nb-NO" dirty="0" err="1"/>
              <a:t>the</a:t>
            </a:r>
            <a:r>
              <a:rPr lang="nb-NO" dirty="0"/>
              <a:t> </a:t>
            </a:r>
            <a:r>
              <a:rPr lang="nb-NO" dirty="0" err="1"/>
              <a:t>damage</a:t>
            </a:r>
            <a:r>
              <a:rPr lang="nb-NO" dirty="0"/>
              <a:t> </a:t>
            </a:r>
            <a:r>
              <a:rPr lang="nb-NO" dirty="0" err="1"/>
              <a:t>scale</a:t>
            </a:r>
            <a:r>
              <a:rPr lang="nb-NO" dirty="0"/>
              <a:t> used for </a:t>
            </a:r>
            <a:r>
              <a:rPr lang="nb-NO" dirty="0" err="1"/>
              <a:t>the</a:t>
            </a:r>
            <a:r>
              <a:rPr lang="nb-NO" dirty="0"/>
              <a:t> Longyearbyen avalanche, </a:t>
            </a:r>
            <a:r>
              <a:rPr lang="nb-NO" dirty="0" err="1"/>
              <a:t>which</a:t>
            </a:r>
            <a:r>
              <a:rPr lang="nb-NO" dirty="0"/>
              <a:t> </a:t>
            </a:r>
            <a:r>
              <a:rPr lang="nb-NO" dirty="0" err="1"/>
              <a:t>will</a:t>
            </a:r>
            <a:r>
              <a:rPr lang="nb-NO" dirty="0"/>
              <a:t> be used and </a:t>
            </a:r>
            <a:r>
              <a:rPr lang="nb-NO" dirty="0" err="1"/>
              <a:t>adapted</a:t>
            </a:r>
            <a:r>
              <a:rPr lang="nb-NO" dirty="0"/>
              <a:t> </a:t>
            </a:r>
            <a:r>
              <a:rPr lang="nb-NO" dirty="0" err="1"/>
              <a:t>depending</a:t>
            </a:r>
            <a:r>
              <a:rPr lang="nb-NO" dirty="0"/>
              <a:t> </a:t>
            </a:r>
            <a:r>
              <a:rPr lang="nb-NO" dirty="0" err="1"/>
              <a:t>on</a:t>
            </a:r>
            <a:r>
              <a:rPr lang="nb-NO" dirty="0"/>
              <a:t> </a:t>
            </a:r>
            <a:r>
              <a:rPr lang="nb-NO" dirty="0" err="1"/>
              <a:t>the</a:t>
            </a:r>
            <a:r>
              <a:rPr lang="nb-NO" dirty="0"/>
              <a:t> availability of </a:t>
            </a:r>
            <a:r>
              <a:rPr lang="nb-NO" dirty="0" err="1"/>
              <a:t>information</a:t>
            </a:r>
            <a:r>
              <a:rPr lang="nb-NO" dirty="0"/>
              <a:t> </a:t>
            </a:r>
            <a:r>
              <a:rPr lang="nb-NO" dirty="0" err="1"/>
              <a:t>on</a:t>
            </a:r>
            <a:r>
              <a:rPr lang="nb-NO" dirty="0"/>
              <a:t> </a:t>
            </a:r>
            <a:r>
              <a:rPr lang="nb-NO" dirty="0" err="1"/>
              <a:t>historical</a:t>
            </a:r>
            <a:r>
              <a:rPr lang="nb-NO" dirty="0"/>
              <a:t> avalanche events.  The image to </a:t>
            </a:r>
            <a:r>
              <a:rPr lang="nb-NO" dirty="0" err="1"/>
              <a:t>the</a:t>
            </a:r>
            <a:r>
              <a:rPr lang="nb-NO" dirty="0"/>
              <a:t> right shows </a:t>
            </a:r>
            <a:r>
              <a:rPr lang="nb-NO" dirty="0" err="1"/>
              <a:t>the</a:t>
            </a:r>
            <a:r>
              <a:rPr lang="nb-NO" dirty="0"/>
              <a:t> </a:t>
            </a:r>
            <a:r>
              <a:rPr lang="nb-NO" dirty="0" err="1"/>
              <a:t>beginnings</a:t>
            </a:r>
            <a:r>
              <a:rPr lang="nb-NO" dirty="0"/>
              <a:t> of </a:t>
            </a:r>
            <a:r>
              <a:rPr lang="nb-NO" dirty="0" err="1"/>
              <a:t>our</a:t>
            </a:r>
            <a:r>
              <a:rPr lang="nb-NO" dirty="0"/>
              <a:t> database, </a:t>
            </a:r>
            <a:r>
              <a:rPr lang="nb-NO" dirty="0" err="1"/>
              <a:t>showing</a:t>
            </a:r>
            <a:r>
              <a:rPr lang="nb-NO" dirty="0"/>
              <a:t> </a:t>
            </a:r>
            <a:r>
              <a:rPr lang="nb-NO" dirty="0" err="1"/>
              <a:t>the</a:t>
            </a:r>
            <a:r>
              <a:rPr lang="nb-NO" dirty="0"/>
              <a:t> data </a:t>
            </a:r>
            <a:r>
              <a:rPr lang="nb-NO" dirty="0" err="1"/>
              <a:t>collected</a:t>
            </a:r>
            <a:r>
              <a:rPr lang="nb-NO" dirty="0"/>
              <a:t> for </a:t>
            </a:r>
            <a:r>
              <a:rPr lang="nb-NO" dirty="0" err="1"/>
              <a:t>individual</a:t>
            </a:r>
            <a:r>
              <a:rPr lang="nb-NO" dirty="0"/>
              <a:t> </a:t>
            </a:r>
            <a:r>
              <a:rPr lang="nb-NO" dirty="0" err="1"/>
              <a:t>avalanches</a:t>
            </a:r>
            <a:r>
              <a:rPr lang="nb-NO" dirty="0"/>
              <a:t>, </a:t>
            </a:r>
            <a:r>
              <a:rPr lang="nb-NO" dirty="0" err="1"/>
              <a:t>including</a:t>
            </a:r>
            <a:r>
              <a:rPr lang="nb-NO" dirty="0"/>
              <a:t> </a:t>
            </a:r>
            <a:r>
              <a:rPr lang="nb-NO" dirty="0" err="1"/>
              <a:t>details</a:t>
            </a:r>
            <a:r>
              <a:rPr lang="nb-NO" dirty="0"/>
              <a:t> </a:t>
            </a:r>
            <a:r>
              <a:rPr lang="nb-NO" dirty="0" err="1"/>
              <a:t>on</a:t>
            </a:r>
            <a:r>
              <a:rPr lang="nb-NO" dirty="0"/>
              <a:t> </a:t>
            </a:r>
            <a:r>
              <a:rPr lang="nb-NO" dirty="0" err="1"/>
              <a:t>effects</a:t>
            </a:r>
            <a:r>
              <a:rPr lang="nb-NO" dirty="0"/>
              <a:t> of persons </a:t>
            </a:r>
            <a:r>
              <a:rPr lang="nb-NO" dirty="0" err="1"/>
              <a:t>inside</a:t>
            </a:r>
            <a:r>
              <a:rPr lang="nb-NO" dirty="0"/>
              <a:t> </a:t>
            </a:r>
            <a:r>
              <a:rPr lang="nb-NO" dirty="0" err="1"/>
              <a:t>the</a:t>
            </a:r>
            <a:r>
              <a:rPr lang="nb-NO" dirty="0"/>
              <a:t> </a:t>
            </a:r>
            <a:r>
              <a:rPr lang="nb-NO" dirty="0" err="1"/>
              <a:t>buildings</a:t>
            </a:r>
            <a:r>
              <a:rPr lang="nb-NO" dirty="0"/>
              <a:t>, and </a:t>
            </a:r>
            <a:r>
              <a:rPr lang="nb-NO" dirty="0" err="1"/>
              <a:t>how</a:t>
            </a:r>
            <a:r>
              <a:rPr lang="nb-NO" dirty="0"/>
              <a:t> </a:t>
            </a:r>
            <a:r>
              <a:rPr lang="nb-NO" dirty="0" err="1"/>
              <a:t>the</a:t>
            </a:r>
            <a:r>
              <a:rPr lang="nb-NO" dirty="0"/>
              <a:t> building </a:t>
            </a:r>
            <a:r>
              <a:rPr lang="nb-NO" dirty="0" err="1"/>
              <a:t>fared</a:t>
            </a:r>
            <a:r>
              <a:rPr lang="nb-NO" dirty="0"/>
              <a:t> in </a:t>
            </a:r>
            <a:r>
              <a:rPr lang="nb-NO" dirty="0" err="1"/>
              <a:t>the</a:t>
            </a:r>
            <a:r>
              <a:rPr lang="nb-NO" dirty="0"/>
              <a:t> avalanche.  This data </a:t>
            </a:r>
            <a:r>
              <a:rPr lang="nb-NO" dirty="0" err="1"/>
              <a:t>will</a:t>
            </a:r>
            <a:r>
              <a:rPr lang="nb-NO" dirty="0"/>
              <a:t> be </a:t>
            </a:r>
            <a:r>
              <a:rPr lang="nb-NO" dirty="0" err="1"/>
              <a:t>added</a:t>
            </a:r>
            <a:r>
              <a:rPr lang="nb-NO" dirty="0"/>
              <a:t> to </a:t>
            </a:r>
            <a:r>
              <a:rPr lang="nb-NO" dirty="0" err="1"/>
              <a:t>the</a:t>
            </a:r>
            <a:r>
              <a:rPr lang="nb-NO" dirty="0"/>
              <a:t> </a:t>
            </a:r>
            <a:r>
              <a:rPr lang="nb-NO" dirty="0" err="1"/>
              <a:t>vulnerability</a:t>
            </a:r>
            <a:r>
              <a:rPr lang="nb-NO" dirty="0"/>
              <a:t> </a:t>
            </a:r>
            <a:r>
              <a:rPr lang="nb-NO" dirty="0" err="1"/>
              <a:t>curve</a:t>
            </a:r>
            <a:r>
              <a:rPr lang="nb-NO" dirty="0"/>
              <a:t> </a:t>
            </a:r>
            <a:r>
              <a:rPr lang="nb-NO" dirty="0" err="1"/>
              <a:t>on</a:t>
            </a:r>
            <a:r>
              <a:rPr lang="nb-NO" dirty="0"/>
              <a:t> </a:t>
            </a:r>
            <a:r>
              <a:rPr lang="nb-NO" dirty="0" err="1"/>
              <a:t>the</a:t>
            </a:r>
            <a:r>
              <a:rPr lang="nb-NO" dirty="0"/>
              <a:t> </a:t>
            </a:r>
            <a:r>
              <a:rPr lang="nb-NO" dirty="0" err="1"/>
              <a:t>left</a:t>
            </a:r>
            <a:r>
              <a:rPr lang="nb-NO" dirty="0"/>
              <a:t>.</a:t>
            </a:r>
          </a:p>
        </p:txBody>
      </p:sp>
      <p:sp>
        <p:nvSpPr>
          <p:cNvPr id="4" name="Slide Number Placeholder 3"/>
          <p:cNvSpPr>
            <a:spLocks noGrp="1"/>
          </p:cNvSpPr>
          <p:nvPr>
            <p:ph type="sldNum" sz="quarter" idx="5"/>
          </p:nvPr>
        </p:nvSpPr>
        <p:spPr/>
        <p:txBody>
          <a:bodyPr/>
          <a:lstStyle/>
          <a:p>
            <a:fld id="{FE157ACD-19E9-41BE-91A8-072529677BE3}" type="slidenum">
              <a:rPr lang="nb-NO" smtClean="0"/>
              <a:t>20</a:t>
            </a:fld>
            <a:endParaRPr lang="nb-NO"/>
          </a:p>
        </p:txBody>
      </p:sp>
    </p:spTree>
    <p:extLst>
      <p:ext uri="{BB962C8B-B14F-4D97-AF65-F5344CB8AC3E}">
        <p14:creationId xmlns:p14="http://schemas.microsoft.com/office/powerpoint/2010/main" val="24999766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nb-NO" dirty="0"/>
              <a:t>The </a:t>
            </a:r>
            <a:r>
              <a:rPr lang="nb-NO" dirty="0" err="1"/>
              <a:t>second</a:t>
            </a:r>
            <a:r>
              <a:rPr lang="nb-NO" dirty="0"/>
              <a:t> goal in </a:t>
            </a:r>
            <a:r>
              <a:rPr lang="nb-NO" dirty="0" err="1"/>
              <a:t>within</a:t>
            </a:r>
            <a:r>
              <a:rPr lang="nb-NO" dirty="0"/>
              <a:t> </a:t>
            </a:r>
            <a:r>
              <a:rPr lang="nb-NO" dirty="0" err="1"/>
              <a:t>the</a:t>
            </a:r>
            <a:r>
              <a:rPr lang="nb-NO" dirty="0"/>
              <a:t> </a:t>
            </a:r>
            <a:r>
              <a:rPr lang="nb-NO" dirty="0" err="1"/>
              <a:t>topic</a:t>
            </a:r>
            <a:r>
              <a:rPr lang="nb-NO" dirty="0"/>
              <a:t> of avalanche </a:t>
            </a:r>
            <a:r>
              <a:rPr lang="nb-NO" dirty="0" err="1"/>
              <a:t>interaction</a:t>
            </a:r>
            <a:r>
              <a:rPr lang="nb-NO" dirty="0"/>
              <a:t> is to </a:t>
            </a:r>
            <a:r>
              <a:rPr lang="nb-NO" dirty="0" err="1"/>
              <a:t>investigate</a:t>
            </a:r>
            <a:r>
              <a:rPr lang="nb-NO" dirty="0"/>
              <a:t> </a:t>
            </a:r>
            <a:r>
              <a:rPr lang="nb-NO" dirty="0" err="1"/>
              <a:t>the</a:t>
            </a:r>
            <a:r>
              <a:rPr lang="nb-NO" dirty="0"/>
              <a:t> </a:t>
            </a:r>
            <a:r>
              <a:rPr lang="nb-NO" dirty="0" err="1"/>
              <a:t>vulnerability</a:t>
            </a:r>
            <a:r>
              <a:rPr lang="nb-NO" dirty="0"/>
              <a:t> of wood-</a:t>
            </a:r>
            <a:r>
              <a:rPr lang="nb-NO" dirty="0" err="1"/>
              <a:t>frame</a:t>
            </a:r>
            <a:r>
              <a:rPr lang="nb-NO" dirty="0"/>
              <a:t> </a:t>
            </a:r>
            <a:r>
              <a:rPr lang="nb-NO" dirty="0" err="1"/>
              <a:t>buildings</a:t>
            </a:r>
            <a:r>
              <a:rPr lang="nb-NO" dirty="0"/>
              <a:t> </a:t>
            </a:r>
            <a:r>
              <a:rPr lang="nb-NO" dirty="0" err="1"/>
              <a:t>impacted</a:t>
            </a:r>
            <a:r>
              <a:rPr lang="nb-NO" dirty="0"/>
              <a:t> by </a:t>
            </a:r>
            <a:r>
              <a:rPr lang="nb-NO" dirty="0" err="1"/>
              <a:t>avalanches</a:t>
            </a:r>
            <a:r>
              <a:rPr lang="nb-NO" dirty="0"/>
              <a:t>.  Here </a:t>
            </a:r>
            <a:r>
              <a:rPr lang="nb-NO" dirty="0" err="1"/>
              <a:t>we</a:t>
            </a:r>
            <a:r>
              <a:rPr lang="nb-NO" dirty="0"/>
              <a:t> plan to </a:t>
            </a:r>
            <a:r>
              <a:rPr lang="nb-NO" dirty="0" err="1"/>
              <a:t>create</a:t>
            </a:r>
            <a:r>
              <a:rPr lang="nb-NO" dirty="0"/>
              <a:t> a </a:t>
            </a:r>
            <a:r>
              <a:rPr lang="nb-NO" dirty="0" err="1"/>
              <a:t>numerical</a:t>
            </a:r>
            <a:r>
              <a:rPr lang="nb-NO" dirty="0"/>
              <a:t> </a:t>
            </a:r>
            <a:r>
              <a:rPr lang="nb-NO" dirty="0" err="1"/>
              <a:t>model</a:t>
            </a:r>
            <a:r>
              <a:rPr lang="nb-NO" dirty="0"/>
              <a:t> of a </a:t>
            </a:r>
            <a:r>
              <a:rPr lang="nb-NO" dirty="0" err="1"/>
              <a:t>typical</a:t>
            </a:r>
            <a:r>
              <a:rPr lang="nb-NO" dirty="0"/>
              <a:t> Norwegian wood-</a:t>
            </a:r>
            <a:r>
              <a:rPr lang="nb-NO" dirty="0" err="1"/>
              <a:t>frame</a:t>
            </a:r>
            <a:r>
              <a:rPr lang="nb-NO" dirty="0"/>
              <a:t> building </a:t>
            </a:r>
            <a:r>
              <a:rPr lang="nb-NO" dirty="0" err="1"/>
              <a:t>with</a:t>
            </a:r>
            <a:r>
              <a:rPr lang="nb-NO" dirty="0"/>
              <a:t> </a:t>
            </a:r>
            <a:r>
              <a:rPr lang="nb-NO" dirty="0" err="1"/>
              <a:t>OpenSeesPy</a:t>
            </a:r>
            <a:r>
              <a:rPr lang="nb-NO" dirty="0"/>
              <a:t>, and run </a:t>
            </a:r>
            <a:r>
              <a:rPr lang="nb-NO" dirty="0" err="1"/>
              <a:t>simulations</a:t>
            </a:r>
            <a:r>
              <a:rPr lang="nb-NO" dirty="0"/>
              <a:t> </a:t>
            </a:r>
            <a:r>
              <a:rPr lang="nb-NO" dirty="0" err="1"/>
              <a:t>including</a:t>
            </a:r>
            <a:r>
              <a:rPr lang="nb-NO" dirty="0"/>
              <a:t> variables </a:t>
            </a:r>
            <a:r>
              <a:rPr lang="nb-NO" dirty="0" err="1"/>
              <a:t>such</a:t>
            </a:r>
            <a:r>
              <a:rPr lang="nb-NO" dirty="0"/>
              <a:t> as avalanche </a:t>
            </a:r>
            <a:r>
              <a:rPr lang="nb-NO" dirty="0" err="1"/>
              <a:t>flow</a:t>
            </a:r>
            <a:r>
              <a:rPr lang="nb-NO" dirty="0"/>
              <a:t> </a:t>
            </a:r>
            <a:r>
              <a:rPr lang="nb-NO" dirty="0" err="1"/>
              <a:t>height</a:t>
            </a:r>
            <a:r>
              <a:rPr lang="nb-NO" dirty="0"/>
              <a:t>, </a:t>
            </a:r>
            <a:r>
              <a:rPr lang="nb-NO" dirty="0" err="1"/>
              <a:t>impact</a:t>
            </a:r>
            <a:r>
              <a:rPr lang="nb-NO" dirty="0"/>
              <a:t> </a:t>
            </a:r>
            <a:r>
              <a:rPr lang="nb-NO" dirty="0" err="1"/>
              <a:t>pressure</a:t>
            </a:r>
            <a:r>
              <a:rPr lang="nb-NO" dirty="0"/>
              <a:t> and </a:t>
            </a:r>
            <a:r>
              <a:rPr lang="nb-NO" dirty="0" err="1"/>
              <a:t>impact</a:t>
            </a:r>
            <a:r>
              <a:rPr lang="nb-NO" dirty="0"/>
              <a:t> direction </a:t>
            </a:r>
            <a:r>
              <a:rPr lang="nb-NO" dirty="0" err="1"/>
              <a:t>on</a:t>
            </a:r>
            <a:r>
              <a:rPr lang="nb-NO" dirty="0"/>
              <a:t> </a:t>
            </a:r>
            <a:r>
              <a:rPr lang="nb-NO" dirty="0" err="1"/>
              <a:t>the</a:t>
            </a:r>
            <a:r>
              <a:rPr lang="nb-NO" dirty="0"/>
              <a:t> </a:t>
            </a:r>
            <a:r>
              <a:rPr lang="nb-NO" dirty="0" err="1"/>
              <a:t>structure</a:t>
            </a:r>
            <a:r>
              <a:rPr lang="nb-NO" dirty="0"/>
              <a:t>.  </a:t>
            </a:r>
            <a:r>
              <a:rPr lang="nb-NO" dirty="0" err="1"/>
              <a:t>We</a:t>
            </a:r>
            <a:r>
              <a:rPr lang="nb-NO" dirty="0"/>
              <a:t> </a:t>
            </a:r>
            <a:r>
              <a:rPr lang="nb-NO" dirty="0" err="1"/>
              <a:t>also</a:t>
            </a:r>
            <a:r>
              <a:rPr lang="nb-NO" dirty="0"/>
              <a:t> </a:t>
            </a:r>
            <a:r>
              <a:rPr lang="nb-NO" dirty="0" err="1"/>
              <a:t>aim</a:t>
            </a:r>
            <a:r>
              <a:rPr lang="nb-NO" dirty="0"/>
              <a:t> to </a:t>
            </a:r>
            <a:r>
              <a:rPr lang="nb-NO" dirty="0" err="1"/>
              <a:t>model</a:t>
            </a:r>
            <a:r>
              <a:rPr lang="nb-NO" dirty="0"/>
              <a:t> </a:t>
            </a:r>
            <a:r>
              <a:rPr lang="nb-NO" dirty="0" err="1"/>
              <a:t>the</a:t>
            </a:r>
            <a:r>
              <a:rPr lang="nb-NO" dirty="0"/>
              <a:t> </a:t>
            </a:r>
            <a:r>
              <a:rPr lang="nb-NO" dirty="0" err="1"/>
              <a:t>effectiveness</a:t>
            </a:r>
            <a:r>
              <a:rPr lang="nb-NO" dirty="0"/>
              <a:t> </a:t>
            </a:r>
            <a:r>
              <a:rPr lang="nb-NO" dirty="0" err="1"/>
              <a:t>of</a:t>
            </a:r>
            <a:r>
              <a:rPr lang="nb-NO" dirty="0"/>
              <a:t> </a:t>
            </a:r>
            <a:r>
              <a:rPr lang="nb-NO" dirty="0" err="1"/>
              <a:t>improving</a:t>
            </a:r>
            <a:r>
              <a:rPr lang="nb-NO" dirty="0"/>
              <a:t> </a:t>
            </a:r>
            <a:r>
              <a:rPr lang="nb-NO" dirty="0" err="1"/>
              <a:t>the</a:t>
            </a:r>
            <a:r>
              <a:rPr lang="nb-NO" dirty="0"/>
              <a:t> </a:t>
            </a:r>
            <a:r>
              <a:rPr lang="nb-NO" dirty="0" err="1"/>
              <a:t>building</a:t>
            </a:r>
            <a:r>
              <a:rPr lang="nb-NO" dirty="0"/>
              <a:t> material type </a:t>
            </a:r>
            <a:r>
              <a:rPr lang="nb-NO" dirty="0" err="1"/>
              <a:t>on</a:t>
            </a:r>
            <a:r>
              <a:rPr lang="nb-NO" dirty="0"/>
              <a:t> </a:t>
            </a:r>
            <a:r>
              <a:rPr lang="nb-NO" dirty="0" err="1"/>
              <a:t>the</a:t>
            </a:r>
            <a:r>
              <a:rPr lang="nb-NO" dirty="0"/>
              <a:t> </a:t>
            </a:r>
            <a:r>
              <a:rPr lang="nb-NO" dirty="0" err="1"/>
              <a:t>strength</a:t>
            </a:r>
            <a:r>
              <a:rPr lang="nb-NO" dirty="0"/>
              <a:t> </a:t>
            </a:r>
            <a:r>
              <a:rPr lang="nb-NO" dirty="0" err="1"/>
              <a:t>of</a:t>
            </a:r>
            <a:r>
              <a:rPr lang="nb-NO" dirty="0"/>
              <a:t> </a:t>
            </a:r>
            <a:r>
              <a:rPr lang="nb-NO" dirty="0" err="1"/>
              <a:t>the</a:t>
            </a:r>
            <a:r>
              <a:rPr lang="nb-NO" dirty="0"/>
              <a:t> </a:t>
            </a:r>
            <a:r>
              <a:rPr lang="nb-NO" dirty="0" err="1"/>
              <a:t>structure</a:t>
            </a:r>
            <a:r>
              <a:rPr lang="nb-NO" dirty="0"/>
              <a:t>, for </a:t>
            </a:r>
            <a:r>
              <a:rPr lang="nb-NO" dirty="0" err="1"/>
              <a:t>example</a:t>
            </a:r>
            <a:r>
              <a:rPr lang="nb-NO" dirty="0"/>
              <a:t> </a:t>
            </a:r>
            <a:r>
              <a:rPr lang="nb-NO" dirty="0" err="1"/>
              <a:t>using</a:t>
            </a:r>
            <a:r>
              <a:rPr lang="nb-NO" dirty="0"/>
              <a:t> cross </a:t>
            </a:r>
            <a:r>
              <a:rPr lang="nb-NO" dirty="0" err="1"/>
              <a:t>laminated</a:t>
            </a:r>
            <a:r>
              <a:rPr lang="nb-NO" dirty="0"/>
              <a:t> </a:t>
            </a:r>
            <a:r>
              <a:rPr lang="nb-NO" dirty="0" err="1"/>
              <a:t>timber</a:t>
            </a:r>
            <a:r>
              <a:rPr lang="nb-NO" dirty="0"/>
              <a:t> </a:t>
            </a:r>
            <a:r>
              <a:rPr lang="nb-NO" dirty="0" err="1"/>
              <a:t>instead</a:t>
            </a:r>
            <a:r>
              <a:rPr lang="nb-NO" dirty="0"/>
              <a:t>.  </a:t>
            </a:r>
          </a:p>
          <a:p>
            <a:endParaRPr lang="nb-NO" dirty="0"/>
          </a:p>
          <a:p>
            <a:r>
              <a:rPr lang="nb-NO" dirty="0"/>
              <a:t>To </a:t>
            </a:r>
            <a:r>
              <a:rPr lang="nb-NO" dirty="0" err="1"/>
              <a:t>the</a:t>
            </a:r>
            <a:r>
              <a:rPr lang="nb-NO" dirty="0"/>
              <a:t> </a:t>
            </a:r>
            <a:r>
              <a:rPr lang="nb-NO" dirty="0" err="1"/>
              <a:t>left</a:t>
            </a:r>
            <a:r>
              <a:rPr lang="nb-NO" dirty="0"/>
              <a:t> </a:t>
            </a:r>
            <a:r>
              <a:rPr lang="nb-NO" dirty="0" err="1"/>
              <a:t>you</a:t>
            </a:r>
            <a:r>
              <a:rPr lang="nb-NO" dirty="0"/>
              <a:t> </a:t>
            </a:r>
            <a:r>
              <a:rPr lang="nb-NO" dirty="0" err="1"/>
              <a:t>can</a:t>
            </a:r>
            <a:r>
              <a:rPr lang="nb-NO" dirty="0"/>
              <a:t> </a:t>
            </a:r>
            <a:r>
              <a:rPr lang="nb-NO" dirty="0" err="1"/>
              <a:t>see</a:t>
            </a:r>
            <a:r>
              <a:rPr lang="nb-NO" dirty="0"/>
              <a:t> a </a:t>
            </a:r>
            <a:r>
              <a:rPr lang="nb-NO" dirty="0" err="1"/>
              <a:t>presentation</a:t>
            </a:r>
            <a:r>
              <a:rPr lang="nb-NO" dirty="0"/>
              <a:t> </a:t>
            </a:r>
            <a:r>
              <a:rPr lang="nb-NO" dirty="0" err="1"/>
              <a:t>of</a:t>
            </a:r>
            <a:r>
              <a:rPr lang="nb-NO" dirty="0"/>
              <a:t> </a:t>
            </a:r>
            <a:r>
              <a:rPr lang="nb-NO" dirty="0" err="1"/>
              <a:t>estimated</a:t>
            </a:r>
            <a:r>
              <a:rPr lang="nb-NO" dirty="0"/>
              <a:t> </a:t>
            </a:r>
            <a:r>
              <a:rPr lang="nb-NO" dirty="0" err="1"/>
              <a:t>specific</a:t>
            </a:r>
            <a:r>
              <a:rPr lang="nb-NO" dirty="0"/>
              <a:t> losses from </a:t>
            </a:r>
            <a:r>
              <a:rPr lang="nb-NO" dirty="0" err="1"/>
              <a:t>increasing</a:t>
            </a:r>
            <a:r>
              <a:rPr lang="nb-NO" dirty="0"/>
              <a:t> </a:t>
            </a:r>
            <a:r>
              <a:rPr lang="nb-NO" dirty="0" err="1"/>
              <a:t>impact</a:t>
            </a:r>
            <a:r>
              <a:rPr lang="nb-NO" dirty="0"/>
              <a:t> </a:t>
            </a:r>
            <a:r>
              <a:rPr lang="nb-NO" dirty="0" err="1"/>
              <a:t>pressures</a:t>
            </a:r>
            <a:r>
              <a:rPr lang="nb-NO" dirty="0"/>
              <a:t> from </a:t>
            </a:r>
            <a:r>
              <a:rPr lang="nb-NO" dirty="0" err="1"/>
              <a:t>various</a:t>
            </a:r>
            <a:r>
              <a:rPr lang="nb-NO" dirty="0"/>
              <a:t> </a:t>
            </a:r>
            <a:r>
              <a:rPr lang="nb-NO" dirty="0" err="1"/>
              <a:t>authors</a:t>
            </a:r>
            <a:r>
              <a:rPr lang="nb-NO" dirty="0"/>
              <a:t>.  The </a:t>
            </a:r>
            <a:r>
              <a:rPr lang="nb-NO" dirty="0" err="1"/>
              <a:t>light</a:t>
            </a:r>
            <a:r>
              <a:rPr lang="nb-NO" dirty="0"/>
              <a:t>, or wood-</a:t>
            </a:r>
            <a:r>
              <a:rPr lang="nb-NO" dirty="0" err="1"/>
              <a:t>frame</a:t>
            </a:r>
            <a:r>
              <a:rPr lang="nb-NO" dirty="0"/>
              <a:t> </a:t>
            </a:r>
            <a:r>
              <a:rPr lang="nb-NO" dirty="0" err="1"/>
              <a:t>structure</a:t>
            </a:r>
            <a:r>
              <a:rPr lang="nb-NO" dirty="0"/>
              <a:t> is </a:t>
            </a:r>
            <a:r>
              <a:rPr lang="nb-NO" dirty="0" err="1"/>
              <a:t>the</a:t>
            </a:r>
            <a:r>
              <a:rPr lang="nb-NO" dirty="0"/>
              <a:t> </a:t>
            </a:r>
            <a:r>
              <a:rPr lang="nb-NO" dirty="0" err="1"/>
              <a:t>leftmost</a:t>
            </a:r>
            <a:r>
              <a:rPr lang="nb-NO" dirty="0"/>
              <a:t> </a:t>
            </a:r>
            <a:r>
              <a:rPr lang="nb-NO" dirty="0" err="1"/>
              <a:t>curve</a:t>
            </a:r>
            <a:r>
              <a:rPr lang="nb-NO" dirty="0"/>
              <a:t>, </a:t>
            </a:r>
            <a:r>
              <a:rPr lang="nb-NO" dirty="0" err="1"/>
              <a:t>withstanding</a:t>
            </a:r>
            <a:r>
              <a:rPr lang="nb-NO" dirty="0"/>
              <a:t> </a:t>
            </a:r>
            <a:r>
              <a:rPr lang="nb-NO" dirty="0" err="1"/>
              <a:t>the</a:t>
            </a:r>
            <a:r>
              <a:rPr lang="nb-NO" dirty="0"/>
              <a:t> </a:t>
            </a:r>
            <a:r>
              <a:rPr lang="nb-NO" dirty="0" err="1"/>
              <a:t>least</a:t>
            </a:r>
            <a:r>
              <a:rPr lang="nb-NO" dirty="0"/>
              <a:t> </a:t>
            </a:r>
            <a:r>
              <a:rPr lang="nb-NO" dirty="0" err="1"/>
              <a:t>amount</a:t>
            </a:r>
            <a:r>
              <a:rPr lang="nb-NO" dirty="0"/>
              <a:t> </a:t>
            </a:r>
            <a:r>
              <a:rPr lang="nb-NO" dirty="0" err="1"/>
              <a:t>of</a:t>
            </a:r>
            <a:r>
              <a:rPr lang="nb-NO" dirty="0"/>
              <a:t> </a:t>
            </a:r>
            <a:r>
              <a:rPr lang="nb-NO" dirty="0" err="1"/>
              <a:t>pressure</a:t>
            </a:r>
            <a:r>
              <a:rPr lang="nb-NO" dirty="0"/>
              <a:t> </a:t>
            </a:r>
            <a:r>
              <a:rPr lang="nb-NO" dirty="0" err="1"/>
              <a:t>before</a:t>
            </a:r>
            <a:r>
              <a:rPr lang="nb-NO" dirty="0"/>
              <a:t> </a:t>
            </a:r>
            <a:r>
              <a:rPr lang="nb-NO" dirty="0" err="1"/>
              <a:t>showing</a:t>
            </a:r>
            <a:r>
              <a:rPr lang="nb-NO" dirty="0"/>
              <a:t> loss.  </a:t>
            </a:r>
          </a:p>
          <a:p>
            <a:endParaRPr lang="nb-NO" dirty="0"/>
          </a:p>
          <a:p>
            <a:r>
              <a:rPr lang="nb-NO" dirty="0"/>
              <a:t>To </a:t>
            </a:r>
            <a:r>
              <a:rPr lang="nb-NO" dirty="0" err="1"/>
              <a:t>the</a:t>
            </a:r>
            <a:r>
              <a:rPr lang="nb-NO" dirty="0"/>
              <a:t> right is an </a:t>
            </a:r>
            <a:r>
              <a:rPr lang="nb-NO" dirty="0" err="1"/>
              <a:t>example</a:t>
            </a:r>
            <a:r>
              <a:rPr lang="nb-NO" dirty="0"/>
              <a:t> of a </a:t>
            </a:r>
            <a:r>
              <a:rPr lang="nb-NO" dirty="0" err="1"/>
              <a:t>simplied</a:t>
            </a:r>
            <a:r>
              <a:rPr lang="nb-NO" dirty="0"/>
              <a:t> </a:t>
            </a:r>
            <a:r>
              <a:rPr lang="nb-NO" dirty="0" err="1"/>
              <a:t>model</a:t>
            </a:r>
            <a:r>
              <a:rPr lang="nb-NO" dirty="0"/>
              <a:t> </a:t>
            </a:r>
            <a:r>
              <a:rPr lang="nb-NO" dirty="0" err="1"/>
              <a:t>showing</a:t>
            </a:r>
            <a:r>
              <a:rPr lang="nb-NO" dirty="0"/>
              <a:t> an avalanche </a:t>
            </a:r>
            <a:r>
              <a:rPr lang="nb-NO" dirty="0" err="1"/>
              <a:t>impacting</a:t>
            </a:r>
            <a:r>
              <a:rPr lang="nb-NO" dirty="0"/>
              <a:t> </a:t>
            </a:r>
            <a:r>
              <a:rPr lang="nb-NO" dirty="0" err="1"/>
              <a:t>the</a:t>
            </a:r>
            <a:r>
              <a:rPr lang="nb-NO" dirty="0"/>
              <a:t> side of a </a:t>
            </a:r>
            <a:r>
              <a:rPr lang="nb-NO" dirty="0" err="1"/>
              <a:t>reinforced</a:t>
            </a:r>
            <a:r>
              <a:rPr lang="nb-NO" dirty="0"/>
              <a:t> </a:t>
            </a:r>
            <a:r>
              <a:rPr lang="nb-NO" dirty="0" err="1"/>
              <a:t>concrete</a:t>
            </a:r>
            <a:r>
              <a:rPr lang="nb-NO" dirty="0"/>
              <a:t> building.  It is </a:t>
            </a:r>
            <a:r>
              <a:rPr lang="nb-NO" dirty="0" err="1"/>
              <a:t>thought</a:t>
            </a:r>
            <a:r>
              <a:rPr lang="nb-NO" dirty="0"/>
              <a:t> to </a:t>
            </a:r>
            <a:r>
              <a:rPr lang="nb-NO" dirty="0" err="1"/>
              <a:t>take</a:t>
            </a:r>
            <a:r>
              <a:rPr lang="nb-NO" dirty="0"/>
              <a:t> a </a:t>
            </a:r>
            <a:r>
              <a:rPr lang="nb-NO" dirty="0" err="1"/>
              <a:t>similar</a:t>
            </a:r>
            <a:r>
              <a:rPr lang="nb-NO" dirty="0"/>
              <a:t> </a:t>
            </a:r>
            <a:r>
              <a:rPr lang="nb-NO" dirty="0" err="1"/>
              <a:t>approach</a:t>
            </a:r>
            <a:r>
              <a:rPr lang="nb-NO" dirty="0"/>
              <a:t>, </a:t>
            </a:r>
            <a:r>
              <a:rPr lang="nb-NO" dirty="0" err="1"/>
              <a:t>only</a:t>
            </a:r>
            <a:r>
              <a:rPr lang="nb-NO" dirty="0"/>
              <a:t> </a:t>
            </a:r>
            <a:r>
              <a:rPr lang="nb-NO" dirty="0" err="1"/>
              <a:t>with</a:t>
            </a:r>
            <a:r>
              <a:rPr lang="nb-NO" dirty="0"/>
              <a:t> a </a:t>
            </a:r>
            <a:r>
              <a:rPr lang="nb-NO" dirty="0" err="1"/>
              <a:t>wood</a:t>
            </a:r>
            <a:r>
              <a:rPr lang="nb-NO" dirty="0"/>
              <a:t> </a:t>
            </a:r>
            <a:r>
              <a:rPr lang="nb-NO" dirty="0" err="1"/>
              <a:t>frame</a:t>
            </a:r>
            <a:r>
              <a:rPr lang="nb-NO" dirty="0"/>
              <a:t> building. </a:t>
            </a:r>
          </a:p>
        </p:txBody>
      </p:sp>
      <p:sp>
        <p:nvSpPr>
          <p:cNvPr id="4" name="Slide Number Placeholder 3"/>
          <p:cNvSpPr>
            <a:spLocks noGrp="1"/>
          </p:cNvSpPr>
          <p:nvPr>
            <p:ph type="sldNum" sz="quarter" idx="5"/>
          </p:nvPr>
        </p:nvSpPr>
        <p:spPr/>
        <p:txBody>
          <a:bodyPr/>
          <a:lstStyle/>
          <a:p>
            <a:fld id="{FE157ACD-19E9-41BE-91A8-072529677BE3}" type="slidenum">
              <a:rPr lang="nb-NO" smtClean="0"/>
              <a:t>21</a:t>
            </a:fld>
            <a:endParaRPr lang="nb-NO"/>
          </a:p>
        </p:txBody>
      </p:sp>
    </p:spTree>
    <p:extLst>
      <p:ext uri="{BB962C8B-B14F-4D97-AF65-F5344CB8AC3E}">
        <p14:creationId xmlns:p14="http://schemas.microsoft.com/office/powerpoint/2010/main" val="27838130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b-NO"/>
          </a:p>
        </p:txBody>
      </p:sp>
      <p:sp>
        <p:nvSpPr>
          <p:cNvPr id="4" name="Slide Number Placeholder 3"/>
          <p:cNvSpPr>
            <a:spLocks noGrp="1"/>
          </p:cNvSpPr>
          <p:nvPr>
            <p:ph type="sldNum" sz="quarter" idx="5"/>
          </p:nvPr>
        </p:nvSpPr>
        <p:spPr/>
        <p:txBody>
          <a:bodyPr/>
          <a:lstStyle/>
          <a:p>
            <a:fld id="{FE157ACD-19E9-41BE-91A8-072529677BE3}" type="slidenum">
              <a:rPr lang="nb-NO" smtClean="0"/>
              <a:t>22</a:t>
            </a:fld>
            <a:endParaRPr lang="nb-NO"/>
          </a:p>
        </p:txBody>
      </p:sp>
    </p:spTree>
    <p:extLst>
      <p:ext uri="{BB962C8B-B14F-4D97-AF65-F5344CB8AC3E}">
        <p14:creationId xmlns:p14="http://schemas.microsoft.com/office/powerpoint/2010/main" val="36102008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 I'm Sean and I'm a remote sensing specialist at the Norwegian Geotechnical Institute. On this slide we are looking at a drone survey before and after a large avalanche experiment in the Strynefjellet mountains in Norway. That's me on the left piloting the drone and on the right you can see one of the products of the survey, an </a:t>
            </a:r>
            <a:r>
              <a:rPr lang="en-GB" dirty="0" err="1"/>
              <a:t>orthomosaic</a:t>
            </a:r>
            <a:r>
              <a:rPr lang="en-GB" dirty="0"/>
              <a:t> derived from about 300 high-resolution images. 3-D surface elevation data derived from drone surveys will help avalanche experts to better map and estimate the accumulated avalanche deposit volume. </a:t>
            </a:r>
            <a:endParaRPr lang="nb-NO" dirty="0"/>
          </a:p>
        </p:txBody>
      </p:sp>
      <p:sp>
        <p:nvSpPr>
          <p:cNvPr id="4" name="Slide Number Placeholder 3"/>
          <p:cNvSpPr>
            <a:spLocks noGrp="1"/>
          </p:cNvSpPr>
          <p:nvPr>
            <p:ph type="sldNum" sz="quarter" idx="5"/>
          </p:nvPr>
        </p:nvSpPr>
        <p:spPr/>
        <p:txBody>
          <a:bodyPr/>
          <a:lstStyle/>
          <a:p>
            <a:fld id="{FE157ACD-19E9-41BE-91A8-072529677BE3}" type="slidenum">
              <a:rPr lang="nb-NO" smtClean="0"/>
              <a:t>23</a:t>
            </a:fld>
            <a:endParaRPr lang="nb-NO"/>
          </a:p>
        </p:txBody>
      </p:sp>
    </p:spTree>
    <p:extLst>
      <p:ext uri="{BB962C8B-B14F-4D97-AF65-F5344CB8AC3E}">
        <p14:creationId xmlns:p14="http://schemas.microsoft.com/office/powerpoint/2010/main" val="30883432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noProof="0" dirty="0"/>
              <a:t>To test the accuracy of our drone-based snow accumulation measurements, we independently verify control points on the ground and compare these to data mapped with and without snow cover.</a:t>
            </a:r>
          </a:p>
        </p:txBody>
      </p:sp>
      <p:sp>
        <p:nvSpPr>
          <p:cNvPr id="4" name="Slide Number Placeholder 3"/>
          <p:cNvSpPr>
            <a:spLocks noGrp="1"/>
          </p:cNvSpPr>
          <p:nvPr>
            <p:ph type="sldNum" sz="quarter" idx="5"/>
          </p:nvPr>
        </p:nvSpPr>
        <p:spPr/>
        <p:txBody>
          <a:bodyPr/>
          <a:lstStyle/>
          <a:p>
            <a:fld id="{FE157ACD-19E9-41BE-91A8-072529677BE3}" type="slidenum">
              <a:rPr lang="nb-NO" smtClean="0"/>
              <a:t>24</a:t>
            </a:fld>
            <a:endParaRPr lang="nb-NO"/>
          </a:p>
        </p:txBody>
      </p:sp>
    </p:spTree>
    <p:extLst>
      <p:ext uri="{BB962C8B-B14F-4D97-AF65-F5344CB8AC3E}">
        <p14:creationId xmlns:p14="http://schemas.microsoft.com/office/powerpoint/2010/main" val="3413178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Avalanche modelling aims at the development of better physically based avalanche models for the use by practitioners in avalanche consulting. Here we want to present some recent highlights from entrainment and flow-regime change modelling.</a:t>
            </a:r>
          </a:p>
        </p:txBody>
      </p:sp>
      <p:sp>
        <p:nvSpPr>
          <p:cNvPr id="4" name="Slide Number Placeholder 3"/>
          <p:cNvSpPr>
            <a:spLocks noGrp="1"/>
          </p:cNvSpPr>
          <p:nvPr>
            <p:ph type="sldNum" sz="quarter" idx="10"/>
          </p:nvPr>
        </p:nvSpPr>
        <p:spPr/>
        <p:txBody>
          <a:bodyPr/>
          <a:lstStyle/>
          <a:p>
            <a:fld id="{FE157ACD-19E9-41BE-91A8-072529677BE3}" type="slidenum">
              <a:rPr lang="nb-NO" smtClean="0"/>
              <a:t>25</a:t>
            </a:fld>
            <a:endParaRPr lang="nb-NO"/>
          </a:p>
        </p:txBody>
      </p:sp>
    </p:spTree>
    <p:extLst>
      <p:ext uri="{BB962C8B-B14F-4D97-AF65-F5344CB8AC3E}">
        <p14:creationId xmlns:p14="http://schemas.microsoft.com/office/powerpoint/2010/main" val="41445185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b-NO"/>
          </a:p>
        </p:txBody>
      </p:sp>
      <p:sp>
        <p:nvSpPr>
          <p:cNvPr id="4" name="Slide Number Placeholder 3"/>
          <p:cNvSpPr>
            <a:spLocks noGrp="1"/>
          </p:cNvSpPr>
          <p:nvPr>
            <p:ph type="sldNum" sz="quarter" idx="5"/>
          </p:nvPr>
        </p:nvSpPr>
        <p:spPr/>
        <p:txBody>
          <a:bodyPr/>
          <a:lstStyle/>
          <a:p>
            <a:fld id="{FE157ACD-19E9-41BE-91A8-072529677BE3}" type="slidenum">
              <a:rPr lang="nb-NO" smtClean="0"/>
              <a:t>26</a:t>
            </a:fld>
            <a:endParaRPr lang="nb-NO"/>
          </a:p>
        </p:txBody>
      </p:sp>
    </p:spTree>
    <p:extLst>
      <p:ext uri="{BB962C8B-B14F-4D97-AF65-F5344CB8AC3E}">
        <p14:creationId xmlns:p14="http://schemas.microsoft.com/office/powerpoint/2010/main" val="10586319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b-NO"/>
          </a:p>
        </p:txBody>
      </p:sp>
      <p:sp>
        <p:nvSpPr>
          <p:cNvPr id="4" name="Slide Number Placeholder 3"/>
          <p:cNvSpPr>
            <a:spLocks noGrp="1"/>
          </p:cNvSpPr>
          <p:nvPr>
            <p:ph type="sldNum" sz="quarter" idx="5"/>
          </p:nvPr>
        </p:nvSpPr>
        <p:spPr/>
        <p:txBody>
          <a:bodyPr/>
          <a:lstStyle/>
          <a:p>
            <a:fld id="{FE157ACD-19E9-41BE-91A8-072529677BE3}" type="slidenum">
              <a:rPr lang="nb-NO" smtClean="0"/>
              <a:t>27</a:t>
            </a:fld>
            <a:endParaRPr lang="nb-NO"/>
          </a:p>
        </p:txBody>
      </p:sp>
    </p:spTree>
    <p:extLst>
      <p:ext uri="{BB962C8B-B14F-4D97-AF65-F5344CB8AC3E}">
        <p14:creationId xmlns:p14="http://schemas.microsoft.com/office/powerpoint/2010/main" val="17212775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tel alt 1">
    <p:spTree>
      <p:nvGrpSpPr>
        <p:cNvPr id="1" name=""/>
        <p:cNvGrpSpPr/>
        <p:nvPr/>
      </p:nvGrpSpPr>
      <p:grpSpPr>
        <a:xfrm>
          <a:off x="0" y="0"/>
          <a:ext cx="0" cy="0"/>
          <a:chOff x="0" y="0"/>
          <a:chExt cx="0" cy="0"/>
        </a:xfrm>
      </p:grpSpPr>
      <p:sp>
        <p:nvSpPr>
          <p:cNvPr id="2" name="Tittel 1"/>
          <p:cNvSpPr>
            <a:spLocks noGrp="1"/>
          </p:cNvSpPr>
          <p:nvPr>
            <p:ph type="ctrTitle"/>
          </p:nvPr>
        </p:nvSpPr>
        <p:spPr>
          <a:xfrm>
            <a:off x="639138" y="2355726"/>
            <a:ext cx="6400800" cy="668759"/>
          </a:xfrm>
        </p:spPr>
        <p:txBody>
          <a:bodyPr lIns="0" anchor="b">
            <a:normAutofit/>
          </a:bodyPr>
          <a:lstStyle>
            <a:lvl1pPr algn="l">
              <a:defRPr sz="3600">
                <a:solidFill>
                  <a:srgbClr val="EC7F6C"/>
                </a:solidFill>
              </a:defRPr>
            </a:lvl1pPr>
          </a:lstStyle>
          <a:p>
            <a:r>
              <a:rPr lang="en-US"/>
              <a:t>Click to edit Master title style</a:t>
            </a:r>
            <a:endParaRPr lang="nb-NO"/>
          </a:p>
        </p:txBody>
      </p:sp>
      <p:sp>
        <p:nvSpPr>
          <p:cNvPr id="3" name="Undertittel 2"/>
          <p:cNvSpPr>
            <a:spLocks noGrp="1"/>
          </p:cNvSpPr>
          <p:nvPr>
            <p:ph type="subTitle" idx="1"/>
          </p:nvPr>
        </p:nvSpPr>
        <p:spPr>
          <a:xfrm>
            <a:off x="639138" y="3024485"/>
            <a:ext cx="6400800" cy="1314450"/>
          </a:xfrm>
        </p:spPr>
        <p:txBody>
          <a:bodyPr lIns="0">
            <a:normAutofit/>
          </a:bodyPr>
          <a:lstStyle>
            <a:lvl1pPr marL="0" indent="0" algn="l">
              <a:buNone/>
              <a:defRPr sz="2200" i="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nb-NO"/>
          </a:p>
        </p:txBody>
      </p:sp>
      <p:sp>
        <p:nvSpPr>
          <p:cNvPr id="8" name="Rektangel 7"/>
          <p:cNvSpPr/>
          <p:nvPr userDrawn="1"/>
        </p:nvSpPr>
        <p:spPr>
          <a:xfrm>
            <a:off x="179512" y="4515966"/>
            <a:ext cx="792088" cy="432048"/>
          </a:xfrm>
          <a:prstGeom prst="rect">
            <a:avLst/>
          </a:prstGeom>
          <a:solidFill>
            <a:srgbClr val="6666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5" name="Frihåndsform 14"/>
          <p:cNvSpPr/>
          <p:nvPr userDrawn="1"/>
        </p:nvSpPr>
        <p:spPr>
          <a:xfrm>
            <a:off x="4931043" y="555526"/>
            <a:ext cx="3583641" cy="3590365"/>
          </a:xfrm>
          <a:custGeom>
            <a:avLst/>
            <a:gdLst>
              <a:gd name="connsiteX0" fmla="*/ 1089211 w 3583641"/>
              <a:gd name="connsiteY0" fmla="*/ 0 h 3590365"/>
              <a:gd name="connsiteX1" fmla="*/ 3583641 w 3583641"/>
              <a:gd name="connsiteY1" fmla="*/ 0 h 3590365"/>
              <a:gd name="connsiteX2" fmla="*/ 3583641 w 3583641"/>
              <a:gd name="connsiteY2" fmla="*/ 2501153 h 3590365"/>
              <a:gd name="connsiteX3" fmla="*/ 2494429 w 3583641"/>
              <a:gd name="connsiteY3" fmla="*/ 3590365 h 3590365"/>
              <a:gd name="connsiteX4" fmla="*/ 2494429 w 3583641"/>
              <a:gd name="connsiteY4" fmla="*/ 1089212 h 3590365"/>
              <a:gd name="connsiteX5" fmla="*/ 0 w 3583641"/>
              <a:gd name="connsiteY5" fmla="*/ 1089212 h 3590365"/>
              <a:gd name="connsiteX6" fmla="*/ 1089211 w 3583641"/>
              <a:gd name="connsiteY6" fmla="*/ 0 h 3590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83641" h="3590365">
                <a:moveTo>
                  <a:pt x="1089211" y="0"/>
                </a:moveTo>
                <a:lnTo>
                  <a:pt x="3583641" y="0"/>
                </a:lnTo>
                <a:lnTo>
                  <a:pt x="3583641" y="2501153"/>
                </a:lnTo>
                <a:lnTo>
                  <a:pt x="2494429" y="3590365"/>
                </a:lnTo>
                <a:lnTo>
                  <a:pt x="2494429" y="1089212"/>
                </a:lnTo>
                <a:lnTo>
                  <a:pt x="0" y="1089212"/>
                </a:lnTo>
                <a:lnTo>
                  <a:pt x="1089211"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pic>
        <p:nvPicPr>
          <p:cNvPr id="7" name="Bild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39138" y="555526"/>
            <a:ext cx="926672" cy="432854"/>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tel alt 2">
    <p:spTree>
      <p:nvGrpSpPr>
        <p:cNvPr id="1" name=""/>
        <p:cNvGrpSpPr/>
        <p:nvPr/>
      </p:nvGrpSpPr>
      <p:grpSpPr>
        <a:xfrm>
          <a:off x="0" y="0"/>
          <a:ext cx="0" cy="0"/>
          <a:chOff x="0" y="0"/>
          <a:chExt cx="0" cy="0"/>
        </a:xfrm>
      </p:grpSpPr>
      <p:sp>
        <p:nvSpPr>
          <p:cNvPr id="2" name="Tittel 1"/>
          <p:cNvSpPr>
            <a:spLocks noGrp="1"/>
          </p:cNvSpPr>
          <p:nvPr>
            <p:ph type="ctrTitle"/>
          </p:nvPr>
        </p:nvSpPr>
        <p:spPr>
          <a:xfrm>
            <a:off x="639977" y="3507854"/>
            <a:ext cx="6400800" cy="668759"/>
          </a:xfrm>
        </p:spPr>
        <p:txBody>
          <a:bodyPr lIns="0" anchor="b">
            <a:normAutofit/>
          </a:bodyPr>
          <a:lstStyle>
            <a:lvl1pPr algn="l">
              <a:defRPr sz="3600" b="0">
                <a:solidFill>
                  <a:srgbClr val="EC7F6C"/>
                </a:solidFill>
                <a:latin typeface="Times New Roman" panose="02020603050405020304" pitchFamily="18" charset="0"/>
                <a:cs typeface="Times New Roman" panose="02020603050405020304" pitchFamily="18" charset="0"/>
              </a:defRPr>
            </a:lvl1pPr>
          </a:lstStyle>
          <a:p>
            <a:r>
              <a:rPr lang="en-US"/>
              <a:t>Click to edit Master title style</a:t>
            </a:r>
            <a:endParaRPr lang="nb-NO"/>
          </a:p>
        </p:txBody>
      </p:sp>
      <p:sp>
        <p:nvSpPr>
          <p:cNvPr id="8" name="Rektangel 7"/>
          <p:cNvSpPr/>
          <p:nvPr userDrawn="1"/>
        </p:nvSpPr>
        <p:spPr>
          <a:xfrm>
            <a:off x="179512" y="4515966"/>
            <a:ext cx="540488" cy="432048"/>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solidFill>
                <a:srgbClr val="ACAEB0"/>
              </a:solidFill>
            </a:endParaRPr>
          </a:p>
        </p:txBody>
      </p:sp>
      <p:grpSp>
        <p:nvGrpSpPr>
          <p:cNvPr id="4" name="Gruppe 3"/>
          <p:cNvGrpSpPr/>
          <p:nvPr userDrawn="1"/>
        </p:nvGrpSpPr>
        <p:grpSpPr>
          <a:xfrm>
            <a:off x="4499992" y="555526"/>
            <a:ext cx="4085501" cy="3273517"/>
            <a:chOff x="1362985" y="623415"/>
            <a:chExt cx="4085501" cy="3273517"/>
          </a:xfrm>
          <a:solidFill>
            <a:schemeClr val="bg1"/>
          </a:solidFill>
        </p:grpSpPr>
        <p:sp>
          <p:nvSpPr>
            <p:cNvPr id="7" name="Frihåndsform 6"/>
            <p:cNvSpPr/>
            <p:nvPr userDrawn="1"/>
          </p:nvSpPr>
          <p:spPr>
            <a:xfrm>
              <a:off x="4082896" y="1703535"/>
              <a:ext cx="1365590" cy="1368152"/>
            </a:xfrm>
            <a:custGeom>
              <a:avLst/>
              <a:gdLst>
                <a:gd name="connsiteX0" fmla="*/ 1089211 w 3583641"/>
                <a:gd name="connsiteY0" fmla="*/ 0 h 3590365"/>
                <a:gd name="connsiteX1" fmla="*/ 3583641 w 3583641"/>
                <a:gd name="connsiteY1" fmla="*/ 0 h 3590365"/>
                <a:gd name="connsiteX2" fmla="*/ 3583641 w 3583641"/>
                <a:gd name="connsiteY2" fmla="*/ 2501153 h 3590365"/>
                <a:gd name="connsiteX3" fmla="*/ 2494429 w 3583641"/>
                <a:gd name="connsiteY3" fmla="*/ 3590365 h 3590365"/>
                <a:gd name="connsiteX4" fmla="*/ 2494429 w 3583641"/>
                <a:gd name="connsiteY4" fmla="*/ 1089212 h 3590365"/>
                <a:gd name="connsiteX5" fmla="*/ 0 w 3583641"/>
                <a:gd name="connsiteY5" fmla="*/ 1089212 h 3590365"/>
                <a:gd name="connsiteX6" fmla="*/ 1089211 w 3583641"/>
                <a:gd name="connsiteY6" fmla="*/ 0 h 3590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83641" h="3590365">
                  <a:moveTo>
                    <a:pt x="1089211" y="0"/>
                  </a:moveTo>
                  <a:lnTo>
                    <a:pt x="3583641" y="0"/>
                  </a:lnTo>
                  <a:lnTo>
                    <a:pt x="3583641" y="2501153"/>
                  </a:lnTo>
                  <a:lnTo>
                    <a:pt x="2494429" y="3590365"/>
                  </a:lnTo>
                  <a:lnTo>
                    <a:pt x="2494429" y="1089212"/>
                  </a:lnTo>
                  <a:lnTo>
                    <a:pt x="0" y="1089212"/>
                  </a:lnTo>
                  <a:lnTo>
                    <a:pt x="1089211"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9" name="Frihåndsform 8"/>
            <p:cNvSpPr/>
            <p:nvPr userDrawn="1"/>
          </p:nvSpPr>
          <p:spPr>
            <a:xfrm>
              <a:off x="2721425" y="1163941"/>
              <a:ext cx="1365590" cy="1368152"/>
            </a:xfrm>
            <a:custGeom>
              <a:avLst/>
              <a:gdLst>
                <a:gd name="connsiteX0" fmla="*/ 1089211 w 3583641"/>
                <a:gd name="connsiteY0" fmla="*/ 0 h 3590365"/>
                <a:gd name="connsiteX1" fmla="*/ 3583641 w 3583641"/>
                <a:gd name="connsiteY1" fmla="*/ 0 h 3590365"/>
                <a:gd name="connsiteX2" fmla="*/ 3583641 w 3583641"/>
                <a:gd name="connsiteY2" fmla="*/ 2501153 h 3590365"/>
                <a:gd name="connsiteX3" fmla="*/ 2494429 w 3583641"/>
                <a:gd name="connsiteY3" fmla="*/ 3590365 h 3590365"/>
                <a:gd name="connsiteX4" fmla="*/ 2494429 w 3583641"/>
                <a:gd name="connsiteY4" fmla="*/ 1089212 h 3590365"/>
                <a:gd name="connsiteX5" fmla="*/ 0 w 3583641"/>
                <a:gd name="connsiteY5" fmla="*/ 1089212 h 3590365"/>
                <a:gd name="connsiteX6" fmla="*/ 1089211 w 3583641"/>
                <a:gd name="connsiteY6" fmla="*/ 0 h 3590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83641" h="3590365">
                  <a:moveTo>
                    <a:pt x="1089211" y="0"/>
                  </a:moveTo>
                  <a:lnTo>
                    <a:pt x="3583641" y="0"/>
                  </a:lnTo>
                  <a:lnTo>
                    <a:pt x="3583641" y="2501153"/>
                  </a:lnTo>
                  <a:lnTo>
                    <a:pt x="2494429" y="3590365"/>
                  </a:lnTo>
                  <a:lnTo>
                    <a:pt x="2494429" y="1089212"/>
                  </a:lnTo>
                  <a:lnTo>
                    <a:pt x="0" y="1089212"/>
                  </a:lnTo>
                  <a:lnTo>
                    <a:pt x="1089211"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1" name="Frihåndsform 10"/>
            <p:cNvSpPr/>
            <p:nvPr userDrawn="1"/>
          </p:nvSpPr>
          <p:spPr>
            <a:xfrm>
              <a:off x="1362985" y="623415"/>
              <a:ext cx="1365590" cy="1368152"/>
            </a:xfrm>
            <a:custGeom>
              <a:avLst/>
              <a:gdLst>
                <a:gd name="connsiteX0" fmla="*/ 1089211 w 3583641"/>
                <a:gd name="connsiteY0" fmla="*/ 0 h 3590365"/>
                <a:gd name="connsiteX1" fmla="*/ 3583641 w 3583641"/>
                <a:gd name="connsiteY1" fmla="*/ 0 h 3590365"/>
                <a:gd name="connsiteX2" fmla="*/ 3583641 w 3583641"/>
                <a:gd name="connsiteY2" fmla="*/ 2501153 h 3590365"/>
                <a:gd name="connsiteX3" fmla="*/ 2494429 w 3583641"/>
                <a:gd name="connsiteY3" fmla="*/ 3590365 h 3590365"/>
                <a:gd name="connsiteX4" fmla="*/ 2494429 w 3583641"/>
                <a:gd name="connsiteY4" fmla="*/ 1089212 h 3590365"/>
                <a:gd name="connsiteX5" fmla="*/ 0 w 3583641"/>
                <a:gd name="connsiteY5" fmla="*/ 1089212 h 3590365"/>
                <a:gd name="connsiteX6" fmla="*/ 1089211 w 3583641"/>
                <a:gd name="connsiteY6" fmla="*/ 0 h 3590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83641" h="3590365">
                  <a:moveTo>
                    <a:pt x="1089211" y="0"/>
                  </a:moveTo>
                  <a:lnTo>
                    <a:pt x="3583641" y="0"/>
                  </a:lnTo>
                  <a:lnTo>
                    <a:pt x="3583641" y="2501153"/>
                  </a:lnTo>
                  <a:lnTo>
                    <a:pt x="2494429" y="3590365"/>
                  </a:lnTo>
                  <a:lnTo>
                    <a:pt x="2494429" y="1089212"/>
                  </a:lnTo>
                  <a:lnTo>
                    <a:pt x="0" y="1089212"/>
                  </a:lnTo>
                  <a:lnTo>
                    <a:pt x="1089211"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2" name="Frihåndsform 11"/>
            <p:cNvSpPr/>
            <p:nvPr userDrawn="1"/>
          </p:nvSpPr>
          <p:spPr>
            <a:xfrm>
              <a:off x="1892652" y="1987448"/>
              <a:ext cx="1365590" cy="1368152"/>
            </a:xfrm>
            <a:custGeom>
              <a:avLst/>
              <a:gdLst>
                <a:gd name="connsiteX0" fmla="*/ 1089211 w 3583641"/>
                <a:gd name="connsiteY0" fmla="*/ 0 h 3590365"/>
                <a:gd name="connsiteX1" fmla="*/ 3583641 w 3583641"/>
                <a:gd name="connsiteY1" fmla="*/ 0 h 3590365"/>
                <a:gd name="connsiteX2" fmla="*/ 3583641 w 3583641"/>
                <a:gd name="connsiteY2" fmla="*/ 2501153 h 3590365"/>
                <a:gd name="connsiteX3" fmla="*/ 2494429 w 3583641"/>
                <a:gd name="connsiteY3" fmla="*/ 3590365 h 3590365"/>
                <a:gd name="connsiteX4" fmla="*/ 2494429 w 3583641"/>
                <a:gd name="connsiteY4" fmla="*/ 1089212 h 3590365"/>
                <a:gd name="connsiteX5" fmla="*/ 0 w 3583641"/>
                <a:gd name="connsiteY5" fmla="*/ 1089212 h 3590365"/>
                <a:gd name="connsiteX6" fmla="*/ 1089211 w 3583641"/>
                <a:gd name="connsiteY6" fmla="*/ 0 h 3590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83641" h="3590365">
                  <a:moveTo>
                    <a:pt x="1089211" y="0"/>
                  </a:moveTo>
                  <a:lnTo>
                    <a:pt x="3583641" y="0"/>
                  </a:lnTo>
                  <a:lnTo>
                    <a:pt x="3583641" y="2501153"/>
                  </a:lnTo>
                  <a:lnTo>
                    <a:pt x="2494429" y="3590365"/>
                  </a:lnTo>
                  <a:lnTo>
                    <a:pt x="2494429" y="1089212"/>
                  </a:lnTo>
                  <a:lnTo>
                    <a:pt x="0" y="1089212"/>
                  </a:lnTo>
                  <a:lnTo>
                    <a:pt x="1089211"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3" name="Frihåndsform 12"/>
            <p:cNvSpPr/>
            <p:nvPr userDrawn="1"/>
          </p:nvSpPr>
          <p:spPr>
            <a:xfrm>
              <a:off x="3254081" y="2528780"/>
              <a:ext cx="1365590" cy="1368152"/>
            </a:xfrm>
            <a:custGeom>
              <a:avLst/>
              <a:gdLst>
                <a:gd name="connsiteX0" fmla="*/ 1089211 w 3583641"/>
                <a:gd name="connsiteY0" fmla="*/ 0 h 3590365"/>
                <a:gd name="connsiteX1" fmla="*/ 3583641 w 3583641"/>
                <a:gd name="connsiteY1" fmla="*/ 0 h 3590365"/>
                <a:gd name="connsiteX2" fmla="*/ 3583641 w 3583641"/>
                <a:gd name="connsiteY2" fmla="*/ 2501153 h 3590365"/>
                <a:gd name="connsiteX3" fmla="*/ 2494429 w 3583641"/>
                <a:gd name="connsiteY3" fmla="*/ 3590365 h 3590365"/>
                <a:gd name="connsiteX4" fmla="*/ 2494429 w 3583641"/>
                <a:gd name="connsiteY4" fmla="*/ 1089212 h 3590365"/>
                <a:gd name="connsiteX5" fmla="*/ 0 w 3583641"/>
                <a:gd name="connsiteY5" fmla="*/ 1089212 h 3590365"/>
                <a:gd name="connsiteX6" fmla="*/ 1089211 w 3583641"/>
                <a:gd name="connsiteY6" fmla="*/ 0 h 3590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83641" h="3590365">
                  <a:moveTo>
                    <a:pt x="1089211" y="0"/>
                  </a:moveTo>
                  <a:lnTo>
                    <a:pt x="3583641" y="0"/>
                  </a:lnTo>
                  <a:lnTo>
                    <a:pt x="3583641" y="2501153"/>
                  </a:lnTo>
                  <a:lnTo>
                    <a:pt x="2494429" y="3590365"/>
                  </a:lnTo>
                  <a:lnTo>
                    <a:pt x="2494429" y="1089212"/>
                  </a:lnTo>
                  <a:lnTo>
                    <a:pt x="0" y="1089212"/>
                  </a:lnTo>
                  <a:lnTo>
                    <a:pt x="1089211"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grpSp>
      <p:sp>
        <p:nvSpPr>
          <p:cNvPr id="3" name="Undertittel 2"/>
          <p:cNvSpPr>
            <a:spLocks noGrp="1"/>
          </p:cNvSpPr>
          <p:nvPr>
            <p:ph type="subTitle" idx="1"/>
          </p:nvPr>
        </p:nvSpPr>
        <p:spPr>
          <a:xfrm>
            <a:off x="639977" y="4176613"/>
            <a:ext cx="6400800" cy="547139"/>
          </a:xfrm>
        </p:spPr>
        <p:txBody>
          <a:bodyPr lIns="0">
            <a:normAutofit/>
          </a:bodyPr>
          <a:lstStyle>
            <a:lvl1pPr marL="0" indent="0" algn="l">
              <a:buNone/>
              <a:defRPr sz="2200" i="0">
                <a:solidFill>
                  <a:schemeClr val="bg1"/>
                </a:solidFill>
                <a:latin typeface="+mn-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nb-NO"/>
          </a:p>
        </p:txBody>
      </p:sp>
      <p:pic>
        <p:nvPicPr>
          <p:cNvPr id="14" name="Bild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39138" y="555526"/>
            <a:ext cx="926672" cy="432854"/>
          </a:xfrm>
          <a:prstGeom prst="rect">
            <a:avLst/>
          </a:prstGeom>
        </p:spPr>
      </p:pic>
    </p:spTree>
    <p:extLst>
      <p:ext uri="{BB962C8B-B14F-4D97-AF65-F5344CB8AC3E}">
        <p14:creationId xmlns:p14="http://schemas.microsoft.com/office/powerpoint/2010/main" val="4106510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tel og punktliste">
    <p:spTree>
      <p:nvGrpSpPr>
        <p:cNvPr id="1" name=""/>
        <p:cNvGrpSpPr/>
        <p:nvPr/>
      </p:nvGrpSpPr>
      <p:grpSpPr>
        <a:xfrm>
          <a:off x="0" y="0"/>
          <a:ext cx="0" cy="0"/>
          <a:chOff x="0" y="0"/>
          <a:chExt cx="0" cy="0"/>
        </a:xfrm>
      </p:grpSpPr>
      <p:sp>
        <p:nvSpPr>
          <p:cNvPr id="2" name="Tittel 1"/>
          <p:cNvSpPr>
            <a:spLocks noGrp="1"/>
          </p:cNvSpPr>
          <p:nvPr>
            <p:ph type="title"/>
          </p:nvPr>
        </p:nvSpPr>
        <p:spPr>
          <a:xfrm>
            <a:off x="827584" y="123478"/>
            <a:ext cx="7859216" cy="857250"/>
          </a:xfrm>
        </p:spPr>
        <p:txBody>
          <a:bodyPr>
            <a:normAutofit/>
          </a:bodyPr>
          <a:lstStyle>
            <a:lvl1pPr algn="l">
              <a:defRPr sz="3200">
                <a:solidFill>
                  <a:srgbClr val="EC7F6C"/>
                </a:solidFill>
              </a:defRPr>
            </a:lvl1pPr>
          </a:lstStyle>
          <a:p>
            <a:r>
              <a:rPr lang="en-US"/>
              <a:t>Click to edit Master title style</a:t>
            </a:r>
            <a:endParaRPr lang="nb-NO"/>
          </a:p>
        </p:txBody>
      </p:sp>
      <p:sp>
        <p:nvSpPr>
          <p:cNvPr id="3" name="Plassholder for innhold 2"/>
          <p:cNvSpPr>
            <a:spLocks noGrp="1"/>
          </p:cNvSpPr>
          <p:nvPr>
            <p:ph idx="1"/>
          </p:nvPr>
        </p:nvSpPr>
        <p:spPr>
          <a:xfrm>
            <a:off x="827584" y="980728"/>
            <a:ext cx="7859216" cy="3531394"/>
          </a:xfrm>
        </p:spPr>
        <p:txBody>
          <a:bodyPr>
            <a:normAutofit/>
          </a:bodyPr>
          <a:lstStyle>
            <a:lvl1pPr marL="342900" indent="-342900">
              <a:buFontTx/>
              <a:buBlip>
                <a:blip r:embed="rId2"/>
              </a:buBlip>
              <a:defRPr sz="2200" baseline="0">
                <a:solidFill>
                  <a:schemeClr val="bg1"/>
                </a:solidFill>
                <a:latin typeface="+mj-lt"/>
              </a:defRPr>
            </a:lvl1pPr>
            <a:lvl2pPr marL="648000" indent="-285750" algn="l">
              <a:spcBef>
                <a:spcPts val="300"/>
              </a:spcBef>
              <a:buFont typeface="Calibri" panose="020F0502020204030204" pitchFamily="34" charset="0"/>
              <a:buChar char="─"/>
              <a:defRPr sz="1800" i="0" baseline="0">
                <a:solidFill>
                  <a:schemeClr val="bg1"/>
                </a:solidFill>
                <a:latin typeface="+mn-lt"/>
              </a:defRPr>
            </a:lvl2pPr>
            <a:lvl3pPr marL="1200150" indent="-285750">
              <a:buFont typeface="Calibri" panose="020F0502020204030204" pitchFamily="34" charset="0"/>
              <a:buChar char="─"/>
              <a:defRPr sz="1800" baseline="0">
                <a:solidFill>
                  <a:schemeClr val="bg1"/>
                </a:solidFill>
                <a:latin typeface="+mn-lt"/>
              </a:defRPr>
            </a:lvl3pPr>
            <a:lvl4pPr>
              <a:defRPr sz="1800" baseline="0">
                <a:solidFill>
                  <a:schemeClr val="tx1">
                    <a:lumMod val="75000"/>
                  </a:schemeClr>
                </a:solidFill>
                <a:latin typeface="+mn-lt"/>
              </a:defRPr>
            </a:lvl4pPr>
            <a:lvl5pPr>
              <a:defRPr sz="1800" baseline="0">
                <a:solidFill>
                  <a:schemeClr val="tx1">
                    <a:lumMod val="75000"/>
                  </a:schemeClr>
                </a:solidFill>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nb-NO"/>
          </a:p>
        </p:txBody>
      </p:sp>
      <p:sp>
        <p:nvSpPr>
          <p:cNvPr id="7" name="Plassholder for dato 3"/>
          <p:cNvSpPr>
            <a:spLocks noGrp="1"/>
          </p:cNvSpPr>
          <p:nvPr>
            <p:ph type="dt" sz="half" idx="2"/>
          </p:nvPr>
        </p:nvSpPr>
        <p:spPr>
          <a:xfrm>
            <a:off x="7121689" y="4696194"/>
            <a:ext cx="864096" cy="273844"/>
          </a:xfrm>
          <a:prstGeom prst="rect">
            <a:avLst/>
          </a:prstGeom>
        </p:spPr>
        <p:txBody>
          <a:bodyPr/>
          <a:lstStyle>
            <a:lvl1pPr>
              <a:defRPr sz="1000">
                <a:solidFill>
                  <a:schemeClr val="bg1"/>
                </a:solidFill>
              </a:defRPr>
            </a:lvl1pPr>
          </a:lstStyle>
          <a:p>
            <a:fld id="{91F4389C-DD82-4AFA-AA03-FD1596933681}" type="datetime1">
              <a:rPr lang="nb-NO" smtClean="0"/>
              <a:pPr/>
              <a:t>26.04.2021</a:t>
            </a:fld>
            <a:endParaRPr lang="nb-NO"/>
          </a:p>
        </p:txBody>
      </p:sp>
      <p:sp>
        <p:nvSpPr>
          <p:cNvPr id="8" name="Plassholder for bunntekst 4"/>
          <p:cNvSpPr>
            <a:spLocks noGrp="1"/>
          </p:cNvSpPr>
          <p:nvPr>
            <p:ph type="ftr" sz="quarter" idx="3"/>
          </p:nvPr>
        </p:nvSpPr>
        <p:spPr>
          <a:xfrm>
            <a:off x="827584" y="4696194"/>
            <a:ext cx="6251507" cy="273844"/>
          </a:xfrm>
          <a:prstGeom prst="rect">
            <a:avLst/>
          </a:prstGeom>
        </p:spPr>
        <p:txBody>
          <a:bodyPr/>
          <a:lstStyle>
            <a:lvl1pPr>
              <a:defRPr sz="1000" baseline="0">
                <a:solidFill>
                  <a:schemeClr val="bg1"/>
                </a:solidFill>
              </a:defRPr>
            </a:lvl1pPr>
          </a:lstStyle>
          <a:p>
            <a:endParaRPr lang="nb-NO"/>
          </a:p>
        </p:txBody>
      </p:sp>
      <p:sp>
        <p:nvSpPr>
          <p:cNvPr id="9" name="Plassholder for lysbildenummer 5"/>
          <p:cNvSpPr>
            <a:spLocks noGrp="1"/>
          </p:cNvSpPr>
          <p:nvPr>
            <p:ph type="sldNum" sz="quarter" idx="4"/>
          </p:nvPr>
        </p:nvSpPr>
        <p:spPr>
          <a:xfrm>
            <a:off x="8028383" y="4696194"/>
            <a:ext cx="658417" cy="273844"/>
          </a:xfrm>
          <a:prstGeom prst="rect">
            <a:avLst/>
          </a:prstGeom>
        </p:spPr>
        <p:txBody>
          <a:bodyPr/>
          <a:lstStyle>
            <a:lvl1pPr algn="r">
              <a:defRPr sz="1000" baseline="0">
                <a:solidFill>
                  <a:schemeClr val="bg1"/>
                </a:solidFill>
              </a:defRPr>
            </a:lvl1pPr>
          </a:lstStyle>
          <a:p>
            <a:fld id="{A3C48454-B44F-47E8-8EF6-1E7D8C3485C6}" type="slidenum">
              <a:rPr lang="nb-NO" smtClean="0"/>
              <a:pPr/>
              <a:t>‹#›</a:t>
            </a:fld>
            <a:endParaRPr lang="nb-NO"/>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o innholdsdeler">
    <p:spTree>
      <p:nvGrpSpPr>
        <p:cNvPr id="1" name=""/>
        <p:cNvGrpSpPr/>
        <p:nvPr/>
      </p:nvGrpSpPr>
      <p:grpSpPr>
        <a:xfrm>
          <a:off x="0" y="0"/>
          <a:ext cx="0" cy="0"/>
          <a:chOff x="0" y="0"/>
          <a:chExt cx="0" cy="0"/>
        </a:xfrm>
      </p:grpSpPr>
      <p:sp>
        <p:nvSpPr>
          <p:cNvPr id="2" name="Tittel 1"/>
          <p:cNvSpPr>
            <a:spLocks noGrp="1"/>
          </p:cNvSpPr>
          <p:nvPr>
            <p:ph type="title"/>
          </p:nvPr>
        </p:nvSpPr>
        <p:spPr>
          <a:xfrm>
            <a:off x="827584" y="123478"/>
            <a:ext cx="7859216" cy="857250"/>
          </a:xfrm>
        </p:spPr>
        <p:txBody>
          <a:bodyPr/>
          <a:lstStyle/>
          <a:p>
            <a:r>
              <a:rPr lang="en-US"/>
              <a:t>Click to edit Master title style</a:t>
            </a:r>
            <a:endParaRPr lang="nb-NO"/>
          </a:p>
        </p:txBody>
      </p:sp>
      <p:sp>
        <p:nvSpPr>
          <p:cNvPr id="3" name="Plassholder for innhold 2"/>
          <p:cNvSpPr>
            <a:spLocks noGrp="1"/>
          </p:cNvSpPr>
          <p:nvPr>
            <p:ph sz="half" idx="1"/>
          </p:nvPr>
        </p:nvSpPr>
        <p:spPr>
          <a:xfrm>
            <a:off x="827584" y="1266478"/>
            <a:ext cx="3703141" cy="3086100"/>
          </a:xfrm>
        </p:spPr>
        <p:txBody>
          <a:bodyPr/>
          <a:lstStyle>
            <a:lvl1pPr>
              <a:defRPr lang="nb-NO" sz="1800" dirty="0" smtClean="0">
                <a:solidFill>
                  <a:schemeClr val="bg1"/>
                </a:solidFill>
                <a:latin typeface="+mn-lt"/>
                <a:ea typeface="+mn-ea"/>
                <a:cs typeface="+mn-cs"/>
              </a:defRPr>
            </a:lvl1pPr>
            <a:lvl2pPr marL="270000" indent="-285750">
              <a:buClr>
                <a:schemeClr val="bg2">
                  <a:lumMod val="25000"/>
                </a:schemeClr>
              </a:buClr>
              <a:buFontTx/>
              <a:buChar char="─"/>
              <a:defRPr lang="nb-NO" sz="1800" dirty="0" smtClean="0">
                <a:solidFill>
                  <a:schemeClr val="tx1"/>
                </a:solidFill>
                <a:latin typeface="+mn-lt"/>
              </a:defRPr>
            </a:lvl2pPr>
            <a:lvl3pPr marL="648000" indent="-285750">
              <a:buClr>
                <a:schemeClr val="bg2"/>
              </a:buClr>
              <a:buFontTx/>
              <a:buChar char="─"/>
              <a:defRPr sz="1500">
                <a:solidFill>
                  <a:schemeClr val="bg1"/>
                </a:solidFill>
                <a:latin typeface="+mn-lt"/>
              </a:defRPr>
            </a:lvl3pPr>
            <a:lvl4pPr marL="825750" indent="-285750">
              <a:buClr>
                <a:schemeClr val="bg2"/>
              </a:buClr>
              <a:buFontTx/>
              <a:buChar char="─"/>
              <a:defRPr sz="1500">
                <a:solidFill>
                  <a:schemeClr val="bg1"/>
                </a:solidFill>
                <a:latin typeface="+mn-lt"/>
              </a:defRPr>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p:txBody>
      </p:sp>
      <p:sp>
        <p:nvSpPr>
          <p:cNvPr id="8" name="Plassholder for innhold 2"/>
          <p:cNvSpPr>
            <a:spLocks noGrp="1"/>
          </p:cNvSpPr>
          <p:nvPr>
            <p:ph sz="half" idx="11"/>
          </p:nvPr>
        </p:nvSpPr>
        <p:spPr>
          <a:xfrm>
            <a:off x="4984587" y="1266478"/>
            <a:ext cx="3703141" cy="3086100"/>
          </a:xfrm>
        </p:spPr>
        <p:txBody>
          <a:bodyPr/>
          <a:lstStyle>
            <a:lvl1pPr>
              <a:defRPr lang="nb-NO" sz="1800" dirty="0" smtClean="0">
                <a:solidFill>
                  <a:schemeClr val="bg1"/>
                </a:solidFill>
                <a:latin typeface="+mn-lt"/>
                <a:ea typeface="+mn-ea"/>
                <a:cs typeface="+mn-cs"/>
              </a:defRPr>
            </a:lvl1pPr>
            <a:lvl2pPr marL="270000" indent="-285750">
              <a:buClr>
                <a:schemeClr val="bg2">
                  <a:lumMod val="25000"/>
                </a:schemeClr>
              </a:buClr>
              <a:buFontTx/>
              <a:buChar char="─"/>
              <a:defRPr lang="nb-NO" sz="1800" dirty="0" smtClean="0">
                <a:solidFill>
                  <a:schemeClr val="tx1"/>
                </a:solidFill>
                <a:latin typeface="+mn-lt"/>
              </a:defRPr>
            </a:lvl2pPr>
            <a:lvl3pPr marL="648000" indent="-285750">
              <a:buClr>
                <a:schemeClr val="bg2"/>
              </a:buClr>
              <a:buFontTx/>
              <a:buChar char="─"/>
              <a:defRPr sz="1500">
                <a:solidFill>
                  <a:schemeClr val="bg1"/>
                </a:solidFill>
                <a:latin typeface="+mn-lt"/>
              </a:defRPr>
            </a:lvl3pPr>
            <a:lvl4pPr marL="825750" indent="-285750">
              <a:buClr>
                <a:schemeClr val="bg2"/>
              </a:buClr>
              <a:buFontTx/>
              <a:buChar char="─"/>
              <a:defRPr sz="1500">
                <a:solidFill>
                  <a:schemeClr val="bg1"/>
                </a:solidFill>
                <a:latin typeface="+mn-lt"/>
              </a:defRPr>
            </a:lvl4pPr>
            <a:lvl5pPr>
              <a:defRPr sz="1350"/>
            </a:lvl5pPr>
            <a:lvl6pPr>
              <a:defRPr sz="1350"/>
            </a:lvl6pPr>
            <a:lvl7pPr>
              <a:defRPr sz="1350"/>
            </a:lvl7pPr>
            <a:lvl8pPr>
              <a:defRPr sz="1350"/>
            </a:lvl8pPr>
            <a:lvl9pPr>
              <a:defRPr sz="1350"/>
            </a:lvl9pPr>
          </a:lstStyle>
          <a:p>
            <a:pPr lvl="0"/>
            <a:r>
              <a:rPr lang="en-US"/>
              <a:t>Edit Master text styles</a:t>
            </a:r>
          </a:p>
          <a:p>
            <a:pPr lvl="1"/>
            <a:r>
              <a:rPr lang="en-US"/>
              <a:t>Second level</a:t>
            </a:r>
          </a:p>
          <a:p>
            <a:pPr lvl="2"/>
            <a:r>
              <a:rPr lang="en-US"/>
              <a:t>Third level</a:t>
            </a:r>
          </a:p>
          <a:p>
            <a:pPr lvl="3"/>
            <a:r>
              <a:rPr lang="en-US"/>
              <a:t>Fourth level</a:t>
            </a:r>
          </a:p>
        </p:txBody>
      </p:sp>
      <p:sp>
        <p:nvSpPr>
          <p:cNvPr id="9" name="Plassholder for dato 3"/>
          <p:cNvSpPr>
            <a:spLocks noGrp="1"/>
          </p:cNvSpPr>
          <p:nvPr>
            <p:ph type="dt" sz="half" idx="2"/>
          </p:nvPr>
        </p:nvSpPr>
        <p:spPr>
          <a:xfrm>
            <a:off x="7121689" y="4696194"/>
            <a:ext cx="864096" cy="273844"/>
          </a:xfrm>
          <a:prstGeom prst="rect">
            <a:avLst/>
          </a:prstGeom>
        </p:spPr>
        <p:txBody>
          <a:bodyPr/>
          <a:lstStyle>
            <a:lvl1pPr>
              <a:defRPr sz="1000">
                <a:solidFill>
                  <a:schemeClr val="bg1"/>
                </a:solidFill>
              </a:defRPr>
            </a:lvl1pPr>
          </a:lstStyle>
          <a:p>
            <a:fld id="{91F4389C-DD82-4AFA-AA03-FD1596933681}" type="datetime1">
              <a:rPr lang="nb-NO" smtClean="0"/>
              <a:pPr/>
              <a:t>26.04.2021</a:t>
            </a:fld>
            <a:endParaRPr lang="nb-NO"/>
          </a:p>
        </p:txBody>
      </p:sp>
      <p:sp>
        <p:nvSpPr>
          <p:cNvPr id="10" name="Plassholder for bunntekst 4"/>
          <p:cNvSpPr>
            <a:spLocks noGrp="1"/>
          </p:cNvSpPr>
          <p:nvPr>
            <p:ph type="ftr" sz="quarter" idx="3"/>
          </p:nvPr>
        </p:nvSpPr>
        <p:spPr>
          <a:xfrm>
            <a:off x="827584" y="4696194"/>
            <a:ext cx="6251507" cy="273844"/>
          </a:xfrm>
          <a:prstGeom prst="rect">
            <a:avLst/>
          </a:prstGeom>
        </p:spPr>
        <p:txBody>
          <a:bodyPr/>
          <a:lstStyle>
            <a:lvl1pPr>
              <a:defRPr sz="1000" baseline="0">
                <a:solidFill>
                  <a:schemeClr val="bg1"/>
                </a:solidFill>
              </a:defRPr>
            </a:lvl1pPr>
          </a:lstStyle>
          <a:p>
            <a:endParaRPr lang="nb-NO"/>
          </a:p>
        </p:txBody>
      </p:sp>
      <p:sp>
        <p:nvSpPr>
          <p:cNvPr id="11" name="Plassholder for lysbildenummer 5"/>
          <p:cNvSpPr>
            <a:spLocks noGrp="1"/>
          </p:cNvSpPr>
          <p:nvPr>
            <p:ph type="sldNum" sz="quarter" idx="4"/>
          </p:nvPr>
        </p:nvSpPr>
        <p:spPr>
          <a:xfrm>
            <a:off x="8028383" y="4696194"/>
            <a:ext cx="658417" cy="273844"/>
          </a:xfrm>
          <a:prstGeom prst="rect">
            <a:avLst/>
          </a:prstGeom>
        </p:spPr>
        <p:txBody>
          <a:bodyPr/>
          <a:lstStyle>
            <a:lvl1pPr algn="r">
              <a:defRPr sz="1000" baseline="0">
                <a:solidFill>
                  <a:schemeClr val="bg1"/>
                </a:solidFill>
              </a:defRPr>
            </a:lvl1pPr>
          </a:lstStyle>
          <a:p>
            <a:fld id="{A3C48454-B44F-47E8-8EF6-1E7D8C3485C6}" type="slidenum">
              <a:rPr lang="nb-NO" smtClean="0"/>
              <a:pPr/>
              <a:t>‹#›</a:t>
            </a:fld>
            <a:endParaRPr lang="nb-NO"/>
          </a:p>
        </p:txBody>
      </p:sp>
    </p:spTree>
    <p:extLst>
      <p:ext uri="{BB962C8B-B14F-4D97-AF65-F5344CB8AC3E}">
        <p14:creationId xmlns:p14="http://schemas.microsoft.com/office/powerpoint/2010/main" val="5661233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ilde">
    <p:spTree>
      <p:nvGrpSpPr>
        <p:cNvPr id="1" name=""/>
        <p:cNvGrpSpPr/>
        <p:nvPr/>
      </p:nvGrpSpPr>
      <p:grpSpPr>
        <a:xfrm>
          <a:off x="0" y="0"/>
          <a:ext cx="0" cy="0"/>
          <a:chOff x="0" y="0"/>
          <a:chExt cx="0" cy="0"/>
        </a:xfrm>
      </p:grpSpPr>
      <p:sp>
        <p:nvSpPr>
          <p:cNvPr id="2" name="Tittel 1"/>
          <p:cNvSpPr>
            <a:spLocks noGrp="1"/>
          </p:cNvSpPr>
          <p:nvPr>
            <p:ph type="title"/>
          </p:nvPr>
        </p:nvSpPr>
        <p:spPr>
          <a:xfrm>
            <a:off x="827584" y="123478"/>
            <a:ext cx="7859216" cy="857250"/>
          </a:xfrm>
        </p:spPr>
        <p:txBody>
          <a:bodyPr>
            <a:normAutofit/>
          </a:bodyPr>
          <a:lstStyle>
            <a:lvl1pPr algn="l">
              <a:defRPr sz="3200">
                <a:solidFill>
                  <a:srgbClr val="EC7F6C"/>
                </a:solidFill>
              </a:defRPr>
            </a:lvl1pPr>
          </a:lstStyle>
          <a:p>
            <a:r>
              <a:rPr lang="en-US"/>
              <a:t>Click to edit Master title style</a:t>
            </a:r>
            <a:endParaRPr lang="nb-NO"/>
          </a:p>
        </p:txBody>
      </p:sp>
      <p:sp>
        <p:nvSpPr>
          <p:cNvPr id="5" name="Plassholder for bilde 4"/>
          <p:cNvSpPr>
            <a:spLocks noGrp="1"/>
          </p:cNvSpPr>
          <p:nvPr>
            <p:ph type="pic" sz="quarter" idx="10"/>
          </p:nvPr>
        </p:nvSpPr>
        <p:spPr>
          <a:xfrm>
            <a:off x="827088" y="981124"/>
            <a:ext cx="7859712" cy="3452813"/>
          </a:xfrm>
        </p:spPr>
        <p:txBody>
          <a:bodyPr/>
          <a:lstStyle/>
          <a:p>
            <a:r>
              <a:rPr lang="en-US"/>
              <a:t>Click icon to add picture</a:t>
            </a:r>
            <a:endParaRPr lang="nb-NO"/>
          </a:p>
        </p:txBody>
      </p:sp>
      <p:sp>
        <p:nvSpPr>
          <p:cNvPr id="9" name="Plassholder for dato 3"/>
          <p:cNvSpPr>
            <a:spLocks noGrp="1"/>
          </p:cNvSpPr>
          <p:nvPr>
            <p:ph type="dt" sz="half" idx="2"/>
          </p:nvPr>
        </p:nvSpPr>
        <p:spPr>
          <a:xfrm>
            <a:off x="7121689" y="4696194"/>
            <a:ext cx="864096" cy="273844"/>
          </a:xfrm>
          <a:prstGeom prst="rect">
            <a:avLst/>
          </a:prstGeom>
        </p:spPr>
        <p:txBody>
          <a:bodyPr/>
          <a:lstStyle>
            <a:lvl1pPr>
              <a:defRPr sz="1000">
                <a:solidFill>
                  <a:schemeClr val="bg1"/>
                </a:solidFill>
              </a:defRPr>
            </a:lvl1pPr>
          </a:lstStyle>
          <a:p>
            <a:fld id="{91F4389C-DD82-4AFA-AA03-FD1596933681}" type="datetime1">
              <a:rPr lang="nb-NO" smtClean="0"/>
              <a:pPr/>
              <a:t>26.04.2021</a:t>
            </a:fld>
            <a:endParaRPr lang="nb-NO"/>
          </a:p>
        </p:txBody>
      </p:sp>
      <p:sp>
        <p:nvSpPr>
          <p:cNvPr id="10" name="Plassholder for bunntekst 4"/>
          <p:cNvSpPr>
            <a:spLocks noGrp="1"/>
          </p:cNvSpPr>
          <p:nvPr>
            <p:ph type="ftr" sz="quarter" idx="3"/>
          </p:nvPr>
        </p:nvSpPr>
        <p:spPr>
          <a:xfrm>
            <a:off x="827584" y="4696194"/>
            <a:ext cx="6251507" cy="273844"/>
          </a:xfrm>
          <a:prstGeom prst="rect">
            <a:avLst/>
          </a:prstGeom>
        </p:spPr>
        <p:txBody>
          <a:bodyPr/>
          <a:lstStyle>
            <a:lvl1pPr>
              <a:defRPr sz="1000" baseline="0">
                <a:solidFill>
                  <a:schemeClr val="bg1"/>
                </a:solidFill>
              </a:defRPr>
            </a:lvl1pPr>
          </a:lstStyle>
          <a:p>
            <a:endParaRPr lang="nb-NO"/>
          </a:p>
        </p:txBody>
      </p:sp>
      <p:sp>
        <p:nvSpPr>
          <p:cNvPr id="11" name="Plassholder for lysbildenummer 5"/>
          <p:cNvSpPr>
            <a:spLocks noGrp="1"/>
          </p:cNvSpPr>
          <p:nvPr>
            <p:ph type="sldNum" sz="quarter" idx="4"/>
          </p:nvPr>
        </p:nvSpPr>
        <p:spPr>
          <a:xfrm>
            <a:off x="8028383" y="4696194"/>
            <a:ext cx="658417" cy="273844"/>
          </a:xfrm>
          <a:prstGeom prst="rect">
            <a:avLst/>
          </a:prstGeom>
        </p:spPr>
        <p:txBody>
          <a:bodyPr/>
          <a:lstStyle>
            <a:lvl1pPr algn="r">
              <a:defRPr sz="1000" baseline="0">
                <a:solidFill>
                  <a:schemeClr val="bg1"/>
                </a:solidFill>
              </a:defRPr>
            </a:lvl1pPr>
          </a:lstStyle>
          <a:p>
            <a:fld id="{A3C48454-B44F-47E8-8EF6-1E7D8C3485C6}" type="slidenum">
              <a:rPr lang="nb-NO" smtClean="0"/>
              <a:pPr/>
              <a:t>‹#›</a:t>
            </a:fld>
            <a:endParaRPr lang="nb-N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bell">
    <p:spTree>
      <p:nvGrpSpPr>
        <p:cNvPr id="1" name=""/>
        <p:cNvGrpSpPr/>
        <p:nvPr/>
      </p:nvGrpSpPr>
      <p:grpSpPr>
        <a:xfrm>
          <a:off x="0" y="0"/>
          <a:ext cx="0" cy="0"/>
          <a:chOff x="0" y="0"/>
          <a:chExt cx="0" cy="0"/>
        </a:xfrm>
      </p:grpSpPr>
      <p:sp>
        <p:nvSpPr>
          <p:cNvPr id="2" name="Tittel 1"/>
          <p:cNvSpPr>
            <a:spLocks noGrp="1"/>
          </p:cNvSpPr>
          <p:nvPr>
            <p:ph type="title"/>
          </p:nvPr>
        </p:nvSpPr>
        <p:spPr>
          <a:xfrm>
            <a:off x="827584" y="123478"/>
            <a:ext cx="7859216" cy="857250"/>
          </a:xfrm>
        </p:spPr>
        <p:txBody>
          <a:bodyPr>
            <a:normAutofit/>
          </a:bodyPr>
          <a:lstStyle>
            <a:lvl1pPr algn="l">
              <a:defRPr sz="3200">
                <a:solidFill>
                  <a:srgbClr val="EC7F6C"/>
                </a:solidFill>
              </a:defRPr>
            </a:lvl1pPr>
          </a:lstStyle>
          <a:p>
            <a:r>
              <a:rPr lang="en-US"/>
              <a:t>Click to edit Master title style</a:t>
            </a:r>
            <a:endParaRPr lang="nb-NO"/>
          </a:p>
        </p:txBody>
      </p:sp>
      <p:sp>
        <p:nvSpPr>
          <p:cNvPr id="4" name="Plassholder for tabell 3"/>
          <p:cNvSpPr>
            <a:spLocks noGrp="1"/>
          </p:cNvSpPr>
          <p:nvPr>
            <p:ph type="tbl" sz="quarter" idx="10"/>
          </p:nvPr>
        </p:nvSpPr>
        <p:spPr>
          <a:xfrm>
            <a:off x="827088" y="981124"/>
            <a:ext cx="7859712" cy="3452813"/>
          </a:xfrm>
        </p:spPr>
        <p:txBody>
          <a:bodyPr/>
          <a:lstStyle/>
          <a:p>
            <a:r>
              <a:rPr lang="en-US"/>
              <a:t>Click icon to add table</a:t>
            </a:r>
            <a:endParaRPr lang="nb-NO"/>
          </a:p>
        </p:txBody>
      </p:sp>
      <p:sp>
        <p:nvSpPr>
          <p:cNvPr id="9" name="Plassholder for dato 3"/>
          <p:cNvSpPr>
            <a:spLocks noGrp="1"/>
          </p:cNvSpPr>
          <p:nvPr>
            <p:ph type="dt" sz="half" idx="2"/>
          </p:nvPr>
        </p:nvSpPr>
        <p:spPr>
          <a:xfrm>
            <a:off x="7121689" y="4696194"/>
            <a:ext cx="864096" cy="273844"/>
          </a:xfrm>
          <a:prstGeom prst="rect">
            <a:avLst/>
          </a:prstGeom>
        </p:spPr>
        <p:txBody>
          <a:bodyPr/>
          <a:lstStyle>
            <a:lvl1pPr>
              <a:defRPr sz="1000">
                <a:solidFill>
                  <a:schemeClr val="bg1"/>
                </a:solidFill>
              </a:defRPr>
            </a:lvl1pPr>
          </a:lstStyle>
          <a:p>
            <a:fld id="{91F4389C-DD82-4AFA-AA03-FD1596933681}" type="datetime1">
              <a:rPr lang="nb-NO" smtClean="0"/>
              <a:pPr/>
              <a:t>26.04.2021</a:t>
            </a:fld>
            <a:endParaRPr lang="nb-NO"/>
          </a:p>
        </p:txBody>
      </p:sp>
      <p:sp>
        <p:nvSpPr>
          <p:cNvPr id="10" name="Plassholder for bunntekst 4"/>
          <p:cNvSpPr>
            <a:spLocks noGrp="1"/>
          </p:cNvSpPr>
          <p:nvPr>
            <p:ph type="ftr" sz="quarter" idx="3"/>
          </p:nvPr>
        </p:nvSpPr>
        <p:spPr>
          <a:xfrm>
            <a:off x="827584" y="4696194"/>
            <a:ext cx="6251507" cy="273844"/>
          </a:xfrm>
          <a:prstGeom prst="rect">
            <a:avLst/>
          </a:prstGeom>
        </p:spPr>
        <p:txBody>
          <a:bodyPr/>
          <a:lstStyle>
            <a:lvl1pPr>
              <a:defRPr sz="1000" baseline="0">
                <a:solidFill>
                  <a:schemeClr val="bg1"/>
                </a:solidFill>
              </a:defRPr>
            </a:lvl1pPr>
          </a:lstStyle>
          <a:p>
            <a:endParaRPr lang="nb-NO"/>
          </a:p>
        </p:txBody>
      </p:sp>
      <p:sp>
        <p:nvSpPr>
          <p:cNvPr id="11" name="Plassholder for lysbildenummer 5"/>
          <p:cNvSpPr>
            <a:spLocks noGrp="1"/>
          </p:cNvSpPr>
          <p:nvPr>
            <p:ph type="sldNum" sz="quarter" idx="4"/>
          </p:nvPr>
        </p:nvSpPr>
        <p:spPr>
          <a:xfrm>
            <a:off x="8028383" y="4696194"/>
            <a:ext cx="658417" cy="273844"/>
          </a:xfrm>
          <a:prstGeom prst="rect">
            <a:avLst/>
          </a:prstGeom>
        </p:spPr>
        <p:txBody>
          <a:bodyPr/>
          <a:lstStyle>
            <a:lvl1pPr algn="r">
              <a:defRPr sz="1000" baseline="0">
                <a:solidFill>
                  <a:schemeClr val="bg1"/>
                </a:solidFill>
              </a:defRPr>
            </a:lvl1pPr>
          </a:lstStyle>
          <a:p>
            <a:fld id="{A3C48454-B44F-47E8-8EF6-1E7D8C3485C6}" type="slidenum">
              <a:rPr lang="nb-NO" smtClean="0"/>
              <a:pPr/>
              <a:t>‹#›</a:t>
            </a:fld>
            <a:endParaRPr lang="nb-NO"/>
          </a:p>
        </p:txBody>
      </p:sp>
    </p:spTree>
    <p:extLst>
      <p:ext uri="{BB962C8B-B14F-4D97-AF65-F5344CB8AC3E}">
        <p14:creationId xmlns:p14="http://schemas.microsoft.com/office/powerpoint/2010/main" val="23207563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agram">
    <p:spTree>
      <p:nvGrpSpPr>
        <p:cNvPr id="1" name=""/>
        <p:cNvGrpSpPr/>
        <p:nvPr/>
      </p:nvGrpSpPr>
      <p:grpSpPr>
        <a:xfrm>
          <a:off x="0" y="0"/>
          <a:ext cx="0" cy="0"/>
          <a:chOff x="0" y="0"/>
          <a:chExt cx="0" cy="0"/>
        </a:xfrm>
      </p:grpSpPr>
      <p:sp>
        <p:nvSpPr>
          <p:cNvPr id="2" name="Tittel 1"/>
          <p:cNvSpPr>
            <a:spLocks noGrp="1"/>
          </p:cNvSpPr>
          <p:nvPr>
            <p:ph type="title"/>
          </p:nvPr>
        </p:nvSpPr>
        <p:spPr>
          <a:xfrm>
            <a:off x="827584" y="123478"/>
            <a:ext cx="7859216" cy="857250"/>
          </a:xfrm>
        </p:spPr>
        <p:txBody>
          <a:bodyPr>
            <a:normAutofit/>
          </a:bodyPr>
          <a:lstStyle>
            <a:lvl1pPr algn="l">
              <a:defRPr sz="3200">
                <a:solidFill>
                  <a:srgbClr val="EC7F6C"/>
                </a:solidFill>
              </a:defRPr>
            </a:lvl1pPr>
          </a:lstStyle>
          <a:p>
            <a:r>
              <a:rPr lang="en-US"/>
              <a:t>Click to edit Master title style</a:t>
            </a:r>
            <a:endParaRPr lang="nb-NO"/>
          </a:p>
        </p:txBody>
      </p:sp>
      <p:sp>
        <p:nvSpPr>
          <p:cNvPr id="5" name="Plassholder for diagram 4"/>
          <p:cNvSpPr>
            <a:spLocks noGrp="1"/>
          </p:cNvSpPr>
          <p:nvPr>
            <p:ph type="chart" sz="quarter" idx="10"/>
          </p:nvPr>
        </p:nvSpPr>
        <p:spPr>
          <a:xfrm>
            <a:off x="827088" y="981124"/>
            <a:ext cx="7859712" cy="3452813"/>
          </a:xfrm>
        </p:spPr>
        <p:txBody>
          <a:bodyPr/>
          <a:lstStyle/>
          <a:p>
            <a:r>
              <a:rPr lang="en-US"/>
              <a:t>Click icon to add chart</a:t>
            </a:r>
            <a:endParaRPr lang="nb-NO"/>
          </a:p>
        </p:txBody>
      </p:sp>
      <p:sp>
        <p:nvSpPr>
          <p:cNvPr id="9" name="Plassholder for dato 3"/>
          <p:cNvSpPr>
            <a:spLocks noGrp="1"/>
          </p:cNvSpPr>
          <p:nvPr>
            <p:ph type="dt" sz="half" idx="2"/>
          </p:nvPr>
        </p:nvSpPr>
        <p:spPr>
          <a:xfrm>
            <a:off x="7121689" y="4696194"/>
            <a:ext cx="864096" cy="273844"/>
          </a:xfrm>
          <a:prstGeom prst="rect">
            <a:avLst/>
          </a:prstGeom>
        </p:spPr>
        <p:txBody>
          <a:bodyPr/>
          <a:lstStyle>
            <a:lvl1pPr>
              <a:defRPr sz="1000">
                <a:solidFill>
                  <a:schemeClr val="bg1"/>
                </a:solidFill>
              </a:defRPr>
            </a:lvl1pPr>
          </a:lstStyle>
          <a:p>
            <a:fld id="{91F4389C-DD82-4AFA-AA03-FD1596933681}" type="datetime1">
              <a:rPr lang="nb-NO" smtClean="0"/>
              <a:pPr/>
              <a:t>26.04.2021</a:t>
            </a:fld>
            <a:endParaRPr lang="nb-NO"/>
          </a:p>
        </p:txBody>
      </p:sp>
      <p:sp>
        <p:nvSpPr>
          <p:cNvPr id="10" name="Plassholder for bunntekst 4"/>
          <p:cNvSpPr>
            <a:spLocks noGrp="1"/>
          </p:cNvSpPr>
          <p:nvPr>
            <p:ph type="ftr" sz="quarter" idx="3"/>
          </p:nvPr>
        </p:nvSpPr>
        <p:spPr>
          <a:xfrm>
            <a:off x="827584" y="4696194"/>
            <a:ext cx="6251507" cy="273844"/>
          </a:xfrm>
          <a:prstGeom prst="rect">
            <a:avLst/>
          </a:prstGeom>
        </p:spPr>
        <p:txBody>
          <a:bodyPr/>
          <a:lstStyle>
            <a:lvl1pPr>
              <a:defRPr sz="1000" baseline="0">
                <a:solidFill>
                  <a:schemeClr val="bg1"/>
                </a:solidFill>
              </a:defRPr>
            </a:lvl1pPr>
          </a:lstStyle>
          <a:p>
            <a:endParaRPr lang="nb-NO"/>
          </a:p>
        </p:txBody>
      </p:sp>
      <p:sp>
        <p:nvSpPr>
          <p:cNvPr id="11" name="Plassholder for lysbildenummer 5"/>
          <p:cNvSpPr>
            <a:spLocks noGrp="1"/>
          </p:cNvSpPr>
          <p:nvPr>
            <p:ph type="sldNum" sz="quarter" idx="4"/>
          </p:nvPr>
        </p:nvSpPr>
        <p:spPr>
          <a:xfrm>
            <a:off x="8028383" y="4696194"/>
            <a:ext cx="658417" cy="273844"/>
          </a:xfrm>
          <a:prstGeom prst="rect">
            <a:avLst/>
          </a:prstGeom>
        </p:spPr>
        <p:txBody>
          <a:bodyPr/>
          <a:lstStyle>
            <a:lvl1pPr algn="r">
              <a:defRPr sz="1000" baseline="0">
                <a:solidFill>
                  <a:schemeClr val="bg1"/>
                </a:solidFill>
              </a:defRPr>
            </a:lvl1pPr>
          </a:lstStyle>
          <a:p>
            <a:fld id="{A3C48454-B44F-47E8-8EF6-1E7D8C3485C6}" type="slidenum">
              <a:rPr lang="nb-NO" smtClean="0"/>
              <a:pPr/>
              <a:t>‹#›</a:t>
            </a:fld>
            <a:endParaRPr lang="nb-NO"/>
          </a:p>
        </p:txBody>
      </p:sp>
    </p:spTree>
    <p:extLst>
      <p:ext uri="{BB962C8B-B14F-4D97-AF65-F5344CB8AC3E}">
        <p14:creationId xmlns:p14="http://schemas.microsoft.com/office/powerpoint/2010/main" val="38228582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Bilde med tekst">
    <p:spTree>
      <p:nvGrpSpPr>
        <p:cNvPr id="1" name=""/>
        <p:cNvGrpSpPr/>
        <p:nvPr/>
      </p:nvGrpSpPr>
      <p:grpSpPr>
        <a:xfrm>
          <a:off x="0" y="0"/>
          <a:ext cx="0" cy="0"/>
          <a:chOff x="0" y="0"/>
          <a:chExt cx="0" cy="0"/>
        </a:xfrm>
      </p:grpSpPr>
      <p:sp>
        <p:nvSpPr>
          <p:cNvPr id="2" name="Tittel 1"/>
          <p:cNvSpPr>
            <a:spLocks noGrp="1"/>
          </p:cNvSpPr>
          <p:nvPr>
            <p:ph type="title"/>
          </p:nvPr>
        </p:nvSpPr>
        <p:spPr>
          <a:xfrm>
            <a:off x="7313451" y="459580"/>
            <a:ext cx="1579029" cy="1032050"/>
          </a:xfrm>
        </p:spPr>
        <p:txBody>
          <a:bodyPr anchor="b">
            <a:noAutofit/>
          </a:bodyPr>
          <a:lstStyle>
            <a:lvl1pPr algn="l">
              <a:defRPr sz="2200" b="0">
                <a:solidFill>
                  <a:srgbClr val="EC7F6C"/>
                </a:solidFill>
              </a:defRPr>
            </a:lvl1pPr>
          </a:lstStyle>
          <a:p>
            <a:r>
              <a:rPr lang="en-US"/>
              <a:t>Click to edit Master title style</a:t>
            </a:r>
            <a:endParaRPr lang="nb-NO"/>
          </a:p>
        </p:txBody>
      </p:sp>
      <p:sp>
        <p:nvSpPr>
          <p:cNvPr id="3" name="Plassholder for bilde 2"/>
          <p:cNvSpPr>
            <a:spLocks noGrp="1"/>
          </p:cNvSpPr>
          <p:nvPr>
            <p:ph type="pic" idx="1"/>
          </p:nvPr>
        </p:nvSpPr>
        <p:spPr>
          <a:xfrm>
            <a:off x="827584" y="459581"/>
            <a:ext cx="6451104" cy="405638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nb-NO"/>
          </a:p>
        </p:txBody>
      </p:sp>
      <p:sp>
        <p:nvSpPr>
          <p:cNvPr id="4" name="Plassholder for tekst 3"/>
          <p:cNvSpPr>
            <a:spLocks noGrp="1"/>
          </p:cNvSpPr>
          <p:nvPr>
            <p:ph type="body" sz="half" idx="2"/>
          </p:nvPr>
        </p:nvSpPr>
        <p:spPr>
          <a:xfrm>
            <a:off x="7313450" y="3343199"/>
            <a:ext cx="1579030" cy="1172768"/>
          </a:xfrm>
        </p:spPr>
        <p:txBody>
          <a:bodyPr>
            <a:normAutofit/>
          </a:bodyPr>
          <a:lstStyle>
            <a:lvl1pPr marL="0" indent="0">
              <a:buNone/>
              <a:defRPr sz="1600" i="0">
                <a:solidFill>
                  <a:schemeClr val="bg2">
                    <a:lumMod val="25000"/>
                  </a:schemeClr>
                </a:solidFill>
                <a:latin typeface="+mn-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Plassholder for dato 3"/>
          <p:cNvSpPr>
            <a:spLocks noGrp="1"/>
          </p:cNvSpPr>
          <p:nvPr>
            <p:ph type="dt" sz="half" idx="10"/>
          </p:nvPr>
        </p:nvSpPr>
        <p:spPr>
          <a:xfrm>
            <a:off x="7121689" y="4696194"/>
            <a:ext cx="864096" cy="273844"/>
          </a:xfrm>
          <a:prstGeom prst="rect">
            <a:avLst/>
          </a:prstGeom>
        </p:spPr>
        <p:txBody>
          <a:bodyPr/>
          <a:lstStyle>
            <a:lvl1pPr>
              <a:defRPr sz="1000">
                <a:solidFill>
                  <a:schemeClr val="bg1"/>
                </a:solidFill>
              </a:defRPr>
            </a:lvl1pPr>
          </a:lstStyle>
          <a:p>
            <a:fld id="{91F4389C-DD82-4AFA-AA03-FD1596933681}" type="datetime1">
              <a:rPr lang="nb-NO" smtClean="0"/>
              <a:pPr/>
              <a:t>26.04.2021</a:t>
            </a:fld>
            <a:endParaRPr lang="nb-NO"/>
          </a:p>
        </p:txBody>
      </p:sp>
      <p:sp>
        <p:nvSpPr>
          <p:cNvPr id="9" name="Plassholder for bunntekst 4"/>
          <p:cNvSpPr>
            <a:spLocks noGrp="1"/>
          </p:cNvSpPr>
          <p:nvPr>
            <p:ph type="ftr" sz="quarter" idx="3"/>
          </p:nvPr>
        </p:nvSpPr>
        <p:spPr>
          <a:xfrm>
            <a:off x="827584" y="4696194"/>
            <a:ext cx="6251507" cy="273844"/>
          </a:xfrm>
          <a:prstGeom prst="rect">
            <a:avLst/>
          </a:prstGeom>
        </p:spPr>
        <p:txBody>
          <a:bodyPr/>
          <a:lstStyle>
            <a:lvl1pPr>
              <a:defRPr sz="1000" baseline="0">
                <a:solidFill>
                  <a:schemeClr val="bg1"/>
                </a:solidFill>
              </a:defRPr>
            </a:lvl1pPr>
          </a:lstStyle>
          <a:p>
            <a:endParaRPr lang="nb-NO"/>
          </a:p>
        </p:txBody>
      </p:sp>
      <p:sp>
        <p:nvSpPr>
          <p:cNvPr id="10" name="Plassholder for lysbildenummer 5"/>
          <p:cNvSpPr>
            <a:spLocks noGrp="1"/>
          </p:cNvSpPr>
          <p:nvPr>
            <p:ph type="sldNum" sz="quarter" idx="4"/>
          </p:nvPr>
        </p:nvSpPr>
        <p:spPr>
          <a:xfrm>
            <a:off x="8028383" y="4696194"/>
            <a:ext cx="658417" cy="273844"/>
          </a:xfrm>
          <a:prstGeom prst="rect">
            <a:avLst/>
          </a:prstGeom>
        </p:spPr>
        <p:txBody>
          <a:bodyPr/>
          <a:lstStyle>
            <a:lvl1pPr algn="r">
              <a:defRPr sz="1000" baseline="0">
                <a:solidFill>
                  <a:schemeClr val="bg1"/>
                </a:solidFill>
              </a:defRPr>
            </a:lvl1pPr>
          </a:lstStyle>
          <a:p>
            <a:fld id="{A3C48454-B44F-47E8-8EF6-1E7D8C3485C6}" type="slidenum">
              <a:rPr lang="nb-NO" smtClean="0"/>
              <a:pPr/>
              <a:t>‹#›</a:t>
            </a:fld>
            <a:endParaRPr lang="nb-NO"/>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om side">
    <p:spTree>
      <p:nvGrpSpPr>
        <p:cNvPr id="1" name=""/>
        <p:cNvGrpSpPr/>
        <p:nvPr/>
      </p:nvGrpSpPr>
      <p:grpSpPr>
        <a:xfrm>
          <a:off x="0" y="0"/>
          <a:ext cx="0" cy="0"/>
          <a:chOff x="0" y="0"/>
          <a:chExt cx="0" cy="0"/>
        </a:xfrm>
      </p:grpSpPr>
      <p:sp>
        <p:nvSpPr>
          <p:cNvPr id="8" name="Plassholder for dato 3"/>
          <p:cNvSpPr>
            <a:spLocks noGrp="1"/>
          </p:cNvSpPr>
          <p:nvPr>
            <p:ph type="dt" sz="half" idx="2"/>
          </p:nvPr>
        </p:nvSpPr>
        <p:spPr>
          <a:xfrm>
            <a:off x="7121689" y="4696194"/>
            <a:ext cx="864096" cy="273844"/>
          </a:xfrm>
          <a:prstGeom prst="rect">
            <a:avLst/>
          </a:prstGeom>
        </p:spPr>
        <p:txBody>
          <a:bodyPr/>
          <a:lstStyle>
            <a:lvl1pPr>
              <a:defRPr sz="1000">
                <a:solidFill>
                  <a:schemeClr val="bg1"/>
                </a:solidFill>
              </a:defRPr>
            </a:lvl1pPr>
          </a:lstStyle>
          <a:p>
            <a:fld id="{91F4389C-DD82-4AFA-AA03-FD1596933681}" type="datetime1">
              <a:rPr lang="nb-NO" smtClean="0"/>
              <a:pPr/>
              <a:t>26.04.2021</a:t>
            </a:fld>
            <a:endParaRPr lang="nb-NO"/>
          </a:p>
        </p:txBody>
      </p:sp>
      <p:sp>
        <p:nvSpPr>
          <p:cNvPr id="9" name="Plassholder for bunntekst 4"/>
          <p:cNvSpPr>
            <a:spLocks noGrp="1"/>
          </p:cNvSpPr>
          <p:nvPr>
            <p:ph type="ftr" sz="quarter" idx="3"/>
          </p:nvPr>
        </p:nvSpPr>
        <p:spPr>
          <a:xfrm>
            <a:off x="827584" y="4696194"/>
            <a:ext cx="6251507" cy="273844"/>
          </a:xfrm>
          <a:prstGeom prst="rect">
            <a:avLst/>
          </a:prstGeom>
        </p:spPr>
        <p:txBody>
          <a:bodyPr/>
          <a:lstStyle>
            <a:lvl1pPr>
              <a:defRPr sz="1000" baseline="0">
                <a:solidFill>
                  <a:schemeClr val="bg1"/>
                </a:solidFill>
              </a:defRPr>
            </a:lvl1pPr>
          </a:lstStyle>
          <a:p>
            <a:endParaRPr lang="nb-NO"/>
          </a:p>
        </p:txBody>
      </p:sp>
      <p:sp>
        <p:nvSpPr>
          <p:cNvPr id="10" name="Plassholder for lysbildenummer 5"/>
          <p:cNvSpPr>
            <a:spLocks noGrp="1"/>
          </p:cNvSpPr>
          <p:nvPr>
            <p:ph type="sldNum" sz="quarter" idx="4"/>
          </p:nvPr>
        </p:nvSpPr>
        <p:spPr>
          <a:xfrm>
            <a:off x="8028383" y="4696194"/>
            <a:ext cx="658417" cy="273844"/>
          </a:xfrm>
          <a:prstGeom prst="rect">
            <a:avLst/>
          </a:prstGeom>
        </p:spPr>
        <p:txBody>
          <a:bodyPr/>
          <a:lstStyle>
            <a:lvl1pPr algn="r">
              <a:defRPr sz="1000" baseline="0">
                <a:solidFill>
                  <a:schemeClr val="bg1"/>
                </a:solidFill>
              </a:defRPr>
            </a:lvl1pPr>
          </a:lstStyle>
          <a:p>
            <a:fld id="{A3C48454-B44F-47E8-8EF6-1E7D8C3485C6}" type="slidenum">
              <a:rPr lang="nb-NO" smtClean="0"/>
              <a:pPr/>
              <a:t>‹#›</a:t>
            </a:fld>
            <a:endParaRPr lang="nb-NO"/>
          </a:p>
        </p:txBody>
      </p:sp>
    </p:spTree>
    <p:extLst>
      <p:ext uri="{BB962C8B-B14F-4D97-AF65-F5344CB8AC3E}">
        <p14:creationId xmlns:p14="http://schemas.microsoft.com/office/powerpoint/2010/main" val="16270487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Siste side (valgfri)">
    <p:spTree>
      <p:nvGrpSpPr>
        <p:cNvPr id="1" name=""/>
        <p:cNvGrpSpPr/>
        <p:nvPr/>
      </p:nvGrpSpPr>
      <p:grpSpPr>
        <a:xfrm>
          <a:off x="0" y="0"/>
          <a:ext cx="0" cy="0"/>
          <a:chOff x="0" y="0"/>
          <a:chExt cx="0" cy="0"/>
        </a:xfrm>
      </p:grpSpPr>
      <p:sp>
        <p:nvSpPr>
          <p:cNvPr id="18" name="Rektangel 17"/>
          <p:cNvSpPr/>
          <p:nvPr userDrawn="1"/>
        </p:nvSpPr>
        <p:spPr>
          <a:xfrm>
            <a:off x="179512" y="4628044"/>
            <a:ext cx="540488" cy="319970"/>
          </a:xfrm>
          <a:prstGeom prst="rect">
            <a:avLst/>
          </a:prstGeom>
          <a:solidFill>
            <a:srgbClr val="6666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solidFill>
                <a:srgbClr val="ACAEB0"/>
              </a:solidFill>
            </a:endParaRPr>
          </a:p>
        </p:txBody>
      </p:sp>
      <p:sp>
        <p:nvSpPr>
          <p:cNvPr id="21" name="TekstSylinder 20"/>
          <p:cNvSpPr txBox="1"/>
          <p:nvPr userDrawn="1"/>
        </p:nvSpPr>
        <p:spPr>
          <a:xfrm>
            <a:off x="545275" y="4227934"/>
            <a:ext cx="2667528" cy="400110"/>
          </a:xfrm>
          <a:prstGeom prst="rect">
            <a:avLst/>
          </a:prstGeom>
          <a:noFill/>
        </p:spPr>
        <p:txBody>
          <a:bodyPr wrap="square" rtlCol="0">
            <a:spAutoFit/>
          </a:bodyPr>
          <a:lstStyle/>
          <a:p>
            <a:r>
              <a:rPr lang="en-US" sz="1000" b="0">
                <a:solidFill>
                  <a:schemeClr val="bg1"/>
                </a:solidFill>
              </a:rPr>
              <a:t>NORGES GEOTEKNISKE INSTITUTT</a:t>
            </a:r>
          </a:p>
          <a:p>
            <a:r>
              <a:rPr lang="en-US" sz="1000" b="0">
                <a:solidFill>
                  <a:schemeClr val="bg1"/>
                </a:solidFill>
              </a:rPr>
              <a:t>NGI.NO</a:t>
            </a:r>
            <a:endParaRPr lang="nb-NO" sz="1000" b="0">
              <a:solidFill>
                <a:schemeClr val="bg1"/>
              </a:solidFill>
            </a:endParaRPr>
          </a:p>
        </p:txBody>
      </p:sp>
      <p:pic>
        <p:nvPicPr>
          <p:cNvPr id="10" name="Bilde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39138" y="555526"/>
            <a:ext cx="926672" cy="432854"/>
          </a:xfrm>
          <a:prstGeom prst="rect">
            <a:avLst/>
          </a:prstGeom>
        </p:spPr>
      </p:pic>
      <p:sp>
        <p:nvSpPr>
          <p:cNvPr id="7" name="TekstSylinder 6">
            <a:extLst>
              <a:ext uri="{FF2B5EF4-FFF2-40B4-BE49-F238E27FC236}">
                <a16:creationId xmlns:a16="http://schemas.microsoft.com/office/drawing/2014/main" id="{14DFB280-E8CB-4799-AE53-99FF476CC403}"/>
              </a:ext>
            </a:extLst>
          </p:cNvPr>
          <p:cNvSpPr txBox="1"/>
          <p:nvPr userDrawn="1"/>
        </p:nvSpPr>
        <p:spPr>
          <a:xfrm>
            <a:off x="3663410" y="2668497"/>
            <a:ext cx="1817180" cy="400110"/>
          </a:xfrm>
          <a:prstGeom prst="rect">
            <a:avLst/>
          </a:prstGeom>
          <a:noFill/>
        </p:spPr>
        <p:txBody>
          <a:bodyPr wrap="square" rtlCol="0">
            <a:spAutoFit/>
          </a:bodyPr>
          <a:lstStyle/>
          <a:p>
            <a:r>
              <a:rPr lang="nb-NO" sz="2000">
                <a:solidFill>
                  <a:schemeClr val="bg1"/>
                </a:solidFill>
              </a:rPr>
              <a:t>#</a:t>
            </a:r>
            <a:r>
              <a:rPr lang="nb-NO" sz="2000" err="1">
                <a:solidFill>
                  <a:schemeClr val="bg1"/>
                </a:solidFill>
              </a:rPr>
              <a:t>påsikkergrunn</a:t>
            </a:r>
            <a:endParaRPr lang="nb-NO" sz="2000">
              <a:solidFill>
                <a:schemeClr val="bg1"/>
              </a:solidFill>
            </a:endParaRPr>
          </a:p>
        </p:txBody>
      </p:sp>
      <p:pic>
        <p:nvPicPr>
          <p:cNvPr id="8" name="Grafikk 7">
            <a:extLst>
              <a:ext uri="{FF2B5EF4-FFF2-40B4-BE49-F238E27FC236}">
                <a16:creationId xmlns:a16="http://schemas.microsoft.com/office/drawing/2014/main" id="{B4750B00-6E10-4932-8430-EAC95DFEC80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2762799" y="1958485"/>
            <a:ext cx="3618402" cy="626470"/>
          </a:xfrm>
          <a:prstGeom prst="rect">
            <a:avLst/>
          </a:prstGeom>
        </p:spPr>
      </p:pic>
    </p:spTree>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Rektangel 5"/>
          <p:cNvSpPr/>
          <p:nvPr userDrawn="1"/>
        </p:nvSpPr>
        <p:spPr>
          <a:xfrm>
            <a:off x="0" y="0"/>
            <a:ext cx="9144000" cy="5143500"/>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2" name="Plassholder for tittel 1"/>
          <p:cNvSpPr>
            <a:spLocks noGrp="1"/>
          </p:cNvSpPr>
          <p:nvPr>
            <p:ph type="title"/>
          </p:nvPr>
        </p:nvSpPr>
        <p:spPr>
          <a:xfrm>
            <a:off x="827584" y="205979"/>
            <a:ext cx="7859216" cy="857250"/>
          </a:xfrm>
          <a:prstGeom prst="rect">
            <a:avLst/>
          </a:prstGeom>
        </p:spPr>
        <p:txBody>
          <a:bodyPr vert="horz" lIns="91440" tIns="45720" rIns="91440" bIns="45720" rtlCol="0" anchor="ctr">
            <a:normAutofit/>
          </a:bodyPr>
          <a:lstStyle/>
          <a:p>
            <a:r>
              <a:rPr lang="nb-NO"/>
              <a:t>Klikk for å redigere tittelstil</a:t>
            </a:r>
          </a:p>
        </p:txBody>
      </p:sp>
      <p:sp>
        <p:nvSpPr>
          <p:cNvPr id="3" name="Plassholder for tekst 2"/>
          <p:cNvSpPr>
            <a:spLocks noGrp="1"/>
          </p:cNvSpPr>
          <p:nvPr>
            <p:ph type="body" idx="1"/>
          </p:nvPr>
        </p:nvSpPr>
        <p:spPr>
          <a:xfrm>
            <a:off x="827584" y="1063229"/>
            <a:ext cx="7859216" cy="3531394"/>
          </a:xfrm>
          <a:prstGeom prst="rect">
            <a:avLst/>
          </a:prstGeom>
          <a:noFill/>
        </p:spPr>
        <p:txBody>
          <a:bodyPr vert="horz" lIns="91440" tIns="45720" rIns="91440" bIns="45720" rtlCol="0">
            <a:normAutofit/>
          </a:bodyPr>
          <a:lstStyle/>
          <a:p>
            <a:pPr lvl="0"/>
            <a:r>
              <a:rPr lang="nb-NO"/>
              <a:t>Klikk for å redigere tekststiler i malen</a:t>
            </a:r>
          </a:p>
        </p:txBody>
      </p:sp>
      <p:sp>
        <p:nvSpPr>
          <p:cNvPr id="11" name="Plassholder for dato 3"/>
          <p:cNvSpPr>
            <a:spLocks noGrp="1"/>
          </p:cNvSpPr>
          <p:nvPr>
            <p:ph type="dt" sz="half" idx="2"/>
          </p:nvPr>
        </p:nvSpPr>
        <p:spPr>
          <a:xfrm>
            <a:off x="7121689" y="4696194"/>
            <a:ext cx="864096" cy="273844"/>
          </a:xfrm>
          <a:prstGeom prst="rect">
            <a:avLst/>
          </a:prstGeom>
        </p:spPr>
        <p:txBody>
          <a:bodyPr/>
          <a:lstStyle>
            <a:lvl1pPr>
              <a:defRPr sz="1000">
                <a:solidFill>
                  <a:schemeClr val="bg1"/>
                </a:solidFill>
              </a:defRPr>
            </a:lvl1pPr>
          </a:lstStyle>
          <a:p>
            <a:fld id="{91F4389C-DD82-4AFA-AA03-FD1596933681}" type="datetime1">
              <a:rPr lang="nb-NO" smtClean="0"/>
              <a:pPr/>
              <a:t>26.04.2021</a:t>
            </a:fld>
            <a:endParaRPr lang="nb-NO"/>
          </a:p>
        </p:txBody>
      </p:sp>
      <p:sp>
        <p:nvSpPr>
          <p:cNvPr id="12" name="Plassholder for bunntekst 4"/>
          <p:cNvSpPr>
            <a:spLocks noGrp="1"/>
          </p:cNvSpPr>
          <p:nvPr>
            <p:ph type="ftr" sz="quarter" idx="3"/>
          </p:nvPr>
        </p:nvSpPr>
        <p:spPr>
          <a:xfrm>
            <a:off x="827584" y="4696194"/>
            <a:ext cx="6251507" cy="273844"/>
          </a:xfrm>
          <a:prstGeom prst="rect">
            <a:avLst/>
          </a:prstGeom>
        </p:spPr>
        <p:txBody>
          <a:bodyPr/>
          <a:lstStyle>
            <a:lvl1pPr>
              <a:defRPr sz="1000" baseline="0">
                <a:solidFill>
                  <a:schemeClr val="bg1"/>
                </a:solidFill>
              </a:defRPr>
            </a:lvl1pPr>
          </a:lstStyle>
          <a:p>
            <a:endParaRPr lang="nb-NO"/>
          </a:p>
        </p:txBody>
      </p:sp>
      <p:sp>
        <p:nvSpPr>
          <p:cNvPr id="13" name="Plassholder for lysbildenummer 5"/>
          <p:cNvSpPr>
            <a:spLocks noGrp="1"/>
          </p:cNvSpPr>
          <p:nvPr>
            <p:ph type="sldNum" sz="quarter" idx="4"/>
          </p:nvPr>
        </p:nvSpPr>
        <p:spPr>
          <a:xfrm>
            <a:off x="8028383" y="4696194"/>
            <a:ext cx="658417" cy="273844"/>
          </a:xfrm>
          <a:prstGeom prst="rect">
            <a:avLst/>
          </a:prstGeom>
        </p:spPr>
        <p:txBody>
          <a:bodyPr/>
          <a:lstStyle>
            <a:lvl1pPr algn="r">
              <a:defRPr sz="1000" baseline="0">
                <a:solidFill>
                  <a:schemeClr val="bg1"/>
                </a:solidFill>
              </a:defRPr>
            </a:lvl1pPr>
          </a:lstStyle>
          <a:p>
            <a:fld id="{A3C48454-B44F-47E8-8EF6-1E7D8C3485C6}" type="slidenum">
              <a:rPr lang="nb-NO" smtClean="0"/>
              <a:pPr/>
              <a:t>‹#›</a:t>
            </a:fld>
            <a:endParaRPr lang="nb-NO"/>
          </a:p>
        </p:txBody>
      </p:sp>
      <p:pic>
        <p:nvPicPr>
          <p:cNvPr id="9" name="Bilde 8"/>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251520" y="4663948"/>
            <a:ext cx="432048" cy="201812"/>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63" r:id="rId2"/>
    <p:sldLayoutId id="2147483650" r:id="rId3"/>
    <p:sldLayoutId id="2147483665" r:id="rId4"/>
    <p:sldLayoutId id="2147483654" r:id="rId5"/>
    <p:sldLayoutId id="2147483661" r:id="rId6"/>
    <p:sldLayoutId id="2147483662" r:id="rId7"/>
    <p:sldLayoutId id="2147483657" r:id="rId8"/>
    <p:sldLayoutId id="2147483664" r:id="rId9"/>
    <p:sldLayoutId id="2147483655" r:id="rId10"/>
  </p:sldLayoutIdLst>
  <p:hf sldNum="0" hdr="0" ftr="0" dt="0"/>
  <p:txStyles>
    <p:titleStyle>
      <a:lvl1pPr algn="l" defTabSz="914400" rtl="0" eaLnBrk="1" latinLnBrk="0" hangingPunct="1">
        <a:spcBef>
          <a:spcPct val="0"/>
        </a:spcBef>
        <a:buNone/>
        <a:defRPr sz="3200" b="0" kern="1200">
          <a:solidFill>
            <a:srgbClr val="EC7F6C"/>
          </a:solidFill>
          <a:latin typeface="Times New Roman" panose="02020603050405020304" pitchFamily="18" charset="0"/>
          <a:ea typeface="Cambria Math" panose="02040503050406030204" pitchFamily="18" charset="0"/>
          <a:cs typeface="Times New Roman" panose="02020603050405020304" pitchFamily="18" charset="0"/>
        </a:defRPr>
      </a:lvl1pPr>
    </p:titleStyle>
    <p:bodyStyle>
      <a:lvl1pPr marL="342900" indent="-342900" algn="l" defTabSz="914400" rtl="0" eaLnBrk="1" latinLnBrk="0" hangingPunct="1">
        <a:spcBef>
          <a:spcPct val="20000"/>
        </a:spcBef>
        <a:buFontTx/>
        <a:buBlip>
          <a:blip r:embed="rId13"/>
        </a:buBlip>
        <a:defRPr sz="2200" kern="1200" baseline="0">
          <a:solidFill>
            <a:schemeClr val="bg1"/>
          </a:solidFill>
          <a:latin typeface="+mn-lt"/>
          <a:ea typeface="+mn-ea"/>
          <a:cs typeface="Arial" pitchFamily="34" charset="0"/>
        </a:defRPr>
      </a:lvl1pPr>
      <a:lvl2pPr marL="742950" indent="-285750" algn="l" defTabSz="914400" rtl="0" eaLnBrk="1" latinLnBrk="0" hangingPunct="1">
        <a:spcBef>
          <a:spcPct val="20000"/>
        </a:spcBef>
        <a:buFontTx/>
        <a:buNone/>
        <a:defRPr sz="2000" kern="1200">
          <a:solidFill>
            <a:schemeClr val="tx1"/>
          </a:solidFill>
          <a:latin typeface="Arial" pitchFamily="34" charset="0"/>
          <a:ea typeface="+mn-ea"/>
          <a:cs typeface="Arial" pitchFamily="34" charset="0"/>
        </a:defRPr>
      </a:lvl2pPr>
      <a:lvl3pPr marL="1143000" indent="-228600" algn="l" defTabSz="914400" rtl="0" eaLnBrk="1" latinLnBrk="0" hangingPunct="1">
        <a:spcBef>
          <a:spcPct val="20000"/>
        </a:spcBef>
        <a:buFontTx/>
        <a:buNone/>
        <a:defRPr sz="2000" kern="1200">
          <a:solidFill>
            <a:schemeClr val="tx1"/>
          </a:solidFill>
          <a:latin typeface="Arial" pitchFamily="34" charset="0"/>
          <a:ea typeface="+mn-ea"/>
          <a:cs typeface="Arial" pitchFamily="34" charset="0"/>
        </a:defRPr>
      </a:lvl3pPr>
      <a:lvl4pPr marL="1600200" indent="-228600" algn="l" defTabSz="914400" rtl="0" eaLnBrk="1" latinLnBrk="0" hangingPunct="1">
        <a:spcBef>
          <a:spcPct val="20000"/>
        </a:spcBef>
        <a:buFontTx/>
        <a:buNone/>
        <a:defRPr sz="2000" kern="1200">
          <a:solidFill>
            <a:schemeClr val="tx1"/>
          </a:solidFill>
          <a:latin typeface="Arial" pitchFamily="34" charset="0"/>
          <a:ea typeface="+mn-ea"/>
          <a:cs typeface="Arial" pitchFamily="34" charset="0"/>
        </a:defRPr>
      </a:lvl4pPr>
      <a:lvl5pPr marL="2057400" indent="-228600" algn="l" defTabSz="914400" rtl="0" eaLnBrk="1" latinLnBrk="0" hangingPunct="1">
        <a:spcBef>
          <a:spcPct val="20000"/>
        </a:spcBef>
        <a:buFontTx/>
        <a:buNone/>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25.xml"/><Relationship Id="rId3" Type="http://schemas.openxmlformats.org/officeDocument/2006/relationships/slideLayout" Target="../slideLayouts/slideLayout9.xml"/><Relationship Id="rId7" Type="http://schemas.openxmlformats.org/officeDocument/2006/relationships/slide" Target="slide19.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slide" Target="slide9.xml"/><Relationship Id="rId11" Type="http://schemas.openxmlformats.org/officeDocument/2006/relationships/image" Target="../media/image7.png"/><Relationship Id="rId5" Type="http://schemas.openxmlformats.org/officeDocument/2006/relationships/slide" Target="slide2.xml"/><Relationship Id="rId10" Type="http://schemas.openxmlformats.org/officeDocument/2006/relationships/image" Target="../media/image6.png"/><Relationship Id="rId4" Type="http://schemas.openxmlformats.org/officeDocument/2006/relationships/image" Target="../media/image5.JPG"/><Relationship Id="rId9" Type="http://schemas.openxmlformats.org/officeDocument/2006/relationships/slide" Target="slide29.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4.xml"/><Relationship Id="rId7" Type="http://schemas.openxmlformats.org/officeDocument/2006/relationships/slide" Target="slide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8.png"/><Relationship Id="rId5" Type="http://schemas.openxmlformats.org/officeDocument/2006/relationships/slide" Target="slide8.xml"/><Relationship Id="rId10" Type="http://schemas.openxmlformats.org/officeDocument/2006/relationships/image" Target="../media/image6.png"/><Relationship Id="rId4" Type="http://schemas.openxmlformats.org/officeDocument/2006/relationships/slide" Target="slide3.xml"/><Relationship Id="rId9"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8.png"/><Relationship Id="rId3" Type="http://schemas.openxmlformats.org/officeDocument/2006/relationships/slideLayout" Target="../slideLayouts/slideLayout3.xml"/><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audio" Target="../media/media3.m4a"/><Relationship Id="rId16" Type="http://schemas.openxmlformats.org/officeDocument/2006/relationships/image" Target="../media/image6.png"/><Relationship Id="rId1" Type="http://schemas.microsoft.com/office/2007/relationships/media" Target="../media/media3.m4a"/><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5" Type="http://schemas.openxmlformats.org/officeDocument/2006/relationships/image" Target="../media/image9.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 Id="rId14" Type="http://schemas.openxmlformats.org/officeDocument/2006/relationships/slide" Target="slide1.xml"/></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3.xml"/><Relationship Id="rId7" Type="http://schemas.openxmlformats.org/officeDocument/2006/relationships/image" Target="../media/image9.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slide" Target="slide1.xml"/><Relationship Id="rId5" Type="http://schemas.openxmlformats.org/officeDocument/2006/relationships/image" Target="../media/image8.png"/><Relationship Id="rId4" Type="http://schemas.openxmlformats.org/officeDocument/2006/relationships/image" Target="../media/image20.jpeg"/></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3.xml"/><Relationship Id="rId7" Type="http://schemas.openxmlformats.org/officeDocument/2006/relationships/image" Target="../media/image9.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slide" Target="slide1.xml"/><Relationship Id="rId5" Type="http://schemas.openxmlformats.org/officeDocument/2006/relationships/image" Target="../media/image8.png"/><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8" Type="http://schemas.openxmlformats.org/officeDocument/2006/relationships/image" Target="../media/image22.wmf"/><Relationship Id="rId13" Type="http://schemas.openxmlformats.org/officeDocument/2006/relationships/image" Target="../media/image8.png"/><Relationship Id="rId3" Type="http://schemas.openxmlformats.org/officeDocument/2006/relationships/audio" Target="../media/media6.m4a"/><Relationship Id="rId7" Type="http://schemas.openxmlformats.org/officeDocument/2006/relationships/oleObject" Target="../embeddings/oleObject1.bin"/><Relationship Id="rId12" Type="http://schemas.openxmlformats.org/officeDocument/2006/relationships/image" Target="../media/image27.jpeg"/><Relationship Id="rId2" Type="http://schemas.microsoft.com/office/2007/relationships/media" Target="../media/media6.m4a"/><Relationship Id="rId16" Type="http://schemas.openxmlformats.org/officeDocument/2006/relationships/image" Target="../media/image6.png"/><Relationship Id="rId1" Type="http://schemas.openxmlformats.org/officeDocument/2006/relationships/vmlDrawing" Target="../drawings/vmlDrawing1.vml"/><Relationship Id="rId6" Type="http://schemas.openxmlformats.org/officeDocument/2006/relationships/image" Target="../media/image24.jpeg"/><Relationship Id="rId11" Type="http://schemas.openxmlformats.org/officeDocument/2006/relationships/image" Target="../media/image26.jpeg"/><Relationship Id="rId5" Type="http://schemas.openxmlformats.org/officeDocument/2006/relationships/image" Target="../media/image23.jpeg"/><Relationship Id="rId15" Type="http://schemas.openxmlformats.org/officeDocument/2006/relationships/image" Target="../media/image9.png"/><Relationship Id="rId10" Type="http://schemas.openxmlformats.org/officeDocument/2006/relationships/image" Target="../media/image25.png"/><Relationship Id="rId4" Type="http://schemas.openxmlformats.org/officeDocument/2006/relationships/slideLayout" Target="../slideLayouts/slideLayout3.xml"/><Relationship Id="rId9" Type="http://schemas.openxmlformats.org/officeDocument/2006/relationships/image" Target="../media/image1.png"/><Relationship Id="rId14" Type="http://schemas.openxmlformats.org/officeDocument/2006/relationships/slide" Target="slide1.xml"/></Relationships>
</file>

<file path=ppt/slides/_rels/slide9.xml.rels><?xml version="1.0" encoding="UTF-8" standalone="yes"?>
<Relationships xmlns="http://schemas.openxmlformats.org/package/2006/relationships"><Relationship Id="rId8" Type="http://schemas.openxmlformats.org/officeDocument/2006/relationships/slide" Target="slide1.xml"/><Relationship Id="rId3" Type="http://schemas.openxmlformats.org/officeDocument/2006/relationships/slideLayout" Target="../slideLayouts/slideLayout4.xml"/><Relationship Id="rId7" Type="http://schemas.openxmlformats.org/officeDocument/2006/relationships/image" Target="../media/image8.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slide" Target="slide13.xml"/><Relationship Id="rId11" Type="http://schemas.openxmlformats.org/officeDocument/2006/relationships/image" Target="../media/image6.png"/><Relationship Id="rId5" Type="http://schemas.openxmlformats.org/officeDocument/2006/relationships/slide" Target="slide10.xml"/><Relationship Id="rId10" Type="http://schemas.openxmlformats.org/officeDocument/2006/relationships/image" Target="../media/image28.jpeg"/><Relationship Id="rId4" Type="http://schemas.openxmlformats.org/officeDocument/2006/relationships/notesSlide" Target="../notesSlides/notesSlide1.xml"/><Relationship Id="rId9"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28.jpeg"/><Relationship Id="rId5" Type="http://schemas.openxmlformats.org/officeDocument/2006/relationships/hyperlink" Target="https://www.youtube.com/watch?v=j1nE4U-c9s8" TargetMode="Externa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slide" Target="slide1.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3.xml"/><Relationship Id="rId7" Type="http://schemas.openxmlformats.org/officeDocument/2006/relationships/image" Target="../media/image6.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31.png"/><Relationship Id="rId5" Type="http://schemas.openxmlformats.org/officeDocument/2006/relationships/image" Target="../media/image30.jpeg"/><Relationship Id="rId10" Type="http://schemas.openxmlformats.org/officeDocument/2006/relationships/image" Target="../media/image9.png"/><Relationship Id="rId4" Type="http://schemas.openxmlformats.org/officeDocument/2006/relationships/image" Target="../media/image29.png"/><Relationship Id="rId9" Type="http://schemas.openxmlformats.org/officeDocument/2006/relationships/slide" Target="slide1.xml"/></Relationships>
</file>

<file path=ppt/slides/_rels/slide13.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media9.m4a"/><Relationship Id="rId7" Type="http://schemas.openxmlformats.org/officeDocument/2006/relationships/image" Target="../media/image32.wmf"/><Relationship Id="rId2" Type="http://schemas.microsoft.com/office/2007/relationships/media" Target="../media/media9.m4a"/><Relationship Id="rId1" Type="http://schemas.openxmlformats.org/officeDocument/2006/relationships/vmlDrawing" Target="../drawings/vmlDrawing2.vml"/><Relationship Id="rId6" Type="http://schemas.openxmlformats.org/officeDocument/2006/relationships/oleObject" Target="../embeddings/oleObject2.bin"/><Relationship Id="rId11" Type="http://schemas.openxmlformats.org/officeDocument/2006/relationships/image" Target="../media/image9.png"/><Relationship Id="rId5" Type="http://schemas.openxmlformats.org/officeDocument/2006/relationships/image" Target="../media/image33.png"/><Relationship Id="rId10" Type="http://schemas.openxmlformats.org/officeDocument/2006/relationships/slide" Target="slide1.xml"/><Relationship Id="rId4" Type="http://schemas.openxmlformats.org/officeDocument/2006/relationships/slideLayout" Target="../slideLayouts/slideLayout3.xml"/><Relationship Id="rId9" Type="http://schemas.openxmlformats.org/officeDocument/2006/relationships/image" Target="../media/image8.png"/></Relationships>
</file>

<file path=ppt/slides/_rels/slide1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3.xml"/><Relationship Id="rId7" Type="http://schemas.openxmlformats.org/officeDocument/2006/relationships/image" Target="../media/image9.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slide" Target="slide1.xml"/><Relationship Id="rId5" Type="http://schemas.openxmlformats.org/officeDocument/2006/relationships/image" Target="../media/image8.png"/><Relationship Id="rId4" Type="http://schemas.openxmlformats.org/officeDocument/2006/relationships/image" Target="../media/image34.png"/></Relationships>
</file>

<file path=ppt/slides/_rels/slide16.xml.rels><?xml version="1.0" encoding="UTF-8" standalone="yes"?>
<Relationships xmlns="http://schemas.openxmlformats.org/package/2006/relationships"><Relationship Id="rId8" Type="http://schemas.openxmlformats.org/officeDocument/2006/relationships/image" Target="../media/image32.wmf"/><Relationship Id="rId3" Type="http://schemas.microsoft.com/office/2007/relationships/media" Target="../media/media11.m4a"/><Relationship Id="rId7" Type="http://schemas.openxmlformats.org/officeDocument/2006/relationships/oleObject" Target="../embeddings/oleObject3.bin"/><Relationship Id="rId12" Type="http://schemas.openxmlformats.org/officeDocument/2006/relationships/image" Target="../media/image6.png"/><Relationship Id="rId2" Type="http://schemas.openxmlformats.org/officeDocument/2006/relationships/audio" Target="NULL" TargetMode="External"/><Relationship Id="rId1" Type="http://schemas.openxmlformats.org/officeDocument/2006/relationships/vmlDrawing" Target="../drawings/vmlDrawing3.vml"/><Relationship Id="rId6" Type="http://schemas.openxmlformats.org/officeDocument/2006/relationships/image" Target="../media/image36.png"/><Relationship Id="rId11" Type="http://schemas.openxmlformats.org/officeDocument/2006/relationships/image" Target="../media/image9.png"/><Relationship Id="rId5" Type="http://schemas.openxmlformats.org/officeDocument/2006/relationships/image" Target="../media/image35.png"/><Relationship Id="rId10" Type="http://schemas.openxmlformats.org/officeDocument/2006/relationships/slide" Target="slide1.xml"/><Relationship Id="rId4" Type="http://schemas.openxmlformats.org/officeDocument/2006/relationships/slideLayout" Target="../slideLayouts/slideLayout3.xml"/><Relationship Id="rId9" Type="http://schemas.openxmlformats.org/officeDocument/2006/relationships/image" Target="../media/image8.png"/></Relationships>
</file>

<file path=ppt/slides/_rels/slide17.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slideLayout" Target="../slideLayouts/slideLayout3.xml"/><Relationship Id="rId7" Type="http://schemas.openxmlformats.org/officeDocument/2006/relationships/image" Target="../media/image37.jpe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9.png"/><Relationship Id="rId5" Type="http://schemas.openxmlformats.org/officeDocument/2006/relationships/slide" Target="slide1.xml"/><Relationship Id="rId10" Type="http://schemas.openxmlformats.org/officeDocument/2006/relationships/image" Target="../media/image6.png"/><Relationship Id="rId4" Type="http://schemas.openxmlformats.org/officeDocument/2006/relationships/image" Target="../media/image8.png"/><Relationship Id="rId9" Type="http://schemas.openxmlformats.org/officeDocument/2006/relationships/image" Target="../media/image39.png"/></Relationships>
</file>

<file path=ppt/slides/_rels/slide18.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8" Type="http://schemas.openxmlformats.org/officeDocument/2006/relationships/slide" Target="slide20.xml"/><Relationship Id="rId3" Type="http://schemas.openxmlformats.org/officeDocument/2006/relationships/slideLayout" Target="../slideLayouts/slideLayout4.xml"/><Relationship Id="rId7" Type="http://schemas.openxmlformats.org/officeDocument/2006/relationships/image" Target="../media/image9.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slide" Target="slide1.xml"/><Relationship Id="rId11" Type="http://schemas.openxmlformats.org/officeDocument/2006/relationships/image" Target="../media/image6.png"/><Relationship Id="rId5" Type="http://schemas.openxmlformats.org/officeDocument/2006/relationships/image" Target="../media/image8.png"/><Relationship Id="rId10" Type="http://schemas.openxmlformats.org/officeDocument/2006/relationships/image" Target="../media/image40.jpeg"/><Relationship Id="rId4" Type="http://schemas.openxmlformats.org/officeDocument/2006/relationships/notesSlide" Target="../notesSlides/notesSlide3.xml"/><Relationship Id="rId9" Type="http://schemas.openxmlformats.org/officeDocument/2006/relationships/slide" Target="slide22.xml"/></Relationships>
</file>

<file path=ppt/slides/_rels/slide2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audio" Target="../media/media14.m4a"/><Relationship Id="rId7" Type="http://schemas.openxmlformats.org/officeDocument/2006/relationships/slide" Target="slide1.xml"/><Relationship Id="rId12" Type="http://schemas.openxmlformats.org/officeDocument/2006/relationships/image" Target="../media/image6.png"/><Relationship Id="rId2" Type="http://schemas.microsoft.com/office/2007/relationships/media" Target="../media/media14.m4a"/><Relationship Id="rId1" Type="http://schemas.openxmlformats.org/officeDocument/2006/relationships/tags" Target="../tags/tag1.xml"/><Relationship Id="rId6" Type="http://schemas.openxmlformats.org/officeDocument/2006/relationships/image" Target="../media/image8.png"/><Relationship Id="rId11" Type="http://schemas.openxmlformats.org/officeDocument/2006/relationships/image" Target="../media/image43.png"/><Relationship Id="rId5" Type="http://schemas.openxmlformats.org/officeDocument/2006/relationships/notesSlide" Target="../notesSlides/notesSlide4.xml"/><Relationship Id="rId10" Type="http://schemas.openxmlformats.org/officeDocument/2006/relationships/image" Target="../media/image42.png"/><Relationship Id="rId4" Type="http://schemas.openxmlformats.org/officeDocument/2006/relationships/slideLayout" Target="../slideLayouts/slideLayout3.xml"/><Relationship Id="rId9" Type="http://schemas.openxmlformats.org/officeDocument/2006/relationships/image" Target="../media/image41.png"/></Relationships>
</file>

<file path=ppt/slides/_rels/slide2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audio" Target="../media/media15.m4a"/><Relationship Id="rId7" Type="http://schemas.openxmlformats.org/officeDocument/2006/relationships/slide" Target="slide1.xml"/><Relationship Id="rId2" Type="http://schemas.microsoft.com/office/2007/relationships/media" Target="../media/media15.m4a"/><Relationship Id="rId1" Type="http://schemas.openxmlformats.org/officeDocument/2006/relationships/tags" Target="../tags/tag2.xml"/><Relationship Id="rId6" Type="http://schemas.openxmlformats.org/officeDocument/2006/relationships/image" Target="../media/image8.png"/><Relationship Id="rId11" Type="http://schemas.openxmlformats.org/officeDocument/2006/relationships/image" Target="../media/image6.png"/><Relationship Id="rId5" Type="http://schemas.openxmlformats.org/officeDocument/2006/relationships/notesSlide" Target="../notesSlides/notesSlide5.xml"/><Relationship Id="rId10" Type="http://schemas.openxmlformats.org/officeDocument/2006/relationships/image" Target="../media/image45.png"/><Relationship Id="rId4" Type="http://schemas.openxmlformats.org/officeDocument/2006/relationships/slideLayout" Target="../slideLayouts/slideLayout3.xml"/><Relationship Id="rId9" Type="http://schemas.openxmlformats.org/officeDocument/2006/relationships/image" Target="../media/image44.png"/></Relationships>
</file>

<file path=ppt/slides/_rels/slide22.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notesSlide" Target="../notesSlides/notesSlide6.xml"/><Relationship Id="rId7" Type="http://schemas.openxmlformats.org/officeDocument/2006/relationships/image" Target="../media/image9.png"/><Relationship Id="rId2" Type="http://schemas.openxmlformats.org/officeDocument/2006/relationships/slideLayout" Target="../slideLayouts/slideLayout3.xml"/><Relationship Id="rId1" Type="http://schemas.openxmlformats.org/officeDocument/2006/relationships/tags" Target="../tags/tag3.xml"/><Relationship Id="rId6" Type="http://schemas.openxmlformats.org/officeDocument/2006/relationships/slide" Target="slide1.xml"/><Relationship Id="rId5" Type="http://schemas.openxmlformats.org/officeDocument/2006/relationships/image" Target="../media/image8.png"/><Relationship Id="rId4" Type="http://schemas.openxmlformats.org/officeDocument/2006/relationships/image" Target="../media/image46.JPG"/><Relationship Id="rId9" Type="http://schemas.microsoft.com/office/2007/relationships/hdphoto" Target="../media/hdphoto1.wdp"/></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audio" Target="../media/media16.m4a"/><Relationship Id="rId7" Type="http://schemas.openxmlformats.org/officeDocument/2006/relationships/image" Target="../media/image49.JPG"/><Relationship Id="rId2" Type="http://schemas.microsoft.com/office/2007/relationships/media" Target="../media/media16.m4a"/><Relationship Id="rId1" Type="http://schemas.openxmlformats.org/officeDocument/2006/relationships/tags" Target="../tags/tag4.xml"/><Relationship Id="rId6" Type="http://schemas.openxmlformats.org/officeDocument/2006/relationships/image" Target="../media/image48.png"/><Relationship Id="rId11" Type="http://schemas.openxmlformats.org/officeDocument/2006/relationships/image" Target="../media/image6.png"/><Relationship Id="rId5" Type="http://schemas.openxmlformats.org/officeDocument/2006/relationships/notesSlide" Target="../notesSlides/notesSlide7.xml"/><Relationship Id="rId10" Type="http://schemas.openxmlformats.org/officeDocument/2006/relationships/image" Target="../media/image9.png"/><Relationship Id="rId4" Type="http://schemas.openxmlformats.org/officeDocument/2006/relationships/slideLayout" Target="../slideLayouts/slideLayout3.xml"/><Relationship Id="rId9" Type="http://schemas.openxmlformats.org/officeDocument/2006/relationships/slide" Target="slide1.xml"/></Relationships>
</file>

<file path=ppt/slides/_rels/slide2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3.xml"/><Relationship Id="rId7" Type="http://schemas.openxmlformats.org/officeDocument/2006/relationships/image" Target="../media/image52.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51.png"/><Relationship Id="rId11" Type="http://schemas.openxmlformats.org/officeDocument/2006/relationships/image" Target="../media/image6.png"/><Relationship Id="rId5" Type="http://schemas.openxmlformats.org/officeDocument/2006/relationships/image" Target="../media/image50.jpeg"/><Relationship Id="rId10" Type="http://schemas.openxmlformats.org/officeDocument/2006/relationships/image" Target="../media/image9.png"/><Relationship Id="rId4" Type="http://schemas.openxmlformats.org/officeDocument/2006/relationships/notesSlide" Target="../notesSlides/notesSlide8.xml"/><Relationship Id="rId9" Type="http://schemas.openxmlformats.org/officeDocument/2006/relationships/slide" Target="slide1.xml"/></Relationships>
</file>

<file path=ppt/slides/_rels/slide2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3.xml"/><Relationship Id="rId7" Type="http://schemas.openxmlformats.org/officeDocument/2006/relationships/slide" Target="slide1.xml"/><Relationship Id="rId12" Type="http://schemas.openxmlformats.org/officeDocument/2006/relationships/image" Target="../media/image6.pn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8.png"/><Relationship Id="rId11" Type="http://schemas.openxmlformats.org/officeDocument/2006/relationships/image" Target="../media/image54.png"/><Relationship Id="rId5" Type="http://schemas.openxmlformats.org/officeDocument/2006/relationships/slide" Target="slide26.xml"/><Relationship Id="rId10" Type="http://schemas.openxmlformats.org/officeDocument/2006/relationships/image" Target="../media/image53.png"/><Relationship Id="rId4" Type="http://schemas.openxmlformats.org/officeDocument/2006/relationships/notesSlide" Target="../notesSlides/notesSlide9.xml"/><Relationship Id="rId9" Type="http://schemas.openxmlformats.org/officeDocument/2006/relationships/slide" Target="slide27.xml"/></Relationships>
</file>

<file path=ppt/slides/_rels/slide26.xml.rels><?xml version="1.0" encoding="UTF-8" standalone="yes"?>
<Relationships xmlns="http://schemas.openxmlformats.org/package/2006/relationships"><Relationship Id="rId3" Type="http://schemas.openxmlformats.org/officeDocument/2006/relationships/slide" Target="slide25.xml"/><Relationship Id="rId7"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slide" Target="slide1.xml"/><Relationship Id="rId5" Type="http://schemas.openxmlformats.org/officeDocument/2006/relationships/slide" Target="slide27.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slide" Target="slide26.xml"/><Relationship Id="rId7"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slide" Target="slide1.xml"/><Relationship Id="rId5" Type="http://schemas.openxmlformats.org/officeDocument/2006/relationships/slide" Target="slide28.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27.xml"/><Relationship Id="rId1" Type="http://schemas.openxmlformats.org/officeDocument/2006/relationships/slideLayout" Target="../slideLayouts/slideLayout3.xml"/><Relationship Id="rId6" Type="http://schemas.openxmlformats.org/officeDocument/2006/relationships/slide" Target="slide29.xml"/><Relationship Id="rId5" Type="http://schemas.openxmlformats.org/officeDocument/2006/relationships/image" Target="../media/image9.png"/><Relationship Id="rId4" Type="http://schemas.openxmlformats.org/officeDocument/2006/relationships/slide" Target="slide1.xml"/></Relationships>
</file>

<file path=ppt/slides/_rels/slide29.xml.rels><?xml version="1.0" encoding="UTF-8" standalone="yes"?>
<Relationships xmlns="http://schemas.openxmlformats.org/package/2006/relationships"><Relationship Id="rId8" Type="http://schemas.openxmlformats.org/officeDocument/2006/relationships/hyperlink" Target="https://www.linkedin.com/in/kjersti-gisn&#229;s-66726448/" TargetMode="External"/><Relationship Id="rId13" Type="http://schemas.openxmlformats.org/officeDocument/2006/relationships/hyperlink" Target="https://www.linkedin.com/in/zhongqiang-liu-443580a1/" TargetMode="External"/><Relationship Id="rId18" Type="http://schemas.openxmlformats.org/officeDocument/2006/relationships/hyperlink" Target="https://www.ngi.no/eng/Projects/Avalanche-research" TargetMode="External"/><Relationship Id="rId3" Type="http://schemas.openxmlformats.org/officeDocument/2006/relationships/hyperlink" Target="https://www.linkedin.com/in/hedda-breien-53936b78/" TargetMode="External"/><Relationship Id="rId21" Type="http://schemas.openxmlformats.org/officeDocument/2006/relationships/image" Target="../media/image9.png"/><Relationship Id="rId7" Type="http://schemas.openxmlformats.org/officeDocument/2006/relationships/hyperlink" Target="https://www.linkedin.com/in/glgilbert/" TargetMode="External"/><Relationship Id="rId12" Type="http://schemas.openxmlformats.org/officeDocument/2006/relationships/hyperlink" Target="https://www.linkedin.com/in/henrik-langeland-2b139784/" TargetMode="External"/><Relationship Id="rId17" Type="http://schemas.openxmlformats.org/officeDocument/2006/relationships/hyperlink" Target="https://www.linkedin.com/in/frode-sandersen-099217139/" TargetMode="External"/><Relationship Id="rId2" Type="http://schemas.openxmlformats.org/officeDocument/2006/relationships/hyperlink" Target="https://www.linkedin.com/in/christian-jaedicke-a2803390/?originalSubdomain=no" TargetMode="External"/><Relationship Id="rId16" Type="http://schemas.openxmlformats.org/officeDocument/2006/relationships/hyperlink" Target="https://www.linkedin.com/in/katrine-mo-b278a0133/" TargetMode="External"/><Relationship Id="rId20" Type="http://schemas.openxmlformats.org/officeDocument/2006/relationships/slide" Target="slide1.xml"/><Relationship Id="rId1" Type="http://schemas.openxmlformats.org/officeDocument/2006/relationships/slideLayout" Target="../slideLayouts/slideLayout3.xml"/><Relationship Id="rId6" Type="http://schemas.openxmlformats.org/officeDocument/2006/relationships/hyperlink" Target="https://www.linkedin.com/in/peter-gauer-62141b59/" TargetMode="External"/><Relationship Id="rId11" Type="http://schemas.openxmlformats.org/officeDocument/2006/relationships/hyperlink" Target="https://www.linkedin.com/in/dieter-issler-220b983b/" TargetMode="External"/><Relationship Id="rId5" Type="http://schemas.openxmlformats.org/officeDocument/2006/relationships/hyperlink" Target="https://www.linkedin.com/in/regula-frauenfelder-8172a175/" TargetMode="External"/><Relationship Id="rId15" Type="http://schemas.openxmlformats.org/officeDocument/2006/relationships/hyperlink" Target="https://www.linkedin.com/in/sean-salazar/" TargetMode="External"/><Relationship Id="rId10" Type="http://schemas.openxmlformats.org/officeDocument/2006/relationships/hyperlink" Target="https://www.linkedin.com/in/h&#229;kon-heyerdahl-8797551/" TargetMode="External"/><Relationship Id="rId19" Type="http://schemas.openxmlformats.org/officeDocument/2006/relationships/hyperlink" Target="https://www.nve.no/english/" TargetMode="External"/><Relationship Id="rId4" Type="http://schemas.openxmlformats.org/officeDocument/2006/relationships/hyperlink" Target="https://www.linkedin.com/in/ulrik-domaas-5664207b/" TargetMode="External"/><Relationship Id="rId9" Type="http://schemas.openxmlformats.org/officeDocument/2006/relationships/hyperlink" Target="https://www.linkedin.com/in/sylfest-glimsdal-797324152/" TargetMode="External"/><Relationship Id="rId14" Type="http://schemas.openxmlformats.org/officeDocument/2006/relationships/hyperlink" Target="https://www.linkedin.com/in/kate-robinson-1a06982b/"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EBC23C07-3849-4178-B633-B2BB4DB552A0}"/>
              </a:ext>
            </a:extLst>
          </p:cNvPr>
          <p:cNvPicPr>
            <a:picLocks noChangeAspect="1"/>
          </p:cNvPicPr>
          <p:nvPr/>
        </p:nvPicPr>
        <p:blipFill>
          <a:blip r:embed="rId4"/>
          <a:stretch>
            <a:fillRect/>
          </a:stretch>
        </p:blipFill>
        <p:spPr>
          <a:xfrm>
            <a:off x="0" y="0"/>
            <a:ext cx="9144000" cy="5143500"/>
          </a:xfrm>
          <a:prstGeom prst="rect">
            <a:avLst/>
          </a:prstGeom>
        </p:spPr>
      </p:pic>
      <p:sp>
        <p:nvSpPr>
          <p:cNvPr id="4" name="TextBox 3">
            <a:extLst>
              <a:ext uri="{FF2B5EF4-FFF2-40B4-BE49-F238E27FC236}">
                <a16:creationId xmlns:a16="http://schemas.microsoft.com/office/drawing/2014/main" id="{8B94C8C7-99FA-48BD-B2A5-1BD1CA7C7C64}"/>
              </a:ext>
            </a:extLst>
          </p:cNvPr>
          <p:cNvSpPr txBox="1"/>
          <p:nvPr/>
        </p:nvSpPr>
        <p:spPr>
          <a:xfrm>
            <a:off x="854059" y="123478"/>
            <a:ext cx="7435883" cy="923330"/>
          </a:xfrm>
          <a:prstGeom prst="rect">
            <a:avLst/>
          </a:prstGeom>
          <a:noFill/>
        </p:spPr>
        <p:txBody>
          <a:bodyPr wrap="none" rtlCol="0">
            <a:spAutoFit/>
          </a:bodyPr>
          <a:lstStyle/>
          <a:p>
            <a:pPr algn="ctr"/>
            <a:r>
              <a:rPr lang="en-GB" sz="3200" spc="170">
                <a:solidFill>
                  <a:srgbClr val="EC7F6C"/>
                </a:solidFill>
              </a:rPr>
              <a:t>Applied Avalanche Research in Norway</a:t>
            </a:r>
          </a:p>
          <a:p>
            <a:pPr algn="ctr"/>
            <a:r>
              <a:rPr lang="en-GB" sz="2200">
                <a:solidFill>
                  <a:srgbClr val="EC7F6C"/>
                </a:solidFill>
              </a:rPr>
              <a:t>Recent advances</a:t>
            </a:r>
          </a:p>
        </p:txBody>
      </p:sp>
      <p:sp>
        <p:nvSpPr>
          <p:cNvPr id="5" name="Rectangle: Rounded Corners 4">
            <a:hlinkClick r:id="rId5" action="ppaction://hlinksldjump"/>
            <a:extLst>
              <a:ext uri="{FF2B5EF4-FFF2-40B4-BE49-F238E27FC236}">
                <a16:creationId xmlns:a16="http://schemas.microsoft.com/office/drawing/2014/main" id="{26EB2B15-B89C-426A-928D-43CA393B24D7}"/>
              </a:ext>
            </a:extLst>
          </p:cNvPr>
          <p:cNvSpPr/>
          <p:nvPr/>
        </p:nvSpPr>
        <p:spPr>
          <a:xfrm>
            <a:off x="797521" y="1592624"/>
            <a:ext cx="2376264" cy="576064"/>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tx1"/>
                </a:solidFill>
              </a:rPr>
              <a:t>Avalanche formation and release</a:t>
            </a:r>
          </a:p>
        </p:txBody>
      </p:sp>
      <p:sp>
        <p:nvSpPr>
          <p:cNvPr id="6" name="Rectangle: Rounded Corners 5">
            <a:hlinkClick r:id="rId6" action="ppaction://hlinksldjump"/>
            <a:extLst>
              <a:ext uri="{FF2B5EF4-FFF2-40B4-BE49-F238E27FC236}">
                <a16:creationId xmlns:a16="http://schemas.microsoft.com/office/drawing/2014/main" id="{07A8990F-6E16-4D59-B8AA-5301442E5E9E}"/>
              </a:ext>
            </a:extLst>
          </p:cNvPr>
          <p:cNvSpPr/>
          <p:nvPr/>
        </p:nvSpPr>
        <p:spPr>
          <a:xfrm>
            <a:off x="797521" y="2397669"/>
            <a:ext cx="2376264" cy="576064"/>
          </a:xfrm>
          <a:prstGeom prst="round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a:solidFill>
                  <a:schemeClr val="tx1"/>
                </a:solidFill>
              </a:rPr>
              <a:t>Avalanche Dynamics</a:t>
            </a:r>
          </a:p>
        </p:txBody>
      </p:sp>
      <p:sp>
        <p:nvSpPr>
          <p:cNvPr id="7" name="Rectangle: Rounded Corners 6">
            <a:hlinkClick r:id="rId7" action="ppaction://hlinksldjump"/>
            <a:extLst>
              <a:ext uri="{FF2B5EF4-FFF2-40B4-BE49-F238E27FC236}">
                <a16:creationId xmlns:a16="http://schemas.microsoft.com/office/drawing/2014/main" id="{C2D18C3A-4255-4BD4-BFAA-A782BFCEDABF}"/>
              </a:ext>
            </a:extLst>
          </p:cNvPr>
          <p:cNvSpPr/>
          <p:nvPr/>
        </p:nvSpPr>
        <p:spPr>
          <a:xfrm>
            <a:off x="5935256" y="1592624"/>
            <a:ext cx="2376264" cy="576064"/>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tx1"/>
                </a:solidFill>
              </a:rPr>
              <a:t>Avalanche interactions</a:t>
            </a:r>
          </a:p>
        </p:txBody>
      </p:sp>
      <p:sp>
        <p:nvSpPr>
          <p:cNvPr id="8" name="Rectangle: Rounded Corners 7">
            <a:hlinkClick r:id="rId8" action="ppaction://hlinksldjump"/>
            <a:extLst>
              <a:ext uri="{FF2B5EF4-FFF2-40B4-BE49-F238E27FC236}">
                <a16:creationId xmlns:a16="http://schemas.microsoft.com/office/drawing/2014/main" id="{C780BD67-8BE6-4A5A-A54F-5C1D696FC997}"/>
              </a:ext>
            </a:extLst>
          </p:cNvPr>
          <p:cNvSpPr/>
          <p:nvPr/>
        </p:nvSpPr>
        <p:spPr>
          <a:xfrm>
            <a:off x="5918478" y="2355726"/>
            <a:ext cx="2376264" cy="576064"/>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tx1"/>
                </a:solidFill>
              </a:rPr>
              <a:t>Avalanche Modelling</a:t>
            </a:r>
          </a:p>
        </p:txBody>
      </p:sp>
      <p:sp>
        <p:nvSpPr>
          <p:cNvPr id="9" name="TextBox 8">
            <a:extLst>
              <a:ext uri="{FF2B5EF4-FFF2-40B4-BE49-F238E27FC236}">
                <a16:creationId xmlns:a16="http://schemas.microsoft.com/office/drawing/2014/main" id="{9AEDE3E8-4904-4F5A-9398-5F57521D4467}"/>
              </a:ext>
            </a:extLst>
          </p:cNvPr>
          <p:cNvSpPr txBox="1"/>
          <p:nvPr/>
        </p:nvSpPr>
        <p:spPr>
          <a:xfrm>
            <a:off x="777804" y="3642751"/>
            <a:ext cx="7420558" cy="430887"/>
          </a:xfrm>
          <a:prstGeom prst="rect">
            <a:avLst/>
          </a:prstGeom>
          <a:noFill/>
        </p:spPr>
        <p:txBody>
          <a:bodyPr wrap="none" rtlCol="0">
            <a:spAutoFit/>
          </a:bodyPr>
          <a:lstStyle/>
          <a:p>
            <a:pPr algn="ctr"/>
            <a:r>
              <a:rPr lang="en-GB" sz="2200">
                <a:solidFill>
                  <a:schemeClr val="bg1"/>
                </a:solidFill>
              </a:rPr>
              <a:t>Please choose one of the four focus areas for more information</a:t>
            </a:r>
          </a:p>
        </p:txBody>
      </p:sp>
      <p:sp>
        <p:nvSpPr>
          <p:cNvPr id="15" name="Rectangle: Rounded Corners 14">
            <a:hlinkClick r:id="rId9" action="ppaction://hlinksldjump"/>
            <a:extLst>
              <a:ext uri="{FF2B5EF4-FFF2-40B4-BE49-F238E27FC236}">
                <a16:creationId xmlns:a16="http://schemas.microsoft.com/office/drawing/2014/main" id="{26C94C81-C834-43CB-888B-70491A662DBA}"/>
              </a:ext>
            </a:extLst>
          </p:cNvPr>
          <p:cNvSpPr/>
          <p:nvPr/>
        </p:nvSpPr>
        <p:spPr>
          <a:xfrm>
            <a:off x="1403648" y="4343723"/>
            <a:ext cx="6336704" cy="30220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chemeClr val="tx1"/>
                </a:solidFill>
              </a:rPr>
              <a:t>Author and project information</a:t>
            </a:r>
          </a:p>
        </p:txBody>
      </p:sp>
      <p:sp>
        <p:nvSpPr>
          <p:cNvPr id="10" name="Rectangle 9">
            <a:extLst>
              <a:ext uri="{FF2B5EF4-FFF2-40B4-BE49-F238E27FC236}">
                <a16:creationId xmlns:a16="http://schemas.microsoft.com/office/drawing/2014/main" id="{6EBCEFE6-4C55-429C-967C-C3DC3A091132}"/>
              </a:ext>
            </a:extLst>
          </p:cNvPr>
          <p:cNvSpPr/>
          <p:nvPr/>
        </p:nvSpPr>
        <p:spPr>
          <a:xfrm>
            <a:off x="0" y="0"/>
            <a:ext cx="9144000" cy="5143500"/>
          </a:xfrm>
          <a:prstGeom prst="rect">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Slide 1">
            <a:hlinkClick r:id="" action="ppaction://media"/>
            <a:extLst>
              <a:ext uri="{FF2B5EF4-FFF2-40B4-BE49-F238E27FC236}">
                <a16:creationId xmlns:a16="http://schemas.microsoft.com/office/drawing/2014/main" id="{81530FFC-03BF-4394-A094-62C97B0EF500}"/>
              </a:ext>
            </a:extLst>
          </p:cNvPr>
          <p:cNvPicPr>
            <a:picLocks noChangeAspect="1"/>
          </p:cNvPicPr>
          <p:nvPr>
            <a:audioFile r:link="rId2"/>
            <p:extLst>
              <p:ext uri="{DAA4B4D4-6D71-4841-9C94-3DE7FCFB9230}">
                <p14:media xmlns:p14="http://schemas.microsoft.com/office/powerpoint/2010/main" r:embed="rId1"/>
              </p:ext>
            </p:extLst>
          </p:nvPr>
        </p:nvPicPr>
        <p:blipFill>
          <a:blip r:embed="rId10">
            <a:duotone>
              <a:prstClr val="black"/>
              <a:schemeClr val="accent3">
                <a:tint val="45000"/>
                <a:satMod val="400000"/>
              </a:schemeClr>
            </a:duotone>
          </a:blip>
          <a:stretch>
            <a:fillRect/>
          </a:stretch>
        </p:blipFill>
        <p:spPr>
          <a:xfrm>
            <a:off x="4267200" y="2050926"/>
            <a:ext cx="609600" cy="609600"/>
          </a:xfrm>
          <a:prstGeom prst="rect">
            <a:avLst/>
          </a:prstGeom>
        </p:spPr>
      </p:pic>
      <p:pic>
        <p:nvPicPr>
          <p:cNvPr id="3" name="Picture 2">
            <a:extLst>
              <a:ext uri="{FF2B5EF4-FFF2-40B4-BE49-F238E27FC236}">
                <a16:creationId xmlns:a16="http://schemas.microsoft.com/office/drawing/2014/main" id="{69331C10-1296-419F-8428-28F9C6452EB0}"/>
              </a:ext>
            </a:extLst>
          </p:cNvPr>
          <p:cNvPicPr>
            <a:picLocks noChangeAspect="1"/>
          </p:cNvPicPr>
          <p:nvPr/>
        </p:nvPicPr>
        <p:blipFill>
          <a:blip r:embed="rId11"/>
          <a:stretch>
            <a:fillRect/>
          </a:stretch>
        </p:blipFill>
        <p:spPr>
          <a:xfrm>
            <a:off x="249153" y="4654016"/>
            <a:ext cx="432854" cy="201185"/>
          </a:xfrm>
          <a:prstGeom prst="rect">
            <a:avLst/>
          </a:prstGeom>
        </p:spPr>
      </p:pic>
    </p:spTree>
    <p:extLst>
      <p:ext uri="{BB962C8B-B14F-4D97-AF65-F5344CB8AC3E}">
        <p14:creationId xmlns:p14="http://schemas.microsoft.com/office/powerpoint/2010/main" val="397565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16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B2B9F-51F1-43D0-94A9-74CF8C220006}"/>
              </a:ext>
            </a:extLst>
          </p:cNvPr>
          <p:cNvSpPr>
            <a:spLocks noGrp="1"/>
          </p:cNvSpPr>
          <p:nvPr>
            <p:ph type="title"/>
          </p:nvPr>
        </p:nvSpPr>
        <p:spPr/>
        <p:txBody>
          <a:bodyPr>
            <a:normAutofit fontScale="90000"/>
          </a:bodyPr>
          <a:lstStyle/>
          <a:p>
            <a:r>
              <a:rPr lang="en-GB" cap="all" noProof="0"/>
              <a:t>Avalanche formation and release</a:t>
            </a:r>
          </a:p>
        </p:txBody>
      </p:sp>
      <p:sp>
        <p:nvSpPr>
          <p:cNvPr id="8" name="Content Placeholder 7">
            <a:extLst>
              <a:ext uri="{FF2B5EF4-FFF2-40B4-BE49-F238E27FC236}">
                <a16:creationId xmlns:a16="http://schemas.microsoft.com/office/drawing/2014/main" id="{69D7C8DC-9B3D-43BF-93D3-CF19F3276834}"/>
              </a:ext>
            </a:extLst>
          </p:cNvPr>
          <p:cNvSpPr>
            <a:spLocks noGrp="1"/>
          </p:cNvSpPr>
          <p:nvPr>
            <p:ph sz="half" idx="1"/>
          </p:nvPr>
        </p:nvSpPr>
        <p:spPr>
          <a:xfrm>
            <a:off x="827584" y="1266478"/>
            <a:ext cx="4728971" cy="3086100"/>
          </a:xfrm>
        </p:spPr>
        <p:txBody>
          <a:bodyPr>
            <a:normAutofit/>
          </a:bodyPr>
          <a:lstStyle/>
          <a:p>
            <a:pPr marL="0" indent="0">
              <a:buNone/>
            </a:pPr>
            <a:r>
              <a:rPr lang="en-GB" sz="2200" b="1" noProof="0"/>
              <a:t>Research highlights </a:t>
            </a:r>
          </a:p>
          <a:p>
            <a:r>
              <a:rPr lang="en-GB" sz="2200" noProof="0">
                <a:hlinkClick r:id="rId4" action="ppaction://hlinksldjump"/>
              </a:rPr>
              <a:t>Wind simulations for use in hazard zone mapping projects</a:t>
            </a:r>
            <a:endParaRPr lang="en-GB" sz="2200" noProof="0"/>
          </a:p>
          <a:p>
            <a:r>
              <a:rPr lang="en-GB" sz="2200" noProof="0">
                <a:hlinkClick r:id="rId5" action="ppaction://hlinksldjump"/>
              </a:rPr>
              <a:t>Effects of forest on avalanche release probability</a:t>
            </a:r>
            <a:endParaRPr lang="en-GB" sz="2200" noProof="0"/>
          </a:p>
        </p:txBody>
      </p:sp>
      <p:sp>
        <p:nvSpPr>
          <p:cNvPr id="7" name="Rectangle 6">
            <a:extLst>
              <a:ext uri="{FF2B5EF4-FFF2-40B4-BE49-F238E27FC236}">
                <a16:creationId xmlns:a16="http://schemas.microsoft.com/office/drawing/2014/main" id="{CB46486C-9515-4177-A10A-C11F58A66406}"/>
              </a:ext>
            </a:extLst>
          </p:cNvPr>
          <p:cNvSpPr/>
          <p:nvPr/>
        </p:nvSpPr>
        <p:spPr>
          <a:xfrm>
            <a:off x="0" y="0"/>
            <a:ext cx="9144000" cy="5143500"/>
          </a:xfrm>
          <a:prstGeom prst="rect">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8D1450E9-0EB5-446F-BCA0-0FA86C28AE17}"/>
              </a:ext>
            </a:extLst>
          </p:cNvPr>
          <p:cNvSpPr/>
          <p:nvPr/>
        </p:nvSpPr>
        <p:spPr>
          <a:xfrm>
            <a:off x="899592" y="771550"/>
            <a:ext cx="7056784" cy="4571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hlinkClick r:id="" action="ppaction://hlinkshowjump?jump=nextslide"/>
            <a:extLst>
              <a:ext uri="{FF2B5EF4-FFF2-40B4-BE49-F238E27FC236}">
                <a16:creationId xmlns:a16="http://schemas.microsoft.com/office/drawing/2014/main" id="{4AF00085-3EF9-4BE1-8619-C1FEF69CA7CE}"/>
              </a:ext>
            </a:extLst>
          </p:cNvPr>
          <p:cNvPicPr>
            <a:picLocks noChangeAspect="1"/>
          </p:cNvPicPr>
          <p:nvPr/>
        </p:nvPicPr>
        <p:blipFill>
          <a:blip r:embed="rId6">
            <a:clrChange>
              <a:clrFrom>
                <a:srgbClr val="FFFFFF"/>
              </a:clrFrom>
              <a:clrTo>
                <a:srgbClr val="FFFFFF">
                  <a:alpha val="0"/>
                </a:srgbClr>
              </a:clrTo>
            </a:clrChange>
            <a:duotone>
              <a:schemeClr val="accent3">
                <a:shade val="45000"/>
                <a:satMod val="135000"/>
              </a:schemeClr>
              <a:prstClr val="white"/>
            </a:duotone>
          </a:blip>
          <a:stretch>
            <a:fillRect/>
          </a:stretch>
        </p:blipFill>
        <p:spPr>
          <a:xfrm flipH="1">
            <a:off x="4933374" y="4396841"/>
            <a:ext cx="623181" cy="623181"/>
          </a:xfrm>
          <a:prstGeom prst="rect">
            <a:avLst/>
          </a:prstGeom>
        </p:spPr>
      </p:pic>
      <p:pic>
        <p:nvPicPr>
          <p:cNvPr id="15" name="Picture 14">
            <a:hlinkClick r:id="rId7" action="ppaction://hlinksldjump"/>
            <a:extLst>
              <a:ext uri="{FF2B5EF4-FFF2-40B4-BE49-F238E27FC236}">
                <a16:creationId xmlns:a16="http://schemas.microsoft.com/office/drawing/2014/main" id="{6972C611-C283-42D0-BF34-A3431ADAD81E}"/>
              </a:ext>
            </a:extLst>
          </p:cNvPr>
          <p:cNvPicPr>
            <a:picLocks noChangeAspect="1"/>
          </p:cNvPicPr>
          <p:nvPr/>
        </p:nvPicPr>
        <p:blipFill>
          <a:blip r:embed="rId8">
            <a:duotone>
              <a:schemeClr val="accent3">
                <a:shade val="45000"/>
                <a:satMod val="135000"/>
              </a:schemeClr>
              <a:prstClr val="white"/>
            </a:duotone>
          </a:blip>
          <a:stretch>
            <a:fillRect/>
          </a:stretch>
        </p:blipFill>
        <p:spPr>
          <a:xfrm>
            <a:off x="4104615" y="4431530"/>
            <a:ext cx="623181" cy="553803"/>
          </a:xfrm>
          <a:prstGeom prst="rect">
            <a:avLst/>
          </a:prstGeom>
        </p:spPr>
      </p:pic>
      <p:pic>
        <p:nvPicPr>
          <p:cNvPr id="4" name="Picture 3">
            <a:extLst>
              <a:ext uri="{FF2B5EF4-FFF2-40B4-BE49-F238E27FC236}">
                <a16:creationId xmlns:a16="http://schemas.microsoft.com/office/drawing/2014/main" id="{04FCF04F-E1E9-44DA-9920-B258BA77F38D}"/>
              </a:ext>
            </a:extLst>
          </p:cNvPr>
          <p:cNvPicPr>
            <a:picLocks noChangeAspect="1"/>
          </p:cNvPicPr>
          <p:nvPr/>
        </p:nvPicPr>
        <p:blipFill rotWithShape="1">
          <a:blip r:embed="rId9"/>
          <a:srcRect l="36392" r="23919"/>
          <a:stretch/>
        </p:blipFill>
        <p:spPr>
          <a:xfrm>
            <a:off x="6012160" y="1056741"/>
            <a:ext cx="2520280" cy="3340100"/>
          </a:xfrm>
          <a:prstGeom prst="rect">
            <a:avLst/>
          </a:prstGeom>
        </p:spPr>
      </p:pic>
      <p:pic>
        <p:nvPicPr>
          <p:cNvPr id="13" name="Slide 2">
            <a:hlinkClick r:id="" action="ppaction://media"/>
            <a:extLst>
              <a:ext uri="{FF2B5EF4-FFF2-40B4-BE49-F238E27FC236}">
                <a16:creationId xmlns:a16="http://schemas.microsoft.com/office/drawing/2014/main" id="{7552754A-74EE-4BBF-B27D-81120EF01975}"/>
              </a:ext>
            </a:extLst>
          </p:cNvPr>
          <p:cNvPicPr>
            <a:picLocks noChangeAspect="1"/>
          </p:cNvPicPr>
          <p:nvPr>
            <a:audioFile r:link="rId2"/>
            <p:extLst>
              <p:ext uri="{DAA4B4D4-6D71-4841-9C94-3DE7FCFB9230}">
                <p14:media xmlns:p14="http://schemas.microsoft.com/office/powerpoint/2010/main" r:embed="rId1"/>
              </p:ext>
            </p:extLst>
          </p:nvPr>
        </p:nvPicPr>
        <p:blipFill>
          <a:blip r:embed="rId10">
            <a:duotone>
              <a:prstClr val="black"/>
              <a:schemeClr val="accent3">
                <a:tint val="45000"/>
                <a:satMod val="400000"/>
              </a:schemeClr>
            </a:duotone>
          </a:blip>
          <a:stretch>
            <a:fillRect/>
          </a:stretch>
        </p:blipFill>
        <p:spPr>
          <a:xfrm>
            <a:off x="2694250" y="3363838"/>
            <a:ext cx="609600" cy="609600"/>
          </a:xfrm>
          <a:prstGeom prst="rect">
            <a:avLst/>
          </a:prstGeom>
        </p:spPr>
      </p:pic>
    </p:spTree>
    <p:extLst>
      <p:ext uri="{BB962C8B-B14F-4D97-AF65-F5344CB8AC3E}">
        <p14:creationId xmlns:p14="http://schemas.microsoft.com/office/powerpoint/2010/main" val="3555853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000"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remove" display="0">
                  <p:stCondLst>
                    <p:cond delay="indefinite"/>
                  </p:stCondLst>
                  <p:endCondLst>
                    <p:cond evt="onStopAudio" delay="0">
                      <p:tgtEl>
                        <p:sldTgt/>
                      </p:tgtEl>
                    </p:cond>
                  </p:endCondLst>
                </p:cTn>
                <p:tgtEl>
                  <p:spTgt spid="1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46876-3C7B-49FC-8B7C-57DFFB53A691}"/>
              </a:ext>
            </a:extLst>
          </p:cNvPr>
          <p:cNvSpPr>
            <a:spLocks noGrp="1"/>
          </p:cNvSpPr>
          <p:nvPr>
            <p:ph type="title"/>
          </p:nvPr>
        </p:nvSpPr>
        <p:spPr/>
        <p:txBody>
          <a:bodyPr>
            <a:normAutofit/>
          </a:bodyPr>
          <a:lstStyle/>
          <a:p>
            <a:r>
              <a:rPr lang="en-GB" noProof="0"/>
              <a:t>Why wind simulations for hazard mapping?</a:t>
            </a:r>
          </a:p>
        </p:txBody>
      </p:sp>
      <p:sp>
        <p:nvSpPr>
          <p:cNvPr id="3" name="Content Placeholder 2">
            <a:extLst>
              <a:ext uri="{FF2B5EF4-FFF2-40B4-BE49-F238E27FC236}">
                <a16:creationId xmlns:a16="http://schemas.microsoft.com/office/drawing/2014/main" id="{81636F35-C5C6-4DC7-96D7-DF456FBCA5E5}"/>
              </a:ext>
            </a:extLst>
          </p:cNvPr>
          <p:cNvSpPr>
            <a:spLocks noGrp="1"/>
          </p:cNvSpPr>
          <p:nvPr>
            <p:ph idx="1"/>
          </p:nvPr>
        </p:nvSpPr>
        <p:spPr>
          <a:xfrm>
            <a:off x="827584" y="980728"/>
            <a:ext cx="7344816" cy="3531394"/>
          </a:xfrm>
        </p:spPr>
        <p:txBody>
          <a:bodyPr/>
          <a:lstStyle/>
          <a:p>
            <a:r>
              <a:rPr lang="en-GB" spc="-40" noProof="0" dirty="0"/>
              <a:t>Hazard zoning requires to decide on a fracture height for a given return period (in Norway 100, 1000 and 5000 years event)</a:t>
            </a:r>
          </a:p>
          <a:p>
            <a:r>
              <a:rPr lang="en-GB" noProof="0" dirty="0"/>
              <a:t>The wind climate in a release zone plays a decisive role for the modelling scenario</a:t>
            </a:r>
          </a:p>
          <a:p>
            <a:r>
              <a:rPr lang="en-GB" dirty="0"/>
              <a:t>Wind modelling is usually not used in this type of projects due to high costs</a:t>
            </a:r>
          </a:p>
          <a:p>
            <a:r>
              <a:rPr lang="en-GB" noProof="0" dirty="0"/>
              <a:t>We </a:t>
            </a:r>
            <a:r>
              <a:rPr lang="en-GB" noProof="0" dirty="0" err="1"/>
              <a:t>tr</a:t>
            </a:r>
            <a:r>
              <a:rPr lang="en-GB" dirty="0"/>
              <a:t>y to find simplified approaches that could be implemented into standard hazard mapping projects</a:t>
            </a:r>
            <a:r>
              <a:rPr lang="en-GB" noProof="0" dirty="0"/>
              <a:t> </a:t>
            </a:r>
          </a:p>
          <a:p>
            <a:endParaRPr lang="en-GB" noProof="0" dirty="0"/>
          </a:p>
          <a:p>
            <a:endParaRPr lang="en-GB" noProof="0" dirty="0"/>
          </a:p>
        </p:txBody>
      </p:sp>
      <p:sp>
        <p:nvSpPr>
          <p:cNvPr id="5" name="Rectangle 4">
            <a:extLst>
              <a:ext uri="{FF2B5EF4-FFF2-40B4-BE49-F238E27FC236}">
                <a16:creationId xmlns:a16="http://schemas.microsoft.com/office/drawing/2014/main" id="{8DC54284-DF02-4CD4-849C-8B0F65DCE996}"/>
              </a:ext>
            </a:extLst>
          </p:cNvPr>
          <p:cNvSpPr/>
          <p:nvPr/>
        </p:nvSpPr>
        <p:spPr>
          <a:xfrm>
            <a:off x="0" y="0"/>
            <a:ext cx="9144000" cy="5143500"/>
          </a:xfrm>
          <a:prstGeom prst="rect">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hlinkClick r:id="" action="ppaction://hlinkshowjump?jump=previousslide"/>
            <a:extLst>
              <a:ext uri="{FF2B5EF4-FFF2-40B4-BE49-F238E27FC236}">
                <a16:creationId xmlns:a16="http://schemas.microsoft.com/office/drawing/2014/main" id="{61073675-F232-49DE-8DB5-346294087BB6}"/>
              </a:ext>
            </a:extLst>
          </p:cNvPr>
          <p:cNvPicPr>
            <a:picLocks noChangeAspect="1"/>
          </p:cNvPicPr>
          <p:nvPr/>
        </p:nvPicPr>
        <p:blipFill>
          <a:blip r:embed="rId2">
            <a:clrChange>
              <a:clrFrom>
                <a:srgbClr val="FFFFFF"/>
              </a:clrFrom>
              <a:clrTo>
                <a:srgbClr val="FFFFFF">
                  <a:alpha val="0"/>
                </a:srgbClr>
              </a:clrTo>
            </a:clrChange>
            <a:duotone>
              <a:schemeClr val="accent3">
                <a:shade val="45000"/>
                <a:satMod val="135000"/>
              </a:schemeClr>
              <a:prstClr val="white"/>
            </a:duotone>
          </a:blip>
          <a:stretch>
            <a:fillRect/>
          </a:stretch>
        </p:blipFill>
        <p:spPr>
          <a:xfrm>
            <a:off x="3275856" y="4396841"/>
            <a:ext cx="623181" cy="623181"/>
          </a:xfrm>
          <a:prstGeom prst="rect">
            <a:avLst/>
          </a:prstGeom>
        </p:spPr>
      </p:pic>
      <p:pic>
        <p:nvPicPr>
          <p:cNvPr id="7" name="Picture 6">
            <a:hlinkClick r:id="" action="ppaction://hlinkshowjump?jump=nextslide"/>
            <a:extLst>
              <a:ext uri="{FF2B5EF4-FFF2-40B4-BE49-F238E27FC236}">
                <a16:creationId xmlns:a16="http://schemas.microsoft.com/office/drawing/2014/main" id="{298C8EB7-0E8F-4746-BD2B-046B3A9E1289}"/>
              </a:ext>
            </a:extLst>
          </p:cNvPr>
          <p:cNvPicPr>
            <a:picLocks noChangeAspect="1"/>
          </p:cNvPicPr>
          <p:nvPr/>
        </p:nvPicPr>
        <p:blipFill>
          <a:blip r:embed="rId2">
            <a:clrChange>
              <a:clrFrom>
                <a:srgbClr val="FFFFFF"/>
              </a:clrFrom>
              <a:clrTo>
                <a:srgbClr val="FFFFFF">
                  <a:alpha val="0"/>
                </a:srgbClr>
              </a:clrTo>
            </a:clrChange>
            <a:duotone>
              <a:schemeClr val="accent3">
                <a:shade val="45000"/>
                <a:satMod val="135000"/>
              </a:schemeClr>
              <a:prstClr val="white"/>
            </a:duotone>
          </a:blip>
          <a:stretch>
            <a:fillRect/>
          </a:stretch>
        </p:blipFill>
        <p:spPr>
          <a:xfrm flipH="1">
            <a:off x="4933374" y="4396841"/>
            <a:ext cx="623181" cy="623181"/>
          </a:xfrm>
          <a:prstGeom prst="rect">
            <a:avLst/>
          </a:prstGeom>
        </p:spPr>
      </p:pic>
      <p:pic>
        <p:nvPicPr>
          <p:cNvPr id="8" name="Picture 7">
            <a:hlinkClick r:id="rId3" action="ppaction://hlinksldjump"/>
            <a:extLst>
              <a:ext uri="{FF2B5EF4-FFF2-40B4-BE49-F238E27FC236}">
                <a16:creationId xmlns:a16="http://schemas.microsoft.com/office/drawing/2014/main" id="{E218DC7F-D7EC-48F0-80A5-FD519CF2C370}"/>
              </a:ext>
            </a:extLst>
          </p:cNvPr>
          <p:cNvPicPr>
            <a:picLocks noChangeAspect="1"/>
          </p:cNvPicPr>
          <p:nvPr/>
        </p:nvPicPr>
        <p:blipFill>
          <a:blip r:embed="rId4">
            <a:duotone>
              <a:schemeClr val="accent3">
                <a:shade val="45000"/>
                <a:satMod val="135000"/>
              </a:schemeClr>
              <a:prstClr val="white"/>
            </a:duotone>
          </a:blip>
          <a:stretch>
            <a:fillRect/>
          </a:stretch>
        </p:blipFill>
        <p:spPr>
          <a:xfrm>
            <a:off x="4104615" y="4431530"/>
            <a:ext cx="623181" cy="553803"/>
          </a:xfrm>
          <a:prstGeom prst="rect">
            <a:avLst/>
          </a:prstGeom>
        </p:spPr>
      </p:pic>
    </p:spTree>
    <p:extLst>
      <p:ext uri="{BB962C8B-B14F-4D97-AF65-F5344CB8AC3E}">
        <p14:creationId xmlns:p14="http://schemas.microsoft.com/office/powerpoint/2010/main" val="32387927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46876-3C7B-49FC-8B7C-57DFFB53A691}"/>
              </a:ext>
            </a:extLst>
          </p:cNvPr>
          <p:cNvSpPr>
            <a:spLocks noGrp="1"/>
          </p:cNvSpPr>
          <p:nvPr>
            <p:ph type="title"/>
          </p:nvPr>
        </p:nvSpPr>
        <p:spPr>
          <a:xfrm>
            <a:off x="827584" y="123478"/>
            <a:ext cx="7992888" cy="857250"/>
          </a:xfrm>
        </p:spPr>
        <p:txBody>
          <a:bodyPr>
            <a:normAutofit fontScale="90000"/>
          </a:bodyPr>
          <a:lstStyle/>
          <a:p>
            <a:r>
              <a:rPr lang="en-GB" noProof="0"/>
              <a:t>Testing CFD wind simulations for snow distribution</a:t>
            </a:r>
          </a:p>
        </p:txBody>
      </p:sp>
      <p:sp>
        <p:nvSpPr>
          <p:cNvPr id="3" name="Content Placeholder 2">
            <a:extLst>
              <a:ext uri="{FF2B5EF4-FFF2-40B4-BE49-F238E27FC236}">
                <a16:creationId xmlns:a16="http://schemas.microsoft.com/office/drawing/2014/main" id="{81636F35-C5C6-4DC7-96D7-DF456FBCA5E5}"/>
              </a:ext>
            </a:extLst>
          </p:cNvPr>
          <p:cNvSpPr>
            <a:spLocks noGrp="1"/>
          </p:cNvSpPr>
          <p:nvPr>
            <p:ph idx="1"/>
          </p:nvPr>
        </p:nvSpPr>
        <p:spPr/>
        <p:txBody>
          <a:bodyPr>
            <a:normAutofit fontScale="92500" lnSpcReduction="20000"/>
          </a:bodyPr>
          <a:lstStyle/>
          <a:p>
            <a:r>
              <a:rPr lang="en-GB" noProof="0" dirty="0"/>
              <a:t>Using the CFD </a:t>
            </a:r>
            <a:r>
              <a:rPr lang="en-GB" noProof="0" dirty="0" err="1"/>
              <a:t>WindSim</a:t>
            </a:r>
            <a:r>
              <a:rPr lang="en-GB" noProof="0" dirty="0"/>
              <a:t> model – developed for wind parks</a:t>
            </a:r>
          </a:p>
          <a:p>
            <a:pPr lvl="1"/>
            <a:r>
              <a:rPr lang="en-GB" dirty="0"/>
              <a:t>Can extract winds at different heights, use varying grid resolution both horizontally and vertically, and include terrain roughness and vegetation</a:t>
            </a:r>
          </a:p>
          <a:p>
            <a:pPr lvl="1"/>
            <a:r>
              <a:rPr lang="en-GB" dirty="0"/>
              <a:t>Nesting down to high resolution simulation in the area of interest is possible</a:t>
            </a:r>
          </a:p>
          <a:p>
            <a:r>
              <a:rPr lang="en-GB" noProof="0" dirty="0"/>
              <a:t>Two main approaches:</a:t>
            </a:r>
          </a:p>
          <a:p>
            <a:pPr lvl="1"/>
            <a:r>
              <a:rPr lang="en-GB" dirty="0"/>
              <a:t>Run timeseries of wind data from one point – transferred to other location </a:t>
            </a:r>
          </a:p>
          <a:p>
            <a:pPr lvl="1"/>
            <a:r>
              <a:rPr lang="en-GB" noProof="0" dirty="0"/>
              <a:t>Run main wind directions and get a wind field for the area per direction </a:t>
            </a:r>
          </a:p>
          <a:p>
            <a:r>
              <a:rPr lang="en-GB" noProof="0" dirty="0"/>
              <a:t>8 wind directions modelled by the </a:t>
            </a:r>
            <a:r>
              <a:rPr lang="en-GB" noProof="0" dirty="0" err="1"/>
              <a:t>WindSim</a:t>
            </a:r>
            <a:r>
              <a:rPr lang="en-GB" noProof="0" dirty="0"/>
              <a:t> model</a:t>
            </a:r>
          </a:p>
          <a:p>
            <a:pPr lvl="1"/>
            <a:r>
              <a:rPr lang="en-GB" noProof="0" dirty="0" err="1"/>
              <a:t>Finse</a:t>
            </a:r>
            <a:r>
              <a:rPr lang="en-GB" noProof="0" dirty="0"/>
              <a:t> – tested sensitivity to measured wind data and snow heights in undulating terrain</a:t>
            </a:r>
          </a:p>
          <a:p>
            <a:pPr lvl="1"/>
            <a:r>
              <a:rPr lang="en-GB" noProof="0" dirty="0" err="1"/>
              <a:t>Grasdalen</a:t>
            </a:r>
            <a:r>
              <a:rPr lang="en-GB" noProof="0" dirty="0"/>
              <a:t> -  compared to mapped snow avalanches</a:t>
            </a:r>
          </a:p>
          <a:p>
            <a:r>
              <a:rPr lang="en-GB" noProof="0" dirty="0"/>
              <a:t>Regional Weather Model (</a:t>
            </a:r>
            <a:r>
              <a:rPr lang="en-GB" noProof="0" dirty="0" err="1"/>
              <a:t>Arome</a:t>
            </a:r>
            <a:r>
              <a:rPr lang="en-GB" noProof="0" dirty="0"/>
              <a:t>) vs observed wind data at a local weather station – can be used as input?</a:t>
            </a:r>
          </a:p>
          <a:p>
            <a:endParaRPr lang="en-GB" noProof="0" dirty="0"/>
          </a:p>
          <a:p>
            <a:endParaRPr lang="en-GB" noProof="0" dirty="0"/>
          </a:p>
        </p:txBody>
      </p:sp>
      <p:sp>
        <p:nvSpPr>
          <p:cNvPr id="5" name="Rectangle 4">
            <a:extLst>
              <a:ext uri="{FF2B5EF4-FFF2-40B4-BE49-F238E27FC236}">
                <a16:creationId xmlns:a16="http://schemas.microsoft.com/office/drawing/2014/main" id="{8DC54284-DF02-4CD4-849C-8B0F65DCE996}"/>
              </a:ext>
            </a:extLst>
          </p:cNvPr>
          <p:cNvSpPr/>
          <p:nvPr/>
        </p:nvSpPr>
        <p:spPr>
          <a:xfrm>
            <a:off x="0" y="0"/>
            <a:ext cx="9144000" cy="5143500"/>
          </a:xfrm>
          <a:prstGeom prst="rect">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hlinkClick r:id="" action="ppaction://hlinkshowjump?jump=previousslide"/>
            <a:extLst>
              <a:ext uri="{FF2B5EF4-FFF2-40B4-BE49-F238E27FC236}">
                <a16:creationId xmlns:a16="http://schemas.microsoft.com/office/drawing/2014/main" id="{61073675-F232-49DE-8DB5-346294087BB6}"/>
              </a:ext>
            </a:extLst>
          </p:cNvPr>
          <p:cNvPicPr>
            <a:picLocks noChangeAspect="1"/>
          </p:cNvPicPr>
          <p:nvPr/>
        </p:nvPicPr>
        <p:blipFill>
          <a:blip r:embed="rId2">
            <a:clrChange>
              <a:clrFrom>
                <a:srgbClr val="FFFFFF"/>
              </a:clrFrom>
              <a:clrTo>
                <a:srgbClr val="FFFFFF">
                  <a:alpha val="0"/>
                </a:srgbClr>
              </a:clrTo>
            </a:clrChange>
            <a:duotone>
              <a:schemeClr val="accent3">
                <a:shade val="45000"/>
                <a:satMod val="135000"/>
              </a:schemeClr>
              <a:prstClr val="white"/>
            </a:duotone>
          </a:blip>
          <a:stretch>
            <a:fillRect/>
          </a:stretch>
        </p:blipFill>
        <p:spPr>
          <a:xfrm>
            <a:off x="3275856" y="4396841"/>
            <a:ext cx="623181" cy="623181"/>
          </a:xfrm>
          <a:prstGeom prst="rect">
            <a:avLst/>
          </a:prstGeom>
        </p:spPr>
      </p:pic>
      <p:pic>
        <p:nvPicPr>
          <p:cNvPr id="7" name="Picture 6">
            <a:hlinkClick r:id="" action="ppaction://hlinkshowjump?jump=nextslide"/>
            <a:extLst>
              <a:ext uri="{FF2B5EF4-FFF2-40B4-BE49-F238E27FC236}">
                <a16:creationId xmlns:a16="http://schemas.microsoft.com/office/drawing/2014/main" id="{298C8EB7-0E8F-4746-BD2B-046B3A9E1289}"/>
              </a:ext>
            </a:extLst>
          </p:cNvPr>
          <p:cNvPicPr>
            <a:picLocks noChangeAspect="1"/>
          </p:cNvPicPr>
          <p:nvPr/>
        </p:nvPicPr>
        <p:blipFill>
          <a:blip r:embed="rId2">
            <a:clrChange>
              <a:clrFrom>
                <a:srgbClr val="FFFFFF"/>
              </a:clrFrom>
              <a:clrTo>
                <a:srgbClr val="FFFFFF">
                  <a:alpha val="0"/>
                </a:srgbClr>
              </a:clrTo>
            </a:clrChange>
            <a:duotone>
              <a:schemeClr val="accent3">
                <a:shade val="45000"/>
                <a:satMod val="135000"/>
              </a:schemeClr>
              <a:prstClr val="white"/>
            </a:duotone>
          </a:blip>
          <a:stretch>
            <a:fillRect/>
          </a:stretch>
        </p:blipFill>
        <p:spPr>
          <a:xfrm flipH="1">
            <a:off x="4933374" y="4396841"/>
            <a:ext cx="623181" cy="623181"/>
          </a:xfrm>
          <a:prstGeom prst="rect">
            <a:avLst/>
          </a:prstGeom>
        </p:spPr>
      </p:pic>
      <p:pic>
        <p:nvPicPr>
          <p:cNvPr id="8" name="Picture 7">
            <a:hlinkClick r:id="rId3" action="ppaction://hlinksldjump"/>
            <a:extLst>
              <a:ext uri="{FF2B5EF4-FFF2-40B4-BE49-F238E27FC236}">
                <a16:creationId xmlns:a16="http://schemas.microsoft.com/office/drawing/2014/main" id="{E218DC7F-D7EC-48F0-80A5-FD519CF2C370}"/>
              </a:ext>
            </a:extLst>
          </p:cNvPr>
          <p:cNvPicPr>
            <a:picLocks noChangeAspect="1"/>
          </p:cNvPicPr>
          <p:nvPr/>
        </p:nvPicPr>
        <p:blipFill>
          <a:blip r:embed="rId4">
            <a:duotone>
              <a:schemeClr val="accent3">
                <a:shade val="45000"/>
                <a:satMod val="135000"/>
              </a:schemeClr>
              <a:prstClr val="white"/>
            </a:duotone>
          </a:blip>
          <a:stretch>
            <a:fillRect/>
          </a:stretch>
        </p:blipFill>
        <p:spPr>
          <a:xfrm>
            <a:off x="4104615" y="4431530"/>
            <a:ext cx="623181" cy="553803"/>
          </a:xfrm>
          <a:prstGeom prst="rect">
            <a:avLst/>
          </a:prstGeom>
        </p:spPr>
      </p:pic>
    </p:spTree>
    <p:extLst>
      <p:ext uri="{BB962C8B-B14F-4D97-AF65-F5344CB8AC3E}">
        <p14:creationId xmlns:p14="http://schemas.microsoft.com/office/powerpoint/2010/main" val="41441825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46876-3C7B-49FC-8B7C-57DFFB53A691}"/>
              </a:ext>
            </a:extLst>
          </p:cNvPr>
          <p:cNvSpPr>
            <a:spLocks noGrp="1"/>
          </p:cNvSpPr>
          <p:nvPr>
            <p:ph type="title"/>
          </p:nvPr>
        </p:nvSpPr>
        <p:spPr>
          <a:xfrm>
            <a:off x="611560" y="123478"/>
            <a:ext cx="8075240" cy="857250"/>
          </a:xfrm>
        </p:spPr>
        <p:txBody>
          <a:bodyPr>
            <a:noAutofit/>
          </a:bodyPr>
          <a:lstStyle/>
          <a:p>
            <a:r>
              <a:rPr lang="en-GB" sz="2800" noProof="0"/>
              <a:t>Can we use </a:t>
            </a:r>
            <a:r>
              <a:rPr lang="en-GB" sz="2800" noProof="0" err="1"/>
              <a:t>WindSim</a:t>
            </a:r>
            <a:r>
              <a:rPr lang="en-GB" sz="2800" noProof="0"/>
              <a:t> to reproduce local wind patterns?</a:t>
            </a:r>
          </a:p>
        </p:txBody>
      </p:sp>
      <p:pic>
        <p:nvPicPr>
          <p:cNvPr id="6" name="Picture 5">
            <a:extLst>
              <a:ext uri="{FF2B5EF4-FFF2-40B4-BE49-F238E27FC236}">
                <a16:creationId xmlns:a16="http://schemas.microsoft.com/office/drawing/2014/main" id="{E1786371-5CAF-4CDD-BE82-4440FF2651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9853" y="980728"/>
            <a:ext cx="3490007" cy="3312000"/>
          </a:xfrm>
          <a:prstGeom prst="rect">
            <a:avLst/>
          </a:prstGeom>
        </p:spPr>
      </p:pic>
      <p:pic>
        <p:nvPicPr>
          <p:cNvPr id="7" name="Picture 6">
            <a:extLst>
              <a:ext uri="{FF2B5EF4-FFF2-40B4-BE49-F238E27FC236}">
                <a16:creationId xmlns:a16="http://schemas.microsoft.com/office/drawing/2014/main" id="{A207AE34-8DA5-4D1D-9E9A-B5DB8C718723}"/>
              </a:ext>
            </a:extLst>
          </p:cNvPr>
          <p:cNvPicPr/>
          <p:nvPr/>
        </p:nvPicPr>
        <p:blipFill rotWithShape="1">
          <a:blip r:embed="rId5" cstate="print">
            <a:extLst>
              <a:ext uri="{28A0092B-C50C-407E-A947-70E740481C1C}">
                <a14:useLocalDpi xmlns:a14="http://schemas.microsoft.com/office/drawing/2010/main" val="0"/>
              </a:ext>
            </a:extLst>
          </a:blip>
          <a:srcRect l="67492" r="7553" b="9310"/>
          <a:stretch/>
        </p:blipFill>
        <p:spPr bwMode="auto">
          <a:xfrm>
            <a:off x="2929540" y="978809"/>
            <a:ext cx="1224136" cy="1304909"/>
          </a:xfrm>
          <a:prstGeom prst="rect">
            <a:avLst/>
          </a:prstGeom>
          <a:ln>
            <a:noFill/>
          </a:ln>
          <a:extLst>
            <a:ext uri="{53640926-AAD7-44D8-BBD7-CCE9431645EC}">
              <a14:shadowObscured xmlns:a14="http://schemas.microsoft.com/office/drawing/2010/main"/>
            </a:ext>
          </a:extLst>
        </p:spPr>
      </p:pic>
      <p:grpSp>
        <p:nvGrpSpPr>
          <p:cNvPr id="4" name="Group 3">
            <a:extLst>
              <a:ext uri="{FF2B5EF4-FFF2-40B4-BE49-F238E27FC236}">
                <a16:creationId xmlns:a16="http://schemas.microsoft.com/office/drawing/2014/main" id="{38755E82-7B5B-419A-A257-41B78A516A39}"/>
              </a:ext>
            </a:extLst>
          </p:cNvPr>
          <p:cNvGrpSpPr>
            <a:grpSpLocks noChangeAspect="1"/>
          </p:cNvGrpSpPr>
          <p:nvPr/>
        </p:nvGrpSpPr>
        <p:grpSpPr>
          <a:xfrm>
            <a:off x="5296541" y="980728"/>
            <a:ext cx="3196006" cy="3364922"/>
            <a:chOff x="5175163" y="980728"/>
            <a:chExt cx="3161267" cy="3335546"/>
          </a:xfrm>
        </p:grpSpPr>
        <p:pic>
          <p:nvPicPr>
            <p:cNvPr id="1027" name="Picture 37">
              <a:extLst>
                <a:ext uri="{FF2B5EF4-FFF2-40B4-BE49-F238E27FC236}">
                  <a16:creationId xmlns:a16="http://schemas.microsoft.com/office/drawing/2014/main" id="{45BF8CBF-B9F3-467F-9C98-1CDC46C6A03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1165" r="63841" b="9309"/>
            <a:stretch>
              <a:fillRect/>
            </a:stretch>
          </p:blipFill>
          <p:spPr bwMode="auto">
            <a:xfrm>
              <a:off x="5175163" y="3200274"/>
              <a:ext cx="1069965" cy="11160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60">
              <a:extLst>
                <a:ext uri="{FF2B5EF4-FFF2-40B4-BE49-F238E27FC236}">
                  <a16:creationId xmlns:a16="http://schemas.microsoft.com/office/drawing/2014/main" id="{B4FBDC80-193D-4AFD-B68B-571A1FD1F0E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39146" r="36313" b="9309"/>
            <a:stretch>
              <a:fillRect/>
            </a:stretch>
          </p:blipFill>
          <p:spPr bwMode="auto">
            <a:xfrm>
              <a:off x="6235560" y="3200274"/>
              <a:ext cx="1049257" cy="1116000"/>
            </a:xfrm>
            <a:prstGeom prst="rect">
              <a:avLst/>
            </a:prstGeom>
            <a:noFill/>
            <a:extLst>
              <a:ext uri="{909E8E84-426E-40DD-AFC4-6F175D3DCCD1}">
                <a14:hiddenFill xmlns:a14="http://schemas.microsoft.com/office/drawing/2010/main">
                  <a:solidFill>
                    <a:srgbClr val="FFFFFF"/>
                  </a:solidFill>
                </a14:hiddenFill>
              </a:ext>
            </a:extLst>
          </p:spPr>
        </p:pic>
        <p:pic>
          <p:nvPicPr>
            <p:cNvPr id="1025" name="Picture 61">
              <a:extLst>
                <a:ext uri="{FF2B5EF4-FFF2-40B4-BE49-F238E27FC236}">
                  <a16:creationId xmlns:a16="http://schemas.microsoft.com/office/drawing/2014/main" id="{210D9C14-425F-45AB-B998-83C9C00B394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39362" r="35703" b="9485"/>
            <a:stretch>
              <a:fillRect/>
            </a:stretch>
          </p:blipFill>
          <p:spPr bwMode="auto">
            <a:xfrm>
              <a:off x="7268170" y="3200274"/>
              <a:ext cx="1067485" cy="11160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DC480541-A27D-4143-8F52-784BF1A3CAEA}"/>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39363" r="35865" b="9791"/>
            <a:stretch/>
          </p:blipFill>
          <p:spPr bwMode="auto">
            <a:xfrm>
              <a:off x="7273719" y="2087271"/>
              <a:ext cx="1062711" cy="1116000"/>
            </a:xfrm>
            <a:prstGeom prst="rect">
              <a:avLst/>
            </a:prstGeom>
            <a:ln>
              <a:noFill/>
            </a:ln>
            <a:extLst>
              <a:ext uri="{53640926-AAD7-44D8-BBD7-CCE9431645EC}">
                <a14:shadowObscured xmlns:a14="http://schemas.microsoft.com/office/drawing/2010/main"/>
              </a:ext>
            </a:extLst>
          </p:spPr>
        </p:pic>
        <p:pic>
          <p:nvPicPr>
            <p:cNvPr id="14" name="Picture 13">
              <a:extLst>
                <a:ext uri="{FF2B5EF4-FFF2-40B4-BE49-F238E27FC236}">
                  <a16:creationId xmlns:a16="http://schemas.microsoft.com/office/drawing/2014/main" id="{341CDA94-FA68-412A-BBA3-4FFB7669F592}"/>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39401" r="36073" b="8729"/>
            <a:stretch/>
          </p:blipFill>
          <p:spPr bwMode="auto">
            <a:xfrm>
              <a:off x="6237079" y="2087271"/>
              <a:ext cx="1039709" cy="1116000"/>
            </a:xfrm>
            <a:prstGeom prst="rect">
              <a:avLst/>
            </a:prstGeom>
            <a:ln>
              <a:noFill/>
            </a:ln>
            <a:extLst>
              <a:ext uri="{53640926-AAD7-44D8-BBD7-CCE9431645EC}">
                <a14:shadowObscured xmlns:a14="http://schemas.microsoft.com/office/drawing/2010/main"/>
              </a:ext>
            </a:extLst>
          </p:spPr>
        </p:pic>
        <p:pic>
          <p:nvPicPr>
            <p:cNvPr id="15" name="Picture 14">
              <a:extLst>
                <a:ext uri="{FF2B5EF4-FFF2-40B4-BE49-F238E27FC236}">
                  <a16:creationId xmlns:a16="http://schemas.microsoft.com/office/drawing/2014/main" id="{9087DFD0-8F21-488C-94C8-2EB0F8C57D39}"/>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10990" r="63964" b="8729"/>
            <a:stretch/>
          </p:blipFill>
          <p:spPr bwMode="auto">
            <a:xfrm>
              <a:off x="5176086" y="2087271"/>
              <a:ext cx="1061936" cy="1116000"/>
            </a:xfrm>
            <a:prstGeom prst="rect">
              <a:avLst/>
            </a:prstGeom>
            <a:ln>
              <a:noFill/>
            </a:ln>
            <a:extLst>
              <a:ext uri="{53640926-AAD7-44D8-BBD7-CCE9431645EC}">
                <a14:shadowObscured xmlns:a14="http://schemas.microsoft.com/office/drawing/2010/main"/>
              </a:ext>
            </a:extLst>
          </p:spPr>
        </p:pic>
        <p:pic>
          <p:nvPicPr>
            <p:cNvPr id="16" name="Picture 15">
              <a:extLst>
                <a:ext uri="{FF2B5EF4-FFF2-40B4-BE49-F238E27FC236}">
                  <a16:creationId xmlns:a16="http://schemas.microsoft.com/office/drawing/2014/main" id="{E8C36851-52EE-42A2-855F-9B5DF43633AC}"/>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l="11103" r="64042" b="9791"/>
            <a:stretch/>
          </p:blipFill>
          <p:spPr bwMode="auto">
            <a:xfrm>
              <a:off x="5175163" y="980728"/>
              <a:ext cx="1066121" cy="1116000"/>
            </a:xfrm>
            <a:prstGeom prst="rect">
              <a:avLst/>
            </a:prstGeom>
            <a:ln>
              <a:noFill/>
            </a:ln>
            <a:extLst>
              <a:ext uri="{53640926-AAD7-44D8-BBD7-CCE9431645EC}">
                <a14:shadowObscured xmlns:a14="http://schemas.microsoft.com/office/drawing/2010/main"/>
              </a:ext>
            </a:extLst>
          </p:spPr>
        </p:pic>
        <p:pic>
          <p:nvPicPr>
            <p:cNvPr id="17" name="Picture 16">
              <a:extLst>
                <a:ext uri="{FF2B5EF4-FFF2-40B4-BE49-F238E27FC236}">
                  <a16:creationId xmlns:a16="http://schemas.microsoft.com/office/drawing/2014/main" id="{622B412F-6299-4235-8D99-C0A850D3CACD}"/>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l="39254" r="35692" b="8729"/>
            <a:stretch/>
          </p:blipFill>
          <p:spPr bwMode="auto">
            <a:xfrm>
              <a:off x="6227172" y="980728"/>
              <a:ext cx="1062401" cy="1116000"/>
            </a:xfrm>
            <a:prstGeom prst="rect">
              <a:avLst/>
            </a:prstGeom>
            <a:ln>
              <a:noFill/>
            </a:ln>
            <a:extLst>
              <a:ext uri="{53640926-AAD7-44D8-BBD7-CCE9431645EC}">
                <a14:shadowObscured xmlns:a14="http://schemas.microsoft.com/office/drawing/2010/main"/>
              </a:ext>
            </a:extLst>
          </p:spPr>
        </p:pic>
        <p:pic>
          <p:nvPicPr>
            <p:cNvPr id="18" name="Picture 17">
              <a:extLst>
                <a:ext uri="{FF2B5EF4-FFF2-40B4-BE49-F238E27FC236}">
                  <a16:creationId xmlns:a16="http://schemas.microsoft.com/office/drawing/2014/main" id="{7CE00FD1-4618-4302-816E-9825E7263874}"/>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l="39247" r="35890" b="9791"/>
            <a:stretch/>
          </p:blipFill>
          <p:spPr bwMode="auto">
            <a:xfrm>
              <a:off x="7268170" y="980728"/>
              <a:ext cx="1066586" cy="1116000"/>
            </a:xfrm>
            <a:prstGeom prst="rect">
              <a:avLst/>
            </a:prstGeom>
            <a:ln>
              <a:noFill/>
            </a:ln>
            <a:extLst>
              <a:ext uri="{53640926-AAD7-44D8-BBD7-CCE9431645EC}">
                <a14:shadowObscured xmlns:a14="http://schemas.microsoft.com/office/drawing/2010/main"/>
              </a:ext>
            </a:extLst>
          </p:spPr>
        </p:pic>
      </p:grpSp>
      <p:sp>
        <p:nvSpPr>
          <p:cNvPr id="9" name="TextBox 8">
            <a:extLst>
              <a:ext uri="{FF2B5EF4-FFF2-40B4-BE49-F238E27FC236}">
                <a16:creationId xmlns:a16="http://schemas.microsoft.com/office/drawing/2014/main" id="{C121BDB3-61F9-41B1-AE16-05AD24503346}"/>
              </a:ext>
            </a:extLst>
          </p:cNvPr>
          <p:cNvSpPr txBox="1"/>
          <p:nvPr/>
        </p:nvSpPr>
        <p:spPr>
          <a:xfrm>
            <a:off x="4837396" y="1370745"/>
            <a:ext cx="412856" cy="430887"/>
          </a:xfrm>
          <a:prstGeom prst="rect">
            <a:avLst/>
          </a:prstGeom>
          <a:noFill/>
        </p:spPr>
        <p:txBody>
          <a:bodyPr wrap="square" rtlCol="0">
            <a:spAutoFit/>
          </a:bodyPr>
          <a:lstStyle/>
          <a:p>
            <a:r>
              <a:rPr lang="nb-NO" sz="2200" b="1">
                <a:solidFill>
                  <a:srgbClr val="EC7F6C"/>
                </a:solidFill>
              </a:rPr>
              <a:t>A</a:t>
            </a:r>
          </a:p>
        </p:txBody>
      </p:sp>
      <p:sp>
        <p:nvSpPr>
          <p:cNvPr id="20" name="TextBox 19">
            <a:extLst>
              <a:ext uri="{FF2B5EF4-FFF2-40B4-BE49-F238E27FC236}">
                <a16:creationId xmlns:a16="http://schemas.microsoft.com/office/drawing/2014/main" id="{686E1DA9-39BF-44C6-BCE5-575D234ACBAC}"/>
              </a:ext>
            </a:extLst>
          </p:cNvPr>
          <p:cNvSpPr txBox="1"/>
          <p:nvPr/>
        </p:nvSpPr>
        <p:spPr>
          <a:xfrm>
            <a:off x="4857960" y="2440533"/>
            <a:ext cx="412856" cy="430887"/>
          </a:xfrm>
          <a:prstGeom prst="rect">
            <a:avLst/>
          </a:prstGeom>
          <a:noFill/>
        </p:spPr>
        <p:txBody>
          <a:bodyPr wrap="square" rtlCol="0">
            <a:spAutoFit/>
          </a:bodyPr>
          <a:lstStyle/>
          <a:p>
            <a:r>
              <a:rPr lang="nb-NO" sz="2200" b="1">
                <a:solidFill>
                  <a:srgbClr val="EC7F6C"/>
                </a:solidFill>
              </a:rPr>
              <a:t>B</a:t>
            </a:r>
          </a:p>
        </p:txBody>
      </p:sp>
      <p:sp>
        <p:nvSpPr>
          <p:cNvPr id="21" name="TextBox 20">
            <a:extLst>
              <a:ext uri="{FF2B5EF4-FFF2-40B4-BE49-F238E27FC236}">
                <a16:creationId xmlns:a16="http://schemas.microsoft.com/office/drawing/2014/main" id="{D180E451-5403-4192-8082-45887CA84EFF}"/>
              </a:ext>
            </a:extLst>
          </p:cNvPr>
          <p:cNvSpPr txBox="1"/>
          <p:nvPr/>
        </p:nvSpPr>
        <p:spPr>
          <a:xfrm>
            <a:off x="4857960" y="3610626"/>
            <a:ext cx="412856" cy="430887"/>
          </a:xfrm>
          <a:prstGeom prst="rect">
            <a:avLst/>
          </a:prstGeom>
          <a:noFill/>
        </p:spPr>
        <p:txBody>
          <a:bodyPr wrap="square" rtlCol="0">
            <a:spAutoFit/>
          </a:bodyPr>
          <a:lstStyle/>
          <a:p>
            <a:r>
              <a:rPr lang="nb-NO" sz="2200" b="1">
                <a:solidFill>
                  <a:srgbClr val="EC7F6C"/>
                </a:solidFill>
              </a:rPr>
              <a:t>C</a:t>
            </a:r>
          </a:p>
        </p:txBody>
      </p:sp>
      <p:sp>
        <p:nvSpPr>
          <p:cNvPr id="22" name="Rectangle 21">
            <a:extLst>
              <a:ext uri="{FF2B5EF4-FFF2-40B4-BE49-F238E27FC236}">
                <a16:creationId xmlns:a16="http://schemas.microsoft.com/office/drawing/2014/main" id="{B620199F-6DD5-458A-9A10-E203A6F8692E}"/>
              </a:ext>
            </a:extLst>
          </p:cNvPr>
          <p:cNvSpPr/>
          <p:nvPr/>
        </p:nvSpPr>
        <p:spPr>
          <a:xfrm>
            <a:off x="0" y="0"/>
            <a:ext cx="9144000" cy="5143500"/>
          </a:xfrm>
          <a:prstGeom prst="rect">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icture 24">
            <a:hlinkClick r:id="" action="ppaction://hlinkshowjump?jump=previousslide"/>
            <a:extLst>
              <a:ext uri="{FF2B5EF4-FFF2-40B4-BE49-F238E27FC236}">
                <a16:creationId xmlns:a16="http://schemas.microsoft.com/office/drawing/2014/main" id="{0C273695-B245-44E9-B839-F216D77DDAC8}"/>
              </a:ext>
            </a:extLst>
          </p:cNvPr>
          <p:cNvPicPr>
            <a:picLocks noChangeAspect="1"/>
          </p:cNvPicPr>
          <p:nvPr/>
        </p:nvPicPr>
        <p:blipFill>
          <a:blip r:embed="rId13">
            <a:clrChange>
              <a:clrFrom>
                <a:srgbClr val="FFFFFF"/>
              </a:clrFrom>
              <a:clrTo>
                <a:srgbClr val="FFFFFF">
                  <a:alpha val="0"/>
                </a:srgbClr>
              </a:clrTo>
            </a:clrChange>
            <a:duotone>
              <a:schemeClr val="accent3">
                <a:shade val="45000"/>
                <a:satMod val="135000"/>
              </a:schemeClr>
              <a:prstClr val="white"/>
            </a:duotone>
          </a:blip>
          <a:stretch>
            <a:fillRect/>
          </a:stretch>
        </p:blipFill>
        <p:spPr>
          <a:xfrm>
            <a:off x="3275856" y="4396841"/>
            <a:ext cx="623181" cy="623181"/>
          </a:xfrm>
          <a:prstGeom prst="rect">
            <a:avLst/>
          </a:prstGeom>
        </p:spPr>
      </p:pic>
      <p:pic>
        <p:nvPicPr>
          <p:cNvPr id="26" name="Picture 25">
            <a:hlinkClick r:id="" action="ppaction://hlinkshowjump?jump=nextslide"/>
            <a:extLst>
              <a:ext uri="{FF2B5EF4-FFF2-40B4-BE49-F238E27FC236}">
                <a16:creationId xmlns:a16="http://schemas.microsoft.com/office/drawing/2014/main" id="{EF729445-557D-4203-B369-CBC1F75156F5}"/>
              </a:ext>
            </a:extLst>
          </p:cNvPr>
          <p:cNvPicPr>
            <a:picLocks noChangeAspect="1"/>
          </p:cNvPicPr>
          <p:nvPr/>
        </p:nvPicPr>
        <p:blipFill>
          <a:blip r:embed="rId13">
            <a:clrChange>
              <a:clrFrom>
                <a:srgbClr val="FFFFFF"/>
              </a:clrFrom>
              <a:clrTo>
                <a:srgbClr val="FFFFFF">
                  <a:alpha val="0"/>
                </a:srgbClr>
              </a:clrTo>
            </a:clrChange>
            <a:duotone>
              <a:schemeClr val="accent3">
                <a:shade val="45000"/>
                <a:satMod val="135000"/>
              </a:schemeClr>
              <a:prstClr val="white"/>
            </a:duotone>
          </a:blip>
          <a:stretch>
            <a:fillRect/>
          </a:stretch>
        </p:blipFill>
        <p:spPr>
          <a:xfrm flipH="1">
            <a:off x="4933374" y="4396841"/>
            <a:ext cx="623181" cy="623181"/>
          </a:xfrm>
          <a:prstGeom prst="rect">
            <a:avLst/>
          </a:prstGeom>
        </p:spPr>
      </p:pic>
      <p:pic>
        <p:nvPicPr>
          <p:cNvPr id="27" name="Picture 26">
            <a:hlinkClick r:id="rId14" action="ppaction://hlinksldjump"/>
            <a:extLst>
              <a:ext uri="{FF2B5EF4-FFF2-40B4-BE49-F238E27FC236}">
                <a16:creationId xmlns:a16="http://schemas.microsoft.com/office/drawing/2014/main" id="{7EA751D3-CFA1-4AC2-A9A3-E54A1C6D87DA}"/>
              </a:ext>
            </a:extLst>
          </p:cNvPr>
          <p:cNvPicPr>
            <a:picLocks noChangeAspect="1"/>
          </p:cNvPicPr>
          <p:nvPr/>
        </p:nvPicPr>
        <p:blipFill>
          <a:blip r:embed="rId15">
            <a:duotone>
              <a:schemeClr val="accent3">
                <a:shade val="45000"/>
                <a:satMod val="135000"/>
              </a:schemeClr>
              <a:prstClr val="white"/>
            </a:duotone>
          </a:blip>
          <a:stretch>
            <a:fillRect/>
          </a:stretch>
        </p:blipFill>
        <p:spPr>
          <a:xfrm>
            <a:off x="4104615" y="4431530"/>
            <a:ext cx="623181" cy="553803"/>
          </a:xfrm>
          <a:prstGeom prst="rect">
            <a:avLst/>
          </a:prstGeom>
        </p:spPr>
      </p:pic>
      <p:sp>
        <p:nvSpPr>
          <p:cNvPr id="23" name="TextBox 22">
            <a:extLst>
              <a:ext uri="{FF2B5EF4-FFF2-40B4-BE49-F238E27FC236}">
                <a16:creationId xmlns:a16="http://schemas.microsoft.com/office/drawing/2014/main" id="{FD11D1CD-E5EF-4F16-9A78-40A917E3D1F2}"/>
              </a:ext>
            </a:extLst>
          </p:cNvPr>
          <p:cNvSpPr txBox="1"/>
          <p:nvPr/>
        </p:nvSpPr>
        <p:spPr>
          <a:xfrm>
            <a:off x="6277932" y="4292728"/>
            <a:ext cx="1296144" cy="738664"/>
          </a:xfrm>
          <a:prstGeom prst="rect">
            <a:avLst/>
          </a:prstGeom>
          <a:noFill/>
        </p:spPr>
        <p:txBody>
          <a:bodyPr wrap="square" rtlCol="0">
            <a:spAutoFit/>
          </a:bodyPr>
          <a:lstStyle/>
          <a:p>
            <a:pPr algn="ctr"/>
            <a:r>
              <a:rPr lang="nb-NO" sz="1400" b="1">
                <a:solidFill>
                  <a:srgbClr val="EC7F6C"/>
                </a:solidFill>
              </a:rPr>
              <a:t>2*</a:t>
            </a:r>
            <a:r>
              <a:rPr lang="nb-NO" sz="1400" b="1" err="1">
                <a:solidFill>
                  <a:srgbClr val="EC7F6C"/>
                </a:solidFill>
              </a:rPr>
              <a:t>nesting</a:t>
            </a:r>
            <a:endParaRPr lang="nb-NO" sz="1400" b="1">
              <a:solidFill>
                <a:srgbClr val="EC7F6C"/>
              </a:solidFill>
            </a:endParaRPr>
          </a:p>
          <a:p>
            <a:pPr algn="ctr"/>
            <a:r>
              <a:rPr lang="nb-NO" sz="1400" b="1">
                <a:solidFill>
                  <a:srgbClr val="EC7F6C"/>
                </a:solidFill>
              </a:rPr>
              <a:t>Z = 5 m</a:t>
            </a:r>
          </a:p>
          <a:p>
            <a:pPr algn="ctr"/>
            <a:r>
              <a:rPr lang="nb-NO" sz="1400" b="1" err="1">
                <a:solidFill>
                  <a:srgbClr val="EC7F6C"/>
                </a:solidFill>
              </a:rPr>
              <a:t>dXY</a:t>
            </a:r>
            <a:r>
              <a:rPr lang="nb-NO" sz="1400" b="1">
                <a:solidFill>
                  <a:srgbClr val="EC7F6C"/>
                </a:solidFill>
              </a:rPr>
              <a:t> = </a:t>
            </a:r>
            <a:r>
              <a:rPr lang="nb-NO" sz="1400" b="1" dirty="0">
                <a:solidFill>
                  <a:srgbClr val="EC7F6C"/>
                </a:solidFill>
              </a:rPr>
              <a:t>12m</a:t>
            </a:r>
            <a:endParaRPr lang="nb-NO" sz="1400" b="1">
              <a:solidFill>
                <a:srgbClr val="EC7F6C"/>
              </a:solidFill>
            </a:endParaRPr>
          </a:p>
        </p:txBody>
      </p:sp>
      <p:sp>
        <p:nvSpPr>
          <p:cNvPr id="24" name="TextBox 23">
            <a:extLst>
              <a:ext uri="{FF2B5EF4-FFF2-40B4-BE49-F238E27FC236}">
                <a16:creationId xmlns:a16="http://schemas.microsoft.com/office/drawing/2014/main" id="{E2D3627A-8E3F-417D-8744-E10381B69ABB}"/>
              </a:ext>
            </a:extLst>
          </p:cNvPr>
          <p:cNvSpPr txBox="1"/>
          <p:nvPr/>
        </p:nvSpPr>
        <p:spPr>
          <a:xfrm>
            <a:off x="7339637" y="4292728"/>
            <a:ext cx="1296144" cy="738664"/>
          </a:xfrm>
          <a:prstGeom prst="rect">
            <a:avLst/>
          </a:prstGeom>
          <a:noFill/>
        </p:spPr>
        <p:txBody>
          <a:bodyPr wrap="square" rtlCol="0">
            <a:spAutoFit/>
          </a:bodyPr>
          <a:lstStyle/>
          <a:p>
            <a:pPr algn="ctr"/>
            <a:r>
              <a:rPr lang="nb-NO" sz="1400" b="1">
                <a:solidFill>
                  <a:srgbClr val="EC7F6C"/>
                </a:solidFill>
              </a:rPr>
              <a:t>3*</a:t>
            </a:r>
            <a:r>
              <a:rPr lang="nb-NO" sz="1400" b="1" err="1">
                <a:solidFill>
                  <a:srgbClr val="EC7F6C"/>
                </a:solidFill>
              </a:rPr>
              <a:t>nesting</a:t>
            </a:r>
            <a:endParaRPr lang="nb-NO" sz="1400" b="1">
              <a:solidFill>
                <a:srgbClr val="EC7F6C"/>
              </a:solidFill>
            </a:endParaRPr>
          </a:p>
          <a:p>
            <a:pPr algn="ctr"/>
            <a:r>
              <a:rPr lang="nb-NO" sz="1400" b="1">
                <a:solidFill>
                  <a:srgbClr val="EC7F6C"/>
                </a:solidFill>
              </a:rPr>
              <a:t>Z = 3 m</a:t>
            </a:r>
          </a:p>
          <a:p>
            <a:pPr algn="ctr"/>
            <a:r>
              <a:rPr lang="nb-NO" sz="1400" b="1" err="1">
                <a:solidFill>
                  <a:srgbClr val="EC7F6C"/>
                </a:solidFill>
              </a:rPr>
              <a:t>dXY</a:t>
            </a:r>
            <a:r>
              <a:rPr lang="nb-NO" sz="1400" b="1">
                <a:solidFill>
                  <a:srgbClr val="EC7F6C"/>
                </a:solidFill>
              </a:rPr>
              <a:t> = </a:t>
            </a:r>
            <a:r>
              <a:rPr lang="nb-NO" sz="1400" b="1" dirty="0">
                <a:solidFill>
                  <a:srgbClr val="EC7F6C"/>
                </a:solidFill>
              </a:rPr>
              <a:t>10m</a:t>
            </a:r>
            <a:endParaRPr lang="nb-NO" sz="1400" b="1">
              <a:solidFill>
                <a:srgbClr val="EC7F6C"/>
              </a:solidFill>
            </a:endParaRPr>
          </a:p>
        </p:txBody>
      </p:sp>
      <p:sp>
        <p:nvSpPr>
          <p:cNvPr id="3" name="Rectangle 2">
            <a:extLst>
              <a:ext uri="{FF2B5EF4-FFF2-40B4-BE49-F238E27FC236}">
                <a16:creationId xmlns:a16="http://schemas.microsoft.com/office/drawing/2014/main" id="{C4E86FE2-D9D4-419A-8FDF-C5D8594F0996}"/>
              </a:ext>
            </a:extLst>
          </p:cNvPr>
          <p:cNvSpPr/>
          <p:nvPr/>
        </p:nvSpPr>
        <p:spPr>
          <a:xfrm>
            <a:off x="93837" y="3981109"/>
            <a:ext cx="3094574" cy="1077218"/>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r>
              <a:rPr lang="en-GB" sz="1600" err="1"/>
              <a:t>WindSim</a:t>
            </a:r>
            <a:r>
              <a:rPr lang="en-GB" sz="1600"/>
              <a:t> can reproduce near surface wind distribution fairly well in undulating terrain (only 20-40 m terrain variation)</a:t>
            </a:r>
            <a:endParaRPr lang="nb-NO" sz="1600"/>
          </a:p>
        </p:txBody>
      </p:sp>
      <p:sp>
        <p:nvSpPr>
          <p:cNvPr id="28" name="Rectangle 27">
            <a:extLst>
              <a:ext uri="{FF2B5EF4-FFF2-40B4-BE49-F238E27FC236}">
                <a16:creationId xmlns:a16="http://schemas.microsoft.com/office/drawing/2014/main" id="{25354BAF-DB29-4E3F-8D79-544B73ABE90D}"/>
              </a:ext>
            </a:extLst>
          </p:cNvPr>
          <p:cNvSpPr/>
          <p:nvPr/>
        </p:nvSpPr>
        <p:spPr>
          <a:xfrm>
            <a:off x="864277" y="984874"/>
            <a:ext cx="1542474" cy="369332"/>
          </a:xfrm>
          <a:prstGeom prst="rect">
            <a:avLst/>
          </a:prstGeom>
        </p:spPr>
        <p:txBody>
          <a:bodyPr wrap="none">
            <a:spAutoFit/>
          </a:bodyPr>
          <a:lstStyle/>
          <a:p>
            <a:r>
              <a:rPr lang="en-GB"/>
              <a:t>Test site </a:t>
            </a:r>
            <a:r>
              <a:rPr lang="en-GB" err="1"/>
              <a:t>Finse</a:t>
            </a:r>
            <a:r>
              <a:rPr lang="en-GB"/>
              <a:t>:</a:t>
            </a:r>
            <a:endParaRPr lang="nb-NO"/>
          </a:p>
        </p:txBody>
      </p:sp>
      <p:pic>
        <p:nvPicPr>
          <p:cNvPr id="10" name="WindRoses_Finse">
            <a:hlinkClick r:id="" action="ppaction://media"/>
            <a:extLst>
              <a:ext uri="{FF2B5EF4-FFF2-40B4-BE49-F238E27FC236}">
                <a16:creationId xmlns:a16="http://schemas.microsoft.com/office/drawing/2014/main" id="{BE12BF66-9AA3-469A-A1D1-26F5F57AC559}"/>
              </a:ext>
            </a:extLst>
          </p:cNvPr>
          <p:cNvPicPr>
            <a:picLocks noChangeAspect="1"/>
          </p:cNvPicPr>
          <p:nvPr>
            <a:audioFile r:link="rId2"/>
            <p:extLst>
              <p:ext uri="{DAA4B4D4-6D71-4841-9C94-3DE7FCFB9230}">
                <p14:media xmlns:p14="http://schemas.microsoft.com/office/powerpoint/2010/main" r:embed="rId1"/>
              </p:ext>
            </p:extLst>
          </p:nvPr>
        </p:nvPicPr>
        <p:blipFill>
          <a:blip r:embed="rId16">
            <a:duotone>
              <a:prstClr val="black"/>
              <a:schemeClr val="accent3">
                <a:tint val="45000"/>
                <a:satMod val="400000"/>
              </a:schemeClr>
            </a:duotone>
          </a:blip>
          <a:stretch>
            <a:fillRect/>
          </a:stretch>
        </p:blipFill>
        <p:spPr>
          <a:xfrm>
            <a:off x="4267200" y="1830933"/>
            <a:ext cx="609600" cy="609600"/>
          </a:xfrm>
          <a:prstGeom prst="rect">
            <a:avLst/>
          </a:prstGeom>
        </p:spPr>
      </p:pic>
    </p:spTree>
    <p:extLst>
      <p:ext uri="{BB962C8B-B14F-4D97-AF65-F5344CB8AC3E}">
        <p14:creationId xmlns:p14="http://schemas.microsoft.com/office/powerpoint/2010/main" val="2011855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861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46876-3C7B-49FC-8B7C-57DFFB53A691}"/>
              </a:ext>
            </a:extLst>
          </p:cNvPr>
          <p:cNvSpPr>
            <a:spLocks noGrp="1"/>
          </p:cNvSpPr>
          <p:nvPr>
            <p:ph type="title"/>
          </p:nvPr>
        </p:nvSpPr>
        <p:spPr>
          <a:xfrm>
            <a:off x="827584" y="123478"/>
            <a:ext cx="7859216" cy="857250"/>
          </a:xfrm>
        </p:spPr>
        <p:txBody>
          <a:bodyPr>
            <a:normAutofit fontScale="90000"/>
          </a:bodyPr>
          <a:lstStyle/>
          <a:p>
            <a:r>
              <a:rPr lang="en-GB" noProof="0" dirty="0"/>
              <a:t>Wind fields for main wind directions compared to observed snow distribution patterns at </a:t>
            </a:r>
            <a:r>
              <a:rPr lang="en-GB" noProof="0" dirty="0" err="1"/>
              <a:t>Finse</a:t>
            </a:r>
            <a:endParaRPr lang="en-GB" noProof="0" dirty="0"/>
          </a:p>
        </p:txBody>
      </p:sp>
      <p:grpSp>
        <p:nvGrpSpPr>
          <p:cNvPr id="3" name="Group 2">
            <a:extLst>
              <a:ext uri="{FF2B5EF4-FFF2-40B4-BE49-F238E27FC236}">
                <a16:creationId xmlns:a16="http://schemas.microsoft.com/office/drawing/2014/main" id="{29F83CFD-836F-4754-A072-B02A490ACBDD}"/>
              </a:ext>
            </a:extLst>
          </p:cNvPr>
          <p:cNvGrpSpPr>
            <a:grpSpLocks noChangeAspect="1"/>
          </p:cNvGrpSpPr>
          <p:nvPr/>
        </p:nvGrpSpPr>
        <p:grpSpPr>
          <a:xfrm>
            <a:off x="1871700" y="1015807"/>
            <a:ext cx="5400600" cy="3428151"/>
            <a:chOff x="1403648" y="1172789"/>
            <a:chExt cx="6165924" cy="3913957"/>
          </a:xfrm>
        </p:grpSpPr>
        <p:pic>
          <p:nvPicPr>
            <p:cNvPr id="24" name="Picture 23">
              <a:extLst>
                <a:ext uri="{FF2B5EF4-FFF2-40B4-BE49-F238E27FC236}">
                  <a16:creationId xmlns:a16="http://schemas.microsoft.com/office/drawing/2014/main" id="{C5515AF9-2341-4F42-8C8C-C19343A0B6E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766" b="8148"/>
            <a:stretch/>
          </p:blipFill>
          <p:spPr bwMode="auto">
            <a:xfrm>
              <a:off x="1403648" y="1172789"/>
              <a:ext cx="6165924" cy="3913957"/>
            </a:xfrm>
            <a:prstGeom prst="rect">
              <a:avLst/>
            </a:prstGeom>
            <a:noFill/>
            <a:ln>
              <a:noFill/>
            </a:ln>
            <a:extLst>
              <a:ext uri="{53640926-AAD7-44D8-BBD7-CCE9431645EC}">
                <a14:shadowObscured xmlns:a14="http://schemas.microsoft.com/office/drawing/2010/main"/>
              </a:ext>
            </a:extLst>
          </p:spPr>
        </p:pic>
        <p:sp>
          <p:nvSpPr>
            <p:cNvPr id="19" name="Oval 18">
              <a:extLst>
                <a:ext uri="{FF2B5EF4-FFF2-40B4-BE49-F238E27FC236}">
                  <a16:creationId xmlns:a16="http://schemas.microsoft.com/office/drawing/2014/main" id="{94216FDF-3BBD-4F30-AE07-AFDE57E346B5}"/>
                </a:ext>
              </a:extLst>
            </p:cNvPr>
            <p:cNvSpPr/>
            <p:nvPr/>
          </p:nvSpPr>
          <p:spPr>
            <a:xfrm>
              <a:off x="2190616" y="2397368"/>
              <a:ext cx="539115" cy="201168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nb-NO"/>
            </a:p>
          </p:txBody>
        </p:sp>
        <p:sp>
          <p:nvSpPr>
            <p:cNvPr id="22" name="Oval 21">
              <a:extLst>
                <a:ext uri="{FF2B5EF4-FFF2-40B4-BE49-F238E27FC236}">
                  <a16:creationId xmlns:a16="http://schemas.microsoft.com/office/drawing/2014/main" id="{A3618963-3748-48F8-87AC-D5F15D6FEEBC}"/>
                </a:ext>
              </a:extLst>
            </p:cNvPr>
            <p:cNvSpPr/>
            <p:nvPr/>
          </p:nvSpPr>
          <p:spPr>
            <a:xfrm>
              <a:off x="5436096" y="3507403"/>
              <a:ext cx="815340" cy="67119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nb-NO"/>
            </a:p>
          </p:txBody>
        </p:sp>
      </p:grpSp>
      <p:sp>
        <p:nvSpPr>
          <p:cNvPr id="7" name="Rectangle 6">
            <a:extLst>
              <a:ext uri="{FF2B5EF4-FFF2-40B4-BE49-F238E27FC236}">
                <a16:creationId xmlns:a16="http://schemas.microsoft.com/office/drawing/2014/main" id="{5FE38D23-1B3E-4E32-8306-861FF6E9784B}"/>
              </a:ext>
            </a:extLst>
          </p:cNvPr>
          <p:cNvSpPr/>
          <p:nvPr/>
        </p:nvSpPr>
        <p:spPr>
          <a:xfrm>
            <a:off x="0" y="0"/>
            <a:ext cx="9144000" cy="5143500"/>
          </a:xfrm>
          <a:prstGeom prst="rect">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hlinkClick r:id="" action="ppaction://hlinkshowjump?jump=previousslide"/>
            <a:extLst>
              <a:ext uri="{FF2B5EF4-FFF2-40B4-BE49-F238E27FC236}">
                <a16:creationId xmlns:a16="http://schemas.microsoft.com/office/drawing/2014/main" id="{869A8BF0-371B-45AF-AD52-88C4C52B53DF}"/>
              </a:ext>
            </a:extLst>
          </p:cNvPr>
          <p:cNvPicPr>
            <a:picLocks noChangeAspect="1"/>
          </p:cNvPicPr>
          <p:nvPr/>
        </p:nvPicPr>
        <p:blipFill>
          <a:blip r:embed="rId5">
            <a:clrChange>
              <a:clrFrom>
                <a:srgbClr val="FFFFFF"/>
              </a:clrFrom>
              <a:clrTo>
                <a:srgbClr val="FFFFFF">
                  <a:alpha val="0"/>
                </a:srgbClr>
              </a:clrTo>
            </a:clrChange>
            <a:duotone>
              <a:schemeClr val="accent3">
                <a:shade val="45000"/>
                <a:satMod val="135000"/>
              </a:schemeClr>
              <a:prstClr val="white"/>
            </a:duotone>
          </a:blip>
          <a:stretch>
            <a:fillRect/>
          </a:stretch>
        </p:blipFill>
        <p:spPr>
          <a:xfrm>
            <a:off x="3275856" y="4396841"/>
            <a:ext cx="623181" cy="623181"/>
          </a:xfrm>
          <a:prstGeom prst="rect">
            <a:avLst/>
          </a:prstGeom>
        </p:spPr>
      </p:pic>
      <p:pic>
        <p:nvPicPr>
          <p:cNvPr id="12" name="Picture 11">
            <a:hlinkClick r:id="" action="ppaction://hlinkshowjump?jump=nextslide"/>
            <a:extLst>
              <a:ext uri="{FF2B5EF4-FFF2-40B4-BE49-F238E27FC236}">
                <a16:creationId xmlns:a16="http://schemas.microsoft.com/office/drawing/2014/main" id="{04EAE554-C880-4AE4-A889-561B21CE7473}"/>
              </a:ext>
            </a:extLst>
          </p:cNvPr>
          <p:cNvPicPr>
            <a:picLocks noChangeAspect="1"/>
          </p:cNvPicPr>
          <p:nvPr/>
        </p:nvPicPr>
        <p:blipFill>
          <a:blip r:embed="rId5">
            <a:clrChange>
              <a:clrFrom>
                <a:srgbClr val="FFFFFF"/>
              </a:clrFrom>
              <a:clrTo>
                <a:srgbClr val="FFFFFF">
                  <a:alpha val="0"/>
                </a:srgbClr>
              </a:clrTo>
            </a:clrChange>
            <a:duotone>
              <a:schemeClr val="accent3">
                <a:shade val="45000"/>
                <a:satMod val="135000"/>
              </a:schemeClr>
              <a:prstClr val="white"/>
            </a:duotone>
          </a:blip>
          <a:stretch>
            <a:fillRect/>
          </a:stretch>
        </p:blipFill>
        <p:spPr>
          <a:xfrm flipH="1">
            <a:off x="4933374" y="4396841"/>
            <a:ext cx="623181" cy="623181"/>
          </a:xfrm>
          <a:prstGeom prst="rect">
            <a:avLst/>
          </a:prstGeom>
        </p:spPr>
      </p:pic>
      <p:pic>
        <p:nvPicPr>
          <p:cNvPr id="13" name="Picture 12">
            <a:hlinkClick r:id="rId6" action="ppaction://hlinksldjump"/>
            <a:extLst>
              <a:ext uri="{FF2B5EF4-FFF2-40B4-BE49-F238E27FC236}">
                <a16:creationId xmlns:a16="http://schemas.microsoft.com/office/drawing/2014/main" id="{1D429905-6548-46D2-AF9E-888E30C087BC}"/>
              </a:ext>
            </a:extLst>
          </p:cNvPr>
          <p:cNvPicPr>
            <a:picLocks noChangeAspect="1"/>
          </p:cNvPicPr>
          <p:nvPr/>
        </p:nvPicPr>
        <p:blipFill>
          <a:blip r:embed="rId7">
            <a:duotone>
              <a:schemeClr val="accent3">
                <a:shade val="45000"/>
                <a:satMod val="135000"/>
              </a:schemeClr>
              <a:prstClr val="white"/>
            </a:duotone>
          </a:blip>
          <a:stretch>
            <a:fillRect/>
          </a:stretch>
        </p:blipFill>
        <p:spPr>
          <a:xfrm>
            <a:off x="4104615" y="4431530"/>
            <a:ext cx="623181" cy="553803"/>
          </a:xfrm>
          <a:prstGeom prst="rect">
            <a:avLst/>
          </a:prstGeom>
        </p:spPr>
      </p:pic>
      <p:cxnSp>
        <p:nvCxnSpPr>
          <p:cNvPr id="8" name="Straight Arrow Connector 7">
            <a:extLst>
              <a:ext uri="{FF2B5EF4-FFF2-40B4-BE49-F238E27FC236}">
                <a16:creationId xmlns:a16="http://schemas.microsoft.com/office/drawing/2014/main" id="{5ADA5C97-26AA-4422-9873-88A4E634F907}"/>
              </a:ext>
            </a:extLst>
          </p:cNvPr>
          <p:cNvCxnSpPr/>
          <p:nvPr/>
        </p:nvCxnSpPr>
        <p:spPr>
          <a:xfrm>
            <a:off x="683568" y="2787774"/>
            <a:ext cx="648072" cy="0"/>
          </a:xfrm>
          <a:prstGeom prst="straightConnector1">
            <a:avLst/>
          </a:prstGeom>
          <a:ln>
            <a:tailEnd type="triangle"/>
          </a:ln>
        </p:spPr>
        <p:style>
          <a:lnRef idx="3">
            <a:schemeClr val="accent3"/>
          </a:lnRef>
          <a:fillRef idx="0">
            <a:schemeClr val="accent3"/>
          </a:fillRef>
          <a:effectRef idx="2">
            <a:schemeClr val="accent3"/>
          </a:effectRef>
          <a:fontRef idx="minor">
            <a:schemeClr val="tx1"/>
          </a:fontRef>
        </p:style>
      </p:cxnSp>
      <p:sp>
        <p:nvSpPr>
          <p:cNvPr id="15" name="Title 1">
            <a:extLst>
              <a:ext uri="{FF2B5EF4-FFF2-40B4-BE49-F238E27FC236}">
                <a16:creationId xmlns:a16="http://schemas.microsoft.com/office/drawing/2014/main" id="{3971D753-7CB4-42F0-B48E-9E96B5CC63B1}"/>
              </a:ext>
            </a:extLst>
          </p:cNvPr>
          <p:cNvSpPr txBox="1">
            <a:spLocks/>
          </p:cNvSpPr>
          <p:nvPr/>
        </p:nvSpPr>
        <p:spPr>
          <a:xfrm>
            <a:off x="467544" y="2019300"/>
            <a:ext cx="1552234" cy="857250"/>
          </a:xfrm>
          <a:prstGeom prst="rect">
            <a:avLst/>
          </a:prstGeom>
        </p:spPr>
        <p:txBody>
          <a:bodyPr vert="horz" lIns="91440" tIns="45720" rIns="91440" bIns="45720" rtlCol="0" anchor="ctr">
            <a:normAutofit fontScale="97500"/>
          </a:bodyPr>
          <a:lstStyle>
            <a:lvl1pPr algn="l" defTabSz="914400" rtl="0" eaLnBrk="1" latinLnBrk="0" hangingPunct="1">
              <a:spcBef>
                <a:spcPct val="0"/>
              </a:spcBef>
              <a:buNone/>
              <a:defRPr sz="3200" b="0" kern="1200">
                <a:solidFill>
                  <a:srgbClr val="EC7F6C"/>
                </a:solidFill>
                <a:latin typeface="Times New Roman" panose="02020603050405020304" pitchFamily="18" charset="0"/>
                <a:ea typeface="Cambria Math" panose="02040503050406030204" pitchFamily="18" charset="0"/>
                <a:cs typeface="Times New Roman" panose="02020603050405020304" pitchFamily="18" charset="0"/>
              </a:defRPr>
            </a:lvl1pPr>
          </a:lstStyle>
          <a:p>
            <a:r>
              <a:rPr lang="en-GB" sz="1600"/>
              <a:t>Input wind direction: W</a:t>
            </a:r>
          </a:p>
        </p:txBody>
      </p:sp>
      <p:sp>
        <p:nvSpPr>
          <p:cNvPr id="16" name="TextBox 15">
            <a:extLst>
              <a:ext uri="{FF2B5EF4-FFF2-40B4-BE49-F238E27FC236}">
                <a16:creationId xmlns:a16="http://schemas.microsoft.com/office/drawing/2014/main" id="{AC90059F-FDEE-4229-9A3A-BC81A2D47E0F}"/>
              </a:ext>
            </a:extLst>
          </p:cNvPr>
          <p:cNvSpPr txBox="1"/>
          <p:nvPr/>
        </p:nvSpPr>
        <p:spPr>
          <a:xfrm>
            <a:off x="6131661" y="4383138"/>
            <a:ext cx="1296144" cy="338554"/>
          </a:xfrm>
          <a:prstGeom prst="rect">
            <a:avLst/>
          </a:prstGeom>
          <a:noFill/>
        </p:spPr>
        <p:txBody>
          <a:bodyPr wrap="square" rtlCol="0">
            <a:spAutoFit/>
          </a:bodyPr>
          <a:lstStyle/>
          <a:p>
            <a:pPr algn="ctr"/>
            <a:r>
              <a:rPr lang="nb-NO" sz="1600" b="1" err="1">
                <a:solidFill>
                  <a:srgbClr val="EC7F6C"/>
                </a:solidFill>
              </a:rPr>
              <a:t>Windsim</a:t>
            </a:r>
            <a:endParaRPr lang="nb-NO" sz="1600" b="1">
              <a:solidFill>
                <a:srgbClr val="EC7F6C"/>
              </a:solidFill>
            </a:endParaRPr>
          </a:p>
        </p:txBody>
      </p:sp>
      <p:pic>
        <p:nvPicPr>
          <p:cNvPr id="5" name="Snowdistribution_Finse">
            <a:hlinkClick r:id="" action="ppaction://media"/>
            <a:extLst>
              <a:ext uri="{FF2B5EF4-FFF2-40B4-BE49-F238E27FC236}">
                <a16:creationId xmlns:a16="http://schemas.microsoft.com/office/drawing/2014/main" id="{00E394D6-F620-4C78-AF91-4D8E1E848103}"/>
              </a:ext>
            </a:extLst>
          </p:cNvPr>
          <p:cNvPicPr>
            <a:picLocks noChangeAspect="1"/>
          </p:cNvPicPr>
          <p:nvPr>
            <a:audioFile r:link="rId2"/>
            <p:extLst>
              <p:ext uri="{DAA4B4D4-6D71-4841-9C94-3DE7FCFB9230}">
                <p14:media xmlns:p14="http://schemas.microsoft.com/office/powerpoint/2010/main" r:embed="rId1"/>
              </p:ext>
            </p:extLst>
          </p:nvPr>
        </p:nvPicPr>
        <p:blipFill>
          <a:blip r:embed="rId8">
            <a:duotone>
              <a:prstClr val="black"/>
              <a:schemeClr val="accent3">
                <a:tint val="45000"/>
                <a:satMod val="400000"/>
              </a:schemeClr>
            </a:duotone>
          </a:blip>
          <a:stretch>
            <a:fillRect/>
          </a:stretch>
        </p:blipFill>
        <p:spPr>
          <a:xfrm>
            <a:off x="7749394" y="2359782"/>
            <a:ext cx="609600" cy="609600"/>
          </a:xfrm>
          <a:prstGeom prst="rect">
            <a:avLst/>
          </a:prstGeom>
        </p:spPr>
      </p:pic>
    </p:spTree>
    <p:extLst>
      <p:ext uri="{BB962C8B-B14F-4D97-AF65-F5344CB8AC3E}">
        <p14:creationId xmlns:p14="http://schemas.microsoft.com/office/powerpoint/2010/main" val="122450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381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46876-3C7B-49FC-8B7C-57DFFB53A691}"/>
              </a:ext>
            </a:extLst>
          </p:cNvPr>
          <p:cNvSpPr>
            <a:spLocks noGrp="1"/>
          </p:cNvSpPr>
          <p:nvPr>
            <p:ph type="title"/>
          </p:nvPr>
        </p:nvSpPr>
        <p:spPr>
          <a:xfrm>
            <a:off x="539552" y="123478"/>
            <a:ext cx="8280920" cy="857250"/>
          </a:xfrm>
        </p:spPr>
        <p:txBody>
          <a:bodyPr>
            <a:normAutofit/>
          </a:bodyPr>
          <a:lstStyle/>
          <a:p>
            <a:r>
              <a:rPr lang="en-GB" noProof="0" dirty="0" err="1"/>
              <a:t>WindSim</a:t>
            </a:r>
            <a:r>
              <a:rPr lang="en-GB" dirty="0"/>
              <a:t> </a:t>
            </a:r>
            <a:r>
              <a:rPr lang="en-GB" noProof="0" dirty="0"/>
              <a:t>to locate </a:t>
            </a:r>
            <a:r>
              <a:rPr lang="en-GB" dirty="0"/>
              <a:t>avalanche </a:t>
            </a:r>
            <a:r>
              <a:rPr lang="en-GB" noProof="0" dirty="0"/>
              <a:t>release areas</a:t>
            </a:r>
          </a:p>
        </p:txBody>
      </p:sp>
      <p:pic>
        <p:nvPicPr>
          <p:cNvPr id="6" name="Picture 5">
            <a:extLst>
              <a:ext uri="{FF2B5EF4-FFF2-40B4-BE49-F238E27FC236}">
                <a16:creationId xmlns:a16="http://schemas.microsoft.com/office/drawing/2014/main" id="{8E698E3F-720B-4D5F-853F-17707626D636}"/>
              </a:ext>
            </a:extLst>
          </p:cNvPr>
          <p:cNvPicPr>
            <a:picLocks/>
          </p:cNvPicPr>
          <p:nvPr/>
        </p:nvPicPr>
        <p:blipFill rotWithShape="1">
          <a:blip r:embed="rId4" cstate="print">
            <a:extLst>
              <a:ext uri="{28A0092B-C50C-407E-A947-70E740481C1C}">
                <a14:useLocalDpi xmlns:a14="http://schemas.microsoft.com/office/drawing/2010/main" val="0"/>
              </a:ext>
            </a:extLst>
          </a:blip>
          <a:srcRect b="5698"/>
          <a:stretch/>
        </p:blipFill>
        <p:spPr bwMode="auto">
          <a:xfrm>
            <a:off x="1872000" y="981164"/>
            <a:ext cx="5400000" cy="3420000"/>
          </a:xfrm>
          <a:prstGeom prst="rect">
            <a:avLst/>
          </a:prstGeom>
          <a:noFill/>
          <a:ln>
            <a:noFill/>
          </a:ln>
          <a:extLst>
            <a:ext uri="{53640926-AAD7-44D8-BBD7-CCE9431645EC}">
              <a14:shadowObscured xmlns:a14="http://schemas.microsoft.com/office/drawing/2010/main"/>
            </a:ext>
          </a:extLst>
        </p:spPr>
      </p:pic>
      <p:sp>
        <p:nvSpPr>
          <p:cNvPr id="5" name="Rectangle 4">
            <a:extLst>
              <a:ext uri="{FF2B5EF4-FFF2-40B4-BE49-F238E27FC236}">
                <a16:creationId xmlns:a16="http://schemas.microsoft.com/office/drawing/2014/main" id="{0413AE66-3EDC-4650-9341-8E15A041E522}"/>
              </a:ext>
            </a:extLst>
          </p:cNvPr>
          <p:cNvSpPr/>
          <p:nvPr/>
        </p:nvSpPr>
        <p:spPr>
          <a:xfrm>
            <a:off x="0" y="0"/>
            <a:ext cx="9144000" cy="5143500"/>
          </a:xfrm>
          <a:prstGeom prst="rect">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hlinkClick r:id="" action="ppaction://hlinkshowjump?jump=previousslide"/>
            <a:extLst>
              <a:ext uri="{FF2B5EF4-FFF2-40B4-BE49-F238E27FC236}">
                <a16:creationId xmlns:a16="http://schemas.microsoft.com/office/drawing/2014/main" id="{63D1C98F-EEFF-410E-8FF0-9863125281E4}"/>
              </a:ext>
            </a:extLst>
          </p:cNvPr>
          <p:cNvPicPr>
            <a:picLocks noChangeAspect="1"/>
          </p:cNvPicPr>
          <p:nvPr/>
        </p:nvPicPr>
        <p:blipFill>
          <a:blip r:embed="rId5">
            <a:clrChange>
              <a:clrFrom>
                <a:srgbClr val="FFFFFF"/>
              </a:clrFrom>
              <a:clrTo>
                <a:srgbClr val="FFFFFF">
                  <a:alpha val="0"/>
                </a:srgbClr>
              </a:clrTo>
            </a:clrChange>
            <a:duotone>
              <a:schemeClr val="accent3">
                <a:shade val="45000"/>
                <a:satMod val="135000"/>
              </a:schemeClr>
              <a:prstClr val="white"/>
            </a:duotone>
          </a:blip>
          <a:stretch>
            <a:fillRect/>
          </a:stretch>
        </p:blipFill>
        <p:spPr>
          <a:xfrm>
            <a:off x="3275856" y="4396841"/>
            <a:ext cx="623181" cy="623181"/>
          </a:xfrm>
          <a:prstGeom prst="rect">
            <a:avLst/>
          </a:prstGeom>
        </p:spPr>
      </p:pic>
      <p:pic>
        <p:nvPicPr>
          <p:cNvPr id="11" name="Picture 10">
            <a:hlinkClick r:id="" action="ppaction://hlinkshowjump?jump=nextslide"/>
            <a:extLst>
              <a:ext uri="{FF2B5EF4-FFF2-40B4-BE49-F238E27FC236}">
                <a16:creationId xmlns:a16="http://schemas.microsoft.com/office/drawing/2014/main" id="{59CB065B-6DC0-4A77-91B5-3154896B97D6}"/>
              </a:ext>
            </a:extLst>
          </p:cNvPr>
          <p:cNvPicPr>
            <a:picLocks noChangeAspect="1"/>
          </p:cNvPicPr>
          <p:nvPr/>
        </p:nvPicPr>
        <p:blipFill>
          <a:blip r:embed="rId5">
            <a:clrChange>
              <a:clrFrom>
                <a:srgbClr val="FFFFFF"/>
              </a:clrFrom>
              <a:clrTo>
                <a:srgbClr val="FFFFFF">
                  <a:alpha val="0"/>
                </a:srgbClr>
              </a:clrTo>
            </a:clrChange>
            <a:duotone>
              <a:schemeClr val="accent3">
                <a:shade val="45000"/>
                <a:satMod val="135000"/>
              </a:schemeClr>
              <a:prstClr val="white"/>
            </a:duotone>
          </a:blip>
          <a:stretch>
            <a:fillRect/>
          </a:stretch>
        </p:blipFill>
        <p:spPr>
          <a:xfrm flipH="1">
            <a:off x="4933374" y="4396841"/>
            <a:ext cx="623181" cy="623181"/>
          </a:xfrm>
          <a:prstGeom prst="rect">
            <a:avLst/>
          </a:prstGeom>
        </p:spPr>
      </p:pic>
      <p:pic>
        <p:nvPicPr>
          <p:cNvPr id="12" name="Picture 11">
            <a:hlinkClick r:id="rId6" action="ppaction://hlinksldjump"/>
            <a:extLst>
              <a:ext uri="{FF2B5EF4-FFF2-40B4-BE49-F238E27FC236}">
                <a16:creationId xmlns:a16="http://schemas.microsoft.com/office/drawing/2014/main" id="{913898ED-9607-4DF9-A722-62DED5620A55}"/>
              </a:ext>
            </a:extLst>
          </p:cNvPr>
          <p:cNvPicPr>
            <a:picLocks noChangeAspect="1"/>
          </p:cNvPicPr>
          <p:nvPr/>
        </p:nvPicPr>
        <p:blipFill>
          <a:blip r:embed="rId7">
            <a:duotone>
              <a:schemeClr val="accent3">
                <a:shade val="45000"/>
                <a:satMod val="135000"/>
              </a:schemeClr>
              <a:prstClr val="white"/>
            </a:duotone>
          </a:blip>
          <a:stretch>
            <a:fillRect/>
          </a:stretch>
        </p:blipFill>
        <p:spPr>
          <a:xfrm>
            <a:off x="4104615" y="4431530"/>
            <a:ext cx="623181" cy="553803"/>
          </a:xfrm>
          <a:prstGeom prst="rect">
            <a:avLst/>
          </a:prstGeom>
        </p:spPr>
      </p:pic>
      <p:sp>
        <p:nvSpPr>
          <p:cNvPr id="8" name="TextBox 7">
            <a:extLst>
              <a:ext uri="{FF2B5EF4-FFF2-40B4-BE49-F238E27FC236}">
                <a16:creationId xmlns:a16="http://schemas.microsoft.com/office/drawing/2014/main" id="{F8B9C92F-3D49-41B2-9043-B7746B2649B7}"/>
              </a:ext>
            </a:extLst>
          </p:cNvPr>
          <p:cNvSpPr txBox="1"/>
          <p:nvPr/>
        </p:nvSpPr>
        <p:spPr>
          <a:xfrm>
            <a:off x="6131661" y="4343868"/>
            <a:ext cx="1296144" cy="338554"/>
          </a:xfrm>
          <a:prstGeom prst="rect">
            <a:avLst/>
          </a:prstGeom>
          <a:noFill/>
        </p:spPr>
        <p:txBody>
          <a:bodyPr wrap="square" rtlCol="0">
            <a:spAutoFit/>
          </a:bodyPr>
          <a:lstStyle/>
          <a:p>
            <a:pPr algn="ctr"/>
            <a:r>
              <a:rPr lang="nb-NO" sz="1600" b="1" err="1">
                <a:solidFill>
                  <a:srgbClr val="EC7F6C"/>
                </a:solidFill>
              </a:rPr>
              <a:t>Windsim</a:t>
            </a:r>
            <a:endParaRPr lang="nb-NO" sz="1600" b="1">
              <a:solidFill>
                <a:srgbClr val="EC7F6C"/>
              </a:solidFill>
            </a:endParaRPr>
          </a:p>
        </p:txBody>
      </p:sp>
      <p:sp>
        <p:nvSpPr>
          <p:cNvPr id="3" name="Oval 2">
            <a:extLst>
              <a:ext uri="{FF2B5EF4-FFF2-40B4-BE49-F238E27FC236}">
                <a16:creationId xmlns:a16="http://schemas.microsoft.com/office/drawing/2014/main" id="{324EE348-6A25-40D9-94B1-4A55E21F5873}"/>
              </a:ext>
            </a:extLst>
          </p:cNvPr>
          <p:cNvSpPr/>
          <p:nvPr/>
        </p:nvSpPr>
        <p:spPr>
          <a:xfrm>
            <a:off x="2123728" y="1707654"/>
            <a:ext cx="1368152" cy="1800200"/>
          </a:xfrm>
          <a:prstGeom prst="ellipse">
            <a:avLst/>
          </a:prstGeom>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nb-NO"/>
          </a:p>
        </p:txBody>
      </p:sp>
      <p:cxnSp>
        <p:nvCxnSpPr>
          <p:cNvPr id="13" name="Straight Arrow Connector 12">
            <a:extLst>
              <a:ext uri="{FF2B5EF4-FFF2-40B4-BE49-F238E27FC236}">
                <a16:creationId xmlns:a16="http://schemas.microsoft.com/office/drawing/2014/main" id="{B689A92B-49F9-476B-A9F9-AE192765391F}"/>
              </a:ext>
            </a:extLst>
          </p:cNvPr>
          <p:cNvCxnSpPr/>
          <p:nvPr/>
        </p:nvCxnSpPr>
        <p:spPr>
          <a:xfrm>
            <a:off x="683568" y="2787774"/>
            <a:ext cx="648072" cy="0"/>
          </a:xfrm>
          <a:prstGeom prst="straightConnector1">
            <a:avLst/>
          </a:prstGeom>
          <a:ln>
            <a:tailEnd type="triangle"/>
          </a:ln>
        </p:spPr>
        <p:style>
          <a:lnRef idx="3">
            <a:schemeClr val="accent3"/>
          </a:lnRef>
          <a:fillRef idx="0">
            <a:schemeClr val="accent3"/>
          </a:fillRef>
          <a:effectRef idx="2">
            <a:schemeClr val="accent3"/>
          </a:effectRef>
          <a:fontRef idx="minor">
            <a:schemeClr val="tx1"/>
          </a:fontRef>
        </p:style>
      </p:cxnSp>
      <p:sp>
        <p:nvSpPr>
          <p:cNvPr id="14" name="Title 1">
            <a:extLst>
              <a:ext uri="{FF2B5EF4-FFF2-40B4-BE49-F238E27FC236}">
                <a16:creationId xmlns:a16="http://schemas.microsoft.com/office/drawing/2014/main" id="{D2A6A6D0-0044-47B0-B07C-7E680A3493A0}"/>
              </a:ext>
            </a:extLst>
          </p:cNvPr>
          <p:cNvSpPr txBox="1">
            <a:spLocks/>
          </p:cNvSpPr>
          <p:nvPr/>
        </p:nvSpPr>
        <p:spPr>
          <a:xfrm>
            <a:off x="467544" y="2019300"/>
            <a:ext cx="1552234" cy="857250"/>
          </a:xfrm>
          <a:prstGeom prst="rect">
            <a:avLst/>
          </a:prstGeom>
        </p:spPr>
        <p:txBody>
          <a:bodyPr vert="horz" lIns="91440" tIns="45720" rIns="91440" bIns="45720" rtlCol="0" anchor="ctr">
            <a:normAutofit fontScale="97500"/>
          </a:bodyPr>
          <a:lstStyle>
            <a:lvl1pPr algn="l" defTabSz="914400" rtl="0" eaLnBrk="1" latinLnBrk="0" hangingPunct="1">
              <a:spcBef>
                <a:spcPct val="0"/>
              </a:spcBef>
              <a:buNone/>
              <a:defRPr sz="3200" b="0" kern="1200">
                <a:solidFill>
                  <a:srgbClr val="EC7F6C"/>
                </a:solidFill>
                <a:latin typeface="Times New Roman" panose="02020603050405020304" pitchFamily="18" charset="0"/>
                <a:ea typeface="Cambria Math" panose="02040503050406030204" pitchFamily="18" charset="0"/>
                <a:cs typeface="Times New Roman" panose="02020603050405020304" pitchFamily="18" charset="0"/>
              </a:defRPr>
            </a:lvl1pPr>
          </a:lstStyle>
          <a:p>
            <a:r>
              <a:rPr lang="en-GB" sz="1600"/>
              <a:t>Input wind direction: W</a:t>
            </a:r>
          </a:p>
        </p:txBody>
      </p:sp>
      <p:sp>
        <p:nvSpPr>
          <p:cNvPr id="4" name="Rectangle 3">
            <a:extLst>
              <a:ext uri="{FF2B5EF4-FFF2-40B4-BE49-F238E27FC236}">
                <a16:creationId xmlns:a16="http://schemas.microsoft.com/office/drawing/2014/main" id="{ABD16AA0-72E3-4FB2-95AA-D493EC24B82C}"/>
              </a:ext>
            </a:extLst>
          </p:cNvPr>
          <p:cNvSpPr/>
          <p:nvPr/>
        </p:nvSpPr>
        <p:spPr>
          <a:xfrm>
            <a:off x="7325752" y="1275606"/>
            <a:ext cx="1764495" cy="646331"/>
          </a:xfrm>
          <a:prstGeom prst="rect">
            <a:avLst/>
          </a:prstGeom>
        </p:spPr>
        <p:txBody>
          <a:bodyPr vert="horz" lIns="91440" tIns="45720" rIns="91440" bIns="45720" rtlCol="0" anchor="ctr">
            <a:normAutofit fontScale="90000"/>
          </a:bodyPr>
          <a:lstStyle/>
          <a:p>
            <a:pPr>
              <a:spcBef>
                <a:spcPct val="0"/>
              </a:spcBef>
            </a:pPr>
            <a:r>
              <a:rPr lang="en-GB" b="1" err="1">
                <a:solidFill>
                  <a:srgbClr val="EC7F6C"/>
                </a:solidFill>
                <a:latin typeface="Times New Roman" panose="02020603050405020304" pitchFamily="18" charset="0"/>
                <a:ea typeface="Cambria Math" panose="02040503050406030204" pitchFamily="18" charset="0"/>
                <a:cs typeface="Times New Roman" panose="02020603050405020304" pitchFamily="18" charset="0"/>
              </a:rPr>
              <a:t>Grasdalen</a:t>
            </a:r>
            <a:r>
              <a:rPr lang="en-GB" b="1">
                <a:solidFill>
                  <a:srgbClr val="EC7F6C"/>
                </a:solidFill>
                <a:latin typeface="Times New Roman" panose="02020603050405020304" pitchFamily="18" charset="0"/>
                <a:ea typeface="Cambria Math" panose="02040503050406030204" pitchFamily="18" charset="0"/>
                <a:cs typeface="Times New Roman" panose="02020603050405020304" pitchFamily="18" charset="0"/>
              </a:rPr>
              <a:t>, western Norway</a:t>
            </a:r>
            <a:endParaRPr lang="nb-NO" b="1">
              <a:solidFill>
                <a:srgbClr val="EC7F6C"/>
              </a:solidFill>
              <a:latin typeface="Times New Roman" panose="02020603050405020304" pitchFamily="18" charset="0"/>
              <a:ea typeface="Cambria Math" panose="02040503050406030204" pitchFamily="18" charset="0"/>
              <a:cs typeface="Times New Roman" panose="02020603050405020304" pitchFamily="18" charset="0"/>
            </a:endParaRPr>
          </a:p>
        </p:txBody>
      </p:sp>
      <p:pic>
        <p:nvPicPr>
          <p:cNvPr id="7" name="Release areas Grasdalen">
            <a:hlinkClick r:id="" action="ppaction://media"/>
            <a:extLst>
              <a:ext uri="{FF2B5EF4-FFF2-40B4-BE49-F238E27FC236}">
                <a16:creationId xmlns:a16="http://schemas.microsoft.com/office/drawing/2014/main" id="{29D61760-B1FC-4C20-9216-8A483CB7F897}"/>
              </a:ext>
            </a:extLst>
          </p:cNvPr>
          <p:cNvPicPr>
            <a:picLocks noChangeAspect="1"/>
          </p:cNvPicPr>
          <p:nvPr>
            <a:audioFile r:link="rId2"/>
            <p:extLst>
              <p:ext uri="{DAA4B4D4-6D71-4841-9C94-3DE7FCFB9230}">
                <p14:media xmlns:p14="http://schemas.microsoft.com/office/powerpoint/2010/main" r:embed="rId1"/>
              </p:ext>
            </p:extLst>
          </p:nvPr>
        </p:nvPicPr>
        <p:blipFill>
          <a:blip r:embed="rId8">
            <a:duotone>
              <a:prstClr val="black"/>
              <a:schemeClr val="accent3">
                <a:tint val="45000"/>
                <a:satMod val="400000"/>
              </a:schemeClr>
            </a:duotone>
          </a:blip>
          <a:stretch>
            <a:fillRect/>
          </a:stretch>
        </p:blipFill>
        <p:spPr>
          <a:xfrm>
            <a:off x="7812360" y="2178174"/>
            <a:ext cx="609600" cy="609600"/>
          </a:xfrm>
          <a:prstGeom prst="rect">
            <a:avLst/>
          </a:prstGeom>
        </p:spPr>
      </p:pic>
    </p:spTree>
    <p:extLst>
      <p:ext uri="{BB962C8B-B14F-4D97-AF65-F5344CB8AC3E}">
        <p14:creationId xmlns:p14="http://schemas.microsoft.com/office/powerpoint/2010/main" val="680082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883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Avalanche release probability</a:t>
            </a:r>
          </a:p>
        </p:txBody>
      </p:sp>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7200" y="935197"/>
            <a:ext cx="3046840" cy="2286000"/>
          </a:xfrm>
          <a:prstGeom prst="rect">
            <a:avLst/>
          </a:prstGeom>
        </p:spPr>
      </p:pic>
      <p:pic>
        <p:nvPicPr>
          <p:cNvPr id="4" name="Content Placeholder 3"/>
          <p:cNvPicPr>
            <a:picLocks noGrp="1" noChangeAspect="1"/>
          </p:cNvPicPr>
          <p:nvPr>
            <p:ph idx="1"/>
          </p:nvPr>
        </p:nvPicPr>
        <p:blipFill>
          <a:blip r:embed="rId6">
            <a:extLst>
              <a:ext uri="{28A0092B-C50C-407E-A947-70E740481C1C}">
                <a14:useLocalDpi xmlns:a14="http://schemas.microsoft.com/office/drawing/2010/main" val="0"/>
              </a:ext>
            </a:extLst>
          </a:blip>
          <a:stretch>
            <a:fillRect/>
          </a:stretch>
        </p:blipFill>
        <p:spPr>
          <a:xfrm>
            <a:off x="3923928" y="3042517"/>
            <a:ext cx="2438400" cy="1829497"/>
          </a:xfrm>
        </p:spPr>
      </p:pic>
      <p:graphicFrame>
        <p:nvGraphicFramePr>
          <p:cNvPr id="15" name="Object 14"/>
          <p:cNvGraphicFramePr>
            <a:graphicFrameLocks noChangeAspect="1"/>
          </p:cNvGraphicFramePr>
          <p:nvPr>
            <p:extLst>
              <p:ext uri="{D42A27DB-BD31-4B8C-83A1-F6EECF244321}">
                <p14:modId xmlns:p14="http://schemas.microsoft.com/office/powerpoint/2010/main" val="3740211566"/>
              </p:ext>
            </p:extLst>
          </p:nvPr>
        </p:nvGraphicFramePr>
        <p:xfrm>
          <a:off x="827584" y="4085898"/>
          <a:ext cx="2179991" cy="289554"/>
        </p:xfrm>
        <a:graphic>
          <a:graphicData uri="http://schemas.openxmlformats.org/presentationml/2006/ole">
            <mc:AlternateContent xmlns:mc="http://schemas.openxmlformats.org/markup-compatibility/2006">
              <mc:Choice xmlns:v="urn:schemas-microsoft-com:vml" Requires="v">
                <p:oleObj spid="_x0000_s1082" name="Formel" r:id="rId7" imgW="1346040" imgH="177480" progId="Equation.3">
                  <p:embed/>
                </p:oleObj>
              </mc:Choice>
              <mc:Fallback>
                <p:oleObj name="Formel" r:id="rId7" imgW="1346040" imgH="177480" progId="Equation.3">
                  <p:embed/>
                  <p:pic>
                    <p:nvPicPr>
                      <p:cNvPr id="15" name="Object 14"/>
                      <p:cNvPicPr>
                        <a:picLocks noChangeAspect="1" noChangeArrowheads="1"/>
                      </p:cNvPicPr>
                      <p:nvPr/>
                    </p:nvPicPr>
                    <p:blipFill>
                      <a:blip r:embed="rId8"/>
                      <a:srcRect/>
                      <a:stretch>
                        <a:fillRect/>
                      </a:stretch>
                    </p:blipFill>
                    <p:spPr bwMode="auto">
                      <a:xfrm>
                        <a:off x="827584" y="4085898"/>
                        <a:ext cx="2179991" cy="289554"/>
                      </a:xfrm>
                      <a:prstGeom prst="rect">
                        <a:avLst/>
                      </a:prstGeom>
                      <a:noFill/>
                    </p:spPr>
                  </p:pic>
                </p:oleObj>
              </mc:Fallback>
            </mc:AlternateContent>
          </a:graphicData>
        </a:graphic>
      </p:graphicFrame>
      <p:sp>
        <p:nvSpPr>
          <p:cNvPr id="16" name="TextBox 15"/>
          <p:cNvSpPr txBox="1"/>
          <p:nvPr/>
        </p:nvSpPr>
        <p:spPr>
          <a:xfrm>
            <a:off x="457200" y="3381837"/>
            <a:ext cx="3004862" cy="652486"/>
          </a:xfrm>
          <a:prstGeom prst="rect">
            <a:avLst/>
          </a:prstGeom>
          <a:noFill/>
        </p:spPr>
        <p:txBody>
          <a:bodyPr wrap="none" rtlCol="0">
            <a:spAutoFit/>
          </a:bodyPr>
          <a:lstStyle/>
          <a:p>
            <a:pPr marL="342900" indent="-342900">
              <a:lnSpc>
                <a:spcPct val="80000"/>
              </a:lnSpc>
              <a:spcBef>
                <a:spcPct val="20000"/>
              </a:spcBef>
              <a:buBlip>
                <a:blip r:embed="rId9"/>
              </a:buBlip>
            </a:pPr>
            <a:r>
              <a:rPr lang="en-US" sz="2000" dirty="0">
                <a:solidFill>
                  <a:schemeClr val="bg1"/>
                </a:solidFill>
                <a:latin typeface="+mj-lt"/>
                <a:cs typeface="Arial" pitchFamily="34" charset="0"/>
              </a:rPr>
              <a:t>Monte-Carlo simulation</a:t>
            </a:r>
          </a:p>
          <a:p>
            <a:pPr marL="342900" indent="-342900">
              <a:lnSpc>
                <a:spcPct val="80000"/>
              </a:lnSpc>
              <a:spcBef>
                <a:spcPct val="20000"/>
              </a:spcBef>
              <a:buBlip>
                <a:blip r:embed="rId9"/>
              </a:buBlip>
            </a:pPr>
            <a:r>
              <a:rPr lang="en-US" sz="2000" dirty="0">
                <a:solidFill>
                  <a:schemeClr val="bg1"/>
                </a:solidFill>
                <a:latin typeface="+mj-lt"/>
                <a:cs typeface="Arial" pitchFamily="34" charset="0"/>
              </a:rPr>
              <a:t>Performance function</a:t>
            </a:r>
          </a:p>
        </p:txBody>
      </p:sp>
      <p:pic>
        <p:nvPicPr>
          <p:cNvPr id="11" name="Picture 10"/>
          <p:cNvPicPr>
            <a:picLocks noChangeAspect="1"/>
          </p:cNvPicPr>
          <p:nvPr/>
        </p:nvPicPr>
        <p:blipFill>
          <a:blip r:embed="rId10"/>
          <a:stretch>
            <a:fillRect/>
          </a:stretch>
        </p:blipFill>
        <p:spPr>
          <a:xfrm>
            <a:off x="3920085" y="935197"/>
            <a:ext cx="2397609" cy="1621376"/>
          </a:xfrm>
          <a:prstGeom prst="rect">
            <a:avLst/>
          </a:prstGeom>
        </p:spPr>
      </p:pic>
      <p:sp>
        <p:nvSpPr>
          <p:cNvPr id="19" name="Right Arrow 18"/>
          <p:cNvSpPr/>
          <p:nvPr/>
        </p:nvSpPr>
        <p:spPr>
          <a:xfrm rot="2075682">
            <a:off x="3282306" y="2819797"/>
            <a:ext cx="856250" cy="484632"/>
          </a:xfrm>
          <a:prstGeom prst="rightArrow">
            <a:avLst/>
          </a:prstGeom>
          <a:solidFill>
            <a:srgbClr val="EC7F6C">
              <a:alpha val="30980"/>
            </a:srgbClr>
          </a:solidFill>
          <a:ln>
            <a:solidFill>
              <a:srgbClr val="EC7F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774895" y="935196"/>
            <a:ext cx="2169724" cy="1636553"/>
          </a:xfrm>
          <a:prstGeom prst="rect">
            <a:avLst/>
          </a:prstGeom>
        </p:spPr>
      </p:pic>
      <p:sp>
        <p:nvSpPr>
          <p:cNvPr id="20" name="Right Arrow 19"/>
          <p:cNvSpPr/>
          <p:nvPr/>
        </p:nvSpPr>
        <p:spPr>
          <a:xfrm rot="19045375">
            <a:off x="6123121" y="2568647"/>
            <a:ext cx="856250" cy="484632"/>
          </a:xfrm>
          <a:prstGeom prst="rightArrow">
            <a:avLst/>
          </a:prstGeom>
          <a:solidFill>
            <a:srgbClr val="EC7F6C">
              <a:alpha val="30980"/>
            </a:srgbClr>
          </a:solidFill>
          <a:ln>
            <a:solidFill>
              <a:srgbClr val="EC7F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750628" y="3034859"/>
            <a:ext cx="2169724" cy="1837155"/>
          </a:xfrm>
          <a:prstGeom prst="rect">
            <a:avLst/>
          </a:prstGeom>
        </p:spPr>
      </p:pic>
      <p:sp>
        <p:nvSpPr>
          <p:cNvPr id="14" name="Right Arrow 13"/>
          <p:cNvSpPr/>
          <p:nvPr/>
        </p:nvSpPr>
        <p:spPr>
          <a:xfrm rot="869029">
            <a:off x="6098854" y="3209013"/>
            <a:ext cx="856250" cy="484632"/>
          </a:xfrm>
          <a:prstGeom prst="rightArrow">
            <a:avLst/>
          </a:prstGeom>
          <a:solidFill>
            <a:srgbClr val="EC7F6C">
              <a:alpha val="30980"/>
            </a:srgbClr>
          </a:solidFill>
          <a:ln>
            <a:solidFill>
              <a:srgbClr val="EC7F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hlinkClick r:id="" action="ppaction://hlinkshowjump?jump=previousslide"/>
            <a:extLst>
              <a:ext uri="{FF2B5EF4-FFF2-40B4-BE49-F238E27FC236}">
                <a16:creationId xmlns:a16="http://schemas.microsoft.com/office/drawing/2014/main" id="{FA053ABC-1509-4B9C-82D3-5BDD35BD24C3}"/>
              </a:ext>
            </a:extLst>
          </p:cNvPr>
          <p:cNvPicPr>
            <a:picLocks noChangeAspect="1"/>
          </p:cNvPicPr>
          <p:nvPr/>
        </p:nvPicPr>
        <p:blipFill>
          <a:blip r:embed="rId13">
            <a:clrChange>
              <a:clrFrom>
                <a:srgbClr val="FFFFFF"/>
              </a:clrFrom>
              <a:clrTo>
                <a:srgbClr val="FFFFFF">
                  <a:alpha val="0"/>
                </a:srgbClr>
              </a:clrTo>
            </a:clrChange>
            <a:duotone>
              <a:schemeClr val="accent3">
                <a:shade val="45000"/>
                <a:satMod val="135000"/>
              </a:schemeClr>
              <a:prstClr val="white"/>
            </a:duotone>
          </a:blip>
          <a:stretch>
            <a:fillRect/>
          </a:stretch>
        </p:blipFill>
        <p:spPr>
          <a:xfrm>
            <a:off x="992346" y="4413196"/>
            <a:ext cx="623181" cy="623181"/>
          </a:xfrm>
          <a:prstGeom prst="rect">
            <a:avLst/>
          </a:prstGeom>
        </p:spPr>
      </p:pic>
      <p:pic>
        <p:nvPicPr>
          <p:cNvPr id="26" name="Picture 25">
            <a:hlinkClick r:id="" action="ppaction://hlinkshowjump?jump=nextslide"/>
            <a:extLst>
              <a:ext uri="{FF2B5EF4-FFF2-40B4-BE49-F238E27FC236}">
                <a16:creationId xmlns:a16="http://schemas.microsoft.com/office/drawing/2014/main" id="{9553BE21-CDA9-486C-B95B-320FDB3C4CB4}"/>
              </a:ext>
            </a:extLst>
          </p:cNvPr>
          <p:cNvPicPr>
            <a:picLocks noChangeAspect="1"/>
          </p:cNvPicPr>
          <p:nvPr/>
        </p:nvPicPr>
        <p:blipFill>
          <a:blip r:embed="rId13">
            <a:clrChange>
              <a:clrFrom>
                <a:srgbClr val="FFFFFF"/>
              </a:clrFrom>
              <a:clrTo>
                <a:srgbClr val="FFFFFF">
                  <a:alpha val="0"/>
                </a:srgbClr>
              </a:clrTo>
            </a:clrChange>
            <a:duotone>
              <a:schemeClr val="accent3">
                <a:shade val="45000"/>
                <a:satMod val="135000"/>
              </a:schemeClr>
              <a:prstClr val="white"/>
            </a:duotone>
          </a:blip>
          <a:stretch>
            <a:fillRect/>
          </a:stretch>
        </p:blipFill>
        <p:spPr>
          <a:xfrm flipH="1">
            <a:off x="2649864" y="4413196"/>
            <a:ext cx="623181" cy="623181"/>
          </a:xfrm>
          <a:prstGeom prst="rect">
            <a:avLst/>
          </a:prstGeom>
        </p:spPr>
      </p:pic>
      <p:pic>
        <p:nvPicPr>
          <p:cNvPr id="27" name="Picture 26">
            <a:hlinkClick r:id="rId14" action="ppaction://hlinksldjump"/>
            <a:extLst>
              <a:ext uri="{FF2B5EF4-FFF2-40B4-BE49-F238E27FC236}">
                <a16:creationId xmlns:a16="http://schemas.microsoft.com/office/drawing/2014/main" id="{55F238A4-E58E-483A-82E5-469FBE6267CD}"/>
              </a:ext>
            </a:extLst>
          </p:cNvPr>
          <p:cNvPicPr>
            <a:picLocks noChangeAspect="1"/>
          </p:cNvPicPr>
          <p:nvPr/>
        </p:nvPicPr>
        <p:blipFill>
          <a:blip r:embed="rId15">
            <a:duotone>
              <a:schemeClr val="accent3">
                <a:shade val="45000"/>
                <a:satMod val="135000"/>
              </a:schemeClr>
              <a:prstClr val="white"/>
            </a:duotone>
          </a:blip>
          <a:stretch>
            <a:fillRect/>
          </a:stretch>
        </p:blipFill>
        <p:spPr>
          <a:xfrm>
            <a:off x="1821105" y="4447885"/>
            <a:ext cx="623181" cy="553803"/>
          </a:xfrm>
          <a:prstGeom prst="rect">
            <a:avLst/>
          </a:prstGeom>
        </p:spPr>
      </p:pic>
      <p:pic>
        <p:nvPicPr>
          <p:cNvPr id="9" name="PRA_01">
            <a:hlinkClick r:id="" action="ppaction://media"/>
            <a:extLst>
              <a:ext uri="{FF2B5EF4-FFF2-40B4-BE49-F238E27FC236}">
                <a16:creationId xmlns:a16="http://schemas.microsoft.com/office/drawing/2014/main" id="{80C4BB2F-DD3B-4F8B-A397-1020B7B660B6}"/>
              </a:ext>
            </a:extLst>
          </p:cNvPr>
          <p:cNvPicPr>
            <a:picLocks noChangeAspect="1"/>
          </p:cNvPicPr>
          <p:nvPr>
            <a:audioFile r:link="rId3"/>
            <p:extLst>
              <p:ext uri="{DAA4B4D4-6D71-4841-9C94-3DE7FCFB9230}">
                <p14:media xmlns:p14="http://schemas.microsoft.com/office/powerpoint/2010/main" r:embed="rId2"/>
              </p:ext>
            </p:extLst>
          </p:nvPr>
        </p:nvPicPr>
        <p:blipFill>
          <a:blip r:embed="rId16">
            <a:duotone>
              <a:prstClr val="black"/>
              <a:schemeClr val="accent3">
                <a:tint val="45000"/>
                <a:satMod val="400000"/>
              </a:schemeClr>
            </a:duotone>
          </a:blip>
          <a:stretch>
            <a:fillRect/>
          </a:stretch>
        </p:blipFill>
        <p:spPr>
          <a:xfrm>
            <a:off x="6420850" y="202071"/>
            <a:ext cx="609600" cy="609600"/>
          </a:xfrm>
          <a:prstGeom prst="rect">
            <a:avLst/>
          </a:prstGeom>
        </p:spPr>
      </p:pic>
      <p:sp>
        <p:nvSpPr>
          <p:cNvPr id="21" name="Rectangle 20">
            <a:extLst>
              <a:ext uri="{FF2B5EF4-FFF2-40B4-BE49-F238E27FC236}">
                <a16:creationId xmlns:a16="http://schemas.microsoft.com/office/drawing/2014/main" id="{659AF343-00E5-4467-97AC-DA59FA1037F7}"/>
              </a:ext>
            </a:extLst>
          </p:cNvPr>
          <p:cNvSpPr/>
          <p:nvPr/>
        </p:nvSpPr>
        <p:spPr>
          <a:xfrm>
            <a:off x="0" y="0"/>
            <a:ext cx="9144000" cy="5143500"/>
          </a:xfrm>
          <a:prstGeom prst="rect">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32278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8695"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B2B9F-51F1-43D0-94A9-74CF8C220006}"/>
              </a:ext>
            </a:extLst>
          </p:cNvPr>
          <p:cNvSpPr>
            <a:spLocks noGrp="1"/>
          </p:cNvSpPr>
          <p:nvPr>
            <p:ph type="title"/>
          </p:nvPr>
        </p:nvSpPr>
        <p:spPr/>
        <p:txBody>
          <a:bodyPr/>
          <a:lstStyle/>
          <a:p>
            <a:r>
              <a:rPr lang="en-GB" cap="all" noProof="0">
                <a:latin typeface="Arial" panose="020B0604020202020204" pitchFamily="34" charset="0"/>
                <a:cs typeface="Arial" panose="020B0604020202020204" pitchFamily="34" charset="0"/>
              </a:rPr>
              <a:t>Avalanche Dynamics</a:t>
            </a:r>
          </a:p>
        </p:txBody>
      </p:sp>
      <p:sp>
        <p:nvSpPr>
          <p:cNvPr id="7" name="Content Placeholder 6">
            <a:extLst>
              <a:ext uri="{FF2B5EF4-FFF2-40B4-BE49-F238E27FC236}">
                <a16:creationId xmlns:a16="http://schemas.microsoft.com/office/drawing/2014/main" id="{7F126478-DC57-4670-9F31-622CD7805559}"/>
              </a:ext>
            </a:extLst>
          </p:cNvPr>
          <p:cNvSpPr>
            <a:spLocks noGrp="1"/>
          </p:cNvSpPr>
          <p:nvPr>
            <p:ph sz="half" idx="1"/>
          </p:nvPr>
        </p:nvSpPr>
        <p:spPr/>
        <p:txBody>
          <a:bodyPr>
            <a:normAutofit/>
          </a:bodyPr>
          <a:lstStyle/>
          <a:p>
            <a:pPr marL="0" indent="0">
              <a:buNone/>
            </a:pPr>
            <a:r>
              <a:rPr lang="en-GB" sz="2200" b="1" noProof="0"/>
              <a:t>Research highlights </a:t>
            </a:r>
          </a:p>
          <a:p>
            <a:r>
              <a:rPr lang="en-GB" sz="2200">
                <a:hlinkClick r:id="rId5" action="ppaction://hlinksldjump"/>
              </a:rPr>
              <a:t>The recent avalanche experiment at Ryggfonn</a:t>
            </a:r>
            <a:endParaRPr lang="en-GB" sz="2200" noProof="0"/>
          </a:p>
          <a:p>
            <a:r>
              <a:rPr lang="en-US" sz="2200">
                <a:hlinkClick r:id="rId6" action="ppaction://hlinksldjump"/>
              </a:rPr>
              <a:t>Test of model performance of maximum front velocity of major avalanches</a:t>
            </a:r>
            <a:endParaRPr lang="en-GB" sz="2200" noProof="0"/>
          </a:p>
        </p:txBody>
      </p:sp>
      <p:sp>
        <p:nvSpPr>
          <p:cNvPr id="9" name="Rectangle 8">
            <a:extLst>
              <a:ext uri="{FF2B5EF4-FFF2-40B4-BE49-F238E27FC236}">
                <a16:creationId xmlns:a16="http://schemas.microsoft.com/office/drawing/2014/main" id="{BE919657-D25E-4DC6-B7D3-648539668DF3}"/>
              </a:ext>
            </a:extLst>
          </p:cNvPr>
          <p:cNvSpPr/>
          <p:nvPr/>
        </p:nvSpPr>
        <p:spPr>
          <a:xfrm>
            <a:off x="0" y="0"/>
            <a:ext cx="9144000" cy="5143500"/>
          </a:xfrm>
          <a:prstGeom prst="rect">
            <a:avLst/>
          </a:prstGeom>
          <a:no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D245B258-E323-4916-B2A7-3EBC81CB7279}"/>
              </a:ext>
            </a:extLst>
          </p:cNvPr>
          <p:cNvSpPr/>
          <p:nvPr/>
        </p:nvSpPr>
        <p:spPr>
          <a:xfrm>
            <a:off x="899592" y="771550"/>
            <a:ext cx="4752528" cy="45719"/>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pic>
        <p:nvPicPr>
          <p:cNvPr id="12" name="Picture 11">
            <a:hlinkClick r:id="" action="ppaction://hlinkshowjump?jump=nextslide"/>
            <a:extLst>
              <a:ext uri="{FF2B5EF4-FFF2-40B4-BE49-F238E27FC236}">
                <a16:creationId xmlns:a16="http://schemas.microsoft.com/office/drawing/2014/main" id="{A29D4F8E-F763-464B-A2B7-27E16B955DC4}"/>
              </a:ext>
            </a:extLst>
          </p:cNvPr>
          <p:cNvPicPr>
            <a:picLocks noChangeAspect="1"/>
          </p:cNvPicPr>
          <p:nvPr/>
        </p:nvPicPr>
        <p:blipFill>
          <a:blip r:embed="rId7">
            <a:clrChange>
              <a:clrFrom>
                <a:srgbClr val="FFFFFF"/>
              </a:clrFrom>
              <a:clrTo>
                <a:srgbClr val="FFFFFF">
                  <a:alpha val="0"/>
                </a:srgbClr>
              </a:clrTo>
            </a:clrChange>
            <a:duotone>
              <a:schemeClr val="accent5">
                <a:shade val="45000"/>
                <a:satMod val="135000"/>
              </a:schemeClr>
              <a:prstClr val="white"/>
            </a:duotone>
          </a:blip>
          <a:stretch>
            <a:fillRect/>
          </a:stretch>
        </p:blipFill>
        <p:spPr>
          <a:xfrm flipH="1">
            <a:off x="4933374" y="4396841"/>
            <a:ext cx="623181" cy="623181"/>
          </a:xfrm>
          <a:prstGeom prst="rect">
            <a:avLst/>
          </a:prstGeom>
        </p:spPr>
      </p:pic>
      <p:pic>
        <p:nvPicPr>
          <p:cNvPr id="13" name="Picture 12">
            <a:hlinkClick r:id="rId8" action="ppaction://hlinksldjump"/>
            <a:extLst>
              <a:ext uri="{FF2B5EF4-FFF2-40B4-BE49-F238E27FC236}">
                <a16:creationId xmlns:a16="http://schemas.microsoft.com/office/drawing/2014/main" id="{5B02499D-55DB-4329-8E6D-59A9BED5FE5C}"/>
              </a:ext>
            </a:extLst>
          </p:cNvPr>
          <p:cNvPicPr>
            <a:picLocks noChangeAspect="1"/>
          </p:cNvPicPr>
          <p:nvPr/>
        </p:nvPicPr>
        <p:blipFill>
          <a:blip r:embed="rId9">
            <a:duotone>
              <a:schemeClr val="accent5">
                <a:shade val="45000"/>
                <a:satMod val="135000"/>
              </a:schemeClr>
              <a:prstClr val="white"/>
            </a:duotone>
          </a:blip>
          <a:stretch>
            <a:fillRect/>
          </a:stretch>
        </p:blipFill>
        <p:spPr>
          <a:xfrm>
            <a:off x="4104615" y="4431530"/>
            <a:ext cx="623181" cy="553803"/>
          </a:xfrm>
          <a:prstGeom prst="rect">
            <a:avLst/>
          </a:prstGeom>
        </p:spPr>
      </p:pic>
      <p:pic>
        <p:nvPicPr>
          <p:cNvPr id="6" name="Picture 5">
            <a:extLst>
              <a:ext uri="{FF2B5EF4-FFF2-40B4-BE49-F238E27FC236}">
                <a16:creationId xmlns:a16="http://schemas.microsoft.com/office/drawing/2014/main" id="{4A957ACC-27CD-44E2-99C6-767A0277EDE9}"/>
              </a:ext>
            </a:extLst>
          </p:cNvPr>
          <p:cNvPicPr>
            <a:picLocks noChangeAspect="1"/>
          </p:cNvPicPr>
          <p:nvPr/>
        </p:nvPicPr>
        <p:blipFill>
          <a:blip r:embed="rId10"/>
          <a:stretch>
            <a:fillRect/>
          </a:stretch>
        </p:blipFill>
        <p:spPr>
          <a:xfrm>
            <a:off x="4646690" y="1266478"/>
            <a:ext cx="4131734" cy="2757894"/>
          </a:xfrm>
          <a:prstGeom prst="rect">
            <a:avLst/>
          </a:prstGeom>
        </p:spPr>
      </p:pic>
      <p:pic>
        <p:nvPicPr>
          <p:cNvPr id="4" name="Recorded Sound">
            <a:hlinkClick r:id="" action="ppaction://media"/>
            <a:extLst>
              <a:ext uri="{FF2B5EF4-FFF2-40B4-BE49-F238E27FC236}">
                <a16:creationId xmlns:a16="http://schemas.microsoft.com/office/drawing/2014/main" id="{BD3D9D0D-5398-41B6-93FE-744FDDA35A33}"/>
              </a:ext>
            </a:extLst>
          </p:cNvPr>
          <p:cNvPicPr>
            <a:picLocks noChangeAspect="1"/>
          </p:cNvPicPr>
          <p:nvPr>
            <a:audioFile r:link="rId2"/>
            <p:extLst>
              <p:ext uri="{DAA4B4D4-6D71-4841-9C94-3DE7FCFB9230}">
                <p14:media xmlns:p14="http://schemas.microsoft.com/office/powerpoint/2010/main" r:embed="rId1"/>
              </p:ext>
            </p:extLst>
          </p:nvPr>
        </p:nvPicPr>
        <p:blipFill>
          <a:blip r:embed="rId11">
            <a:duotone>
              <a:prstClr val="black"/>
              <a:schemeClr val="accent5">
                <a:tint val="45000"/>
                <a:satMod val="400000"/>
              </a:schemeClr>
            </a:duotone>
          </a:blip>
          <a:stretch>
            <a:fillRect/>
          </a:stretch>
        </p:blipFill>
        <p:spPr>
          <a:xfrm>
            <a:off x="2069554" y="3789308"/>
            <a:ext cx="609600" cy="609600"/>
          </a:xfrm>
          <a:prstGeom prst="rect">
            <a:avLst/>
          </a:prstGeom>
        </p:spPr>
      </p:pic>
    </p:spTree>
    <p:extLst>
      <p:ext uri="{BB962C8B-B14F-4D97-AF65-F5344CB8AC3E}">
        <p14:creationId xmlns:p14="http://schemas.microsoft.com/office/powerpoint/2010/main" val="3516289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68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46876-3C7B-49FC-8B7C-57DFFB53A691}"/>
              </a:ext>
            </a:extLst>
          </p:cNvPr>
          <p:cNvSpPr>
            <a:spLocks noGrp="1"/>
          </p:cNvSpPr>
          <p:nvPr>
            <p:ph type="title"/>
          </p:nvPr>
        </p:nvSpPr>
        <p:spPr/>
        <p:txBody>
          <a:bodyPr>
            <a:normAutofit/>
          </a:bodyPr>
          <a:lstStyle/>
          <a:p>
            <a:r>
              <a:rPr lang="en-GB" dirty="0"/>
              <a:t>The recent avalanche experiment at Ryggfonn</a:t>
            </a:r>
          </a:p>
        </p:txBody>
      </p:sp>
      <p:sp>
        <p:nvSpPr>
          <p:cNvPr id="3" name="Content Placeholder 2">
            <a:extLst>
              <a:ext uri="{FF2B5EF4-FFF2-40B4-BE49-F238E27FC236}">
                <a16:creationId xmlns:a16="http://schemas.microsoft.com/office/drawing/2014/main" id="{81636F35-C5C6-4DC7-96D7-DF456FBCA5E5}"/>
              </a:ext>
            </a:extLst>
          </p:cNvPr>
          <p:cNvSpPr>
            <a:spLocks noGrp="1"/>
          </p:cNvSpPr>
          <p:nvPr>
            <p:ph idx="1"/>
          </p:nvPr>
        </p:nvSpPr>
        <p:spPr>
          <a:xfrm>
            <a:off x="827584" y="980728"/>
            <a:ext cx="7859216" cy="787112"/>
          </a:xfrm>
        </p:spPr>
        <p:txBody>
          <a:bodyPr/>
          <a:lstStyle/>
          <a:p>
            <a:pPr marL="0" indent="0">
              <a:buNone/>
            </a:pPr>
            <a:r>
              <a:rPr lang="en-US" dirty="0"/>
              <a:t>Video from the experiment</a:t>
            </a:r>
          </a:p>
        </p:txBody>
      </p:sp>
      <p:sp>
        <p:nvSpPr>
          <p:cNvPr id="9" name="Rectangle 8">
            <a:extLst>
              <a:ext uri="{FF2B5EF4-FFF2-40B4-BE49-F238E27FC236}">
                <a16:creationId xmlns:a16="http://schemas.microsoft.com/office/drawing/2014/main" id="{FCC4A895-46AC-4B60-9CCC-4816876A102B}"/>
              </a:ext>
            </a:extLst>
          </p:cNvPr>
          <p:cNvSpPr/>
          <p:nvPr/>
        </p:nvSpPr>
        <p:spPr>
          <a:xfrm>
            <a:off x="0" y="0"/>
            <a:ext cx="9144000" cy="5143500"/>
          </a:xfrm>
          <a:prstGeom prst="rect">
            <a:avLst/>
          </a:prstGeom>
          <a:no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hlinkClick r:id="" action="ppaction://hlinkshowjump?jump=previousslide"/>
            <a:extLst>
              <a:ext uri="{FF2B5EF4-FFF2-40B4-BE49-F238E27FC236}">
                <a16:creationId xmlns:a16="http://schemas.microsoft.com/office/drawing/2014/main" id="{2571B095-EA5E-4224-B751-804E009CB96B}"/>
              </a:ext>
            </a:extLst>
          </p:cNvPr>
          <p:cNvPicPr>
            <a:picLocks noChangeAspect="1"/>
          </p:cNvPicPr>
          <p:nvPr/>
        </p:nvPicPr>
        <p:blipFill>
          <a:blip r:embed="rId2">
            <a:clrChange>
              <a:clrFrom>
                <a:srgbClr val="FFFFFF"/>
              </a:clrFrom>
              <a:clrTo>
                <a:srgbClr val="FFFFFF">
                  <a:alpha val="0"/>
                </a:srgbClr>
              </a:clrTo>
            </a:clrChange>
            <a:duotone>
              <a:schemeClr val="accent5">
                <a:shade val="45000"/>
                <a:satMod val="135000"/>
              </a:schemeClr>
              <a:prstClr val="white"/>
            </a:duotone>
          </a:blip>
          <a:stretch>
            <a:fillRect/>
          </a:stretch>
        </p:blipFill>
        <p:spPr>
          <a:xfrm>
            <a:off x="3275856" y="4396841"/>
            <a:ext cx="623181" cy="623181"/>
          </a:xfrm>
          <a:prstGeom prst="rect">
            <a:avLst/>
          </a:prstGeom>
        </p:spPr>
      </p:pic>
      <p:pic>
        <p:nvPicPr>
          <p:cNvPr id="11" name="Picture 10">
            <a:hlinkClick r:id="" action="ppaction://hlinkshowjump?jump=nextslide"/>
            <a:extLst>
              <a:ext uri="{FF2B5EF4-FFF2-40B4-BE49-F238E27FC236}">
                <a16:creationId xmlns:a16="http://schemas.microsoft.com/office/drawing/2014/main" id="{56F53FFA-529C-4743-923A-F89D391F39F3}"/>
              </a:ext>
            </a:extLst>
          </p:cNvPr>
          <p:cNvPicPr>
            <a:picLocks noChangeAspect="1"/>
          </p:cNvPicPr>
          <p:nvPr/>
        </p:nvPicPr>
        <p:blipFill>
          <a:blip r:embed="rId2">
            <a:clrChange>
              <a:clrFrom>
                <a:srgbClr val="FFFFFF"/>
              </a:clrFrom>
              <a:clrTo>
                <a:srgbClr val="FFFFFF">
                  <a:alpha val="0"/>
                </a:srgbClr>
              </a:clrTo>
            </a:clrChange>
            <a:duotone>
              <a:schemeClr val="accent5">
                <a:shade val="45000"/>
                <a:satMod val="135000"/>
              </a:schemeClr>
              <a:prstClr val="white"/>
            </a:duotone>
          </a:blip>
          <a:stretch>
            <a:fillRect/>
          </a:stretch>
        </p:blipFill>
        <p:spPr>
          <a:xfrm flipH="1">
            <a:off x="5244964" y="4396840"/>
            <a:ext cx="623181" cy="623181"/>
          </a:xfrm>
          <a:prstGeom prst="rect">
            <a:avLst/>
          </a:prstGeom>
        </p:spPr>
      </p:pic>
      <p:pic>
        <p:nvPicPr>
          <p:cNvPr id="12" name="Picture 11">
            <a:hlinkClick r:id="rId3" action="ppaction://hlinksldjump"/>
            <a:extLst>
              <a:ext uri="{FF2B5EF4-FFF2-40B4-BE49-F238E27FC236}">
                <a16:creationId xmlns:a16="http://schemas.microsoft.com/office/drawing/2014/main" id="{F360DC83-AF11-42C6-BCD1-0A28449D31B1}"/>
              </a:ext>
            </a:extLst>
          </p:cNvPr>
          <p:cNvPicPr>
            <a:picLocks noChangeAspect="1"/>
          </p:cNvPicPr>
          <p:nvPr/>
        </p:nvPicPr>
        <p:blipFill>
          <a:blip r:embed="rId4">
            <a:duotone>
              <a:schemeClr val="accent5">
                <a:shade val="45000"/>
                <a:satMod val="135000"/>
              </a:schemeClr>
              <a:prstClr val="white"/>
            </a:duotone>
          </a:blip>
          <a:stretch>
            <a:fillRect/>
          </a:stretch>
        </p:blipFill>
        <p:spPr>
          <a:xfrm>
            <a:off x="4260410" y="4431530"/>
            <a:ext cx="623181" cy="553803"/>
          </a:xfrm>
          <a:prstGeom prst="rect">
            <a:avLst/>
          </a:prstGeom>
        </p:spPr>
      </p:pic>
      <p:sp>
        <p:nvSpPr>
          <p:cNvPr id="5" name="Rectangle 4">
            <a:extLst>
              <a:ext uri="{FF2B5EF4-FFF2-40B4-BE49-F238E27FC236}">
                <a16:creationId xmlns:a16="http://schemas.microsoft.com/office/drawing/2014/main" id="{D99C23C8-97C2-4C3D-A87E-3FDD0AEC1CC6}"/>
              </a:ext>
            </a:extLst>
          </p:cNvPr>
          <p:cNvSpPr/>
          <p:nvPr/>
        </p:nvSpPr>
        <p:spPr>
          <a:xfrm>
            <a:off x="1927498" y="3934809"/>
            <a:ext cx="1443344" cy="338554"/>
          </a:xfrm>
          <a:prstGeom prst="rect">
            <a:avLst/>
          </a:prstGeom>
        </p:spPr>
        <p:txBody>
          <a:bodyPr wrap="none">
            <a:spAutoFit/>
          </a:bodyPr>
          <a:lstStyle/>
          <a:p>
            <a:r>
              <a:rPr lang="en-US" sz="1600" dirty="0">
                <a:solidFill>
                  <a:schemeClr val="bg1"/>
                </a:solidFill>
                <a:hlinkClick r:id="rId5"/>
              </a:rPr>
              <a:t>Alternative link</a:t>
            </a:r>
            <a:endParaRPr lang="en-US" sz="1600" dirty="0">
              <a:solidFill>
                <a:schemeClr val="bg1"/>
              </a:solidFill>
            </a:endParaRPr>
          </a:p>
        </p:txBody>
      </p:sp>
      <p:pic>
        <p:nvPicPr>
          <p:cNvPr id="7" name="Picture 6">
            <a:hlinkClick r:id="rId5"/>
            <a:extLst>
              <a:ext uri="{FF2B5EF4-FFF2-40B4-BE49-F238E27FC236}">
                <a16:creationId xmlns:a16="http://schemas.microsoft.com/office/drawing/2014/main" id="{92E9E9ED-7883-4315-AED2-66278C00E169}"/>
              </a:ext>
            </a:extLst>
          </p:cNvPr>
          <p:cNvPicPr>
            <a:picLocks noChangeAspect="1"/>
          </p:cNvPicPr>
          <p:nvPr/>
        </p:nvPicPr>
        <p:blipFill rotWithShape="1">
          <a:blip r:embed="rId6"/>
          <a:srcRect t="17383"/>
          <a:stretch/>
        </p:blipFill>
        <p:spPr>
          <a:xfrm>
            <a:off x="2022325" y="1478137"/>
            <a:ext cx="4317321" cy="2380842"/>
          </a:xfrm>
          <a:prstGeom prst="rect">
            <a:avLst/>
          </a:prstGeom>
          <a:ln w="28575">
            <a:solidFill>
              <a:srgbClr val="29C5F6"/>
            </a:solidFill>
          </a:ln>
        </p:spPr>
      </p:pic>
    </p:spTree>
    <p:extLst>
      <p:ext uri="{BB962C8B-B14F-4D97-AF65-F5344CB8AC3E}">
        <p14:creationId xmlns:p14="http://schemas.microsoft.com/office/powerpoint/2010/main" val="28922401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Rectangle 2"/>
          <p:cNvSpPr>
            <a:spLocks noGrp="1" noChangeArrowheads="1"/>
          </p:cNvSpPr>
          <p:nvPr>
            <p:ph type="title"/>
          </p:nvPr>
        </p:nvSpPr>
        <p:spPr/>
        <p:txBody>
          <a:bodyPr>
            <a:normAutofit/>
          </a:bodyPr>
          <a:lstStyle/>
          <a:p>
            <a:r>
              <a:rPr lang="en-US" dirty="0"/>
              <a:t>Why still full-scale experiments</a:t>
            </a:r>
          </a:p>
        </p:txBody>
      </p:sp>
      <p:sp>
        <p:nvSpPr>
          <p:cNvPr id="254979" name="Rectangle 3"/>
          <p:cNvSpPr>
            <a:spLocks noGrp="1" noChangeArrowheads="1"/>
          </p:cNvSpPr>
          <p:nvPr>
            <p:ph idx="1"/>
          </p:nvPr>
        </p:nvSpPr>
        <p:spPr/>
        <p:txBody>
          <a:bodyPr>
            <a:normAutofit fontScale="77500" lnSpcReduction="20000"/>
          </a:bodyPr>
          <a:lstStyle/>
          <a:p>
            <a:pPr marL="0" indent="0">
              <a:lnSpc>
                <a:spcPct val="120000"/>
              </a:lnSpc>
              <a:spcBef>
                <a:spcPts val="0"/>
              </a:spcBef>
              <a:buNone/>
            </a:pPr>
            <a:r>
              <a:rPr lang="en-US" dirty="0">
                <a:latin typeface="+mn-lt"/>
              </a:rPr>
              <a:t>Although measurements of full-scale avalanches are expensive and time consuming, and they are a difficult to perform under those harsh conditions within an avalanche (and not always easy to understand), they are indispensable to gain in-depth understanding of </a:t>
            </a:r>
          </a:p>
          <a:p>
            <a:pPr marL="809625">
              <a:lnSpc>
                <a:spcPct val="120000"/>
              </a:lnSpc>
              <a:spcBef>
                <a:spcPts val="0"/>
              </a:spcBef>
              <a:buFont typeface="+mj-lt"/>
              <a:buAutoNum type="alphaLcParenR"/>
            </a:pPr>
            <a:r>
              <a:rPr lang="en-US" b="1" dirty="0">
                <a:latin typeface="+mn-lt"/>
              </a:rPr>
              <a:t>the flow behavior of avalanches</a:t>
            </a:r>
          </a:p>
          <a:p>
            <a:pPr marL="1165225" lvl="2" indent="-342900">
              <a:lnSpc>
                <a:spcPct val="120000"/>
              </a:lnSpc>
              <a:spcBef>
                <a:spcPts val="0"/>
              </a:spcBef>
              <a:buBlip>
                <a:blip r:embed="rId3"/>
              </a:buBlip>
            </a:pPr>
            <a:r>
              <a:rPr lang="en-US" sz="2200" dirty="0"/>
              <a:t>velocity  (longitudinal and vertical velocity profiles) </a:t>
            </a:r>
          </a:p>
          <a:p>
            <a:pPr marL="1165225" lvl="2" indent="-342900">
              <a:lnSpc>
                <a:spcPct val="120000"/>
              </a:lnSpc>
              <a:spcBef>
                <a:spcPts val="0"/>
              </a:spcBef>
              <a:buBlip>
                <a:blip r:embed="rId3"/>
              </a:buBlip>
            </a:pPr>
            <a:r>
              <a:rPr lang="en-US" sz="2200" dirty="0"/>
              <a:t>internal forces / accelerations</a:t>
            </a:r>
          </a:p>
          <a:p>
            <a:pPr marL="1165225" lvl="2" indent="-342900">
              <a:lnSpc>
                <a:spcPct val="120000"/>
              </a:lnSpc>
              <a:spcBef>
                <a:spcPts val="0"/>
              </a:spcBef>
              <a:buBlip>
                <a:blip r:embed="rId3"/>
              </a:buBlip>
            </a:pPr>
            <a:r>
              <a:rPr lang="en-US" sz="2200" dirty="0"/>
              <a:t>flow density</a:t>
            </a:r>
          </a:p>
          <a:p>
            <a:pPr marL="1165225" lvl="2" indent="-342900">
              <a:lnSpc>
                <a:spcPct val="120000"/>
              </a:lnSpc>
              <a:spcBef>
                <a:spcPts val="0"/>
              </a:spcBef>
              <a:buBlip>
                <a:blip r:embed="rId3"/>
              </a:buBlip>
            </a:pPr>
            <a:r>
              <a:rPr lang="en-US" sz="2200" dirty="0"/>
              <a:t>flow height</a:t>
            </a:r>
          </a:p>
          <a:p>
            <a:pPr marL="809625">
              <a:lnSpc>
                <a:spcPct val="120000"/>
              </a:lnSpc>
              <a:spcBef>
                <a:spcPts val="0"/>
              </a:spcBef>
              <a:buFont typeface="+mj-lt"/>
              <a:buAutoNum type="alphaLcParenR"/>
            </a:pPr>
            <a:r>
              <a:rPr lang="en-US" b="1" dirty="0">
                <a:latin typeface="+mn-lt"/>
              </a:rPr>
              <a:t>erosion mechanism / amount / rate</a:t>
            </a:r>
          </a:p>
          <a:p>
            <a:pPr marL="809625">
              <a:lnSpc>
                <a:spcPct val="120000"/>
              </a:lnSpc>
              <a:spcBef>
                <a:spcPts val="0"/>
              </a:spcBef>
              <a:buFont typeface="+mj-lt"/>
              <a:buAutoNum type="alphaLcParenR"/>
            </a:pPr>
            <a:r>
              <a:rPr lang="en-US" b="1" dirty="0">
                <a:latin typeface="+mn-lt"/>
              </a:rPr>
              <a:t>impact forces / interaction with structures</a:t>
            </a:r>
            <a:endParaRPr lang="en-US" sz="2200" dirty="0"/>
          </a:p>
          <a:p>
            <a:pPr marL="0" lvl="1" indent="0">
              <a:lnSpc>
                <a:spcPct val="120000"/>
              </a:lnSpc>
              <a:spcBef>
                <a:spcPts val="0"/>
              </a:spcBef>
              <a:buNone/>
            </a:pPr>
            <a:r>
              <a:rPr lang="en-US" sz="2200" dirty="0"/>
              <a:t>They are needed to crosscheck the scaling used in small-scale experiments, and for model development and validation.</a:t>
            </a:r>
          </a:p>
          <a:p>
            <a:pPr>
              <a:lnSpc>
                <a:spcPct val="80000"/>
              </a:lnSpc>
            </a:pPr>
            <a:endParaRPr lang="en-US" sz="1575" dirty="0"/>
          </a:p>
        </p:txBody>
      </p:sp>
      <p:pic>
        <p:nvPicPr>
          <p:cNvPr id="7" name="Picture 6">
            <a:hlinkClick r:id="" action="ppaction://hlinkshowjump?jump=previousslide"/>
            <a:extLst>
              <a:ext uri="{FF2B5EF4-FFF2-40B4-BE49-F238E27FC236}">
                <a16:creationId xmlns:a16="http://schemas.microsoft.com/office/drawing/2014/main" id="{4903C052-C40D-4D52-A055-59B58C4545F1}"/>
              </a:ext>
            </a:extLst>
          </p:cNvPr>
          <p:cNvPicPr>
            <a:picLocks noChangeAspect="1"/>
          </p:cNvPicPr>
          <p:nvPr/>
        </p:nvPicPr>
        <p:blipFill>
          <a:blip r:embed="rId4">
            <a:clrChange>
              <a:clrFrom>
                <a:srgbClr val="FFFFFF"/>
              </a:clrFrom>
              <a:clrTo>
                <a:srgbClr val="FFFFFF">
                  <a:alpha val="0"/>
                </a:srgbClr>
              </a:clrTo>
            </a:clrChange>
            <a:duotone>
              <a:schemeClr val="accent5">
                <a:shade val="45000"/>
                <a:satMod val="135000"/>
              </a:schemeClr>
              <a:prstClr val="white"/>
            </a:duotone>
          </a:blip>
          <a:stretch>
            <a:fillRect/>
          </a:stretch>
        </p:blipFill>
        <p:spPr>
          <a:xfrm>
            <a:off x="3275856" y="4396841"/>
            <a:ext cx="623181" cy="623181"/>
          </a:xfrm>
          <a:prstGeom prst="rect">
            <a:avLst/>
          </a:prstGeom>
        </p:spPr>
      </p:pic>
      <p:pic>
        <p:nvPicPr>
          <p:cNvPr id="8" name="Picture 7">
            <a:hlinkClick r:id="" action="ppaction://hlinkshowjump?jump=nextslide"/>
            <a:extLst>
              <a:ext uri="{FF2B5EF4-FFF2-40B4-BE49-F238E27FC236}">
                <a16:creationId xmlns:a16="http://schemas.microsoft.com/office/drawing/2014/main" id="{229854FC-AF83-4659-8858-8F49CEEC6E47}"/>
              </a:ext>
            </a:extLst>
          </p:cNvPr>
          <p:cNvPicPr>
            <a:picLocks noChangeAspect="1"/>
          </p:cNvPicPr>
          <p:nvPr/>
        </p:nvPicPr>
        <p:blipFill>
          <a:blip r:embed="rId4">
            <a:clrChange>
              <a:clrFrom>
                <a:srgbClr val="FFFFFF"/>
              </a:clrFrom>
              <a:clrTo>
                <a:srgbClr val="FFFFFF">
                  <a:alpha val="0"/>
                </a:srgbClr>
              </a:clrTo>
            </a:clrChange>
            <a:duotone>
              <a:schemeClr val="accent5">
                <a:shade val="45000"/>
                <a:satMod val="135000"/>
              </a:schemeClr>
              <a:prstClr val="white"/>
            </a:duotone>
          </a:blip>
          <a:stretch>
            <a:fillRect/>
          </a:stretch>
        </p:blipFill>
        <p:spPr>
          <a:xfrm flipH="1">
            <a:off x="4933374" y="4396841"/>
            <a:ext cx="623181" cy="623181"/>
          </a:xfrm>
          <a:prstGeom prst="rect">
            <a:avLst/>
          </a:prstGeom>
        </p:spPr>
      </p:pic>
      <p:pic>
        <p:nvPicPr>
          <p:cNvPr id="9" name="Picture 8">
            <a:hlinkClick r:id="rId5" action="ppaction://hlinksldjump"/>
            <a:extLst>
              <a:ext uri="{FF2B5EF4-FFF2-40B4-BE49-F238E27FC236}">
                <a16:creationId xmlns:a16="http://schemas.microsoft.com/office/drawing/2014/main" id="{B3693D09-6C42-4C63-B64B-2B2053FE4ADE}"/>
              </a:ext>
            </a:extLst>
          </p:cNvPr>
          <p:cNvPicPr>
            <a:picLocks noChangeAspect="1"/>
          </p:cNvPicPr>
          <p:nvPr/>
        </p:nvPicPr>
        <p:blipFill>
          <a:blip r:embed="rId6">
            <a:duotone>
              <a:schemeClr val="accent5">
                <a:shade val="45000"/>
                <a:satMod val="135000"/>
              </a:schemeClr>
              <a:prstClr val="white"/>
            </a:duotone>
          </a:blip>
          <a:stretch>
            <a:fillRect/>
          </a:stretch>
        </p:blipFill>
        <p:spPr>
          <a:xfrm>
            <a:off x="4104615" y="4431530"/>
            <a:ext cx="623181" cy="553803"/>
          </a:xfrm>
          <a:prstGeom prst="rect">
            <a:avLst/>
          </a:prstGeom>
        </p:spPr>
      </p:pic>
      <p:sp>
        <p:nvSpPr>
          <p:cNvPr id="10" name="Rectangle 9">
            <a:extLst>
              <a:ext uri="{FF2B5EF4-FFF2-40B4-BE49-F238E27FC236}">
                <a16:creationId xmlns:a16="http://schemas.microsoft.com/office/drawing/2014/main" id="{B6FF3D20-A658-46C4-A180-38F540825A1B}"/>
              </a:ext>
            </a:extLst>
          </p:cNvPr>
          <p:cNvSpPr/>
          <p:nvPr/>
        </p:nvSpPr>
        <p:spPr>
          <a:xfrm>
            <a:off x="0" y="0"/>
            <a:ext cx="9144000" cy="5143500"/>
          </a:xfrm>
          <a:prstGeom prst="rect">
            <a:avLst/>
          </a:prstGeom>
          <a:no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759748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C1568D2-17A0-4DE2-B4E6-01A00D4864C2}"/>
              </a:ext>
            </a:extLst>
          </p:cNvPr>
          <p:cNvPicPr>
            <a:picLocks noChangeAspect="1"/>
          </p:cNvPicPr>
          <p:nvPr/>
        </p:nvPicPr>
        <p:blipFill>
          <a:blip r:embed="rId4"/>
          <a:stretch>
            <a:fillRect/>
          </a:stretch>
        </p:blipFill>
        <p:spPr>
          <a:xfrm>
            <a:off x="4908525" y="1244755"/>
            <a:ext cx="3838560" cy="2880000"/>
          </a:xfrm>
          <a:prstGeom prst="rect">
            <a:avLst/>
          </a:prstGeom>
        </p:spPr>
      </p:pic>
      <p:pic>
        <p:nvPicPr>
          <p:cNvPr id="9" name="Picture 8" descr="Histogram&#10;&#10;Description automatically generated">
            <a:extLst>
              <a:ext uri="{FF2B5EF4-FFF2-40B4-BE49-F238E27FC236}">
                <a16:creationId xmlns:a16="http://schemas.microsoft.com/office/drawing/2014/main" id="{E09E7AAE-C100-4425-893F-61434E862743}"/>
              </a:ext>
            </a:extLst>
          </p:cNvPr>
          <p:cNvPicPr>
            <a:picLocks noChangeAspect="1"/>
          </p:cNvPicPr>
          <p:nvPr/>
        </p:nvPicPr>
        <p:blipFill>
          <a:blip r:embed="rId5"/>
          <a:stretch>
            <a:fillRect/>
          </a:stretch>
        </p:blipFill>
        <p:spPr>
          <a:xfrm>
            <a:off x="541473" y="1244755"/>
            <a:ext cx="3838560" cy="2880000"/>
          </a:xfrm>
          <a:prstGeom prst="rect">
            <a:avLst/>
          </a:prstGeom>
        </p:spPr>
      </p:pic>
      <p:sp>
        <p:nvSpPr>
          <p:cNvPr id="24578" name="Title 1"/>
          <p:cNvSpPr>
            <a:spLocks noGrp="1"/>
          </p:cNvSpPr>
          <p:nvPr>
            <p:ph type="title"/>
          </p:nvPr>
        </p:nvSpPr>
        <p:spPr>
          <a:xfrm>
            <a:off x="541473" y="123478"/>
            <a:ext cx="8267831" cy="857250"/>
          </a:xfrm>
        </p:spPr>
        <p:txBody>
          <a:bodyPr>
            <a:normAutofit fontScale="90000"/>
          </a:bodyPr>
          <a:lstStyle/>
          <a:p>
            <a:pPr eaLnBrk="1" hangingPunct="1"/>
            <a:r>
              <a:rPr lang="en-US" altLang="en-US" spc="-100" dirty="0">
                <a:sym typeface="Symbol" panose="05050102010706020507" pitchFamily="18" charset="2"/>
              </a:rPr>
              <a:t>Avalanche dynamics: velocity a highly important variable</a:t>
            </a:r>
            <a:endParaRPr lang="en-US" altLang="en-US" spc="-100" dirty="0"/>
          </a:p>
        </p:txBody>
      </p:sp>
      <p:sp>
        <p:nvSpPr>
          <p:cNvPr id="24581" name="TextBox 8"/>
          <p:cNvSpPr txBox="1">
            <a:spLocks noChangeArrowheads="1"/>
          </p:cNvSpPr>
          <p:nvPr/>
        </p:nvSpPr>
        <p:spPr bwMode="auto">
          <a:xfrm>
            <a:off x="522869" y="834079"/>
            <a:ext cx="231390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spcBef>
                <a:spcPct val="20000"/>
              </a:spcBef>
              <a:buBlip>
                <a:blip r:embed="rId6"/>
              </a:buBlip>
              <a:defRPr sz="2200">
                <a:solidFill>
                  <a:srgbClr val="383834"/>
                </a:solidFill>
                <a:latin typeface="Calibri" panose="020F0502020204030204" pitchFamily="34" charset="0"/>
                <a:cs typeface="Arial" panose="020B0604020202020204" pitchFamily="34" charset="0"/>
              </a:defRPr>
            </a:lvl1pPr>
            <a:lvl2pPr marL="742950" indent="-285750">
              <a:spcBef>
                <a:spcPct val="20000"/>
              </a:spcBef>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pPr marL="0" indent="0">
              <a:spcBef>
                <a:spcPct val="0"/>
              </a:spcBef>
              <a:buNone/>
            </a:pPr>
            <a:r>
              <a:rPr lang="en-US" altLang="en-US" sz="1800" dirty="0">
                <a:solidFill>
                  <a:schemeClr val="bg1"/>
                </a:solidFill>
              </a:rPr>
              <a:t>Ryggfonn observations</a:t>
            </a:r>
            <a:endParaRPr lang="en-US" altLang="en-US" sz="2000" dirty="0">
              <a:solidFill>
                <a:schemeClr val="bg1"/>
              </a:solidFill>
            </a:endParaRPr>
          </a:p>
        </p:txBody>
      </p:sp>
      <p:sp>
        <p:nvSpPr>
          <p:cNvPr id="24582" name="TextBox 9"/>
          <p:cNvSpPr txBox="1">
            <a:spLocks noChangeArrowheads="1"/>
          </p:cNvSpPr>
          <p:nvPr/>
        </p:nvSpPr>
        <p:spPr bwMode="auto">
          <a:xfrm>
            <a:off x="4821798" y="834079"/>
            <a:ext cx="37194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spcBef>
                <a:spcPct val="20000"/>
              </a:spcBef>
              <a:buBlip>
                <a:blip r:embed="rId6"/>
              </a:buBlip>
              <a:defRPr sz="2200">
                <a:solidFill>
                  <a:srgbClr val="383834"/>
                </a:solidFill>
                <a:latin typeface="Calibri" panose="020F0502020204030204" pitchFamily="34" charset="0"/>
                <a:cs typeface="Arial" panose="020B0604020202020204" pitchFamily="34" charset="0"/>
              </a:defRPr>
            </a:lvl1pPr>
            <a:lvl2pPr marL="742950" indent="-285750">
              <a:spcBef>
                <a:spcPct val="20000"/>
              </a:spcBef>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pPr marL="0" indent="0">
              <a:spcBef>
                <a:spcPct val="0"/>
              </a:spcBef>
              <a:buNone/>
            </a:pPr>
            <a:r>
              <a:rPr lang="en-US" altLang="en-US" sz="1800" dirty="0">
                <a:solidFill>
                  <a:schemeClr val="bg1"/>
                </a:solidFill>
              </a:rPr>
              <a:t>Comparison to various measurements</a:t>
            </a:r>
          </a:p>
        </p:txBody>
      </p:sp>
      <p:sp>
        <p:nvSpPr>
          <p:cNvPr id="24583" name="TextBox 10"/>
          <p:cNvSpPr txBox="1">
            <a:spLocks noChangeArrowheads="1"/>
          </p:cNvSpPr>
          <p:nvPr/>
        </p:nvSpPr>
        <p:spPr bwMode="auto">
          <a:xfrm>
            <a:off x="541473" y="4124755"/>
            <a:ext cx="82056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Blip>
                <a:blip r:embed="rId6"/>
              </a:buBlip>
              <a:defRPr sz="2200">
                <a:solidFill>
                  <a:srgbClr val="383834"/>
                </a:solidFill>
                <a:latin typeface="Calibri" panose="020F0502020204030204" pitchFamily="34" charset="0"/>
                <a:cs typeface="Arial" panose="020B0604020202020204" pitchFamily="34" charset="0"/>
              </a:defRPr>
            </a:lvl1pPr>
            <a:lvl2pPr marL="742950" indent="-285750">
              <a:spcBef>
                <a:spcPct val="20000"/>
              </a:spcBef>
              <a:defRPr sz="20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US" altLang="en-US" sz="1800" dirty="0">
                <a:solidFill>
                  <a:schemeClr val="bg1"/>
                </a:solidFill>
              </a:rPr>
              <a:t>For the comparison, topography and velocity is scaled</a:t>
            </a:r>
          </a:p>
        </p:txBody>
      </p:sp>
      <p:pic>
        <p:nvPicPr>
          <p:cNvPr id="2" name="ScaledVelobs">
            <a:hlinkClick r:id="" action="ppaction://media"/>
            <a:extLst>
              <a:ext uri="{FF2B5EF4-FFF2-40B4-BE49-F238E27FC236}">
                <a16:creationId xmlns:a16="http://schemas.microsoft.com/office/drawing/2014/main" id="{03335034-3E56-4849-9F3B-042C948DCE11}"/>
              </a:ext>
            </a:extLst>
          </p:cNvPr>
          <p:cNvPicPr>
            <a:picLocks noChangeAspect="1"/>
          </p:cNvPicPr>
          <p:nvPr>
            <a:audioFile r:link="rId2"/>
            <p:extLst>
              <p:ext uri="{DAA4B4D4-6D71-4841-9C94-3DE7FCFB9230}">
                <p14:media xmlns:p14="http://schemas.microsoft.com/office/powerpoint/2010/main" r:embed="rId1"/>
              </p:ext>
            </p:extLst>
          </p:nvPr>
        </p:nvPicPr>
        <p:blipFill>
          <a:blip r:embed="rId7">
            <a:duotone>
              <a:prstClr val="black"/>
              <a:schemeClr val="accent5">
                <a:tint val="45000"/>
                <a:satMod val="400000"/>
              </a:schemeClr>
            </a:duotone>
          </a:blip>
          <a:stretch>
            <a:fillRect/>
          </a:stretch>
        </p:blipFill>
        <p:spPr>
          <a:xfrm>
            <a:off x="4416205" y="2368339"/>
            <a:ext cx="609600" cy="609600"/>
          </a:xfrm>
          <a:prstGeom prst="rect">
            <a:avLst/>
          </a:prstGeom>
        </p:spPr>
      </p:pic>
      <p:sp>
        <p:nvSpPr>
          <p:cNvPr id="13" name="Rectangle 12">
            <a:extLst>
              <a:ext uri="{FF2B5EF4-FFF2-40B4-BE49-F238E27FC236}">
                <a16:creationId xmlns:a16="http://schemas.microsoft.com/office/drawing/2014/main" id="{72DD49D1-C845-46B5-B7F3-9E664BA03225}"/>
              </a:ext>
            </a:extLst>
          </p:cNvPr>
          <p:cNvSpPr/>
          <p:nvPr/>
        </p:nvSpPr>
        <p:spPr>
          <a:xfrm>
            <a:off x="0" y="0"/>
            <a:ext cx="9144000" cy="5143500"/>
          </a:xfrm>
          <a:prstGeom prst="rect">
            <a:avLst/>
          </a:prstGeom>
          <a:no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hlinkClick r:id="" action="ppaction://hlinkshowjump?jump=previousslide"/>
            <a:extLst>
              <a:ext uri="{FF2B5EF4-FFF2-40B4-BE49-F238E27FC236}">
                <a16:creationId xmlns:a16="http://schemas.microsoft.com/office/drawing/2014/main" id="{AAACF609-ADA8-49FB-B4EF-B38A317EF810}"/>
              </a:ext>
            </a:extLst>
          </p:cNvPr>
          <p:cNvPicPr>
            <a:picLocks noChangeAspect="1"/>
          </p:cNvPicPr>
          <p:nvPr/>
        </p:nvPicPr>
        <p:blipFill>
          <a:blip r:embed="rId8">
            <a:clrChange>
              <a:clrFrom>
                <a:srgbClr val="FFFFFF"/>
              </a:clrFrom>
              <a:clrTo>
                <a:srgbClr val="FFFFFF">
                  <a:alpha val="0"/>
                </a:srgbClr>
              </a:clrTo>
            </a:clrChange>
            <a:duotone>
              <a:schemeClr val="accent5">
                <a:shade val="45000"/>
                <a:satMod val="135000"/>
              </a:schemeClr>
              <a:prstClr val="white"/>
            </a:duotone>
          </a:blip>
          <a:stretch>
            <a:fillRect/>
          </a:stretch>
        </p:blipFill>
        <p:spPr>
          <a:xfrm>
            <a:off x="3275856" y="4396841"/>
            <a:ext cx="623181" cy="623181"/>
          </a:xfrm>
          <a:prstGeom prst="rect">
            <a:avLst/>
          </a:prstGeom>
        </p:spPr>
      </p:pic>
      <p:pic>
        <p:nvPicPr>
          <p:cNvPr id="15" name="Picture 14">
            <a:hlinkClick r:id="" action="ppaction://hlinkshowjump?jump=nextslide"/>
            <a:extLst>
              <a:ext uri="{FF2B5EF4-FFF2-40B4-BE49-F238E27FC236}">
                <a16:creationId xmlns:a16="http://schemas.microsoft.com/office/drawing/2014/main" id="{4FFC33C9-CBCF-4759-9D35-232A3A1DF6DD}"/>
              </a:ext>
            </a:extLst>
          </p:cNvPr>
          <p:cNvPicPr>
            <a:picLocks noChangeAspect="1"/>
          </p:cNvPicPr>
          <p:nvPr/>
        </p:nvPicPr>
        <p:blipFill>
          <a:blip r:embed="rId8">
            <a:clrChange>
              <a:clrFrom>
                <a:srgbClr val="FFFFFF"/>
              </a:clrFrom>
              <a:clrTo>
                <a:srgbClr val="FFFFFF">
                  <a:alpha val="0"/>
                </a:srgbClr>
              </a:clrTo>
            </a:clrChange>
            <a:duotone>
              <a:schemeClr val="accent5">
                <a:shade val="45000"/>
                <a:satMod val="135000"/>
              </a:schemeClr>
              <a:prstClr val="white"/>
            </a:duotone>
          </a:blip>
          <a:stretch>
            <a:fillRect/>
          </a:stretch>
        </p:blipFill>
        <p:spPr>
          <a:xfrm flipH="1">
            <a:off x="4933374" y="4396841"/>
            <a:ext cx="623181" cy="623181"/>
          </a:xfrm>
          <a:prstGeom prst="rect">
            <a:avLst/>
          </a:prstGeom>
        </p:spPr>
      </p:pic>
      <p:pic>
        <p:nvPicPr>
          <p:cNvPr id="16" name="Picture 15">
            <a:hlinkClick r:id="rId9" action="ppaction://hlinksldjump"/>
            <a:extLst>
              <a:ext uri="{FF2B5EF4-FFF2-40B4-BE49-F238E27FC236}">
                <a16:creationId xmlns:a16="http://schemas.microsoft.com/office/drawing/2014/main" id="{765DC4A3-4D4F-44F0-84FD-076AC488CC18}"/>
              </a:ext>
            </a:extLst>
          </p:cNvPr>
          <p:cNvPicPr>
            <a:picLocks noChangeAspect="1"/>
          </p:cNvPicPr>
          <p:nvPr/>
        </p:nvPicPr>
        <p:blipFill>
          <a:blip r:embed="rId10">
            <a:duotone>
              <a:schemeClr val="accent5">
                <a:shade val="45000"/>
                <a:satMod val="135000"/>
              </a:schemeClr>
              <a:prstClr val="white"/>
            </a:duotone>
          </a:blip>
          <a:stretch>
            <a:fillRect/>
          </a:stretch>
        </p:blipFill>
        <p:spPr>
          <a:xfrm>
            <a:off x="4104615" y="4431530"/>
            <a:ext cx="623181" cy="55380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780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46876-3C7B-49FC-8B7C-57DFFB53A691}"/>
              </a:ext>
            </a:extLst>
          </p:cNvPr>
          <p:cNvSpPr>
            <a:spLocks noGrp="1"/>
          </p:cNvSpPr>
          <p:nvPr>
            <p:ph type="title"/>
          </p:nvPr>
        </p:nvSpPr>
        <p:spPr/>
        <p:txBody>
          <a:bodyPr>
            <a:noAutofit/>
          </a:bodyPr>
          <a:lstStyle/>
          <a:p>
            <a:r>
              <a:rPr lang="en-US" sz="2900" dirty="0"/>
              <a:t>Test of model performance of maximum front velocity of major avalanches</a:t>
            </a:r>
          </a:p>
        </p:txBody>
      </p:sp>
      <p:sp>
        <p:nvSpPr>
          <p:cNvPr id="3" name="Content Placeholder 2">
            <a:extLst>
              <a:ext uri="{FF2B5EF4-FFF2-40B4-BE49-F238E27FC236}">
                <a16:creationId xmlns:a16="http://schemas.microsoft.com/office/drawing/2014/main" id="{81636F35-C5C6-4DC7-96D7-DF456FBCA5E5}"/>
              </a:ext>
            </a:extLst>
          </p:cNvPr>
          <p:cNvSpPr>
            <a:spLocks noGrp="1"/>
          </p:cNvSpPr>
          <p:nvPr>
            <p:ph idx="1"/>
          </p:nvPr>
        </p:nvSpPr>
        <p:spPr/>
        <p:txBody>
          <a:bodyPr>
            <a:normAutofit fontScale="77500" lnSpcReduction="20000"/>
          </a:bodyPr>
          <a:lstStyle/>
          <a:p>
            <a:pPr>
              <a:lnSpc>
                <a:spcPct val="120000"/>
              </a:lnSpc>
              <a:spcBef>
                <a:spcPts val="0"/>
              </a:spcBef>
              <a:spcAft>
                <a:spcPts val="600"/>
              </a:spcAft>
            </a:pPr>
            <a:r>
              <a:rPr lang="en-GB" sz="2100" dirty="0"/>
              <a:t>Hazard assessment for </a:t>
            </a:r>
            <a:r>
              <a:rPr lang="en-GB" sz="2100" dirty="0" err="1"/>
              <a:t>landuse</a:t>
            </a:r>
            <a:r>
              <a:rPr lang="en-GB" sz="2100" dirty="0"/>
              <a:t> planning in snow avalanche prone areas requires, besides knowledge of return periods, the specification of expected runout distances. For a complete risk assessment, additionally, the intensity of the event, often expressed in terms of impact pressures, and the corresponding vulnerability of endangered objects are needed</a:t>
            </a:r>
          </a:p>
          <a:p>
            <a:pPr>
              <a:lnSpc>
                <a:spcPct val="120000"/>
              </a:lnSpc>
              <a:spcBef>
                <a:spcPts val="0"/>
              </a:spcBef>
              <a:spcAft>
                <a:spcPts val="600"/>
              </a:spcAft>
            </a:pPr>
            <a:r>
              <a:rPr lang="en-GB" sz="2100" dirty="0"/>
              <a:t>To obtain dynamical parameters, such as velocity, it has become state of practice to use 2-dimensional depth integrated avalanche models like RAMMS (Christen et al. 2010) or Mot-</a:t>
            </a:r>
            <a:r>
              <a:rPr lang="en-GB" sz="2100" dirty="0" err="1"/>
              <a:t>Voellmy</a:t>
            </a:r>
            <a:r>
              <a:rPr lang="en-GB" sz="2100" dirty="0"/>
              <a:t> (Issler &amp; Liu, 2018).  However, those models still lack a thorough and documented validation - which is partly caused by the lack of sufficient avalanche data - and therefore, it requires extensive experience from practitioners to assess the model results. Mainly, the models are calibrated based on runout observation, however runout observations provide limited constraints for the validation of the empirical parameters used in common present-day numerical avalanche models.</a:t>
            </a:r>
            <a:endParaRPr lang="nb-NO" sz="2100" dirty="0"/>
          </a:p>
          <a:p>
            <a:endParaRPr lang="en-GB" sz="1800" noProof="0" dirty="0"/>
          </a:p>
        </p:txBody>
      </p:sp>
      <p:sp>
        <p:nvSpPr>
          <p:cNvPr id="9" name="Rectangle 8">
            <a:extLst>
              <a:ext uri="{FF2B5EF4-FFF2-40B4-BE49-F238E27FC236}">
                <a16:creationId xmlns:a16="http://schemas.microsoft.com/office/drawing/2014/main" id="{FCC4A895-46AC-4B60-9CCC-4816876A102B}"/>
              </a:ext>
            </a:extLst>
          </p:cNvPr>
          <p:cNvSpPr/>
          <p:nvPr/>
        </p:nvSpPr>
        <p:spPr>
          <a:xfrm>
            <a:off x="0" y="0"/>
            <a:ext cx="9144000" cy="5143500"/>
          </a:xfrm>
          <a:prstGeom prst="rect">
            <a:avLst/>
          </a:prstGeom>
          <a:no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hlinkClick r:id="" action="ppaction://hlinkshowjump?jump=previousslide"/>
            <a:extLst>
              <a:ext uri="{FF2B5EF4-FFF2-40B4-BE49-F238E27FC236}">
                <a16:creationId xmlns:a16="http://schemas.microsoft.com/office/drawing/2014/main" id="{2571B095-EA5E-4224-B751-804E009CB96B}"/>
              </a:ext>
            </a:extLst>
          </p:cNvPr>
          <p:cNvPicPr>
            <a:picLocks noChangeAspect="1"/>
          </p:cNvPicPr>
          <p:nvPr/>
        </p:nvPicPr>
        <p:blipFill>
          <a:blip r:embed="rId2">
            <a:clrChange>
              <a:clrFrom>
                <a:srgbClr val="FFFFFF"/>
              </a:clrFrom>
              <a:clrTo>
                <a:srgbClr val="FFFFFF">
                  <a:alpha val="0"/>
                </a:srgbClr>
              </a:clrTo>
            </a:clrChange>
            <a:duotone>
              <a:schemeClr val="accent5">
                <a:shade val="45000"/>
                <a:satMod val="135000"/>
              </a:schemeClr>
              <a:prstClr val="white"/>
            </a:duotone>
          </a:blip>
          <a:stretch>
            <a:fillRect/>
          </a:stretch>
        </p:blipFill>
        <p:spPr>
          <a:xfrm>
            <a:off x="3275856" y="4396841"/>
            <a:ext cx="623181" cy="623181"/>
          </a:xfrm>
          <a:prstGeom prst="rect">
            <a:avLst/>
          </a:prstGeom>
        </p:spPr>
      </p:pic>
      <p:pic>
        <p:nvPicPr>
          <p:cNvPr id="11" name="Picture 10">
            <a:hlinkClick r:id="" action="ppaction://hlinkshowjump?jump=nextslide"/>
            <a:extLst>
              <a:ext uri="{FF2B5EF4-FFF2-40B4-BE49-F238E27FC236}">
                <a16:creationId xmlns:a16="http://schemas.microsoft.com/office/drawing/2014/main" id="{56F53FFA-529C-4743-923A-F89D391F39F3}"/>
              </a:ext>
            </a:extLst>
          </p:cNvPr>
          <p:cNvPicPr>
            <a:picLocks noChangeAspect="1"/>
          </p:cNvPicPr>
          <p:nvPr/>
        </p:nvPicPr>
        <p:blipFill>
          <a:blip r:embed="rId2">
            <a:clrChange>
              <a:clrFrom>
                <a:srgbClr val="FFFFFF"/>
              </a:clrFrom>
              <a:clrTo>
                <a:srgbClr val="FFFFFF">
                  <a:alpha val="0"/>
                </a:srgbClr>
              </a:clrTo>
            </a:clrChange>
            <a:duotone>
              <a:schemeClr val="accent5">
                <a:shade val="45000"/>
                <a:satMod val="135000"/>
              </a:schemeClr>
              <a:prstClr val="white"/>
            </a:duotone>
          </a:blip>
          <a:stretch>
            <a:fillRect/>
          </a:stretch>
        </p:blipFill>
        <p:spPr>
          <a:xfrm flipH="1">
            <a:off x="4933374" y="4396841"/>
            <a:ext cx="623181" cy="623181"/>
          </a:xfrm>
          <a:prstGeom prst="rect">
            <a:avLst/>
          </a:prstGeom>
        </p:spPr>
      </p:pic>
      <p:pic>
        <p:nvPicPr>
          <p:cNvPr id="12" name="Picture 11">
            <a:hlinkClick r:id="rId3" action="ppaction://hlinksldjump"/>
            <a:extLst>
              <a:ext uri="{FF2B5EF4-FFF2-40B4-BE49-F238E27FC236}">
                <a16:creationId xmlns:a16="http://schemas.microsoft.com/office/drawing/2014/main" id="{F360DC83-AF11-42C6-BCD1-0A28449D31B1}"/>
              </a:ext>
            </a:extLst>
          </p:cNvPr>
          <p:cNvPicPr>
            <a:picLocks noChangeAspect="1"/>
          </p:cNvPicPr>
          <p:nvPr/>
        </p:nvPicPr>
        <p:blipFill>
          <a:blip r:embed="rId4">
            <a:duotone>
              <a:schemeClr val="accent5">
                <a:shade val="45000"/>
                <a:satMod val="135000"/>
              </a:schemeClr>
              <a:prstClr val="white"/>
            </a:duotone>
          </a:blip>
          <a:stretch>
            <a:fillRect/>
          </a:stretch>
        </p:blipFill>
        <p:spPr>
          <a:xfrm>
            <a:off x="4104615" y="4431530"/>
            <a:ext cx="623181" cy="553803"/>
          </a:xfrm>
          <a:prstGeom prst="rect">
            <a:avLst/>
          </a:prstGeom>
        </p:spPr>
      </p:pic>
    </p:spTree>
    <p:extLst>
      <p:ext uri="{BB962C8B-B14F-4D97-AF65-F5344CB8AC3E}">
        <p14:creationId xmlns:p14="http://schemas.microsoft.com/office/powerpoint/2010/main" val="15331970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BCCBC21-5B7E-42A5-AB3E-E5254B75DCF1}"/>
              </a:ext>
            </a:extLst>
          </p:cNvPr>
          <p:cNvPicPr>
            <a:picLocks noChangeAspect="1"/>
          </p:cNvPicPr>
          <p:nvPr/>
        </p:nvPicPr>
        <p:blipFill>
          <a:blip r:embed="rId5"/>
          <a:stretch>
            <a:fillRect/>
          </a:stretch>
        </p:blipFill>
        <p:spPr>
          <a:xfrm>
            <a:off x="2555776" y="1059006"/>
            <a:ext cx="4415665" cy="3313010"/>
          </a:xfrm>
          <a:prstGeom prst="rect">
            <a:avLst/>
          </a:prstGeom>
        </p:spPr>
      </p:pic>
      <p:sp>
        <p:nvSpPr>
          <p:cNvPr id="2" name="Title 1">
            <a:extLst>
              <a:ext uri="{FF2B5EF4-FFF2-40B4-BE49-F238E27FC236}">
                <a16:creationId xmlns:a16="http://schemas.microsoft.com/office/drawing/2014/main" id="{9369555C-F3E2-432D-81BD-215D09AC8411}"/>
              </a:ext>
            </a:extLst>
          </p:cNvPr>
          <p:cNvSpPr>
            <a:spLocks noGrp="1"/>
          </p:cNvSpPr>
          <p:nvPr>
            <p:ph type="title"/>
          </p:nvPr>
        </p:nvSpPr>
        <p:spPr/>
        <p:txBody>
          <a:bodyPr>
            <a:noAutofit/>
          </a:bodyPr>
          <a:lstStyle/>
          <a:p>
            <a:r>
              <a:rPr lang="en-GB" sz="2900" dirty="0"/>
              <a:t>Derived from observations combined with simple block model calculations </a:t>
            </a:r>
          </a:p>
        </p:txBody>
      </p:sp>
      <p:graphicFrame>
        <p:nvGraphicFramePr>
          <p:cNvPr id="5" name="Object 4">
            <a:extLst>
              <a:ext uri="{FF2B5EF4-FFF2-40B4-BE49-F238E27FC236}">
                <a16:creationId xmlns:a16="http://schemas.microsoft.com/office/drawing/2014/main" id="{7940EE9A-551F-4E73-887E-DF3391DB6DEF}"/>
              </a:ext>
            </a:extLst>
          </p:cNvPr>
          <p:cNvGraphicFramePr>
            <a:graphicFrameLocks noChangeAspect="1"/>
          </p:cNvGraphicFramePr>
          <p:nvPr>
            <p:extLst>
              <p:ext uri="{D42A27DB-BD31-4B8C-83A1-F6EECF244321}">
                <p14:modId xmlns:p14="http://schemas.microsoft.com/office/powerpoint/2010/main" val="695200028"/>
              </p:ext>
            </p:extLst>
          </p:nvPr>
        </p:nvGraphicFramePr>
        <p:xfrm>
          <a:off x="533922" y="1540853"/>
          <a:ext cx="1233001" cy="917217"/>
        </p:xfrm>
        <a:graphic>
          <a:graphicData uri="http://schemas.openxmlformats.org/presentationml/2006/ole">
            <mc:AlternateContent xmlns:mc="http://schemas.openxmlformats.org/markup-compatibility/2006">
              <mc:Choice xmlns:v="urn:schemas-microsoft-com:vml" Requires="v">
                <p:oleObj spid="_x0000_s2106" name="Equation" r:id="rId6" imgW="672840" imgH="495000" progId="Equation.DSMT4">
                  <p:embed/>
                </p:oleObj>
              </mc:Choice>
              <mc:Fallback>
                <p:oleObj name="Equation" r:id="rId6" imgW="672840" imgH="495000" progId="Equation.DSMT4">
                  <p:embed/>
                  <p:pic>
                    <p:nvPicPr>
                      <p:cNvPr id="5" name="Object 4">
                        <a:extLst>
                          <a:ext uri="{FF2B5EF4-FFF2-40B4-BE49-F238E27FC236}">
                            <a16:creationId xmlns:a16="http://schemas.microsoft.com/office/drawing/2014/main" id="{7940EE9A-551F-4E73-887E-DF3391DB6DEF}"/>
                          </a:ext>
                        </a:extLst>
                      </p:cNvPr>
                      <p:cNvPicPr>
                        <a:picLocks noChangeAspect="1" noChangeArrowheads="1"/>
                      </p:cNvPicPr>
                      <p:nvPr/>
                    </p:nvPicPr>
                    <p:blipFill>
                      <a:blip r:embed="rId7"/>
                      <a:srcRect/>
                      <a:stretch>
                        <a:fillRect/>
                      </a:stretch>
                    </p:blipFill>
                    <p:spPr bwMode="auto">
                      <a:xfrm>
                        <a:off x="533922" y="1540853"/>
                        <a:ext cx="1233001" cy="917217"/>
                      </a:xfrm>
                      <a:prstGeom prst="rect">
                        <a:avLst/>
                      </a:prstGeom>
                      <a:noFill/>
                    </p:spPr>
                  </p:pic>
                </p:oleObj>
              </mc:Fallback>
            </mc:AlternateContent>
          </a:graphicData>
        </a:graphic>
      </p:graphicFrame>
      <p:sp>
        <p:nvSpPr>
          <p:cNvPr id="6" name="Rectangle 5">
            <a:extLst>
              <a:ext uri="{FF2B5EF4-FFF2-40B4-BE49-F238E27FC236}">
                <a16:creationId xmlns:a16="http://schemas.microsoft.com/office/drawing/2014/main" id="{038419E1-17A8-430F-B1D1-6BBDF81F09AA}"/>
              </a:ext>
            </a:extLst>
          </p:cNvPr>
          <p:cNvSpPr/>
          <p:nvPr/>
        </p:nvSpPr>
        <p:spPr>
          <a:xfrm>
            <a:off x="0" y="0"/>
            <a:ext cx="9144000" cy="5143500"/>
          </a:xfrm>
          <a:prstGeom prst="rect">
            <a:avLst/>
          </a:prstGeom>
          <a:no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89E756E6-507E-4E1B-98E1-DFA1D4AD8698}"/>
              </a:ext>
            </a:extLst>
          </p:cNvPr>
          <p:cNvSpPr txBox="1"/>
          <p:nvPr/>
        </p:nvSpPr>
        <p:spPr>
          <a:xfrm>
            <a:off x="198052" y="2600449"/>
            <a:ext cx="2262158" cy="923330"/>
          </a:xfrm>
          <a:prstGeom prst="rect">
            <a:avLst/>
          </a:prstGeom>
          <a:noFill/>
        </p:spPr>
        <p:txBody>
          <a:bodyPr wrap="none" rtlCol="0">
            <a:spAutoFit/>
          </a:bodyPr>
          <a:lstStyle/>
          <a:p>
            <a:r>
              <a:rPr lang="en-US" dirty="0">
                <a:solidFill>
                  <a:schemeClr val="bg1"/>
                </a:solidFill>
                <a:latin typeface="Arial" panose="020B0604020202020204" pitchFamily="34" charset="0"/>
                <a:cs typeface="Arial" panose="020B0604020202020204" pitchFamily="34" charset="0"/>
              </a:rPr>
              <a:t>The avalanche track</a:t>
            </a:r>
          </a:p>
          <a:p>
            <a:r>
              <a:rPr lang="en-US" dirty="0">
                <a:solidFill>
                  <a:schemeClr val="bg1"/>
                </a:solidFill>
                <a:latin typeface="Arial" panose="020B0604020202020204" pitchFamily="34" charset="0"/>
                <a:cs typeface="Arial" panose="020B0604020202020204" pitchFamily="34" charset="0"/>
              </a:rPr>
              <a:t>approximated </a:t>
            </a:r>
          </a:p>
          <a:p>
            <a:r>
              <a:rPr lang="en-US" dirty="0">
                <a:solidFill>
                  <a:schemeClr val="bg1"/>
                </a:solidFill>
                <a:latin typeface="Arial" panose="020B0604020202020204" pitchFamily="34" charset="0"/>
                <a:cs typeface="Arial" panose="020B0604020202020204" pitchFamily="34" charset="0"/>
              </a:rPr>
              <a:t>by parabola</a:t>
            </a:r>
          </a:p>
        </p:txBody>
      </p:sp>
      <p:pic>
        <p:nvPicPr>
          <p:cNvPr id="9" name="ScalVelPart2">
            <a:hlinkClick r:id="" action="ppaction://media"/>
            <a:extLst>
              <a:ext uri="{FF2B5EF4-FFF2-40B4-BE49-F238E27FC236}">
                <a16:creationId xmlns:a16="http://schemas.microsoft.com/office/drawing/2014/main" id="{74BC425A-D316-4D3B-942A-ED16505B4F65}"/>
              </a:ext>
            </a:extLst>
          </p:cNvPr>
          <p:cNvPicPr>
            <a:picLocks noChangeAspect="1"/>
          </p:cNvPicPr>
          <p:nvPr>
            <a:audioFile r:link="rId3"/>
            <p:extLst>
              <p:ext uri="{DAA4B4D4-6D71-4841-9C94-3DE7FCFB9230}">
                <p14:media xmlns:p14="http://schemas.microsoft.com/office/powerpoint/2010/main" r:embed="rId2"/>
              </p:ext>
            </p:extLst>
          </p:nvPr>
        </p:nvPicPr>
        <p:blipFill>
          <a:blip r:embed="rId8">
            <a:duotone>
              <a:prstClr val="black"/>
              <a:schemeClr val="accent5">
                <a:tint val="45000"/>
                <a:satMod val="400000"/>
              </a:schemeClr>
            </a:duotone>
          </a:blip>
          <a:stretch>
            <a:fillRect/>
          </a:stretch>
        </p:blipFill>
        <p:spPr>
          <a:xfrm>
            <a:off x="7448120" y="2266950"/>
            <a:ext cx="609600" cy="609600"/>
          </a:xfrm>
          <a:prstGeom prst="rect">
            <a:avLst/>
          </a:prstGeom>
        </p:spPr>
      </p:pic>
      <p:pic>
        <p:nvPicPr>
          <p:cNvPr id="13" name="Picture 12">
            <a:hlinkClick r:id="" action="ppaction://hlinkshowjump?jump=previousslide"/>
            <a:extLst>
              <a:ext uri="{FF2B5EF4-FFF2-40B4-BE49-F238E27FC236}">
                <a16:creationId xmlns:a16="http://schemas.microsoft.com/office/drawing/2014/main" id="{787D59FC-D903-4882-A1F5-C38AD5B64FF8}"/>
              </a:ext>
            </a:extLst>
          </p:cNvPr>
          <p:cNvPicPr>
            <a:picLocks noChangeAspect="1"/>
          </p:cNvPicPr>
          <p:nvPr/>
        </p:nvPicPr>
        <p:blipFill>
          <a:blip r:embed="rId9">
            <a:clrChange>
              <a:clrFrom>
                <a:srgbClr val="FFFFFF"/>
              </a:clrFrom>
              <a:clrTo>
                <a:srgbClr val="FFFFFF">
                  <a:alpha val="0"/>
                </a:srgbClr>
              </a:clrTo>
            </a:clrChange>
            <a:duotone>
              <a:schemeClr val="accent5">
                <a:shade val="45000"/>
                <a:satMod val="135000"/>
              </a:schemeClr>
              <a:prstClr val="white"/>
            </a:duotone>
          </a:blip>
          <a:stretch>
            <a:fillRect/>
          </a:stretch>
        </p:blipFill>
        <p:spPr>
          <a:xfrm>
            <a:off x="3275856" y="4396841"/>
            <a:ext cx="623181" cy="623181"/>
          </a:xfrm>
          <a:prstGeom prst="rect">
            <a:avLst/>
          </a:prstGeom>
        </p:spPr>
      </p:pic>
      <p:pic>
        <p:nvPicPr>
          <p:cNvPr id="14" name="Picture 13">
            <a:hlinkClick r:id="" action="ppaction://hlinkshowjump?jump=nextslide"/>
            <a:extLst>
              <a:ext uri="{FF2B5EF4-FFF2-40B4-BE49-F238E27FC236}">
                <a16:creationId xmlns:a16="http://schemas.microsoft.com/office/drawing/2014/main" id="{871F28EB-4D1D-461F-802E-4C69B99FCEC8}"/>
              </a:ext>
            </a:extLst>
          </p:cNvPr>
          <p:cNvPicPr>
            <a:picLocks noChangeAspect="1"/>
          </p:cNvPicPr>
          <p:nvPr/>
        </p:nvPicPr>
        <p:blipFill>
          <a:blip r:embed="rId9">
            <a:clrChange>
              <a:clrFrom>
                <a:srgbClr val="FFFFFF"/>
              </a:clrFrom>
              <a:clrTo>
                <a:srgbClr val="FFFFFF">
                  <a:alpha val="0"/>
                </a:srgbClr>
              </a:clrTo>
            </a:clrChange>
            <a:duotone>
              <a:schemeClr val="accent5">
                <a:shade val="45000"/>
                <a:satMod val="135000"/>
              </a:schemeClr>
              <a:prstClr val="white"/>
            </a:duotone>
          </a:blip>
          <a:stretch>
            <a:fillRect/>
          </a:stretch>
        </p:blipFill>
        <p:spPr>
          <a:xfrm flipH="1">
            <a:off x="4933374" y="4396841"/>
            <a:ext cx="623181" cy="623181"/>
          </a:xfrm>
          <a:prstGeom prst="rect">
            <a:avLst/>
          </a:prstGeom>
        </p:spPr>
      </p:pic>
      <p:pic>
        <p:nvPicPr>
          <p:cNvPr id="15" name="Picture 14">
            <a:hlinkClick r:id="rId10" action="ppaction://hlinksldjump"/>
            <a:extLst>
              <a:ext uri="{FF2B5EF4-FFF2-40B4-BE49-F238E27FC236}">
                <a16:creationId xmlns:a16="http://schemas.microsoft.com/office/drawing/2014/main" id="{AB30FA40-666E-4224-BA67-81D363C5A242}"/>
              </a:ext>
            </a:extLst>
          </p:cNvPr>
          <p:cNvPicPr>
            <a:picLocks noChangeAspect="1"/>
          </p:cNvPicPr>
          <p:nvPr/>
        </p:nvPicPr>
        <p:blipFill>
          <a:blip r:embed="rId11">
            <a:duotone>
              <a:schemeClr val="accent5">
                <a:shade val="45000"/>
                <a:satMod val="135000"/>
              </a:schemeClr>
              <a:prstClr val="white"/>
            </a:duotone>
          </a:blip>
          <a:stretch>
            <a:fillRect/>
          </a:stretch>
        </p:blipFill>
        <p:spPr>
          <a:xfrm>
            <a:off x="4104615" y="4431530"/>
            <a:ext cx="623181" cy="553803"/>
          </a:xfrm>
          <a:prstGeom prst="rect">
            <a:avLst/>
          </a:prstGeom>
        </p:spPr>
      </p:pic>
    </p:spTree>
    <p:extLst>
      <p:ext uri="{BB962C8B-B14F-4D97-AF65-F5344CB8AC3E}">
        <p14:creationId xmlns:p14="http://schemas.microsoft.com/office/powerpoint/2010/main" val="2653949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1433"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0346B40-3ADD-4587-9D08-72805A5FB0E6}"/>
              </a:ext>
            </a:extLst>
          </p:cNvPr>
          <p:cNvPicPr>
            <a:picLocks noChangeAspect="1"/>
          </p:cNvPicPr>
          <p:nvPr/>
        </p:nvPicPr>
        <p:blipFill>
          <a:blip r:embed="rId4"/>
          <a:stretch>
            <a:fillRect/>
          </a:stretch>
        </p:blipFill>
        <p:spPr>
          <a:xfrm>
            <a:off x="4757192" y="1096303"/>
            <a:ext cx="3933025" cy="2950893"/>
          </a:xfrm>
          <a:prstGeom prst="rect">
            <a:avLst/>
          </a:prstGeom>
        </p:spPr>
      </p:pic>
      <p:sp>
        <p:nvSpPr>
          <p:cNvPr id="2" name="Title 1"/>
          <p:cNvSpPr>
            <a:spLocks noGrp="1"/>
          </p:cNvSpPr>
          <p:nvPr>
            <p:ph type="title"/>
          </p:nvPr>
        </p:nvSpPr>
        <p:spPr/>
        <p:txBody>
          <a:bodyPr>
            <a:normAutofit fontScale="90000"/>
          </a:bodyPr>
          <a:lstStyle/>
          <a:p>
            <a:r>
              <a:rPr lang="en-GB" sz="2900" dirty="0"/>
              <a:t>Scaling behaviour of maximum front velocity of major avalanches</a:t>
            </a:r>
          </a:p>
        </p:txBody>
      </p:sp>
      <p:sp>
        <p:nvSpPr>
          <p:cNvPr id="9" name="Content Placeholder 6">
            <a:extLst>
              <a:ext uri="{FF2B5EF4-FFF2-40B4-BE49-F238E27FC236}">
                <a16:creationId xmlns:a16="http://schemas.microsoft.com/office/drawing/2014/main" id="{5C7F2A11-164E-4239-B1F3-BE5F90C006D3}"/>
              </a:ext>
            </a:extLst>
          </p:cNvPr>
          <p:cNvSpPr>
            <a:spLocks noGrp="1"/>
          </p:cNvSpPr>
          <p:nvPr>
            <p:ph idx="1"/>
          </p:nvPr>
        </p:nvSpPr>
        <p:spPr>
          <a:xfrm>
            <a:off x="827584" y="980728"/>
            <a:ext cx="3826918" cy="3531394"/>
          </a:xfrm>
        </p:spPr>
        <p:txBody>
          <a:bodyPr>
            <a:normAutofit/>
          </a:bodyPr>
          <a:lstStyle/>
          <a:p>
            <a:pPr marL="0" indent="0">
              <a:buNone/>
            </a:pPr>
            <a:r>
              <a:rPr lang="en-US" b="1" dirty="0"/>
              <a:t>Test of model performance for example</a:t>
            </a:r>
          </a:p>
          <a:p>
            <a:r>
              <a:rPr lang="en-US" dirty="0"/>
              <a:t>RAMMS and Mot-</a:t>
            </a:r>
            <a:r>
              <a:rPr lang="en-US" dirty="0" err="1"/>
              <a:t>Voellmy</a:t>
            </a:r>
            <a:endParaRPr lang="en-US" dirty="0"/>
          </a:p>
          <a:p>
            <a:r>
              <a:rPr lang="en-US" dirty="0"/>
              <a:t>simple parabolic track </a:t>
            </a:r>
          </a:p>
          <a:p>
            <a:r>
              <a:rPr lang="en-US" dirty="0"/>
              <a:t>standard parameters, which however should favor long runout and high speeds</a:t>
            </a:r>
          </a:p>
        </p:txBody>
      </p:sp>
      <p:sp>
        <p:nvSpPr>
          <p:cNvPr id="6" name="Rectangle 5">
            <a:extLst>
              <a:ext uri="{FF2B5EF4-FFF2-40B4-BE49-F238E27FC236}">
                <a16:creationId xmlns:a16="http://schemas.microsoft.com/office/drawing/2014/main" id="{8D5DAE3B-B638-4EEA-B9B2-06EC69D5630A}"/>
              </a:ext>
            </a:extLst>
          </p:cNvPr>
          <p:cNvSpPr/>
          <p:nvPr/>
        </p:nvSpPr>
        <p:spPr>
          <a:xfrm>
            <a:off x="0" y="0"/>
            <a:ext cx="9144000" cy="5143500"/>
          </a:xfrm>
          <a:prstGeom prst="rect">
            <a:avLst/>
          </a:prstGeom>
          <a:no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hlinkClick r:id="" action="ppaction://hlinkshowjump?jump=previousslide"/>
            <a:extLst>
              <a:ext uri="{FF2B5EF4-FFF2-40B4-BE49-F238E27FC236}">
                <a16:creationId xmlns:a16="http://schemas.microsoft.com/office/drawing/2014/main" id="{28166DB0-4D51-492D-9A7D-E513CD37340D}"/>
              </a:ext>
            </a:extLst>
          </p:cNvPr>
          <p:cNvPicPr>
            <a:picLocks noChangeAspect="1"/>
          </p:cNvPicPr>
          <p:nvPr/>
        </p:nvPicPr>
        <p:blipFill>
          <a:blip r:embed="rId5">
            <a:clrChange>
              <a:clrFrom>
                <a:srgbClr val="FFFFFF"/>
              </a:clrFrom>
              <a:clrTo>
                <a:srgbClr val="FFFFFF">
                  <a:alpha val="0"/>
                </a:srgbClr>
              </a:clrTo>
            </a:clrChange>
            <a:duotone>
              <a:schemeClr val="accent5">
                <a:shade val="45000"/>
                <a:satMod val="135000"/>
              </a:schemeClr>
              <a:prstClr val="white"/>
            </a:duotone>
          </a:blip>
          <a:stretch>
            <a:fillRect/>
          </a:stretch>
        </p:blipFill>
        <p:spPr>
          <a:xfrm>
            <a:off x="3275856" y="4396841"/>
            <a:ext cx="623181" cy="623181"/>
          </a:xfrm>
          <a:prstGeom prst="rect">
            <a:avLst/>
          </a:prstGeom>
        </p:spPr>
      </p:pic>
      <p:pic>
        <p:nvPicPr>
          <p:cNvPr id="12" name="Picture 11">
            <a:hlinkClick r:id="" action="ppaction://hlinkshowjump?jump=nextslide"/>
            <a:extLst>
              <a:ext uri="{FF2B5EF4-FFF2-40B4-BE49-F238E27FC236}">
                <a16:creationId xmlns:a16="http://schemas.microsoft.com/office/drawing/2014/main" id="{E3B09C87-B194-47FE-8A43-83A593532A20}"/>
              </a:ext>
            </a:extLst>
          </p:cNvPr>
          <p:cNvPicPr>
            <a:picLocks noChangeAspect="1"/>
          </p:cNvPicPr>
          <p:nvPr/>
        </p:nvPicPr>
        <p:blipFill>
          <a:blip r:embed="rId5">
            <a:clrChange>
              <a:clrFrom>
                <a:srgbClr val="FFFFFF"/>
              </a:clrFrom>
              <a:clrTo>
                <a:srgbClr val="FFFFFF">
                  <a:alpha val="0"/>
                </a:srgbClr>
              </a:clrTo>
            </a:clrChange>
            <a:duotone>
              <a:schemeClr val="accent5">
                <a:shade val="45000"/>
                <a:satMod val="135000"/>
              </a:schemeClr>
              <a:prstClr val="white"/>
            </a:duotone>
          </a:blip>
          <a:stretch>
            <a:fillRect/>
          </a:stretch>
        </p:blipFill>
        <p:spPr>
          <a:xfrm flipH="1">
            <a:off x="4933374" y="4396841"/>
            <a:ext cx="623181" cy="623181"/>
          </a:xfrm>
          <a:prstGeom prst="rect">
            <a:avLst/>
          </a:prstGeom>
        </p:spPr>
      </p:pic>
      <p:pic>
        <p:nvPicPr>
          <p:cNvPr id="13" name="Picture 12">
            <a:hlinkClick r:id="rId6" action="ppaction://hlinksldjump"/>
            <a:extLst>
              <a:ext uri="{FF2B5EF4-FFF2-40B4-BE49-F238E27FC236}">
                <a16:creationId xmlns:a16="http://schemas.microsoft.com/office/drawing/2014/main" id="{6C2DC772-0BC5-42CF-AB5C-79BE6A3D1D5D}"/>
              </a:ext>
            </a:extLst>
          </p:cNvPr>
          <p:cNvPicPr>
            <a:picLocks noChangeAspect="1"/>
          </p:cNvPicPr>
          <p:nvPr/>
        </p:nvPicPr>
        <p:blipFill>
          <a:blip r:embed="rId7">
            <a:duotone>
              <a:schemeClr val="accent5">
                <a:shade val="45000"/>
                <a:satMod val="135000"/>
              </a:schemeClr>
              <a:prstClr val="white"/>
            </a:duotone>
          </a:blip>
          <a:stretch>
            <a:fillRect/>
          </a:stretch>
        </p:blipFill>
        <p:spPr>
          <a:xfrm>
            <a:off x="4104615" y="4431530"/>
            <a:ext cx="623181" cy="553803"/>
          </a:xfrm>
          <a:prstGeom prst="rect">
            <a:avLst/>
          </a:prstGeom>
        </p:spPr>
      </p:pic>
      <p:pic>
        <p:nvPicPr>
          <p:cNvPr id="3" name="ModeltestsSetup">
            <a:hlinkClick r:id="" action="ppaction://media"/>
            <a:extLst>
              <a:ext uri="{FF2B5EF4-FFF2-40B4-BE49-F238E27FC236}">
                <a16:creationId xmlns:a16="http://schemas.microsoft.com/office/drawing/2014/main" id="{6D46DC78-1A96-49B0-B7CE-15C157129971}"/>
              </a:ext>
            </a:extLst>
          </p:cNvPr>
          <p:cNvPicPr>
            <a:picLocks noChangeAspect="1"/>
          </p:cNvPicPr>
          <p:nvPr>
            <a:audioFile r:link="rId2"/>
            <p:extLst>
              <p:ext uri="{DAA4B4D4-6D71-4841-9C94-3DE7FCFB9230}">
                <p14:media xmlns:p14="http://schemas.microsoft.com/office/powerpoint/2010/main" r:embed="rId1"/>
              </p:ext>
            </p:extLst>
          </p:nvPr>
        </p:nvPicPr>
        <p:blipFill>
          <a:blip r:embed="rId8">
            <a:duotone>
              <a:prstClr val="black"/>
              <a:schemeClr val="accent5">
                <a:tint val="45000"/>
                <a:satMod val="400000"/>
              </a:schemeClr>
            </a:duotone>
          </a:blip>
          <a:stretch>
            <a:fillRect/>
          </a:stretch>
        </p:blipFill>
        <p:spPr>
          <a:xfrm>
            <a:off x="2365769" y="3742396"/>
            <a:ext cx="609600" cy="609600"/>
          </a:xfrm>
          <a:prstGeom prst="rect">
            <a:avLst/>
          </a:prstGeom>
        </p:spPr>
      </p:pic>
    </p:spTree>
    <p:extLst>
      <p:ext uri="{BB962C8B-B14F-4D97-AF65-F5344CB8AC3E}">
        <p14:creationId xmlns:p14="http://schemas.microsoft.com/office/powerpoint/2010/main" val="1819029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75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8285DAB-8C4A-47DA-A892-838A73A5C6A9}"/>
              </a:ext>
            </a:extLst>
          </p:cNvPr>
          <p:cNvPicPr>
            <a:picLocks noChangeAspect="1"/>
          </p:cNvPicPr>
          <p:nvPr/>
        </p:nvPicPr>
        <p:blipFill>
          <a:blip r:embed="rId5"/>
          <a:stretch>
            <a:fillRect/>
          </a:stretch>
        </p:blipFill>
        <p:spPr>
          <a:xfrm>
            <a:off x="3016635" y="53705"/>
            <a:ext cx="2789044" cy="5032862"/>
          </a:xfrm>
          <a:prstGeom prst="rect">
            <a:avLst/>
          </a:prstGeom>
        </p:spPr>
      </p:pic>
      <p:pic>
        <p:nvPicPr>
          <p:cNvPr id="3" name="Picture 2">
            <a:extLst>
              <a:ext uri="{FF2B5EF4-FFF2-40B4-BE49-F238E27FC236}">
                <a16:creationId xmlns:a16="http://schemas.microsoft.com/office/drawing/2014/main" id="{A7B25908-66A2-4320-B32D-2A0B7D65D02E}"/>
              </a:ext>
            </a:extLst>
          </p:cNvPr>
          <p:cNvPicPr>
            <a:picLocks noChangeAspect="1"/>
          </p:cNvPicPr>
          <p:nvPr/>
        </p:nvPicPr>
        <p:blipFill>
          <a:blip r:embed="rId6"/>
          <a:stretch>
            <a:fillRect/>
          </a:stretch>
        </p:blipFill>
        <p:spPr>
          <a:xfrm>
            <a:off x="5978763" y="54574"/>
            <a:ext cx="2795943" cy="5031123"/>
          </a:xfrm>
          <a:prstGeom prst="rect">
            <a:avLst/>
          </a:prstGeom>
        </p:spPr>
      </p:pic>
      <p:sp>
        <p:nvSpPr>
          <p:cNvPr id="8" name="TextBox 7">
            <a:extLst>
              <a:ext uri="{FF2B5EF4-FFF2-40B4-BE49-F238E27FC236}">
                <a16:creationId xmlns:a16="http://schemas.microsoft.com/office/drawing/2014/main" id="{37D851E4-062C-4822-95E5-C3F19F09E3D7}"/>
              </a:ext>
            </a:extLst>
          </p:cNvPr>
          <p:cNvSpPr txBox="1">
            <a:spLocks noChangeAspect="1"/>
          </p:cNvSpPr>
          <p:nvPr/>
        </p:nvSpPr>
        <p:spPr>
          <a:xfrm>
            <a:off x="176777" y="357886"/>
            <a:ext cx="2708498" cy="430887"/>
          </a:xfrm>
          <a:prstGeom prst="rect">
            <a:avLst/>
          </a:prstGeom>
          <a:noFill/>
        </p:spPr>
        <p:txBody>
          <a:bodyPr wrap="none" rtlCol="0">
            <a:spAutoFit/>
          </a:bodyPr>
          <a:lstStyle/>
          <a:p>
            <a:r>
              <a:rPr lang="en-US" sz="2200" dirty="0" err="1">
                <a:solidFill>
                  <a:schemeClr val="bg1"/>
                </a:solidFill>
              </a:rPr>
              <a:t>HS</a:t>
            </a:r>
            <a:r>
              <a:rPr lang="en-US" sz="2200" baseline="-25000" dirty="0" err="1">
                <a:solidFill>
                  <a:schemeClr val="bg1"/>
                </a:solidFill>
              </a:rPr>
              <a:t>rel</a:t>
            </a:r>
            <a:r>
              <a:rPr lang="en-US" sz="2200" dirty="0">
                <a:solidFill>
                  <a:schemeClr val="bg1"/>
                </a:solidFill>
              </a:rPr>
              <a:t> [1 m, 1.5 m, 2 m]</a:t>
            </a:r>
          </a:p>
        </p:txBody>
      </p:sp>
      <p:sp>
        <p:nvSpPr>
          <p:cNvPr id="9" name="TextBox 8">
            <a:extLst>
              <a:ext uri="{FF2B5EF4-FFF2-40B4-BE49-F238E27FC236}">
                <a16:creationId xmlns:a16="http://schemas.microsoft.com/office/drawing/2014/main" id="{861B3BA2-8C8B-43CE-9DD4-8ACF378079D3}"/>
              </a:ext>
            </a:extLst>
          </p:cNvPr>
          <p:cNvSpPr txBox="1"/>
          <p:nvPr/>
        </p:nvSpPr>
        <p:spPr>
          <a:xfrm>
            <a:off x="282885" y="4025089"/>
            <a:ext cx="2739853" cy="430887"/>
          </a:xfrm>
          <a:prstGeom prst="rect">
            <a:avLst/>
          </a:prstGeom>
          <a:noFill/>
        </p:spPr>
        <p:txBody>
          <a:bodyPr wrap="none" rtlCol="0">
            <a:spAutoFit/>
          </a:bodyPr>
          <a:lstStyle/>
          <a:p>
            <a:r>
              <a:rPr lang="en-US" sz="2200">
                <a:solidFill>
                  <a:schemeClr val="bg1"/>
                </a:solidFill>
              </a:rPr>
              <a:t>H</a:t>
            </a:r>
            <a:r>
              <a:rPr lang="en-US" sz="2200" baseline="-25000">
                <a:solidFill>
                  <a:schemeClr val="bg1"/>
                </a:solidFill>
              </a:rPr>
              <a:t>SC</a:t>
            </a:r>
            <a:r>
              <a:rPr lang="en-US" sz="2200">
                <a:solidFill>
                  <a:schemeClr val="bg1"/>
                </a:solidFill>
              </a:rPr>
              <a:t> [100 m,..,2000 m]</a:t>
            </a:r>
          </a:p>
        </p:txBody>
      </p:sp>
      <p:cxnSp>
        <p:nvCxnSpPr>
          <p:cNvPr id="11" name="Straight Arrow Connector 10">
            <a:extLst>
              <a:ext uri="{FF2B5EF4-FFF2-40B4-BE49-F238E27FC236}">
                <a16:creationId xmlns:a16="http://schemas.microsoft.com/office/drawing/2014/main" id="{8408F209-1A56-4861-B749-DB68AA8AB5DD}"/>
              </a:ext>
            </a:extLst>
          </p:cNvPr>
          <p:cNvCxnSpPr>
            <a:cxnSpLocks/>
          </p:cNvCxnSpPr>
          <p:nvPr/>
        </p:nvCxnSpPr>
        <p:spPr>
          <a:xfrm>
            <a:off x="2734866" y="3016977"/>
            <a:ext cx="0" cy="1008112"/>
          </a:xfrm>
          <a:prstGeom prst="straightConnector1">
            <a:avLst/>
          </a:prstGeom>
          <a:ln w="57150" cmpd="sng">
            <a:solidFill>
              <a:schemeClr val="bg1"/>
            </a:solidFill>
            <a:headEnd type="none"/>
            <a:tailEnd type="triangle" w="lg" len="med"/>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55BA40A8-50C2-4572-B1E0-896B2572ABC6}"/>
              </a:ext>
            </a:extLst>
          </p:cNvPr>
          <p:cNvCxnSpPr/>
          <p:nvPr/>
        </p:nvCxnSpPr>
        <p:spPr>
          <a:xfrm>
            <a:off x="1860642" y="945959"/>
            <a:ext cx="864096" cy="0"/>
          </a:xfrm>
          <a:prstGeom prst="straightConnector1">
            <a:avLst/>
          </a:prstGeom>
          <a:ln w="57150" cmpd="sng">
            <a:solidFill>
              <a:schemeClr val="bg1"/>
            </a:solidFill>
            <a:headEnd type="none"/>
            <a:tailEnd type="triangle" w="lg" len="med"/>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3769BA4B-0164-4574-9322-5B17C5789BB4}"/>
              </a:ext>
            </a:extLst>
          </p:cNvPr>
          <p:cNvSpPr txBox="1"/>
          <p:nvPr/>
        </p:nvSpPr>
        <p:spPr>
          <a:xfrm>
            <a:off x="3663279" y="4455976"/>
            <a:ext cx="1656184" cy="584775"/>
          </a:xfrm>
          <a:prstGeom prst="rect">
            <a:avLst/>
          </a:prstGeom>
          <a:solidFill>
            <a:srgbClr val="FFFFFF">
              <a:alpha val="23137"/>
            </a:srgbClr>
          </a:solidFill>
        </p:spPr>
        <p:txBody>
          <a:bodyPr wrap="square" rtlCol="0">
            <a:spAutoFit/>
          </a:bodyPr>
          <a:lstStyle/>
          <a:p>
            <a:r>
              <a:rPr lang="en-US" sz="3200" dirty="0"/>
              <a:t>RAMMS</a:t>
            </a:r>
          </a:p>
        </p:txBody>
      </p:sp>
      <p:sp>
        <p:nvSpPr>
          <p:cNvPr id="15" name="TextBox 14">
            <a:extLst>
              <a:ext uri="{FF2B5EF4-FFF2-40B4-BE49-F238E27FC236}">
                <a16:creationId xmlns:a16="http://schemas.microsoft.com/office/drawing/2014/main" id="{39A78C66-AF64-4375-8120-7F4217EC2EB1}"/>
              </a:ext>
            </a:extLst>
          </p:cNvPr>
          <p:cNvSpPr txBox="1"/>
          <p:nvPr/>
        </p:nvSpPr>
        <p:spPr>
          <a:xfrm>
            <a:off x="6171962" y="4455976"/>
            <a:ext cx="2520280" cy="584775"/>
          </a:xfrm>
          <a:prstGeom prst="rect">
            <a:avLst/>
          </a:prstGeom>
          <a:solidFill>
            <a:srgbClr val="FFFFFF">
              <a:alpha val="23137"/>
            </a:srgbClr>
          </a:solidFill>
        </p:spPr>
        <p:txBody>
          <a:bodyPr wrap="square" rtlCol="0">
            <a:spAutoFit/>
          </a:bodyPr>
          <a:lstStyle/>
          <a:p>
            <a:r>
              <a:rPr lang="en-US" sz="3200" err="1"/>
              <a:t>MoT-Voellmy</a:t>
            </a:r>
            <a:endParaRPr lang="en-US" sz="3200"/>
          </a:p>
        </p:txBody>
      </p:sp>
      <p:graphicFrame>
        <p:nvGraphicFramePr>
          <p:cNvPr id="16" name="Object 15">
            <a:extLst>
              <a:ext uri="{FF2B5EF4-FFF2-40B4-BE49-F238E27FC236}">
                <a16:creationId xmlns:a16="http://schemas.microsoft.com/office/drawing/2014/main" id="{E785D95A-71CA-4DB6-97A7-B8A19F15C7A2}"/>
              </a:ext>
            </a:extLst>
          </p:cNvPr>
          <p:cNvGraphicFramePr>
            <a:graphicFrameLocks noChangeAspect="1"/>
          </p:cNvGraphicFramePr>
          <p:nvPr>
            <p:extLst>
              <p:ext uri="{D42A27DB-BD31-4B8C-83A1-F6EECF244321}">
                <p14:modId xmlns:p14="http://schemas.microsoft.com/office/powerpoint/2010/main" val="3902441238"/>
              </p:ext>
            </p:extLst>
          </p:nvPr>
        </p:nvGraphicFramePr>
        <p:xfrm>
          <a:off x="395536" y="1967706"/>
          <a:ext cx="1624013" cy="1208087"/>
        </p:xfrm>
        <a:graphic>
          <a:graphicData uri="http://schemas.openxmlformats.org/presentationml/2006/ole">
            <mc:AlternateContent xmlns:mc="http://schemas.openxmlformats.org/markup-compatibility/2006">
              <mc:Choice xmlns:v="urn:schemas-microsoft-com:vml" Requires="v">
                <p:oleObj spid="_x0000_s3130" name="Equation" r:id="rId7" imgW="672840" imgH="495000" progId="Equation.DSMT4">
                  <p:embed/>
                </p:oleObj>
              </mc:Choice>
              <mc:Fallback>
                <p:oleObj name="Equation" r:id="rId7" imgW="672840" imgH="495000" progId="Equation.DSMT4">
                  <p:embed/>
                  <p:pic>
                    <p:nvPicPr>
                      <p:cNvPr id="16" name="Object 15">
                        <a:extLst>
                          <a:ext uri="{FF2B5EF4-FFF2-40B4-BE49-F238E27FC236}">
                            <a16:creationId xmlns:a16="http://schemas.microsoft.com/office/drawing/2014/main" id="{E785D95A-71CA-4DB6-97A7-B8A19F15C7A2}"/>
                          </a:ext>
                        </a:extLst>
                      </p:cNvPr>
                      <p:cNvPicPr>
                        <a:picLocks noChangeAspect="1" noChangeArrowheads="1"/>
                      </p:cNvPicPr>
                      <p:nvPr/>
                    </p:nvPicPr>
                    <p:blipFill>
                      <a:blip r:embed="rId8"/>
                      <a:srcRect/>
                      <a:stretch>
                        <a:fillRect/>
                      </a:stretch>
                    </p:blipFill>
                    <p:spPr bwMode="auto">
                      <a:xfrm>
                        <a:off x="395536" y="1967706"/>
                        <a:ext cx="1624013" cy="1208087"/>
                      </a:xfrm>
                      <a:prstGeom prst="rect">
                        <a:avLst/>
                      </a:prstGeom>
                      <a:noFill/>
                    </p:spPr>
                  </p:pic>
                </p:oleObj>
              </mc:Fallback>
            </mc:AlternateContent>
          </a:graphicData>
        </a:graphic>
      </p:graphicFrame>
      <p:sp>
        <p:nvSpPr>
          <p:cNvPr id="13" name="Rectangle 12">
            <a:extLst>
              <a:ext uri="{FF2B5EF4-FFF2-40B4-BE49-F238E27FC236}">
                <a16:creationId xmlns:a16="http://schemas.microsoft.com/office/drawing/2014/main" id="{A32ECF56-5200-401C-8742-06074FE7FBB0}"/>
              </a:ext>
            </a:extLst>
          </p:cNvPr>
          <p:cNvSpPr/>
          <p:nvPr/>
        </p:nvSpPr>
        <p:spPr>
          <a:xfrm>
            <a:off x="0" y="0"/>
            <a:ext cx="9144000" cy="5143500"/>
          </a:xfrm>
          <a:prstGeom prst="rect">
            <a:avLst/>
          </a:prstGeom>
          <a:no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a:hlinkClick r:id="" action="ppaction://hlinkshowjump?jump=previousslide"/>
            <a:extLst>
              <a:ext uri="{FF2B5EF4-FFF2-40B4-BE49-F238E27FC236}">
                <a16:creationId xmlns:a16="http://schemas.microsoft.com/office/drawing/2014/main" id="{A737BAFB-81E3-4C18-9F49-2E89113045D4}"/>
              </a:ext>
            </a:extLst>
          </p:cNvPr>
          <p:cNvPicPr>
            <a:picLocks noChangeAspect="1"/>
          </p:cNvPicPr>
          <p:nvPr/>
        </p:nvPicPr>
        <p:blipFill>
          <a:blip r:embed="rId9">
            <a:clrChange>
              <a:clrFrom>
                <a:srgbClr val="FFFFFF"/>
              </a:clrFrom>
              <a:clrTo>
                <a:srgbClr val="FFFFFF">
                  <a:alpha val="0"/>
                </a:srgbClr>
              </a:clrTo>
            </a:clrChange>
            <a:duotone>
              <a:schemeClr val="accent5">
                <a:shade val="45000"/>
                <a:satMod val="135000"/>
              </a:schemeClr>
              <a:prstClr val="white"/>
            </a:duotone>
          </a:blip>
          <a:stretch>
            <a:fillRect/>
          </a:stretch>
        </p:blipFill>
        <p:spPr>
          <a:xfrm>
            <a:off x="899592" y="4717473"/>
            <a:ext cx="374557" cy="374557"/>
          </a:xfrm>
          <a:prstGeom prst="rect">
            <a:avLst/>
          </a:prstGeom>
        </p:spPr>
      </p:pic>
      <p:pic>
        <p:nvPicPr>
          <p:cNvPr id="22" name="Picture 21">
            <a:hlinkClick r:id="rId10" action="ppaction://hlinksldjump"/>
            <a:extLst>
              <a:ext uri="{FF2B5EF4-FFF2-40B4-BE49-F238E27FC236}">
                <a16:creationId xmlns:a16="http://schemas.microsoft.com/office/drawing/2014/main" id="{43B75A01-A3CF-431A-BE93-A36EAC544FCF}"/>
              </a:ext>
            </a:extLst>
          </p:cNvPr>
          <p:cNvPicPr>
            <a:picLocks noChangeAspect="1"/>
          </p:cNvPicPr>
          <p:nvPr/>
        </p:nvPicPr>
        <p:blipFill>
          <a:blip r:embed="rId11">
            <a:duotone>
              <a:schemeClr val="accent5">
                <a:shade val="45000"/>
                <a:satMod val="135000"/>
              </a:schemeClr>
              <a:prstClr val="white"/>
            </a:duotone>
          </a:blip>
          <a:stretch>
            <a:fillRect/>
          </a:stretch>
        </p:blipFill>
        <p:spPr>
          <a:xfrm>
            <a:off x="1335655" y="4707893"/>
            <a:ext cx="374557" cy="332858"/>
          </a:xfrm>
          <a:prstGeom prst="rect">
            <a:avLst/>
          </a:prstGeom>
        </p:spPr>
      </p:pic>
      <p:pic>
        <p:nvPicPr>
          <p:cNvPr id="17" name="Picture 16">
            <a:hlinkClick r:id="" action="ppaction://hlinkshowjump?jump=previousslide"/>
            <a:extLst>
              <a:ext uri="{FF2B5EF4-FFF2-40B4-BE49-F238E27FC236}">
                <a16:creationId xmlns:a16="http://schemas.microsoft.com/office/drawing/2014/main" id="{B5BAA798-9F0D-48E1-9F12-206D9CFF8598}"/>
              </a:ext>
            </a:extLst>
          </p:cNvPr>
          <p:cNvPicPr>
            <a:picLocks noChangeAspect="1"/>
          </p:cNvPicPr>
          <p:nvPr/>
        </p:nvPicPr>
        <p:blipFill>
          <a:blip r:embed="rId9">
            <a:clrChange>
              <a:clrFrom>
                <a:srgbClr val="FFFFFF"/>
              </a:clrFrom>
              <a:clrTo>
                <a:srgbClr val="FFFFFF">
                  <a:alpha val="0"/>
                </a:srgbClr>
              </a:clrTo>
            </a:clrChange>
            <a:duotone>
              <a:schemeClr val="accent5">
                <a:shade val="45000"/>
                <a:satMod val="135000"/>
              </a:schemeClr>
              <a:prstClr val="white"/>
            </a:duotone>
          </a:blip>
          <a:stretch>
            <a:fillRect/>
          </a:stretch>
        </p:blipFill>
        <p:spPr>
          <a:xfrm>
            <a:off x="899592" y="4712310"/>
            <a:ext cx="374557" cy="374557"/>
          </a:xfrm>
          <a:prstGeom prst="rect">
            <a:avLst/>
          </a:prstGeom>
        </p:spPr>
      </p:pic>
      <p:pic>
        <p:nvPicPr>
          <p:cNvPr id="18" name="Picture 17">
            <a:hlinkClick r:id="" action="ppaction://hlinkshowjump?jump=nextslide"/>
            <a:extLst>
              <a:ext uri="{FF2B5EF4-FFF2-40B4-BE49-F238E27FC236}">
                <a16:creationId xmlns:a16="http://schemas.microsoft.com/office/drawing/2014/main" id="{A3863939-026D-40AE-96BC-CCA488C08E22}"/>
              </a:ext>
            </a:extLst>
          </p:cNvPr>
          <p:cNvPicPr>
            <a:picLocks noChangeAspect="1"/>
          </p:cNvPicPr>
          <p:nvPr/>
        </p:nvPicPr>
        <p:blipFill>
          <a:blip r:embed="rId9">
            <a:clrChange>
              <a:clrFrom>
                <a:srgbClr val="FFFFFF"/>
              </a:clrFrom>
              <a:clrTo>
                <a:srgbClr val="FFFFFF">
                  <a:alpha val="0"/>
                </a:srgbClr>
              </a:clrTo>
            </a:clrChange>
            <a:duotone>
              <a:schemeClr val="accent5">
                <a:shade val="45000"/>
                <a:satMod val="135000"/>
              </a:schemeClr>
              <a:prstClr val="white"/>
            </a:duotone>
          </a:blip>
          <a:stretch>
            <a:fillRect/>
          </a:stretch>
        </p:blipFill>
        <p:spPr>
          <a:xfrm flipH="1">
            <a:off x="1796689" y="4712310"/>
            <a:ext cx="374557" cy="374557"/>
          </a:xfrm>
          <a:prstGeom prst="rect">
            <a:avLst/>
          </a:prstGeom>
        </p:spPr>
      </p:pic>
      <p:pic>
        <p:nvPicPr>
          <p:cNvPr id="6" name="ScaledVelModelTest_RM">
            <a:hlinkClick r:id="" action="ppaction://media"/>
            <a:extLst>
              <a:ext uri="{FF2B5EF4-FFF2-40B4-BE49-F238E27FC236}">
                <a16:creationId xmlns:a16="http://schemas.microsoft.com/office/drawing/2014/main" id="{F711D6BA-8DD3-44EF-AFD3-B9ACB47450F8}"/>
              </a:ext>
            </a:extLst>
          </p:cNvPr>
          <p:cNvPicPr>
            <a:picLocks noChangeAspect="1"/>
          </p:cNvPicPr>
          <p:nvPr>
            <a:audioFile r:link="rId2"/>
            <p:extLst>
              <p:ext uri="{DAA4B4D4-6D71-4841-9C94-3DE7FCFB9230}">
                <p14:media xmlns:p14="http://schemas.microsoft.com/office/powerpoint/2010/main" r:embed="rId3">
                  <p14:trim end="6425.229"/>
                </p14:media>
              </p:ext>
            </p:extLst>
          </p:nvPr>
        </p:nvPicPr>
        <p:blipFill>
          <a:blip r:embed="rId12">
            <a:duotone>
              <a:prstClr val="black"/>
              <a:schemeClr val="accent5">
                <a:tint val="45000"/>
                <a:satMod val="400000"/>
              </a:schemeClr>
            </a:duotone>
          </a:blip>
          <a:stretch>
            <a:fillRect/>
          </a:stretch>
        </p:blipFill>
        <p:spPr>
          <a:xfrm>
            <a:off x="1086870" y="1352943"/>
            <a:ext cx="609600" cy="609600"/>
          </a:xfrm>
          <a:prstGeom prst="rect">
            <a:avLst/>
          </a:prstGeom>
        </p:spPr>
      </p:pic>
    </p:spTree>
    <p:extLst>
      <p:ext uri="{BB962C8B-B14F-4D97-AF65-F5344CB8AC3E}">
        <p14:creationId xmlns:p14="http://schemas.microsoft.com/office/powerpoint/2010/main" val="1929478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033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A5D09D6-BE3D-4375-9280-16209893A74D}"/>
              </a:ext>
            </a:extLst>
          </p:cNvPr>
          <p:cNvSpPr>
            <a:spLocks noGrp="1"/>
          </p:cNvSpPr>
          <p:nvPr>
            <p:ph type="title"/>
          </p:nvPr>
        </p:nvSpPr>
        <p:spPr/>
        <p:txBody>
          <a:bodyPr>
            <a:normAutofit/>
          </a:bodyPr>
          <a:lstStyle/>
          <a:p>
            <a:r>
              <a:rPr lang="en-GB" dirty="0"/>
              <a:t>Maximum velocity along the track</a:t>
            </a:r>
          </a:p>
        </p:txBody>
      </p:sp>
      <p:sp>
        <p:nvSpPr>
          <p:cNvPr id="6" name="Rectangle 5">
            <a:extLst>
              <a:ext uri="{FF2B5EF4-FFF2-40B4-BE49-F238E27FC236}">
                <a16:creationId xmlns:a16="http://schemas.microsoft.com/office/drawing/2014/main" id="{934A7A2E-0D2D-4A06-9D65-6861FF12A506}"/>
              </a:ext>
            </a:extLst>
          </p:cNvPr>
          <p:cNvSpPr/>
          <p:nvPr/>
        </p:nvSpPr>
        <p:spPr>
          <a:xfrm>
            <a:off x="0" y="0"/>
            <a:ext cx="9144000" cy="5143500"/>
          </a:xfrm>
          <a:prstGeom prst="rect">
            <a:avLst/>
          </a:prstGeom>
          <a:no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hlinkClick r:id="" action="ppaction://hlinkshowjump?jump=previousslide"/>
            <a:extLst>
              <a:ext uri="{FF2B5EF4-FFF2-40B4-BE49-F238E27FC236}">
                <a16:creationId xmlns:a16="http://schemas.microsoft.com/office/drawing/2014/main" id="{67438C69-DF3E-4FA3-995E-1A4BA193D0A9}"/>
              </a:ext>
            </a:extLst>
          </p:cNvPr>
          <p:cNvPicPr>
            <a:picLocks noChangeAspect="1"/>
          </p:cNvPicPr>
          <p:nvPr/>
        </p:nvPicPr>
        <p:blipFill>
          <a:blip r:embed="rId4">
            <a:clrChange>
              <a:clrFrom>
                <a:srgbClr val="FFFFFF"/>
              </a:clrFrom>
              <a:clrTo>
                <a:srgbClr val="FFFFFF">
                  <a:alpha val="0"/>
                </a:srgbClr>
              </a:clrTo>
            </a:clrChange>
            <a:duotone>
              <a:schemeClr val="accent5">
                <a:shade val="45000"/>
                <a:satMod val="135000"/>
              </a:schemeClr>
              <a:prstClr val="white"/>
            </a:duotone>
          </a:blip>
          <a:stretch>
            <a:fillRect/>
          </a:stretch>
        </p:blipFill>
        <p:spPr>
          <a:xfrm>
            <a:off x="3275856" y="4396841"/>
            <a:ext cx="623181" cy="623181"/>
          </a:xfrm>
          <a:prstGeom prst="rect">
            <a:avLst/>
          </a:prstGeom>
        </p:spPr>
      </p:pic>
      <p:pic>
        <p:nvPicPr>
          <p:cNvPr id="11" name="Picture 10">
            <a:hlinkClick r:id="" action="ppaction://hlinkshowjump?jump=nextslide"/>
            <a:extLst>
              <a:ext uri="{FF2B5EF4-FFF2-40B4-BE49-F238E27FC236}">
                <a16:creationId xmlns:a16="http://schemas.microsoft.com/office/drawing/2014/main" id="{5C1EF1FA-FDB3-41E2-8B59-DAE5390DD89F}"/>
              </a:ext>
            </a:extLst>
          </p:cNvPr>
          <p:cNvPicPr>
            <a:picLocks noChangeAspect="1"/>
          </p:cNvPicPr>
          <p:nvPr/>
        </p:nvPicPr>
        <p:blipFill>
          <a:blip r:embed="rId4">
            <a:clrChange>
              <a:clrFrom>
                <a:srgbClr val="FFFFFF"/>
              </a:clrFrom>
              <a:clrTo>
                <a:srgbClr val="FFFFFF">
                  <a:alpha val="0"/>
                </a:srgbClr>
              </a:clrTo>
            </a:clrChange>
            <a:duotone>
              <a:schemeClr val="accent5">
                <a:shade val="45000"/>
                <a:satMod val="135000"/>
              </a:schemeClr>
              <a:prstClr val="white"/>
            </a:duotone>
          </a:blip>
          <a:stretch>
            <a:fillRect/>
          </a:stretch>
        </p:blipFill>
        <p:spPr>
          <a:xfrm flipH="1">
            <a:off x="4933374" y="4396841"/>
            <a:ext cx="623181" cy="623181"/>
          </a:xfrm>
          <a:prstGeom prst="rect">
            <a:avLst/>
          </a:prstGeom>
        </p:spPr>
      </p:pic>
      <p:pic>
        <p:nvPicPr>
          <p:cNvPr id="12" name="Picture 11">
            <a:hlinkClick r:id="rId5" action="ppaction://hlinksldjump"/>
            <a:extLst>
              <a:ext uri="{FF2B5EF4-FFF2-40B4-BE49-F238E27FC236}">
                <a16:creationId xmlns:a16="http://schemas.microsoft.com/office/drawing/2014/main" id="{8FA010A1-76E7-47A2-9E5C-572F3608FE61}"/>
              </a:ext>
            </a:extLst>
          </p:cNvPr>
          <p:cNvPicPr>
            <a:picLocks noChangeAspect="1"/>
          </p:cNvPicPr>
          <p:nvPr/>
        </p:nvPicPr>
        <p:blipFill>
          <a:blip r:embed="rId6">
            <a:duotone>
              <a:schemeClr val="accent5">
                <a:shade val="45000"/>
                <a:satMod val="135000"/>
              </a:schemeClr>
              <a:prstClr val="white"/>
            </a:duotone>
          </a:blip>
          <a:stretch>
            <a:fillRect/>
          </a:stretch>
        </p:blipFill>
        <p:spPr>
          <a:xfrm>
            <a:off x="4104615" y="4431530"/>
            <a:ext cx="623181" cy="553803"/>
          </a:xfrm>
          <a:prstGeom prst="rect">
            <a:avLst/>
          </a:prstGeom>
        </p:spPr>
      </p:pic>
      <p:pic>
        <p:nvPicPr>
          <p:cNvPr id="13" name="Picture 12">
            <a:extLst>
              <a:ext uri="{FF2B5EF4-FFF2-40B4-BE49-F238E27FC236}">
                <a16:creationId xmlns:a16="http://schemas.microsoft.com/office/drawing/2014/main" id="{13190066-B2F0-41DE-9EDB-560C5EF9BE7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39187" y="1040722"/>
            <a:ext cx="2880000" cy="2161051"/>
          </a:xfrm>
          <a:prstGeom prst="rect">
            <a:avLst/>
          </a:prstGeom>
        </p:spPr>
      </p:pic>
      <p:pic>
        <p:nvPicPr>
          <p:cNvPr id="14" name="Picture 13">
            <a:extLst>
              <a:ext uri="{FF2B5EF4-FFF2-40B4-BE49-F238E27FC236}">
                <a16:creationId xmlns:a16="http://schemas.microsoft.com/office/drawing/2014/main" id="{E2004C72-0875-4977-9804-503E1BCA94C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19330" y="1033791"/>
            <a:ext cx="2880000" cy="2161051"/>
          </a:xfrm>
          <a:prstGeom prst="rect">
            <a:avLst/>
          </a:prstGeom>
        </p:spPr>
      </p:pic>
      <p:sp>
        <p:nvSpPr>
          <p:cNvPr id="15" name="TextBox 14">
            <a:extLst>
              <a:ext uri="{FF2B5EF4-FFF2-40B4-BE49-F238E27FC236}">
                <a16:creationId xmlns:a16="http://schemas.microsoft.com/office/drawing/2014/main" id="{71FF11AC-6DFB-4DBF-9BA4-06894C30C875}"/>
              </a:ext>
            </a:extLst>
          </p:cNvPr>
          <p:cNvSpPr txBox="1"/>
          <p:nvPr/>
        </p:nvSpPr>
        <p:spPr>
          <a:xfrm>
            <a:off x="3101007" y="3236481"/>
            <a:ext cx="2918179" cy="369332"/>
          </a:xfrm>
          <a:prstGeom prst="rect">
            <a:avLst/>
          </a:prstGeom>
          <a:noFill/>
        </p:spPr>
        <p:txBody>
          <a:bodyPr wrap="square" rtlCol="0">
            <a:spAutoFit/>
          </a:bodyPr>
          <a:lstStyle/>
          <a:p>
            <a:pPr algn="ctr"/>
            <a:r>
              <a:rPr lang="en-US" dirty="0">
                <a:solidFill>
                  <a:schemeClr val="bg1"/>
                </a:solidFill>
              </a:rPr>
              <a:t>RAMMS</a:t>
            </a:r>
          </a:p>
        </p:txBody>
      </p:sp>
      <p:sp>
        <p:nvSpPr>
          <p:cNvPr id="16" name="TextBox 15">
            <a:extLst>
              <a:ext uri="{FF2B5EF4-FFF2-40B4-BE49-F238E27FC236}">
                <a16:creationId xmlns:a16="http://schemas.microsoft.com/office/drawing/2014/main" id="{A7D3582F-5133-4990-A07D-F39509397F69}"/>
              </a:ext>
            </a:extLst>
          </p:cNvPr>
          <p:cNvSpPr txBox="1"/>
          <p:nvPr/>
        </p:nvSpPr>
        <p:spPr>
          <a:xfrm>
            <a:off x="6116228" y="3236481"/>
            <a:ext cx="2880000" cy="369332"/>
          </a:xfrm>
          <a:prstGeom prst="rect">
            <a:avLst/>
          </a:prstGeom>
          <a:noFill/>
        </p:spPr>
        <p:txBody>
          <a:bodyPr wrap="square" rtlCol="0">
            <a:spAutoFit/>
          </a:bodyPr>
          <a:lstStyle/>
          <a:p>
            <a:pPr algn="ctr"/>
            <a:r>
              <a:rPr lang="en-US" dirty="0" err="1">
                <a:solidFill>
                  <a:schemeClr val="bg1"/>
                </a:solidFill>
              </a:rPr>
              <a:t>MoT-Voellmy</a:t>
            </a:r>
            <a:endParaRPr lang="en-US" dirty="0">
              <a:solidFill>
                <a:schemeClr val="bg1"/>
              </a:solidFill>
            </a:endParaRPr>
          </a:p>
        </p:txBody>
      </p:sp>
      <p:pic>
        <p:nvPicPr>
          <p:cNvPr id="2" name="Picture 1">
            <a:extLst>
              <a:ext uri="{FF2B5EF4-FFF2-40B4-BE49-F238E27FC236}">
                <a16:creationId xmlns:a16="http://schemas.microsoft.com/office/drawing/2014/main" id="{E9B74355-9972-4C97-84D4-6D81B184CAB4}"/>
              </a:ext>
            </a:extLst>
          </p:cNvPr>
          <p:cNvPicPr>
            <a:picLocks noChangeAspect="1"/>
          </p:cNvPicPr>
          <p:nvPr/>
        </p:nvPicPr>
        <p:blipFill>
          <a:blip r:embed="rId9"/>
          <a:stretch>
            <a:fillRect/>
          </a:stretch>
        </p:blipFill>
        <p:spPr>
          <a:xfrm>
            <a:off x="154891" y="1037895"/>
            <a:ext cx="2880000" cy="2160823"/>
          </a:xfrm>
          <a:prstGeom prst="rect">
            <a:avLst/>
          </a:prstGeom>
        </p:spPr>
      </p:pic>
      <p:sp>
        <p:nvSpPr>
          <p:cNvPr id="17" name="TextBox 16">
            <a:extLst>
              <a:ext uri="{FF2B5EF4-FFF2-40B4-BE49-F238E27FC236}">
                <a16:creationId xmlns:a16="http://schemas.microsoft.com/office/drawing/2014/main" id="{6AEA07AD-EF5A-4AB7-9D63-DFDC24A77316}"/>
              </a:ext>
            </a:extLst>
          </p:cNvPr>
          <p:cNvSpPr txBox="1"/>
          <p:nvPr/>
        </p:nvSpPr>
        <p:spPr>
          <a:xfrm>
            <a:off x="144670" y="3236481"/>
            <a:ext cx="3107226" cy="369332"/>
          </a:xfrm>
          <a:prstGeom prst="rect">
            <a:avLst/>
          </a:prstGeom>
          <a:noFill/>
        </p:spPr>
        <p:txBody>
          <a:bodyPr wrap="square" rtlCol="0">
            <a:spAutoFit/>
          </a:bodyPr>
          <a:lstStyle/>
          <a:p>
            <a:r>
              <a:rPr lang="en-US" dirty="0">
                <a:solidFill>
                  <a:schemeClr val="bg1"/>
                </a:solidFill>
              </a:rPr>
              <a:t>Observations of major events</a:t>
            </a:r>
          </a:p>
        </p:txBody>
      </p:sp>
      <p:sp>
        <p:nvSpPr>
          <p:cNvPr id="3" name="TextBox 2">
            <a:extLst>
              <a:ext uri="{FF2B5EF4-FFF2-40B4-BE49-F238E27FC236}">
                <a16:creationId xmlns:a16="http://schemas.microsoft.com/office/drawing/2014/main" id="{E589CD89-8939-41E8-94A5-B48985F6508B}"/>
              </a:ext>
            </a:extLst>
          </p:cNvPr>
          <p:cNvSpPr txBox="1"/>
          <p:nvPr/>
        </p:nvSpPr>
        <p:spPr>
          <a:xfrm>
            <a:off x="345306" y="3867281"/>
            <a:ext cx="8453389" cy="369332"/>
          </a:xfrm>
          <a:prstGeom prst="rect">
            <a:avLst/>
          </a:prstGeom>
          <a:noFill/>
        </p:spPr>
        <p:txBody>
          <a:bodyPr wrap="square" rtlCol="0">
            <a:spAutoFit/>
          </a:bodyPr>
          <a:lstStyle/>
          <a:p>
            <a:pPr algn="ctr"/>
            <a:r>
              <a:rPr lang="en-US" dirty="0">
                <a:solidFill>
                  <a:schemeClr val="bg1"/>
                </a:solidFill>
              </a:rPr>
              <a:t>In addition to the drop height, steepness and initial volume are varied for the modeling.</a:t>
            </a:r>
          </a:p>
        </p:txBody>
      </p:sp>
      <p:pic>
        <p:nvPicPr>
          <p:cNvPr id="4" name="MaVelAlongtheTrack">
            <a:hlinkClick r:id="" action="ppaction://media"/>
            <a:extLst>
              <a:ext uri="{FF2B5EF4-FFF2-40B4-BE49-F238E27FC236}">
                <a16:creationId xmlns:a16="http://schemas.microsoft.com/office/drawing/2014/main" id="{FA3AFFDC-A014-4D54-9669-74A7986D1598}"/>
              </a:ext>
            </a:extLst>
          </p:cNvPr>
          <p:cNvPicPr>
            <a:picLocks noChangeAspect="1"/>
          </p:cNvPicPr>
          <p:nvPr>
            <a:audioFile r:link="rId2"/>
            <p:extLst>
              <p:ext uri="{DAA4B4D4-6D71-4841-9C94-3DE7FCFB9230}">
                <p14:media xmlns:p14="http://schemas.microsoft.com/office/powerpoint/2010/main" r:embed="rId1"/>
              </p:ext>
            </p:extLst>
          </p:nvPr>
        </p:nvPicPr>
        <p:blipFill>
          <a:blip r:embed="rId10">
            <a:duotone>
              <a:prstClr val="black"/>
              <a:schemeClr val="accent5">
                <a:tint val="45000"/>
                <a:satMod val="400000"/>
              </a:schemeClr>
            </a:duotone>
          </a:blip>
          <a:stretch>
            <a:fillRect/>
          </a:stretch>
        </p:blipFill>
        <p:spPr>
          <a:xfrm>
            <a:off x="6587104" y="4359834"/>
            <a:ext cx="609600" cy="609600"/>
          </a:xfrm>
          <a:prstGeom prst="rect">
            <a:avLst/>
          </a:prstGeom>
        </p:spPr>
      </p:pic>
    </p:spTree>
    <p:extLst>
      <p:ext uri="{BB962C8B-B14F-4D97-AF65-F5344CB8AC3E}">
        <p14:creationId xmlns:p14="http://schemas.microsoft.com/office/powerpoint/2010/main" val="3309366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625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Remarks </a:t>
            </a:r>
          </a:p>
        </p:txBody>
      </p:sp>
      <p:sp>
        <p:nvSpPr>
          <p:cNvPr id="3" name="Content Placeholder 2"/>
          <p:cNvSpPr>
            <a:spLocks noGrp="1"/>
          </p:cNvSpPr>
          <p:nvPr>
            <p:ph idx="1"/>
          </p:nvPr>
        </p:nvSpPr>
        <p:spPr/>
        <p:txBody>
          <a:bodyPr>
            <a:noAutofit/>
          </a:bodyPr>
          <a:lstStyle/>
          <a:p>
            <a:pPr marL="324000">
              <a:spcBef>
                <a:spcPts val="0"/>
              </a:spcBef>
            </a:pPr>
            <a:r>
              <a:rPr lang="en-GB" spc="-40" dirty="0"/>
              <a:t>Present-days numerical models, typically are based on the </a:t>
            </a:r>
            <a:r>
              <a:rPr lang="en-GB" spc="-40" dirty="0" err="1"/>
              <a:t>Voellmy</a:t>
            </a:r>
            <a:r>
              <a:rPr lang="en-GB" spc="-40" dirty="0"/>
              <a:t>-fluid rheology, show short comings, especially with regard to velocity predictions</a:t>
            </a:r>
          </a:p>
          <a:p>
            <a:pPr marL="324000">
              <a:spcBef>
                <a:spcPts val="0"/>
              </a:spcBef>
            </a:pPr>
            <a:r>
              <a:rPr lang="en-GB" spc="-40" dirty="0"/>
              <a:t>Validation of avalanche models solely with runout observations is insufficient</a:t>
            </a:r>
          </a:p>
          <a:p>
            <a:pPr marL="324000">
              <a:spcBef>
                <a:spcPts val="0"/>
              </a:spcBef>
            </a:pPr>
            <a:r>
              <a:rPr lang="en-GB" spc="-40" dirty="0"/>
              <a:t>Cross comparison of experiments is an important task to reveal scaling behaviour </a:t>
            </a:r>
          </a:p>
          <a:p>
            <a:pPr marL="324000">
              <a:spcBef>
                <a:spcPts val="0"/>
              </a:spcBef>
            </a:pPr>
            <a:r>
              <a:rPr lang="en-GB" spc="-40" dirty="0"/>
              <a:t>Only with a thorough understanding of the dynamics of avalanches is the development of improved numerical models and their validation possible</a:t>
            </a:r>
          </a:p>
        </p:txBody>
      </p:sp>
      <p:sp>
        <p:nvSpPr>
          <p:cNvPr id="4" name="Rectangle 3">
            <a:extLst>
              <a:ext uri="{FF2B5EF4-FFF2-40B4-BE49-F238E27FC236}">
                <a16:creationId xmlns:a16="http://schemas.microsoft.com/office/drawing/2014/main" id="{5A1AE038-8A26-40CD-86B9-67BABAA7C643}"/>
              </a:ext>
            </a:extLst>
          </p:cNvPr>
          <p:cNvSpPr/>
          <p:nvPr/>
        </p:nvSpPr>
        <p:spPr>
          <a:xfrm>
            <a:off x="0" y="0"/>
            <a:ext cx="9144000" cy="5143500"/>
          </a:xfrm>
          <a:prstGeom prst="rect">
            <a:avLst/>
          </a:prstGeom>
          <a:no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hlinkClick r:id="" action="ppaction://hlinkshowjump?jump=previousslide"/>
            <a:extLst>
              <a:ext uri="{FF2B5EF4-FFF2-40B4-BE49-F238E27FC236}">
                <a16:creationId xmlns:a16="http://schemas.microsoft.com/office/drawing/2014/main" id="{42931E44-0E36-4A2F-97FB-A2839363808F}"/>
              </a:ext>
            </a:extLst>
          </p:cNvPr>
          <p:cNvPicPr>
            <a:picLocks noChangeAspect="1"/>
          </p:cNvPicPr>
          <p:nvPr/>
        </p:nvPicPr>
        <p:blipFill>
          <a:blip r:embed="rId2">
            <a:clrChange>
              <a:clrFrom>
                <a:srgbClr val="FFFFFF"/>
              </a:clrFrom>
              <a:clrTo>
                <a:srgbClr val="FFFFFF">
                  <a:alpha val="0"/>
                </a:srgbClr>
              </a:clrTo>
            </a:clrChange>
            <a:duotone>
              <a:schemeClr val="accent5">
                <a:shade val="45000"/>
                <a:satMod val="135000"/>
              </a:schemeClr>
              <a:prstClr val="white"/>
            </a:duotone>
          </a:blip>
          <a:stretch>
            <a:fillRect/>
          </a:stretch>
        </p:blipFill>
        <p:spPr>
          <a:xfrm>
            <a:off x="3275856" y="4396841"/>
            <a:ext cx="623181" cy="623181"/>
          </a:xfrm>
          <a:prstGeom prst="rect">
            <a:avLst/>
          </a:prstGeom>
        </p:spPr>
      </p:pic>
      <p:pic>
        <p:nvPicPr>
          <p:cNvPr id="9" name="Picture 8">
            <a:hlinkClick r:id="" action="ppaction://hlinkshowjump?jump=nextslide"/>
            <a:extLst>
              <a:ext uri="{FF2B5EF4-FFF2-40B4-BE49-F238E27FC236}">
                <a16:creationId xmlns:a16="http://schemas.microsoft.com/office/drawing/2014/main" id="{13D703F1-A575-4E05-88FE-9A0DDB8A110F}"/>
              </a:ext>
            </a:extLst>
          </p:cNvPr>
          <p:cNvPicPr>
            <a:picLocks noChangeAspect="1"/>
          </p:cNvPicPr>
          <p:nvPr/>
        </p:nvPicPr>
        <p:blipFill>
          <a:blip r:embed="rId2">
            <a:clrChange>
              <a:clrFrom>
                <a:srgbClr val="FFFFFF"/>
              </a:clrFrom>
              <a:clrTo>
                <a:srgbClr val="FFFFFF">
                  <a:alpha val="0"/>
                </a:srgbClr>
              </a:clrTo>
            </a:clrChange>
            <a:duotone>
              <a:schemeClr val="accent5">
                <a:shade val="45000"/>
                <a:satMod val="135000"/>
              </a:schemeClr>
              <a:prstClr val="white"/>
            </a:duotone>
          </a:blip>
          <a:stretch>
            <a:fillRect/>
          </a:stretch>
        </p:blipFill>
        <p:spPr>
          <a:xfrm flipH="1">
            <a:off x="4933374" y="4396841"/>
            <a:ext cx="623181" cy="623181"/>
          </a:xfrm>
          <a:prstGeom prst="rect">
            <a:avLst/>
          </a:prstGeom>
        </p:spPr>
      </p:pic>
      <p:pic>
        <p:nvPicPr>
          <p:cNvPr id="10" name="Picture 9">
            <a:hlinkClick r:id="rId3" action="ppaction://hlinksldjump"/>
            <a:extLst>
              <a:ext uri="{FF2B5EF4-FFF2-40B4-BE49-F238E27FC236}">
                <a16:creationId xmlns:a16="http://schemas.microsoft.com/office/drawing/2014/main" id="{B057BA07-4F66-4E4F-8E92-846211E3C97C}"/>
              </a:ext>
            </a:extLst>
          </p:cNvPr>
          <p:cNvPicPr>
            <a:picLocks noChangeAspect="1"/>
          </p:cNvPicPr>
          <p:nvPr/>
        </p:nvPicPr>
        <p:blipFill>
          <a:blip r:embed="rId4">
            <a:duotone>
              <a:schemeClr val="accent5">
                <a:shade val="45000"/>
                <a:satMod val="135000"/>
              </a:schemeClr>
              <a:prstClr val="white"/>
            </a:duotone>
          </a:blip>
          <a:stretch>
            <a:fillRect/>
          </a:stretch>
        </p:blipFill>
        <p:spPr>
          <a:xfrm>
            <a:off x="4104615" y="4431530"/>
            <a:ext cx="623181" cy="553803"/>
          </a:xfrm>
          <a:prstGeom prst="rect">
            <a:avLst/>
          </a:prstGeom>
        </p:spPr>
      </p:pic>
    </p:spTree>
    <p:extLst>
      <p:ext uri="{BB962C8B-B14F-4D97-AF65-F5344CB8AC3E}">
        <p14:creationId xmlns:p14="http://schemas.microsoft.com/office/powerpoint/2010/main" val="1923318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chemeClr val="accent2"/>
                                      </p:to>
                                    </p:animClr>
                                  </p:sub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chemeClr val="accent2"/>
                                      </p:to>
                                    </p:animClr>
                                  </p:sub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chemeClr val="accent2"/>
                                      </p:to>
                                    </p:animClr>
                                  </p:sub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chemeClr val="accent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B2B9F-51F1-43D0-94A9-74CF8C220006}"/>
              </a:ext>
            </a:extLst>
          </p:cNvPr>
          <p:cNvSpPr>
            <a:spLocks noGrp="1"/>
          </p:cNvSpPr>
          <p:nvPr>
            <p:ph type="title"/>
          </p:nvPr>
        </p:nvSpPr>
        <p:spPr/>
        <p:txBody>
          <a:bodyPr/>
          <a:lstStyle/>
          <a:p>
            <a:r>
              <a:rPr lang="en-GB" cap="all" noProof="0"/>
              <a:t>Avalanche interactions</a:t>
            </a:r>
          </a:p>
        </p:txBody>
      </p:sp>
      <p:sp>
        <p:nvSpPr>
          <p:cNvPr id="7" name="Rectangle 6">
            <a:extLst>
              <a:ext uri="{FF2B5EF4-FFF2-40B4-BE49-F238E27FC236}">
                <a16:creationId xmlns:a16="http://schemas.microsoft.com/office/drawing/2014/main" id="{B7C3AC42-44BE-414C-BEFA-7E15E80444EE}"/>
              </a:ext>
            </a:extLst>
          </p:cNvPr>
          <p:cNvSpPr/>
          <p:nvPr/>
        </p:nvSpPr>
        <p:spPr>
          <a:xfrm>
            <a:off x="0" y="0"/>
            <a:ext cx="9144000" cy="5143500"/>
          </a:xfrm>
          <a:prstGeom prst="rect">
            <a:avLst/>
          </a:prstGeom>
          <a:noFill/>
          <a:ln w="571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F4686A34-5358-4A27-BB24-AB07E53A7894}"/>
              </a:ext>
            </a:extLst>
          </p:cNvPr>
          <p:cNvSpPr/>
          <p:nvPr/>
        </p:nvSpPr>
        <p:spPr>
          <a:xfrm>
            <a:off x="899592" y="771550"/>
            <a:ext cx="5544616" cy="45719"/>
          </a:xfrm>
          <a:prstGeom prst="rect">
            <a:avLst/>
          </a:prstGeom>
          <a:solidFill>
            <a:schemeClr val="accent4"/>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pic>
        <p:nvPicPr>
          <p:cNvPr id="12" name="Picture 11">
            <a:hlinkClick r:id="" action="ppaction://hlinkshowjump?jump=nextslide"/>
            <a:extLst>
              <a:ext uri="{FF2B5EF4-FFF2-40B4-BE49-F238E27FC236}">
                <a16:creationId xmlns:a16="http://schemas.microsoft.com/office/drawing/2014/main" id="{150C9F64-EE96-47DC-B09B-8D3294664A3D}"/>
              </a:ext>
            </a:extLst>
          </p:cNvPr>
          <p:cNvPicPr>
            <a:picLocks noChangeAspect="1"/>
          </p:cNvPicPr>
          <p:nvPr/>
        </p:nvPicPr>
        <p:blipFill>
          <a:blip r:embed="rId5">
            <a:clrChange>
              <a:clrFrom>
                <a:srgbClr val="FFFFFF"/>
              </a:clrFrom>
              <a:clrTo>
                <a:srgbClr val="FFFFFF">
                  <a:alpha val="0"/>
                </a:srgbClr>
              </a:clrTo>
            </a:clrChange>
            <a:duotone>
              <a:schemeClr val="accent4">
                <a:shade val="45000"/>
                <a:satMod val="135000"/>
              </a:schemeClr>
              <a:prstClr val="white"/>
            </a:duotone>
          </a:blip>
          <a:stretch>
            <a:fillRect/>
          </a:stretch>
        </p:blipFill>
        <p:spPr>
          <a:xfrm flipH="1">
            <a:off x="4933374" y="4396841"/>
            <a:ext cx="623181" cy="623181"/>
          </a:xfrm>
          <a:prstGeom prst="rect">
            <a:avLst/>
          </a:prstGeom>
        </p:spPr>
      </p:pic>
      <p:pic>
        <p:nvPicPr>
          <p:cNvPr id="13" name="Picture 12">
            <a:hlinkClick r:id="rId6" action="ppaction://hlinksldjump"/>
            <a:extLst>
              <a:ext uri="{FF2B5EF4-FFF2-40B4-BE49-F238E27FC236}">
                <a16:creationId xmlns:a16="http://schemas.microsoft.com/office/drawing/2014/main" id="{EB41C8A8-E8A2-44DB-AB5B-467F5EF8F787}"/>
              </a:ext>
            </a:extLst>
          </p:cNvPr>
          <p:cNvPicPr>
            <a:picLocks noChangeAspect="1"/>
          </p:cNvPicPr>
          <p:nvPr/>
        </p:nvPicPr>
        <p:blipFill>
          <a:blip r:embed="rId7">
            <a:duotone>
              <a:schemeClr val="accent4">
                <a:shade val="45000"/>
                <a:satMod val="135000"/>
              </a:schemeClr>
              <a:prstClr val="white"/>
            </a:duotone>
          </a:blip>
          <a:stretch>
            <a:fillRect/>
          </a:stretch>
        </p:blipFill>
        <p:spPr>
          <a:xfrm>
            <a:off x="4104615" y="4431530"/>
            <a:ext cx="623181" cy="553803"/>
          </a:xfrm>
          <a:prstGeom prst="rect">
            <a:avLst/>
          </a:prstGeom>
        </p:spPr>
      </p:pic>
      <p:sp>
        <p:nvSpPr>
          <p:cNvPr id="11" name="Content Placeholder 6">
            <a:extLst>
              <a:ext uri="{FF2B5EF4-FFF2-40B4-BE49-F238E27FC236}">
                <a16:creationId xmlns:a16="http://schemas.microsoft.com/office/drawing/2014/main" id="{C699D9E4-F294-4AEF-BD2F-E3CB9F20CBA1}"/>
              </a:ext>
            </a:extLst>
          </p:cNvPr>
          <p:cNvSpPr>
            <a:spLocks noGrp="1"/>
          </p:cNvSpPr>
          <p:nvPr>
            <p:ph sz="half" idx="1"/>
          </p:nvPr>
        </p:nvSpPr>
        <p:spPr>
          <a:xfrm>
            <a:off x="827584" y="1266478"/>
            <a:ext cx="3848931" cy="3086100"/>
          </a:xfrm>
        </p:spPr>
        <p:txBody>
          <a:bodyPr vert="horz" lIns="91440" tIns="45720" rIns="91440" bIns="45720" rtlCol="0" anchor="t">
            <a:normAutofit/>
          </a:bodyPr>
          <a:lstStyle/>
          <a:p>
            <a:pPr marL="0" indent="0">
              <a:buNone/>
            </a:pPr>
            <a:r>
              <a:rPr lang="en-GB" sz="2200" b="1" noProof="0" dirty="0"/>
              <a:t>Research highlights </a:t>
            </a:r>
          </a:p>
          <a:p>
            <a:r>
              <a:rPr lang="en-GB" sz="2200" dirty="0">
                <a:hlinkClick r:id="rId8" action="ppaction://hlinksldjump"/>
              </a:rPr>
              <a:t>Vulnerability of Norwegian buildings and persons inside</a:t>
            </a:r>
            <a:endParaRPr lang="en-GB" sz="2200" noProof="0" dirty="0"/>
          </a:p>
          <a:p>
            <a:r>
              <a:rPr lang="en-US" sz="2200" dirty="0">
                <a:hlinkClick r:id="rId9" action="ppaction://hlinksldjump"/>
              </a:rPr>
              <a:t>Remote sensing of snow distribution and avalanche events</a:t>
            </a:r>
            <a:endParaRPr lang="en-GB" sz="2200" noProof="0" dirty="0"/>
          </a:p>
        </p:txBody>
      </p:sp>
      <p:pic>
        <p:nvPicPr>
          <p:cNvPr id="4" name="Picture 3">
            <a:extLst>
              <a:ext uri="{FF2B5EF4-FFF2-40B4-BE49-F238E27FC236}">
                <a16:creationId xmlns:a16="http://schemas.microsoft.com/office/drawing/2014/main" id="{26461EB6-7A94-438F-8B9D-7EFD81A72737}"/>
              </a:ext>
            </a:extLst>
          </p:cNvPr>
          <p:cNvPicPr>
            <a:picLocks noChangeAspect="1"/>
          </p:cNvPicPr>
          <p:nvPr/>
        </p:nvPicPr>
        <p:blipFill rotWithShape="1">
          <a:blip r:embed="rId10"/>
          <a:srcRect t="1199" b="3983"/>
          <a:stretch/>
        </p:blipFill>
        <p:spPr>
          <a:xfrm>
            <a:off x="5556555" y="1078047"/>
            <a:ext cx="2220422" cy="3155335"/>
          </a:xfrm>
          <a:prstGeom prst="rect">
            <a:avLst/>
          </a:prstGeom>
        </p:spPr>
      </p:pic>
      <p:pic>
        <p:nvPicPr>
          <p:cNvPr id="3" name="Recorded Sound">
            <a:hlinkClick r:id="" action="ppaction://media"/>
            <a:extLst>
              <a:ext uri="{FF2B5EF4-FFF2-40B4-BE49-F238E27FC236}">
                <a16:creationId xmlns:a16="http://schemas.microsoft.com/office/drawing/2014/main" id="{070F0ECC-2B09-4372-A622-637DFF028C9B}"/>
              </a:ext>
            </a:extLst>
          </p:cNvPr>
          <p:cNvPicPr>
            <a:picLocks noChangeAspect="1"/>
          </p:cNvPicPr>
          <p:nvPr>
            <a:audioFile r:link="rId2"/>
            <p:extLst>
              <p:ext uri="{DAA4B4D4-6D71-4841-9C94-3DE7FCFB9230}">
                <p14:media xmlns:p14="http://schemas.microsoft.com/office/powerpoint/2010/main" r:embed="rId1"/>
              </p:ext>
            </p:extLst>
          </p:nvPr>
        </p:nvPicPr>
        <p:blipFill>
          <a:blip r:embed="rId11">
            <a:duotone>
              <a:schemeClr val="accent4">
                <a:shade val="45000"/>
                <a:satMod val="135000"/>
              </a:schemeClr>
              <a:prstClr val="white"/>
            </a:duotone>
          </a:blip>
          <a:stretch>
            <a:fillRect/>
          </a:stretch>
        </p:blipFill>
        <p:spPr>
          <a:xfrm>
            <a:off x="2265872" y="3572222"/>
            <a:ext cx="609600" cy="609600"/>
          </a:xfrm>
          <a:prstGeom prst="rect">
            <a:avLst/>
          </a:prstGeom>
        </p:spPr>
      </p:pic>
    </p:spTree>
    <p:extLst>
      <p:ext uri="{BB962C8B-B14F-4D97-AF65-F5344CB8AC3E}">
        <p14:creationId xmlns:p14="http://schemas.microsoft.com/office/powerpoint/2010/main" val="3928496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64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54DF2C4-3B5F-4B7F-9818-E80EF308C0B0}"/>
              </a:ext>
            </a:extLst>
          </p:cNvPr>
          <p:cNvSpPr/>
          <p:nvPr/>
        </p:nvSpPr>
        <p:spPr>
          <a:xfrm>
            <a:off x="0" y="0"/>
            <a:ext cx="9144000" cy="5143500"/>
          </a:xfrm>
          <a:prstGeom prst="rect">
            <a:avLst/>
          </a:prstGeom>
          <a:noFill/>
          <a:ln w="571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hlinkClick r:id="" action="ppaction://hlinkshowjump?jump=previousslide"/>
            <a:extLst>
              <a:ext uri="{FF2B5EF4-FFF2-40B4-BE49-F238E27FC236}">
                <a16:creationId xmlns:a16="http://schemas.microsoft.com/office/drawing/2014/main" id="{E2E80133-280F-4010-9D4A-3275870C6C4E}"/>
              </a:ext>
            </a:extLst>
          </p:cNvPr>
          <p:cNvPicPr>
            <a:picLocks noChangeAspect="1"/>
          </p:cNvPicPr>
          <p:nvPr/>
        </p:nvPicPr>
        <p:blipFill>
          <a:blip r:embed="rId6">
            <a:clrChange>
              <a:clrFrom>
                <a:srgbClr val="FFFFFF"/>
              </a:clrFrom>
              <a:clrTo>
                <a:srgbClr val="FFFFFF">
                  <a:alpha val="0"/>
                </a:srgbClr>
              </a:clrTo>
            </a:clrChange>
            <a:duotone>
              <a:schemeClr val="accent4">
                <a:shade val="45000"/>
                <a:satMod val="135000"/>
              </a:schemeClr>
              <a:prstClr val="white"/>
            </a:duotone>
          </a:blip>
          <a:stretch>
            <a:fillRect/>
          </a:stretch>
        </p:blipFill>
        <p:spPr>
          <a:xfrm>
            <a:off x="3275856" y="4396841"/>
            <a:ext cx="623181" cy="623181"/>
          </a:xfrm>
          <a:prstGeom prst="rect">
            <a:avLst/>
          </a:prstGeom>
        </p:spPr>
      </p:pic>
      <p:pic>
        <p:nvPicPr>
          <p:cNvPr id="15" name="Picture 14">
            <a:hlinkClick r:id="" action="ppaction://hlinkshowjump?jump=nextslide"/>
            <a:extLst>
              <a:ext uri="{FF2B5EF4-FFF2-40B4-BE49-F238E27FC236}">
                <a16:creationId xmlns:a16="http://schemas.microsoft.com/office/drawing/2014/main" id="{A8C8B379-9BF5-4633-B67E-5321D4E1C117}"/>
              </a:ext>
            </a:extLst>
          </p:cNvPr>
          <p:cNvPicPr>
            <a:picLocks noChangeAspect="1"/>
          </p:cNvPicPr>
          <p:nvPr/>
        </p:nvPicPr>
        <p:blipFill>
          <a:blip r:embed="rId6">
            <a:clrChange>
              <a:clrFrom>
                <a:srgbClr val="FFFFFF"/>
              </a:clrFrom>
              <a:clrTo>
                <a:srgbClr val="FFFFFF">
                  <a:alpha val="0"/>
                </a:srgbClr>
              </a:clrTo>
            </a:clrChange>
            <a:duotone>
              <a:schemeClr val="accent4">
                <a:shade val="45000"/>
                <a:satMod val="135000"/>
              </a:schemeClr>
              <a:prstClr val="white"/>
            </a:duotone>
          </a:blip>
          <a:stretch>
            <a:fillRect/>
          </a:stretch>
        </p:blipFill>
        <p:spPr>
          <a:xfrm flipH="1">
            <a:off x="4933374" y="4396841"/>
            <a:ext cx="623181" cy="623181"/>
          </a:xfrm>
          <a:prstGeom prst="rect">
            <a:avLst/>
          </a:prstGeom>
        </p:spPr>
      </p:pic>
      <p:pic>
        <p:nvPicPr>
          <p:cNvPr id="17" name="Picture 16">
            <a:hlinkClick r:id="rId7" action="ppaction://hlinksldjump"/>
            <a:extLst>
              <a:ext uri="{FF2B5EF4-FFF2-40B4-BE49-F238E27FC236}">
                <a16:creationId xmlns:a16="http://schemas.microsoft.com/office/drawing/2014/main" id="{4BBE0441-835E-4C02-AB9D-958CD51E5FAD}"/>
              </a:ext>
            </a:extLst>
          </p:cNvPr>
          <p:cNvPicPr>
            <a:picLocks noChangeAspect="1"/>
          </p:cNvPicPr>
          <p:nvPr/>
        </p:nvPicPr>
        <p:blipFill>
          <a:blip r:embed="rId8">
            <a:duotone>
              <a:schemeClr val="accent4">
                <a:shade val="45000"/>
                <a:satMod val="135000"/>
              </a:schemeClr>
              <a:prstClr val="white"/>
            </a:duotone>
          </a:blip>
          <a:stretch>
            <a:fillRect/>
          </a:stretch>
        </p:blipFill>
        <p:spPr>
          <a:xfrm>
            <a:off x="4104615" y="4431530"/>
            <a:ext cx="623181" cy="553803"/>
          </a:xfrm>
          <a:prstGeom prst="rect">
            <a:avLst/>
          </a:prstGeom>
        </p:spPr>
      </p:pic>
      <p:sp>
        <p:nvSpPr>
          <p:cNvPr id="20" name="Title 1">
            <a:extLst>
              <a:ext uri="{FF2B5EF4-FFF2-40B4-BE49-F238E27FC236}">
                <a16:creationId xmlns:a16="http://schemas.microsoft.com/office/drawing/2014/main" id="{08527CF2-9769-4F07-9D94-9172B815D4FB}"/>
              </a:ext>
            </a:extLst>
          </p:cNvPr>
          <p:cNvSpPr>
            <a:spLocks noGrp="1"/>
          </p:cNvSpPr>
          <p:nvPr>
            <p:ph type="title"/>
          </p:nvPr>
        </p:nvSpPr>
        <p:spPr>
          <a:xfrm>
            <a:off x="827584" y="123478"/>
            <a:ext cx="7859216" cy="857250"/>
          </a:xfrm>
        </p:spPr>
        <p:txBody>
          <a:bodyPr>
            <a:normAutofit/>
          </a:bodyPr>
          <a:lstStyle/>
          <a:p>
            <a:r>
              <a:rPr lang="en-US">
                <a:latin typeface="Times New Roman"/>
                <a:ea typeface="Cambria Math"/>
                <a:cs typeface="Times New Roman"/>
              </a:rPr>
              <a:t>Vulnerability of persons inside buildings</a:t>
            </a:r>
          </a:p>
        </p:txBody>
      </p:sp>
      <p:sp>
        <p:nvSpPr>
          <p:cNvPr id="21" name="Content Placeholder 2">
            <a:extLst>
              <a:ext uri="{FF2B5EF4-FFF2-40B4-BE49-F238E27FC236}">
                <a16:creationId xmlns:a16="http://schemas.microsoft.com/office/drawing/2014/main" id="{AC6BA93A-09F6-443F-B013-7BFA44AA988A}"/>
              </a:ext>
            </a:extLst>
          </p:cNvPr>
          <p:cNvSpPr>
            <a:spLocks noGrp="1"/>
          </p:cNvSpPr>
          <p:nvPr>
            <p:ph idx="1"/>
          </p:nvPr>
        </p:nvSpPr>
        <p:spPr>
          <a:xfrm>
            <a:off x="827584" y="980728"/>
            <a:ext cx="7330170" cy="3531394"/>
          </a:xfrm>
        </p:spPr>
        <p:txBody>
          <a:bodyPr vert="horz" lIns="91440" tIns="45720" rIns="91440" bIns="45720" rtlCol="0" anchor="t">
            <a:normAutofit/>
          </a:bodyPr>
          <a:lstStyle/>
          <a:p>
            <a:r>
              <a:rPr lang="en-US" sz="2000" dirty="0">
                <a:cs typeface="Calibri"/>
              </a:rPr>
              <a:t>Cr</a:t>
            </a:r>
            <a:r>
              <a:rPr lang="en-US" sz="2000" dirty="0">
                <a:ea typeface="+mj-lt"/>
                <a:cs typeface="+mj-lt"/>
              </a:rPr>
              <a:t>eate a database of Norwegian avalanche case histories involving buildings with persons inside</a:t>
            </a:r>
            <a:endParaRPr lang="en-US" sz="2000" dirty="0"/>
          </a:p>
          <a:p>
            <a:r>
              <a:rPr lang="en-US" sz="2000" dirty="0">
                <a:ea typeface="+mj-lt"/>
                <a:cs typeface="+mj-lt"/>
              </a:rPr>
              <a:t>Improve/develop vulnerability curves with a damage scale</a:t>
            </a:r>
          </a:p>
          <a:p>
            <a:endParaRPr lang="en-US" sz="2000" dirty="0">
              <a:cs typeface="Calibri"/>
            </a:endParaRPr>
          </a:p>
          <a:p>
            <a:endParaRPr lang="en-US" sz="2000" dirty="0">
              <a:cs typeface="Calibri"/>
            </a:endParaRPr>
          </a:p>
        </p:txBody>
      </p:sp>
      <p:pic>
        <p:nvPicPr>
          <p:cNvPr id="2" name="Picture 1" descr="Chart, diagram&#10;&#10;Description automatically generated">
            <a:extLst>
              <a:ext uri="{FF2B5EF4-FFF2-40B4-BE49-F238E27FC236}">
                <a16:creationId xmlns:a16="http://schemas.microsoft.com/office/drawing/2014/main" id="{5D645982-3BE3-459F-9C32-CC4E5AE159CD}"/>
              </a:ext>
            </a:extLst>
          </p:cNvPr>
          <p:cNvPicPr/>
          <p:nvPr/>
        </p:nvPicPr>
        <p:blipFill rotWithShape="1">
          <a:blip r:embed="rId9"/>
          <a:srcRect r="4742" b="30661"/>
          <a:stretch/>
        </p:blipFill>
        <p:spPr>
          <a:xfrm>
            <a:off x="243225" y="2085790"/>
            <a:ext cx="2735283" cy="2203380"/>
          </a:xfrm>
          <a:prstGeom prst="rect">
            <a:avLst/>
          </a:prstGeom>
        </p:spPr>
      </p:pic>
      <p:pic>
        <p:nvPicPr>
          <p:cNvPr id="3" name="Picture 2" descr="Table&#10;&#10;Description automatically generated">
            <a:extLst>
              <a:ext uri="{FF2B5EF4-FFF2-40B4-BE49-F238E27FC236}">
                <a16:creationId xmlns:a16="http://schemas.microsoft.com/office/drawing/2014/main" id="{BB5C7F8F-0D5D-4D61-8377-8F890100D0F7}"/>
              </a:ext>
            </a:extLst>
          </p:cNvPr>
          <p:cNvPicPr/>
          <p:nvPr/>
        </p:nvPicPr>
        <p:blipFill>
          <a:blip r:embed="rId10"/>
          <a:stretch>
            <a:fillRect/>
          </a:stretch>
        </p:blipFill>
        <p:spPr>
          <a:xfrm>
            <a:off x="3137170" y="2085790"/>
            <a:ext cx="1921214" cy="2203380"/>
          </a:xfrm>
          <a:prstGeom prst="rect">
            <a:avLst/>
          </a:prstGeom>
        </p:spPr>
      </p:pic>
      <p:sp>
        <p:nvSpPr>
          <p:cNvPr id="4" name="TextBox 2">
            <a:extLst>
              <a:ext uri="{FF2B5EF4-FFF2-40B4-BE49-F238E27FC236}">
                <a16:creationId xmlns:a16="http://schemas.microsoft.com/office/drawing/2014/main" id="{89D15EAC-2930-4B30-949E-067975D2F9F5}"/>
              </a:ext>
            </a:extLst>
          </p:cNvPr>
          <p:cNvSpPr txBox="1"/>
          <p:nvPr/>
        </p:nvSpPr>
        <p:spPr>
          <a:xfrm>
            <a:off x="5762133" y="4564061"/>
            <a:ext cx="3363294" cy="369332"/>
          </a:xfrm>
          <a:prstGeom prst="rect">
            <a:avLst/>
          </a:prstGeom>
          <a:noFill/>
        </p:spPr>
        <p:txBody>
          <a:bodyPr wrap="square" lIns="91440" tIns="45720" rIns="91440" bIns="45720" rtlCol="0" anchor="t">
            <a:spAutoFit/>
          </a:bodyPr>
          <a:lst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nb-NO" sz="900" noProof="0" dirty="0"/>
              <a:t>Issler et al. (2016</a:t>
            </a:r>
            <a:r>
              <a:rPr lang="nb-NO" sz="900" dirty="0"/>
              <a:t>). </a:t>
            </a:r>
            <a:r>
              <a:rPr lang="nb-NO" sz="900" dirty="0" err="1"/>
              <a:t>Vulnerability</a:t>
            </a:r>
            <a:r>
              <a:rPr lang="nb-NO" sz="900" dirty="0"/>
              <a:t> of houses and persons under avalanche </a:t>
            </a:r>
            <a:r>
              <a:rPr lang="nb-NO" sz="900" dirty="0" err="1"/>
              <a:t>impact</a:t>
            </a:r>
            <a:r>
              <a:rPr lang="nb-NO" sz="900" dirty="0"/>
              <a:t> – </a:t>
            </a:r>
            <a:r>
              <a:rPr lang="nb-NO" sz="900" dirty="0" err="1"/>
              <a:t>the</a:t>
            </a:r>
            <a:r>
              <a:rPr lang="nb-NO" sz="900" dirty="0"/>
              <a:t> avalanche at Longyearbyen </a:t>
            </a:r>
            <a:r>
              <a:rPr lang="nb-NO" sz="900" dirty="0" err="1"/>
              <a:t>on</a:t>
            </a:r>
            <a:r>
              <a:rPr lang="nb-NO" sz="900" dirty="0"/>
              <a:t> 2015-12-19</a:t>
            </a:r>
            <a:endParaRPr lang="nb-NO" sz="900" noProof="0" dirty="0"/>
          </a:p>
        </p:txBody>
      </p:sp>
      <p:pic>
        <p:nvPicPr>
          <p:cNvPr id="5" name="Picture 5" descr="A picture containing text, newspaper&#10;&#10;Description automatically generated">
            <a:extLst>
              <a:ext uri="{FF2B5EF4-FFF2-40B4-BE49-F238E27FC236}">
                <a16:creationId xmlns:a16="http://schemas.microsoft.com/office/drawing/2014/main" id="{31E6F0B7-7CC0-42BF-8D26-E2A30B1CE5AC}"/>
              </a:ext>
            </a:extLst>
          </p:cNvPr>
          <p:cNvPicPr>
            <a:picLocks noChangeAspect="1"/>
          </p:cNvPicPr>
          <p:nvPr/>
        </p:nvPicPr>
        <p:blipFill>
          <a:blip r:embed="rId11"/>
          <a:stretch>
            <a:fillRect/>
          </a:stretch>
        </p:blipFill>
        <p:spPr>
          <a:xfrm>
            <a:off x="5231024" y="2085790"/>
            <a:ext cx="3669752" cy="2192442"/>
          </a:xfrm>
          <a:prstGeom prst="rect">
            <a:avLst/>
          </a:prstGeom>
        </p:spPr>
      </p:pic>
      <p:pic>
        <p:nvPicPr>
          <p:cNvPr id="8" name="Vulnerability_people">
            <a:hlinkClick r:id="" action="ppaction://media"/>
            <a:extLst>
              <a:ext uri="{FF2B5EF4-FFF2-40B4-BE49-F238E27FC236}">
                <a16:creationId xmlns:a16="http://schemas.microsoft.com/office/drawing/2014/main" id="{9D3D750F-A126-457F-BADB-466295DB3A79}"/>
              </a:ext>
            </a:extLst>
          </p:cNvPr>
          <p:cNvPicPr>
            <a:picLocks noChangeAspect="1"/>
          </p:cNvPicPr>
          <p:nvPr>
            <a:audioFile r:link="rId3"/>
            <p:extLst>
              <p:ext uri="{DAA4B4D4-6D71-4841-9C94-3DE7FCFB9230}">
                <p14:media xmlns:p14="http://schemas.microsoft.com/office/powerpoint/2010/main" r:embed="rId2"/>
              </p:ext>
            </p:extLst>
          </p:nvPr>
        </p:nvPicPr>
        <p:blipFill>
          <a:blip r:embed="rId12">
            <a:duotone>
              <a:schemeClr val="accent4">
                <a:shade val="45000"/>
                <a:satMod val="135000"/>
              </a:schemeClr>
              <a:prstClr val="white"/>
            </a:duotone>
          </a:blip>
          <a:stretch>
            <a:fillRect/>
          </a:stretch>
        </p:blipFill>
        <p:spPr>
          <a:xfrm>
            <a:off x="7280554" y="1072180"/>
            <a:ext cx="609600" cy="609600"/>
          </a:xfrm>
          <a:prstGeom prst="rect">
            <a:avLst/>
          </a:prstGeom>
        </p:spPr>
      </p:pic>
    </p:spTree>
    <p:custDataLst>
      <p:tags r:id="rId1"/>
    </p:custDataLst>
    <p:extLst>
      <p:ext uri="{BB962C8B-B14F-4D97-AF65-F5344CB8AC3E}">
        <p14:creationId xmlns:p14="http://schemas.microsoft.com/office/powerpoint/2010/main" val="1662775853"/>
      </p:ext>
    </p:extLst>
  </p:cSld>
  <p:clrMapOvr>
    <a:masterClrMapping/>
  </p:clrMapOvr>
  <mc:AlternateContent xmlns:mc="http://schemas.openxmlformats.org/markup-compatibility/2006" xmlns:p14="http://schemas.microsoft.com/office/powerpoint/2010/main">
    <mc:Choice Requires="p14">
      <p:transition spd="slow" p14:dur="2000" advTm="59742"/>
    </mc:Choice>
    <mc:Fallback xmlns="">
      <p:transition spd="slow" advTm="597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342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54DF2C4-3B5F-4B7F-9818-E80EF308C0B0}"/>
              </a:ext>
            </a:extLst>
          </p:cNvPr>
          <p:cNvSpPr/>
          <p:nvPr/>
        </p:nvSpPr>
        <p:spPr>
          <a:xfrm>
            <a:off x="0" y="0"/>
            <a:ext cx="9144000" cy="5143500"/>
          </a:xfrm>
          <a:prstGeom prst="rect">
            <a:avLst/>
          </a:prstGeom>
          <a:noFill/>
          <a:ln w="571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hlinkClick r:id="" action="ppaction://hlinkshowjump?jump=previousslide"/>
            <a:extLst>
              <a:ext uri="{FF2B5EF4-FFF2-40B4-BE49-F238E27FC236}">
                <a16:creationId xmlns:a16="http://schemas.microsoft.com/office/drawing/2014/main" id="{E2E80133-280F-4010-9D4A-3275870C6C4E}"/>
              </a:ext>
            </a:extLst>
          </p:cNvPr>
          <p:cNvPicPr>
            <a:picLocks noChangeAspect="1"/>
          </p:cNvPicPr>
          <p:nvPr/>
        </p:nvPicPr>
        <p:blipFill>
          <a:blip r:embed="rId6">
            <a:clrChange>
              <a:clrFrom>
                <a:srgbClr val="FFFFFF"/>
              </a:clrFrom>
              <a:clrTo>
                <a:srgbClr val="FFFFFF">
                  <a:alpha val="0"/>
                </a:srgbClr>
              </a:clrTo>
            </a:clrChange>
            <a:duotone>
              <a:schemeClr val="accent4">
                <a:shade val="45000"/>
                <a:satMod val="135000"/>
              </a:schemeClr>
              <a:prstClr val="white"/>
            </a:duotone>
          </a:blip>
          <a:stretch>
            <a:fillRect/>
          </a:stretch>
        </p:blipFill>
        <p:spPr>
          <a:xfrm>
            <a:off x="3275856" y="4396841"/>
            <a:ext cx="623181" cy="623181"/>
          </a:xfrm>
          <a:prstGeom prst="rect">
            <a:avLst/>
          </a:prstGeom>
        </p:spPr>
      </p:pic>
      <p:pic>
        <p:nvPicPr>
          <p:cNvPr id="15" name="Picture 14">
            <a:hlinkClick r:id="" action="ppaction://hlinkshowjump?jump=nextslide"/>
            <a:extLst>
              <a:ext uri="{FF2B5EF4-FFF2-40B4-BE49-F238E27FC236}">
                <a16:creationId xmlns:a16="http://schemas.microsoft.com/office/drawing/2014/main" id="{A8C8B379-9BF5-4633-B67E-5321D4E1C117}"/>
              </a:ext>
            </a:extLst>
          </p:cNvPr>
          <p:cNvPicPr>
            <a:picLocks noChangeAspect="1"/>
          </p:cNvPicPr>
          <p:nvPr/>
        </p:nvPicPr>
        <p:blipFill>
          <a:blip r:embed="rId6">
            <a:clrChange>
              <a:clrFrom>
                <a:srgbClr val="FFFFFF"/>
              </a:clrFrom>
              <a:clrTo>
                <a:srgbClr val="FFFFFF">
                  <a:alpha val="0"/>
                </a:srgbClr>
              </a:clrTo>
            </a:clrChange>
            <a:duotone>
              <a:schemeClr val="accent4">
                <a:shade val="45000"/>
                <a:satMod val="135000"/>
              </a:schemeClr>
              <a:prstClr val="white"/>
            </a:duotone>
          </a:blip>
          <a:stretch>
            <a:fillRect/>
          </a:stretch>
        </p:blipFill>
        <p:spPr>
          <a:xfrm flipH="1">
            <a:off x="4933374" y="4396841"/>
            <a:ext cx="623181" cy="623181"/>
          </a:xfrm>
          <a:prstGeom prst="rect">
            <a:avLst/>
          </a:prstGeom>
        </p:spPr>
      </p:pic>
      <p:pic>
        <p:nvPicPr>
          <p:cNvPr id="17" name="Picture 16">
            <a:hlinkClick r:id="rId7" action="ppaction://hlinksldjump"/>
            <a:extLst>
              <a:ext uri="{FF2B5EF4-FFF2-40B4-BE49-F238E27FC236}">
                <a16:creationId xmlns:a16="http://schemas.microsoft.com/office/drawing/2014/main" id="{4BBE0441-835E-4C02-AB9D-958CD51E5FAD}"/>
              </a:ext>
            </a:extLst>
          </p:cNvPr>
          <p:cNvPicPr>
            <a:picLocks noChangeAspect="1"/>
          </p:cNvPicPr>
          <p:nvPr/>
        </p:nvPicPr>
        <p:blipFill>
          <a:blip r:embed="rId8">
            <a:duotone>
              <a:schemeClr val="accent4">
                <a:shade val="45000"/>
                <a:satMod val="135000"/>
              </a:schemeClr>
              <a:prstClr val="white"/>
            </a:duotone>
          </a:blip>
          <a:stretch>
            <a:fillRect/>
          </a:stretch>
        </p:blipFill>
        <p:spPr>
          <a:xfrm>
            <a:off x="4104615" y="4431530"/>
            <a:ext cx="623181" cy="553803"/>
          </a:xfrm>
          <a:prstGeom prst="rect">
            <a:avLst/>
          </a:prstGeom>
        </p:spPr>
      </p:pic>
      <p:sp>
        <p:nvSpPr>
          <p:cNvPr id="20" name="Title 1">
            <a:extLst>
              <a:ext uri="{FF2B5EF4-FFF2-40B4-BE49-F238E27FC236}">
                <a16:creationId xmlns:a16="http://schemas.microsoft.com/office/drawing/2014/main" id="{08527CF2-9769-4F07-9D94-9172B815D4FB}"/>
              </a:ext>
            </a:extLst>
          </p:cNvPr>
          <p:cNvSpPr>
            <a:spLocks noGrp="1"/>
          </p:cNvSpPr>
          <p:nvPr>
            <p:ph type="title"/>
          </p:nvPr>
        </p:nvSpPr>
        <p:spPr>
          <a:xfrm>
            <a:off x="827584" y="123478"/>
            <a:ext cx="7859216" cy="857250"/>
          </a:xfrm>
        </p:spPr>
        <p:txBody>
          <a:bodyPr>
            <a:normAutofit/>
          </a:bodyPr>
          <a:lstStyle/>
          <a:p>
            <a:r>
              <a:rPr lang="en-US" dirty="0"/>
              <a:t>Vulnerability of Norwegian buildings</a:t>
            </a:r>
          </a:p>
        </p:txBody>
      </p:sp>
      <p:sp>
        <p:nvSpPr>
          <p:cNvPr id="21" name="Content Placeholder 2">
            <a:extLst>
              <a:ext uri="{FF2B5EF4-FFF2-40B4-BE49-F238E27FC236}">
                <a16:creationId xmlns:a16="http://schemas.microsoft.com/office/drawing/2014/main" id="{AC6BA93A-09F6-443F-B013-7BFA44AA988A}"/>
              </a:ext>
            </a:extLst>
          </p:cNvPr>
          <p:cNvSpPr>
            <a:spLocks noGrp="1"/>
          </p:cNvSpPr>
          <p:nvPr>
            <p:ph idx="1"/>
          </p:nvPr>
        </p:nvSpPr>
        <p:spPr>
          <a:xfrm>
            <a:off x="842321" y="980728"/>
            <a:ext cx="7344816" cy="3531394"/>
          </a:xfrm>
        </p:spPr>
        <p:txBody>
          <a:bodyPr vert="horz" lIns="91440" tIns="45720" rIns="91440" bIns="45720" rtlCol="0" anchor="t">
            <a:normAutofit/>
          </a:bodyPr>
          <a:lstStyle/>
          <a:p>
            <a:r>
              <a:rPr lang="en-GB" sz="2000" dirty="0">
                <a:cs typeface="Arial"/>
              </a:rPr>
              <a:t>Model typical Norwegian wood building with </a:t>
            </a:r>
            <a:r>
              <a:rPr lang="en-GB" sz="2000" dirty="0" err="1">
                <a:cs typeface="Arial"/>
              </a:rPr>
              <a:t>OpenSeesPy</a:t>
            </a:r>
            <a:endParaRPr lang="en-US" sz="2000" dirty="0"/>
          </a:p>
          <a:p>
            <a:r>
              <a:rPr lang="en-GB" sz="2000" dirty="0">
                <a:cs typeface="Arial"/>
              </a:rPr>
              <a:t>Multiple variables: flow height, building material, etc.</a:t>
            </a:r>
          </a:p>
        </p:txBody>
      </p:sp>
      <p:pic>
        <p:nvPicPr>
          <p:cNvPr id="14" name="Picture 13">
            <a:extLst>
              <a:ext uri="{FF2B5EF4-FFF2-40B4-BE49-F238E27FC236}">
                <a16:creationId xmlns:a16="http://schemas.microsoft.com/office/drawing/2014/main" id="{C7484061-4CE4-45DA-B67D-CAED511D76B5}"/>
              </a:ext>
            </a:extLst>
          </p:cNvPr>
          <p:cNvPicPr>
            <a:picLocks noChangeAspect="1"/>
          </p:cNvPicPr>
          <p:nvPr/>
        </p:nvPicPr>
        <p:blipFill rotWithShape="1">
          <a:blip r:embed="rId9"/>
          <a:srcRect l="7652" t="4037" r="10192" b="55182"/>
          <a:stretch/>
        </p:blipFill>
        <p:spPr bwMode="auto">
          <a:xfrm>
            <a:off x="672401" y="1745316"/>
            <a:ext cx="3430841" cy="2120341"/>
          </a:xfrm>
          <a:prstGeom prst="rect">
            <a:avLst/>
          </a:prstGeom>
          <a:ln>
            <a:noFill/>
          </a:ln>
          <a:extLst>
            <a:ext uri="{53640926-AAD7-44D8-BBD7-CCE9431645EC}">
              <a14:shadowObscured xmlns:a14="http://schemas.microsoft.com/office/drawing/2010/main"/>
            </a:ext>
          </a:extLst>
        </p:spPr>
      </p:pic>
      <p:pic>
        <p:nvPicPr>
          <p:cNvPr id="2" name="Picture 1">
            <a:extLst>
              <a:ext uri="{FF2B5EF4-FFF2-40B4-BE49-F238E27FC236}">
                <a16:creationId xmlns:a16="http://schemas.microsoft.com/office/drawing/2014/main" id="{4B4981C8-A9C4-45A6-9640-7D88F870705E}"/>
              </a:ext>
            </a:extLst>
          </p:cNvPr>
          <p:cNvPicPr>
            <a:picLocks noChangeAspect="1"/>
          </p:cNvPicPr>
          <p:nvPr/>
        </p:nvPicPr>
        <p:blipFill>
          <a:blip r:embed="rId10"/>
          <a:stretch>
            <a:fillRect/>
          </a:stretch>
        </p:blipFill>
        <p:spPr>
          <a:xfrm>
            <a:off x="4407600" y="1734067"/>
            <a:ext cx="4222053" cy="2593553"/>
          </a:xfrm>
          <a:prstGeom prst="rect">
            <a:avLst/>
          </a:prstGeom>
        </p:spPr>
      </p:pic>
      <p:sp>
        <p:nvSpPr>
          <p:cNvPr id="19" name="TextBox 2">
            <a:extLst>
              <a:ext uri="{FF2B5EF4-FFF2-40B4-BE49-F238E27FC236}">
                <a16:creationId xmlns:a16="http://schemas.microsoft.com/office/drawing/2014/main" id="{719AF7D9-5B68-40D9-A27D-2D2304C1508D}"/>
              </a:ext>
            </a:extLst>
          </p:cNvPr>
          <p:cNvSpPr txBox="1"/>
          <p:nvPr/>
        </p:nvSpPr>
        <p:spPr>
          <a:xfrm>
            <a:off x="5713160" y="4485301"/>
            <a:ext cx="3138166" cy="507831"/>
          </a:xfrm>
          <a:prstGeom prst="rect">
            <a:avLst/>
          </a:prstGeom>
          <a:noFill/>
        </p:spPr>
        <p:txBody>
          <a:bodyPr wrap="square" lIns="91440" tIns="45720" rIns="91440" bIns="45720" rtlCol="0" anchor="t">
            <a:spAutoFit/>
          </a:bodyPr>
          <a:lst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nb-NO" sz="900" noProof="0" dirty="0" err="1">
                <a:solidFill>
                  <a:schemeClr val="bg1"/>
                </a:solidFill>
              </a:rPr>
              <a:t>Favier</a:t>
            </a:r>
            <a:r>
              <a:rPr lang="nb-NO" sz="900" noProof="0" dirty="0">
                <a:solidFill>
                  <a:schemeClr val="bg1"/>
                </a:solidFill>
              </a:rPr>
              <a:t>, P. et al. (2013) A </a:t>
            </a:r>
            <a:r>
              <a:rPr lang="nb-NO" sz="900" noProof="0" dirty="0" err="1">
                <a:solidFill>
                  <a:schemeClr val="bg1"/>
                </a:solidFill>
              </a:rPr>
              <a:t>reliability</a:t>
            </a:r>
            <a:r>
              <a:rPr lang="nb-NO" sz="900" noProof="0" dirty="0">
                <a:solidFill>
                  <a:schemeClr val="bg1"/>
                </a:solidFill>
              </a:rPr>
              <a:t> </a:t>
            </a:r>
            <a:r>
              <a:rPr lang="nb-NO" sz="900" noProof="0" dirty="0" err="1">
                <a:solidFill>
                  <a:schemeClr val="bg1"/>
                </a:solidFill>
              </a:rPr>
              <a:t>assessment</a:t>
            </a:r>
            <a:r>
              <a:rPr lang="nb-NO" sz="900" noProof="0" dirty="0">
                <a:solidFill>
                  <a:schemeClr val="bg1"/>
                </a:solidFill>
              </a:rPr>
              <a:t> </a:t>
            </a:r>
            <a:r>
              <a:rPr lang="nb-NO" sz="900" noProof="0" dirty="0" err="1">
                <a:solidFill>
                  <a:schemeClr val="bg1"/>
                </a:solidFill>
              </a:rPr>
              <a:t>of</a:t>
            </a:r>
            <a:r>
              <a:rPr lang="nb-NO" sz="900" noProof="0" dirty="0">
                <a:solidFill>
                  <a:schemeClr val="bg1"/>
                </a:solidFill>
              </a:rPr>
              <a:t> </a:t>
            </a:r>
            <a:r>
              <a:rPr lang="nb-NO" sz="900" noProof="0" dirty="0" err="1">
                <a:solidFill>
                  <a:schemeClr val="bg1"/>
                </a:solidFill>
              </a:rPr>
              <a:t>physical</a:t>
            </a:r>
            <a:r>
              <a:rPr lang="nb-NO" sz="900" noProof="0" dirty="0">
                <a:solidFill>
                  <a:schemeClr val="bg1"/>
                </a:solidFill>
              </a:rPr>
              <a:t> </a:t>
            </a:r>
            <a:r>
              <a:rPr lang="nb-NO" sz="900" noProof="0" dirty="0" err="1">
                <a:solidFill>
                  <a:schemeClr val="bg1"/>
                </a:solidFill>
              </a:rPr>
              <a:t>vulnerability</a:t>
            </a:r>
            <a:r>
              <a:rPr lang="nb-NO" sz="900" noProof="0" dirty="0">
                <a:solidFill>
                  <a:schemeClr val="bg1"/>
                </a:solidFill>
              </a:rPr>
              <a:t> </a:t>
            </a:r>
            <a:r>
              <a:rPr lang="nb-NO" sz="900" noProof="0" dirty="0" err="1">
                <a:solidFill>
                  <a:schemeClr val="bg1"/>
                </a:solidFill>
              </a:rPr>
              <a:t>of</a:t>
            </a:r>
            <a:r>
              <a:rPr lang="nb-NO" sz="900" noProof="0" dirty="0">
                <a:solidFill>
                  <a:schemeClr val="bg1"/>
                </a:solidFill>
              </a:rPr>
              <a:t> </a:t>
            </a:r>
            <a:r>
              <a:rPr lang="nb-NO" sz="900" noProof="0" dirty="0" err="1">
                <a:solidFill>
                  <a:schemeClr val="bg1"/>
                </a:solidFill>
              </a:rPr>
              <a:t>reinforced</a:t>
            </a:r>
            <a:r>
              <a:rPr lang="nb-NO" sz="900" noProof="0" dirty="0">
                <a:solidFill>
                  <a:schemeClr val="bg1"/>
                </a:solidFill>
              </a:rPr>
              <a:t> </a:t>
            </a:r>
            <a:r>
              <a:rPr lang="nb-NO" sz="900" noProof="0" dirty="0" err="1">
                <a:solidFill>
                  <a:schemeClr val="bg1"/>
                </a:solidFill>
              </a:rPr>
              <a:t>concrete</a:t>
            </a:r>
            <a:r>
              <a:rPr lang="nb-NO" sz="900" noProof="0" dirty="0">
                <a:solidFill>
                  <a:schemeClr val="bg1"/>
                </a:solidFill>
              </a:rPr>
              <a:t> </a:t>
            </a:r>
            <a:r>
              <a:rPr lang="nb-NO" sz="900" noProof="0" dirty="0" err="1">
                <a:solidFill>
                  <a:schemeClr val="bg1"/>
                </a:solidFill>
              </a:rPr>
              <a:t>walls</a:t>
            </a:r>
            <a:r>
              <a:rPr lang="nb-NO" sz="900" noProof="0" dirty="0">
                <a:solidFill>
                  <a:schemeClr val="bg1"/>
                </a:solidFill>
              </a:rPr>
              <a:t> </a:t>
            </a:r>
            <a:r>
              <a:rPr lang="nb-NO" sz="900" noProof="0" dirty="0" err="1">
                <a:solidFill>
                  <a:schemeClr val="bg1"/>
                </a:solidFill>
              </a:rPr>
              <a:t>loaded</a:t>
            </a:r>
            <a:r>
              <a:rPr lang="nb-NO" sz="900" noProof="0" dirty="0">
                <a:solidFill>
                  <a:schemeClr val="bg1"/>
                </a:solidFill>
              </a:rPr>
              <a:t> by </a:t>
            </a:r>
            <a:r>
              <a:rPr lang="nb-NO" sz="900" noProof="0" dirty="0" err="1">
                <a:solidFill>
                  <a:schemeClr val="bg1"/>
                </a:solidFill>
              </a:rPr>
              <a:t>snow</a:t>
            </a:r>
            <a:r>
              <a:rPr lang="nb-NO" sz="900" noProof="0" dirty="0">
                <a:solidFill>
                  <a:schemeClr val="bg1"/>
                </a:solidFill>
              </a:rPr>
              <a:t> </a:t>
            </a:r>
            <a:r>
              <a:rPr lang="nb-NO" sz="900" noProof="0" dirty="0" err="1">
                <a:solidFill>
                  <a:schemeClr val="bg1"/>
                </a:solidFill>
              </a:rPr>
              <a:t>avalanches</a:t>
            </a:r>
            <a:endParaRPr lang="nb-NO" sz="900" noProof="0" dirty="0">
              <a:solidFill>
                <a:schemeClr val="bg1"/>
              </a:solidFill>
            </a:endParaRPr>
          </a:p>
        </p:txBody>
      </p:sp>
      <p:sp>
        <p:nvSpPr>
          <p:cNvPr id="22" name="TextBox 2">
            <a:extLst>
              <a:ext uri="{FF2B5EF4-FFF2-40B4-BE49-F238E27FC236}">
                <a16:creationId xmlns:a16="http://schemas.microsoft.com/office/drawing/2014/main" id="{1EF19F3E-D328-4DFB-ABCE-E732A28FC3AE}"/>
              </a:ext>
            </a:extLst>
          </p:cNvPr>
          <p:cNvSpPr txBox="1"/>
          <p:nvPr/>
        </p:nvSpPr>
        <p:spPr>
          <a:xfrm>
            <a:off x="818960" y="4458479"/>
            <a:ext cx="2465521" cy="369332"/>
          </a:xfrm>
          <a:prstGeom prst="rect">
            <a:avLst/>
          </a:prstGeom>
          <a:noFill/>
        </p:spPr>
        <p:txBody>
          <a:bodyPr wrap="square" lIns="91440" tIns="45720" rIns="91440" bIns="45720" rtlCol="0" anchor="t">
            <a:spAutoFit/>
          </a:bodyPr>
          <a:lstStyle>
            <a:defPPr>
              <a:defRPr lang="nb-N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nb-NO" sz="900" noProof="0" dirty="0">
                <a:solidFill>
                  <a:schemeClr val="bg1"/>
                </a:solidFill>
              </a:rPr>
              <a:t>NGI (2007) </a:t>
            </a:r>
            <a:r>
              <a:rPr lang="nb-NO" sz="900" noProof="0" dirty="0" err="1">
                <a:solidFill>
                  <a:schemeClr val="bg1"/>
                </a:solidFill>
              </a:rPr>
              <a:t>Vulnerability</a:t>
            </a:r>
            <a:r>
              <a:rPr lang="nb-NO" sz="900" noProof="0" dirty="0">
                <a:solidFill>
                  <a:schemeClr val="bg1"/>
                </a:solidFill>
              </a:rPr>
              <a:t> and Risk </a:t>
            </a:r>
            <a:r>
              <a:rPr lang="nb-NO" sz="900" noProof="0" dirty="0" err="1">
                <a:solidFill>
                  <a:schemeClr val="bg1"/>
                </a:solidFill>
              </a:rPr>
              <a:t>assessment</a:t>
            </a:r>
            <a:r>
              <a:rPr lang="nb-NO" sz="900" noProof="0" dirty="0">
                <a:solidFill>
                  <a:schemeClr val="bg1"/>
                </a:solidFill>
              </a:rPr>
              <a:t> for </a:t>
            </a:r>
            <a:r>
              <a:rPr lang="nb-NO" sz="900" noProof="0" dirty="0" err="1">
                <a:solidFill>
                  <a:schemeClr val="bg1"/>
                </a:solidFill>
              </a:rPr>
              <a:t>geohazards</a:t>
            </a:r>
            <a:endParaRPr lang="nb-NO" sz="900" noProof="0" dirty="0">
              <a:solidFill>
                <a:schemeClr val="bg1"/>
              </a:solidFill>
            </a:endParaRPr>
          </a:p>
        </p:txBody>
      </p:sp>
      <p:pic>
        <p:nvPicPr>
          <p:cNvPr id="3" name="Vulnerability_buildings">
            <a:hlinkClick r:id="" action="ppaction://media"/>
            <a:extLst>
              <a:ext uri="{FF2B5EF4-FFF2-40B4-BE49-F238E27FC236}">
                <a16:creationId xmlns:a16="http://schemas.microsoft.com/office/drawing/2014/main" id="{152AB7E9-44D0-4600-9C4E-FF180F32B4B6}"/>
              </a:ext>
            </a:extLst>
          </p:cNvPr>
          <p:cNvPicPr>
            <a:picLocks noChangeAspect="1"/>
          </p:cNvPicPr>
          <p:nvPr>
            <a:audioFile r:link="rId3"/>
            <p:extLst>
              <p:ext uri="{DAA4B4D4-6D71-4841-9C94-3DE7FCFB9230}">
                <p14:media xmlns:p14="http://schemas.microsoft.com/office/powerpoint/2010/main" r:embed="rId2"/>
              </p:ext>
            </p:extLst>
          </p:nvPr>
        </p:nvPicPr>
        <p:blipFill>
          <a:blip r:embed="rId11">
            <a:duotone>
              <a:schemeClr val="accent4">
                <a:shade val="45000"/>
                <a:satMod val="135000"/>
              </a:schemeClr>
              <a:prstClr val="white"/>
            </a:duotone>
          </a:blip>
          <a:stretch>
            <a:fillRect/>
          </a:stretch>
        </p:blipFill>
        <p:spPr>
          <a:xfrm>
            <a:off x="8077200" y="507517"/>
            <a:ext cx="609600" cy="609600"/>
          </a:xfrm>
          <a:prstGeom prst="rect">
            <a:avLst/>
          </a:prstGeom>
        </p:spPr>
      </p:pic>
      <p:sp>
        <p:nvSpPr>
          <p:cNvPr id="5" name="Rectangle 4">
            <a:extLst>
              <a:ext uri="{FF2B5EF4-FFF2-40B4-BE49-F238E27FC236}">
                <a16:creationId xmlns:a16="http://schemas.microsoft.com/office/drawing/2014/main" id="{D4E3378F-E325-425D-92E4-7BD11431981B}"/>
              </a:ext>
            </a:extLst>
          </p:cNvPr>
          <p:cNvSpPr/>
          <p:nvPr/>
        </p:nvSpPr>
        <p:spPr>
          <a:xfrm>
            <a:off x="672401" y="3812322"/>
            <a:ext cx="3430841" cy="523220"/>
          </a:xfrm>
          <a:prstGeom prst="rect">
            <a:avLst/>
          </a:prstGeom>
          <a:solidFill>
            <a:schemeClr val="bg1"/>
          </a:solidFill>
        </p:spPr>
        <p:txBody>
          <a:bodyPr wrap="square">
            <a:spAutoFit/>
          </a:bodyPr>
          <a:lstStyle/>
          <a:p>
            <a:r>
              <a:rPr lang="en-US" sz="700" dirty="0"/>
              <a:t>Estimated specific loss versus impact pressure; top panel summary of the proposed vulnerability based on avalanche observations (</a:t>
            </a:r>
            <a:r>
              <a:rPr lang="en-US" sz="700" dirty="0" err="1"/>
              <a:t>Barboltni</a:t>
            </a:r>
            <a:r>
              <a:rPr lang="en-US" sz="700" dirty="0"/>
              <a:t> et al, 2004; Keylock et al, 2001; Wilhelm, 1999); bottom panel approximations derived for a failure of an exterior wall with face exposure based on (Valentine; 1998).</a:t>
            </a:r>
            <a:endParaRPr lang="en-GB" sz="700" dirty="0"/>
          </a:p>
        </p:txBody>
      </p:sp>
    </p:spTree>
    <p:custDataLst>
      <p:tags r:id="rId1"/>
    </p:custDataLst>
    <p:extLst>
      <p:ext uri="{BB962C8B-B14F-4D97-AF65-F5344CB8AC3E}">
        <p14:creationId xmlns:p14="http://schemas.microsoft.com/office/powerpoint/2010/main" val="205135676"/>
      </p:ext>
    </p:extLst>
  </p:cSld>
  <p:clrMapOvr>
    <a:masterClrMapping/>
  </p:clrMapOvr>
  <mc:AlternateContent xmlns:mc="http://schemas.openxmlformats.org/markup-compatibility/2006" xmlns:p14="http://schemas.microsoft.com/office/powerpoint/2010/main">
    <mc:Choice Requires="p14">
      <p:transition spd="slow" p14:dur="2000" advTm="59742"/>
    </mc:Choice>
    <mc:Fallback xmlns="">
      <p:transition spd="slow" advTm="597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536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2D09E28-3936-4CC4-A174-6179127440E6}"/>
              </a:ext>
            </a:extLst>
          </p:cNvPr>
          <p:cNvPicPr>
            <a:picLocks noChangeAspect="1"/>
          </p:cNvPicPr>
          <p:nvPr/>
        </p:nvPicPr>
        <p:blipFill>
          <a:blip r:embed="rId4"/>
          <a:stretch>
            <a:fillRect/>
          </a:stretch>
        </p:blipFill>
        <p:spPr>
          <a:xfrm>
            <a:off x="0" y="0"/>
            <a:ext cx="9143999" cy="5143500"/>
          </a:xfrm>
          <a:prstGeom prst="rect">
            <a:avLst/>
          </a:prstGeom>
        </p:spPr>
      </p:pic>
      <p:sp>
        <p:nvSpPr>
          <p:cNvPr id="11" name="Rectangle 10">
            <a:extLst>
              <a:ext uri="{FF2B5EF4-FFF2-40B4-BE49-F238E27FC236}">
                <a16:creationId xmlns:a16="http://schemas.microsoft.com/office/drawing/2014/main" id="{554DF2C4-3B5F-4B7F-9818-E80EF308C0B0}"/>
              </a:ext>
            </a:extLst>
          </p:cNvPr>
          <p:cNvSpPr/>
          <p:nvPr/>
        </p:nvSpPr>
        <p:spPr>
          <a:xfrm>
            <a:off x="0" y="0"/>
            <a:ext cx="9144000" cy="5143500"/>
          </a:xfrm>
          <a:prstGeom prst="rect">
            <a:avLst/>
          </a:prstGeom>
          <a:noFill/>
          <a:ln w="571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hlinkClick r:id="" action="ppaction://hlinkshowjump?jump=previousslide"/>
            <a:extLst>
              <a:ext uri="{FF2B5EF4-FFF2-40B4-BE49-F238E27FC236}">
                <a16:creationId xmlns:a16="http://schemas.microsoft.com/office/drawing/2014/main" id="{E2E80133-280F-4010-9D4A-3275870C6C4E}"/>
              </a:ext>
            </a:extLst>
          </p:cNvPr>
          <p:cNvPicPr>
            <a:picLocks noChangeAspect="1"/>
          </p:cNvPicPr>
          <p:nvPr/>
        </p:nvPicPr>
        <p:blipFill>
          <a:blip r:embed="rId5">
            <a:clrChange>
              <a:clrFrom>
                <a:srgbClr val="FFFFFF"/>
              </a:clrFrom>
              <a:clrTo>
                <a:srgbClr val="FFFFFF">
                  <a:alpha val="0"/>
                </a:srgbClr>
              </a:clrTo>
            </a:clrChange>
            <a:duotone>
              <a:schemeClr val="accent4">
                <a:shade val="45000"/>
                <a:satMod val="135000"/>
              </a:schemeClr>
              <a:prstClr val="white"/>
            </a:duotone>
          </a:blip>
          <a:stretch>
            <a:fillRect/>
          </a:stretch>
        </p:blipFill>
        <p:spPr>
          <a:xfrm>
            <a:off x="3275856" y="4396841"/>
            <a:ext cx="623181" cy="623181"/>
          </a:xfrm>
          <a:prstGeom prst="rect">
            <a:avLst/>
          </a:prstGeom>
        </p:spPr>
      </p:pic>
      <p:pic>
        <p:nvPicPr>
          <p:cNvPr id="15" name="Picture 14">
            <a:hlinkClick r:id="" action="ppaction://hlinkshowjump?jump=nextslide"/>
            <a:extLst>
              <a:ext uri="{FF2B5EF4-FFF2-40B4-BE49-F238E27FC236}">
                <a16:creationId xmlns:a16="http://schemas.microsoft.com/office/drawing/2014/main" id="{A8C8B379-9BF5-4633-B67E-5321D4E1C117}"/>
              </a:ext>
            </a:extLst>
          </p:cNvPr>
          <p:cNvPicPr>
            <a:picLocks noChangeAspect="1"/>
          </p:cNvPicPr>
          <p:nvPr/>
        </p:nvPicPr>
        <p:blipFill>
          <a:blip r:embed="rId5">
            <a:clrChange>
              <a:clrFrom>
                <a:srgbClr val="FFFFFF"/>
              </a:clrFrom>
              <a:clrTo>
                <a:srgbClr val="FFFFFF">
                  <a:alpha val="0"/>
                </a:srgbClr>
              </a:clrTo>
            </a:clrChange>
            <a:duotone>
              <a:schemeClr val="accent4">
                <a:shade val="45000"/>
                <a:satMod val="135000"/>
              </a:schemeClr>
              <a:prstClr val="white"/>
            </a:duotone>
          </a:blip>
          <a:stretch>
            <a:fillRect/>
          </a:stretch>
        </p:blipFill>
        <p:spPr>
          <a:xfrm flipH="1">
            <a:off x="4933374" y="4396841"/>
            <a:ext cx="623181" cy="623181"/>
          </a:xfrm>
          <a:prstGeom prst="rect">
            <a:avLst/>
          </a:prstGeom>
        </p:spPr>
      </p:pic>
      <p:pic>
        <p:nvPicPr>
          <p:cNvPr id="17" name="Picture 16">
            <a:hlinkClick r:id="rId6" action="ppaction://hlinksldjump"/>
            <a:extLst>
              <a:ext uri="{FF2B5EF4-FFF2-40B4-BE49-F238E27FC236}">
                <a16:creationId xmlns:a16="http://schemas.microsoft.com/office/drawing/2014/main" id="{4BBE0441-835E-4C02-AB9D-958CD51E5FAD}"/>
              </a:ext>
            </a:extLst>
          </p:cNvPr>
          <p:cNvPicPr>
            <a:picLocks noChangeAspect="1"/>
          </p:cNvPicPr>
          <p:nvPr/>
        </p:nvPicPr>
        <p:blipFill>
          <a:blip r:embed="rId7">
            <a:duotone>
              <a:schemeClr val="accent4">
                <a:shade val="45000"/>
                <a:satMod val="135000"/>
              </a:schemeClr>
              <a:prstClr val="white"/>
            </a:duotone>
          </a:blip>
          <a:stretch>
            <a:fillRect/>
          </a:stretch>
        </p:blipFill>
        <p:spPr>
          <a:xfrm>
            <a:off x="4104615" y="4431530"/>
            <a:ext cx="623181" cy="553803"/>
          </a:xfrm>
          <a:prstGeom prst="rect">
            <a:avLst/>
          </a:prstGeom>
        </p:spPr>
      </p:pic>
      <p:sp>
        <p:nvSpPr>
          <p:cNvPr id="21" name="Content Placeholder 2">
            <a:extLst>
              <a:ext uri="{FF2B5EF4-FFF2-40B4-BE49-F238E27FC236}">
                <a16:creationId xmlns:a16="http://schemas.microsoft.com/office/drawing/2014/main" id="{AC6BA93A-09F6-443F-B013-7BFA44AA988A}"/>
              </a:ext>
            </a:extLst>
          </p:cNvPr>
          <p:cNvSpPr>
            <a:spLocks noGrp="1"/>
          </p:cNvSpPr>
          <p:nvPr>
            <p:ph idx="1"/>
          </p:nvPr>
        </p:nvSpPr>
        <p:spPr>
          <a:xfrm>
            <a:off x="827583" y="980728"/>
            <a:ext cx="7303405" cy="3531394"/>
          </a:xfrm>
        </p:spPr>
        <p:txBody>
          <a:bodyPr>
            <a:normAutofit/>
          </a:bodyPr>
          <a:lstStyle/>
          <a:p>
            <a:pPr marL="0" indent="0">
              <a:buNone/>
            </a:pPr>
            <a:endParaRPr lang="en-US" b="1" dirty="0">
              <a:highlight>
                <a:srgbClr val="000000"/>
              </a:highlight>
            </a:endParaRPr>
          </a:p>
          <a:p>
            <a:pPr marL="0" indent="0">
              <a:buNone/>
            </a:pPr>
            <a:endParaRPr lang="en-US" b="1" dirty="0">
              <a:highlight>
                <a:srgbClr val="000000"/>
              </a:highlight>
            </a:endParaRPr>
          </a:p>
          <a:p>
            <a:pPr marL="0" indent="0">
              <a:buNone/>
            </a:pPr>
            <a:r>
              <a:rPr lang="en-US" b="1" dirty="0">
                <a:highlight>
                  <a:srgbClr val="000000"/>
                </a:highlight>
              </a:rPr>
              <a:t>Study aim/goals</a:t>
            </a:r>
          </a:p>
          <a:p>
            <a:r>
              <a:rPr lang="en-US" dirty="0"/>
              <a:t>Avalanche experiment observations</a:t>
            </a:r>
          </a:p>
          <a:p>
            <a:r>
              <a:rPr lang="en-US" dirty="0"/>
              <a:t>Directly georeferenced 3-D models</a:t>
            </a:r>
          </a:p>
          <a:p>
            <a:r>
              <a:rPr lang="en-US" dirty="0"/>
              <a:t>Remote, spatially continuous snow distribution measurements in avalanche terrain using drone photogrammetry</a:t>
            </a:r>
          </a:p>
          <a:p>
            <a:r>
              <a:rPr lang="en-US" dirty="0"/>
              <a:t>Using precision navigation and only limited ground control</a:t>
            </a:r>
          </a:p>
          <a:p>
            <a:endParaRPr lang="en-US" dirty="0"/>
          </a:p>
          <a:p>
            <a:pPr marL="0" indent="0">
              <a:buNone/>
            </a:pPr>
            <a:endParaRPr lang="en-US" dirty="0"/>
          </a:p>
          <a:p>
            <a:endParaRPr lang="en-GB" noProof="0" dirty="0"/>
          </a:p>
        </p:txBody>
      </p:sp>
      <p:pic>
        <p:nvPicPr>
          <p:cNvPr id="8" name="Picture 7">
            <a:extLst>
              <a:ext uri="{FF2B5EF4-FFF2-40B4-BE49-F238E27FC236}">
                <a16:creationId xmlns:a16="http://schemas.microsoft.com/office/drawing/2014/main" id="{9DA6258F-A0B5-47F7-880B-6B92F03A2B51}"/>
              </a:ext>
            </a:extLst>
          </p:cNvPr>
          <p:cNvPicPr>
            <a:picLocks noChangeAspect="1"/>
          </p:cNvPicPr>
          <p:nvPr/>
        </p:nvPicPr>
        <p:blipFill rotWithShape="1">
          <a:blip r:embed="rId8">
            <a:extLst>
              <a:ext uri="{BEBA8EAE-BF5A-486C-A8C5-ECC9F3942E4B}">
                <a14:imgProps xmlns:a14="http://schemas.microsoft.com/office/drawing/2010/main">
                  <a14:imgLayer r:embed="rId9">
                    <a14:imgEffect>
                      <a14:saturation sat="50000"/>
                    </a14:imgEffect>
                  </a14:imgLayer>
                </a14:imgProps>
              </a:ext>
            </a:extLst>
          </a:blip>
          <a:srcRect t="22484"/>
          <a:stretch/>
        </p:blipFill>
        <p:spPr>
          <a:xfrm>
            <a:off x="6720694" y="349350"/>
            <a:ext cx="1692437" cy="983938"/>
          </a:xfrm>
          <a:prstGeom prst="rect">
            <a:avLst/>
          </a:prstGeom>
        </p:spPr>
      </p:pic>
      <p:sp>
        <p:nvSpPr>
          <p:cNvPr id="10" name="Rectangle: Rounded Corners 9">
            <a:extLst>
              <a:ext uri="{FF2B5EF4-FFF2-40B4-BE49-F238E27FC236}">
                <a16:creationId xmlns:a16="http://schemas.microsoft.com/office/drawing/2014/main" id="{73D2A25C-979F-42E9-A95C-A689BDEB5971}"/>
              </a:ext>
            </a:extLst>
          </p:cNvPr>
          <p:cNvSpPr/>
          <p:nvPr/>
        </p:nvSpPr>
        <p:spPr>
          <a:xfrm>
            <a:off x="842952" y="349350"/>
            <a:ext cx="5322956" cy="47321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highlight>
                <a:srgbClr val="F2F2F2"/>
              </a:highlight>
            </a:endParaRPr>
          </a:p>
        </p:txBody>
      </p:sp>
      <p:sp>
        <p:nvSpPr>
          <p:cNvPr id="20" name="Title 1">
            <a:extLst>
              <a:ext uri="{FF2B5EF4-FFF2-40B4-BE49-F238E27FC236}">
                <a16:creationId xmlns:a16="http://schemas.microsoft.com/office/drawing/2014/main" id="{08527CF2-9769-4F07-9D94-9172B815D4FB}"/>
              </a:ext>
            </a:extLst>
          </p:cNvPr>
          <p:cNvSpPr>
            <a:spLocks noGrp="1"/>
          </p:cNvSpPr>
          <p:nvPr>
            <p:ph type="title"/>
          </p:nvPr>
        </p:nvSpPr>
        <p:spPr>
          <a:xfrm>
            <a:off x="827584" y="123478"/>
            <a:ext cx="7859216" cy="857250"/>
          </a:xfrm>
        </p:spPr>
        <p:txBody>
          <a:bodyPr>
            <a:normAutofit/>
          </a:bodyPr>
          <a:lstStyle/>
          <a:p>
            <a:r>
              <a:rPr lang="nb-NO" dirty="0">
                <a:solidFill>
                  <a:schemeClr val="tx1"/>
                </a:solidFill>
              </a:rPr>
              <a:t>Drone-</a:t>
            </a:r>
            <a:r>
              <a:rPr lang="nb-NO" dirty="0" err="1">
                <a:solidFill>
                  <a:schemeClr val="tx1"/>
                </a:solidFill>
              </a:rPr>
              <a:t>based</a:t>
            </a:r>
            <a:r>
              <a:rPr lang="nb-NO" dirty="0">
                <a:solidFill>
                  <a:schemeClr val="tx1"/>
                </a:solidFill>
              </a:rPr>
              <a:t> avalanche surveys</a:t>
            </a:r>
            <a:endParaRPr lang="en-US" spc="-20" dirty="0">
              <a:solidFill>
                <a:schemeClr val="tx1"/>
              </a:solidFill>
            </a:endParaRPr>
          </a:p>
        </p:txBody>
      </p:sp>
    </p:spTree>
    <p:custDataLst>
      <p:tags r:id="rId1"/>
    </p:custDataLst>
    <p:extLst>
      <p:ext uri="{BB962C8B-B14F-4D97-AF65-F5344CB8AC3E}">
        <p14:creationId xmlns:p14="http://schemas.microsoft.com/office/powerpoint/2010/main" val="123885773"/>
      </p:ext>
    </p:extLst>
  </p:cSld>
  <p:clrMapOvr>
    <a:masterClrMapping/>
  </p:clrMapOvr>
  <mc:AlternateContent xmlns:mc="http://schemas.openxmlformats.org/markup-compatibility/2006" xmlns:p14="http://schemas.microsoft.com/office/powerpoint/2010/main">
    <mc:Choice Requires="p14">
      <p:transition spd="slow" p14:dur="2000" advTm="59742"/>
    </mc:Choice>
    <mc:Fallback xmlns="">
      <p:transition spd="slow" advTm="5974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6962B71-A387-4E09-BC9E-3029D398C149}"/>
              </a:ext>
            </a:extLst>
          </p:cNvPr>
          <p:cNvPicPr>
            <a:picLocks noChangeAspect="1"/>
          </p:cNvPicPr>
          <p:nvPr/>
        </p:nvPicPr>
        <p:blipFill rotWithShape="1">
          <a:blip r:embed="rId6"/>
          <a:srcRect l="1029" t="1260" r="1110" b="13066"/>
          <a:stretch/>
        </p:blipFill>
        <p:spPr>
          <a:xfrm>
            <a:off x="2917748" y="258062"/>
            <a:ext cx="6101698" cy="4015301"/>
          </a:xfrm>
          <a:prstGeom prst="rect">
            <a:avLst/>
          </a:prstGeom>
          <a:ln w="12700">
            <a:solidFill>
              <a:schemeClr val="bg1"/>
            </a:solidFill>
          </a:ln>
        </p:spPr>
      </p:pic>
      <p:pic>
        <p:nvPicPr>
          <p:cNvPr id="16" name="Picture 15">
            <a:extLst>
              <a:ext uri="{FF2B5EF4-FFF2-40B4-BE49-F238E27FC236}">
                <a16:creationId xmlns:a16="http://schemas.microsoft.com/office/drawing/2014/main" id="{61BBF1A6-BA8B-4457-AA81-5F979899BE91}"/>
              </a:ext>
            </a:extLst>
          </p:cNvPr>
          <p:cNvPicPr>
            <a:picLocks noChangeAspect="1"/>
          </p:cNvPicPr>
          <p:nvPr/>
        </p:nvPicPr>
        <p:blipFill>
          <a:blip r:embed="rId7"/>
          <a:stretch>
            <a:fillRect/>
          </a:stretch>
        </p:blipFill>
        <p:spPr>
          <a:xfrm rot="16200000">
            <a:off x="-513830" y="925824"/>
            <a:ext cx="4014699" cy="2679775"/>
          </a:xfrm>
          <a:prstGeom prst="rect">
            <a:avLst/>
          </a:prstGeom>
          <a:ln w="12700">
            <a:solidFill>
              <a:schemeClr val="bg1"/>
            </a:solidFill>
          </a:ln>
        </p:spPr>
      </p:pic>
      <p:sp>
        <p:nvSpPr>
          <p:cNvPr id="11" name="Rectangle 10">
            <a:extLst>
              <a:ext uri="{FF2B5EF4-FFF2-40B4-BE49-F238E27FC236}">
                <a16:creationId xmlns:a16="http://schemas.microsoft.com/office/drawing/2014/main" id="{554DF2C4-3B5F-4B7F-9818-E80EF308C0B0}"/>
              </a:ext>
            </a:extLst>
          </p:cNvPr>
          <p:cNvSpPr/>
          <p:nvPr/>
        </p:nvSpPr>
        <p:spPr>
          <a:xfrm>
            <a:off x="0" y="0"/>
            <a:ext cx="9144000" cy="5143500"/>
          </a:xfrm>
          <a:prstGeom prst="rect">
            <a:avLst/>
          </a:prstGeom>
          <a:noFill/>
          <a:ln w="571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hlinkClick r:id="" action="ppaction://hlinkshowjump?jump=previousslide"/>
            <a:extLst>
              <a:ext uri="{FF2B5EF4-FFF2-40B4-BE49-F238E27FC236}">
                <a16:creationId xmlns:a16="http://schemas.microsoft.com/office/drawing/2014/main" id="{E2E80133-280F-4010-9D4A-3275870C6C4E}"/>
              </a:ext>
            </a:extLst>
          </p:cNvPr>
          <p:cNvPicPr>
            <a:picLocks noChangeAspect="1"/>
          </p:cNvPicPr>
          <p:nvPr/>
        </p:nvPicPr>
        <p:blipFill>
          <a:blip r:embed="rId8">
            <a:clrChange>
              <a:clrFrom>
                <a:srgbClr val="FFFFFF"/>
              </a:clrFrom>
              <a:clrTo>
                <a:srgbClr val="FFFFFF">
                  <a:alpha val="0"/>
                </a:srgbClr>
              </a:clrTo>
            </a:clrChange>
            <a:duotone>
              <a:schemeClr val="accent4">
                <a:shade val="45000"/>
                <a:satMod val="135000"/>
              </a:schemeClr>
              <a:prstClr val="white"/>
            </a:duotone>
          </a:blip>
          <a:stretch>
            <a:fillRect/>
          </a:stretch>
        </p:blipFill>
        <p:spPr>
          <a:xfrm>
            <a:off x="3275856" y="4396841"/>
            <a:ext cx="623181" cy="623181"/>
          </a:xfrm>
          <a:prstGeom prst="rect">
            <a:avLst/>
          </a:prstGeom>
        </p:spPr>
      </p:pic>
      <p:pic>
        <p:nvPicPr>
          <p:cNvPr id="15" name="Picture 14">
            <a:hlinkClick r:id="" action="ppaction://hlinkshowjump?jump=nextslide"/>
            <a:extLst>
              <a:ext uri="{FF2B5EF4-FFF2-40B4-BE49-F238E27FC236}">
                <a16:creationId xmlns:a16="http://schemas.microsoft.com/office/drawing/2014/main" id="{A8C8B379-9BF5-4633-B67E-5321D4E1C117}"/>
              </a:ext>
            </a:extLst>
          </p:cNvPr>
          <p:cNvPicPr>
            <a:picLocks noChangeAspect="1"/>
          </p:cNvPicPr>
          <p:nvPr/>
        </p:nvPicPr>
        <p:blipFill>
          <a:blip r:embed="rId8">
            <a:clrChange>
              <a:clrFrom>
                <a:srgbClr val="FFFFFF"/>
              </a:clrFrom>
              <a:clrTo>
                <a:srgbClr val="FFFFFF">
                  <a:alpha val="0"/>
                </a:srgbClr>
              </a:clrTo>
            </a:clrChange>
            <a:duotone>
              <a:schemeClr val="accent4">
                <a:shade val="45000"/>
                <a:satMod val="135000"/>
              </a:schemeClr>
              <a:prstClr val="white"/>
            </a:duotone>
          </a:blip>
          <a:stretch>
            <a:fillRect/>
          </a:stretch>
        </p:blipFill>
        <p:spPr>
          <a:xfrm flipH="1">
            <a:off x="4933374" y="4396841"/>
            <a:ext cx="623181" cy="623181"/>
          </a:xfrm>
          <a:prstGeom prst="rect">
            <a:avLst/>
          </a:prstGeom>
        </p:spPr>
      </p:pic>
      <p:pic>
        <p:nvPicPr>
          <p:cNvPr id="17" name="Picture 16">
            <a:hlinkClick r:id="rId9" action="ppaction://hlinksldjump"/>
            <a:extLst>
              <a:ext uri="{FF2B5EF4-FFF2-40B4-BE49-F238E27FC236}">
                <a16:creationId xmlns:a16="http://schemas.microsoft.com/office/drawing/2014/main" id="{4BBE0441-835E-4C02-AB9D-958CD51E5FAD}"/>
              </a:ext>
            </a:extLst>
          </p:cNvPr>
          <p:cNvPicPr>
            <a:picLocks noChangeAspect="1"/>
          </p:cNvPicPr>
          <p:nvPr/>
        </p:nvPicPr>
        <p:blipFill>
          <a:blip r:embed="rId10">
            <a:duotone>
              <a:schemeClr val="accent4">
                <a:shade val="45000"/>
                <a:satMod val="135000"/>
              </a:schemeClr>
              <a:prstClr val="white"/>
            </a:duotone>
          </a:blip>
          <a:stretch>
            <a:fillRect/>
          </a:stretch>
        </p:blipFill>
        <p:spPr>
          <a:xfrm>
            <a:off x="4104615" y="4431530"/>
            <a:ext cx="623181" cy="553803"/>
          </a:xfrm>
          <a:prstGeom prst="rect">
            <a:avLst/>
          </a:prstGeom>
        </p:spPr>
      </p:pic>
      <p:pic>
        <p:nvPicPr>
          <p:cNvPr id="7" name="Slide_23">
            <a:hlinkClick r:id="" action="ppaction://media"/>
            <a:extLst>
              <a:ext uri="{FF2B5EF4-FFF2-40B4-BE49-F238E27FC236}">
                <a16:creationId xmlns:a16="http://schemas.microsoft.com/office/drawing/2014/main" id="{C5B21B24-BE7D-4A8A-9B1F-A201F55CC68C}"/>
              </a:ext>
            </a:extLst>
          </p:cNvPr>
          <p:cNvPicPr>
            <a:picLocks noChangeAspect="1"/>
          </p:cNvPicPr>
          <p:nvPr>
            <a:audioFile r:link="rId3"/>
            <p:extLst>
              <p:ext uri="{DAA4B4D4-6D71-4841-9C94-3DE7FCFB9230}">
                <p14:media xmlns:p14="http://schemas.microsoft.com/office/powerpoint/2010/main" r:embed="rId2"/>
              </p:ext>
            </p:extLst>
          </p:nvPr>
        </p:nvPicPr>
        <p:blipFill>
          <a:blip r:embed="rId11">
            <a:duotone>
              <a:prstClr val="black"/>
              <a:schemeClr val="accent4">
                <a:tint val="45000"/>
                <a:satMod val="400000"/>
              </a:schemeClr>
            </a:duotone>
          </a:blip>
          <a:stretch>
            <a:fillRect/>
          </a:stretch>
        </p:blipFill>
        <p:spPr>
          <a:xfrm>
            <a:off x="1105106" y="3115296"/>
            <a:ext cx="609600" cy="609600"/>
          </a:xfrm>
          <a:prstGeom prst="rect">
            <a:avLst/>
          </a:prstGeom>
        </p:spPr>
      </p:pic>
      <p:pic>
        <p:nvPicPr>
          <p:cNvPr id="9" name="Picture 8">
            <a:extLst>
              <a:ext uri="{FF2B5EF4-FFF2-40B4-BE49-F238E27FC236}">
                <a16:creationId xmlns:a16="http://schemas.microsoft.com/office/drawing/2014/main" id="{B3F6512C-1FF1-47F9-8258-932823CD408D}"/>
              </a:ext>
            </a:extLst>
          </p:cNvPr>
          <p:cNvPicPr>
            <a:picLocks noChangeAspect="1"/>
          </p:cNvPicPr>
          <p:nvPr/>
        </p:nvPicPr>
        <p:blipFill rotWithShape="1">
          <a:blip r:embed="rId6"/>
          <a:srcRect l="47025" t="88871" r="3535" b="1126"/>
          <a:stretch/>
        </p:blipFill>
        <p:spPr>
          <a:xfrm>
            <a:off x="5936810" y="4396841"/>
            <a:ext cx="3082636" cy="468751"/>
          </a:xfrm>
          <a:prstGeom prst="rect">
            <a:avLst/>
          </a:prstGeom>
        </p:spPr>
      </p:pic>
    </p:spTree>
    <p:custDataLst>
      <p:tags r:id="rId1"/>
    </p:custDataLst>
    <p:extLst>
      <p:ext uri="{BB962C8B-B14F-4D97-AF65-F5344CB8AC3E}">
        <p14:creationId xmlns:p14="http://schemas.microsoft.com/office/powerpoint/2010/main" val="102446897"/>
      </p:ext>
    </p:extLst>
  </p:cSld>
  <p:clrMapOvr>
    <a:masterClrMapping/>
  </p:clrMapOvr>
  <mc:AlternateContent xmlns:mc="http://schemas.openxmlformats.org/markup-compatibility/2006" xmlns:p14="http://schemas.microsoft.com/office/powerpoint/2010/main">
    <mc:Choice Requires="p14">
      <p:transition spd="slow" p14:dur="2000" advTm="59742"/>
    </mc:Choice>
    <mc:Fallback xmlns="">
      <p:transition spd="slow" advTm="597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302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95B574A-5DEC-4B3E-980D-1FE718C9A7E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5078941" y="796972"/>
            <a:ext cx="4496478" cy="3372359"/>
          </a:xfrm>
          <a:prstGeom prst="rect">
            <a:avLst/>
          </a:prstGeom>
        </p:spPr>
      </p:pic>
      <p:pic>
        <p:nvPicPr>
          <p:cNvPr id="17" name="Picture 16">
            <a:extLst>
              <a:ext uri="{FF2B5EF4-FFF2-40B4-BE49-F238E27FC236}">
                <a16:creationId xmlns:a16="http://schemas.microsoft.com/office/drawing/2014/main" id="{116D32EF-1924-48AD-81D1-D9EED7CDC7CC}"/>
              </a:ext>
            </a:extLst>
          </p:cNvPr>
          <p:cNvPicPr>
            <a:picLocks noChangeAspect="1"/>
          </p:cNvPicPr>
          <p:nvPr/>
        </p:nvPicPr>
        <p:blipFill>
          <a:blip r:embed="rId6"/>
          <a:stretch>
            <a:fillRect/>
          </a:stretch>
        </p:blipFill>
        <p:spPr>
          <a:xfrm>
            <a:off x="399128" y="149778"/>
            <a:ext cx="5533861" cy="3910494"/>
          </a:xfrm>
          <a:prstGeom prst="rect">
            <a:avLst/>
          </a:prstGeom>
        </p:spPr>
      </p:pic>
      <p:pic>
        <p:nvPicPr>
          <p:cNvPr id="18" name="Picture 17">
            <a:extLst>
              <a:ext uri="{FF2B5EF4-FFF2-40B4-BE49-F238E27FC236}">
                <a16:creationId xmlns:a16="http://schemas.microsoft.com/office/drawing/2014/main" id="{C29C4457-60CC-4620-9990-318523C25FD7}"/>
              </a:ext>
            </a:extLst>
          </p:cNvPr>
          <p:cNvPicPr>
            <a:picLocks noChangeAspect="1"/>
          </p:cNvPicPr>
          <p:nvPr/>
        </p:nvPicPr>
        <p:blipFill>
          <a:blip r:embed="rId7"/>
          <a:stretch>
            <a:fillRect/>
          </a:stretch>
        </p:blipFill>
        <p:spPr>
          <a:xfrm>
            <a:off x="2533475" y="2447781"/>
            <a:ext cx="3592461" cy="2537513"/>
          </a:xfrm>
          <a:prstGeom prst="rect">
            <a:avLst/>
          </a:prstGeom>
        </p:spPr>
      </p:pic>
      <p:sp>
        <p:nvSpPr>
          <p:cNvPr id="7" name="Rectangle 6">
            <a:extLst>
              <a:ext uri="{FF2B5EF4-FFF2-40B4-BE49-F238E27FC236}">
                <a16:creationId xmlns:a16="http://schemas.microsoft.com/office/drawing/2014/main" id="{360F1B9B-A0DC-4FCB-9753-AB91753340BD}"/>
              </a:ext>
            </a:extLst>
          </p:cNvPr>
          <p:cNvSpPr/>
          <p:nvPr/>
        </p:nvSpPr>
        <p:spPr>
          <a:xfrm>
            <a:off x="0" y="0"/>
            <a:ext cx="9144000" cy="5143500"/>
          </a:xfrm>
          <a:prstGeom prst="rect">
            <a:avLst/>
          </a:prstGeom>
          <a:noFill/>
          <a:ln w="571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hlinkClick r:id="" action="ppaction://hlinkshowjump?jump=previousslide"/>
            <a:extLst>
              <a:ext uri="{FF2B5EF4-FFF2-40B4-BE49-F238E27FC236}">
                <a16:creationId xmlns:a16="http://schemas.microsoft.com/office/drawing/2014/main" id="{8313845F-4FE3-44EE-8555-EF96C7A88933}"/>
              </a:ext>
            </a:extLst>
          </p:cNvPr>
          <p:cNvPicPr>
            <a:picLocks noChangeAspect="1"/>
          </p:cNvPicPr>
          <p:nvPr/>
        </p:nvPicPr>
        <p:blipFill>
          <a:blip r:embed="rId8">
            <a:clrChange>
              <a:clrFrom>
                <a:srgbClr val="FFFFFF"/>
              </a:clrFrom>
              <a:clrTo>
                <a:srgbClr val="FFFFFF">
                  <a:alpha val="0"/>
                </a:srgbClr>
              </a:clrTo>
            </a:clrChange>
            <a:duotone>
              <a:schemeClr val="accent4">
                <a:shade val="45000"/>
                <a:satMod val="135000"/>
              </a:schemeClr>
              <a:prstClr val="white"/>
            </a:duotone>
          </a:blip>
          <a:stretch>
            <a:fillRect/>
          </a:stretch>
        </p:blipFill>
        <p:spPr>
          <a:xfrm>
            <a:off x="3275856" y="4396841"/>
            <a:ext cx="623181" cy="623181"/>
          </a:xfrm>
          <a:prstGeom prst="rect">
            <a:avLst/>
          </a:prstGeom>
        </p:spPr>
      </p:pic>
      <p:pic>
        <p:nvPicPr>
          <p:cNvPr id="9" name="Picture 8">
            <a:hlinkClick r:id="" action="ppaction://hlinkshowjump?jump=nextslide"/>
            <a:extLst>
              <a:ext uri="{FF2B5EF4-FFF2-40B4-BE49-F238E27FC236}">
                <a16:creationId xmlns:a16="http://schemas.microsoft.com/office/drawing/2014/main" id="{608F053F-2828-4C2B-8644-F257132091C1}"/>
              </a:ext>
            </a:extLst>
          </p:cNvPr>
          <p:cNvPicPr>
            <a:picLocks noChangeAspect="1"/>
          </p:cNvPicPr>
          <p:nvPr/>
        </p:nvPicPr>
        <p:blipFill>
          <a:blip r:embed="rId8">
            <a:clrChange>
              <a:clrFrom>
                <a:srgbClr val="FFFFFF"/>
              </a:clrFrom>
              <a:clrTo>
                <a:srgbClr val="FFFFFF">
                  <a:alpha val="0"/>
                </a:srgbClr>
              </a:clrTo>
            </a:clrChange>
            <a:duotone>
              <a:schemeClr val="accent4">
                <a:shade val="45000"/>
                <a:satMod val="135000"/>
              </a:schemeClr>
              <a:prstClr val="white"/>
            </a:duotone>
          </a:blip>
          <a:stretch>
            <a:fillRect/>
          </a:stretch>
        </p:blipFill>
        <p:spPr>
          <a:xfrm flipH="1">
            <a:off x="4933374" y="4396841"/>
            <a:ext cx="623181" cy="623181"/>
          </a:xfrm>
          <a:prstGeom prst="rect">
            <a:avLst/>
          </a:prstGeom>
        </p:spPr>
      </p:pic>
      <p:pic>
        <p:nvPicPr>
          <p:cNvPr id="10" name="Picture 9">
            <a:hlinkClick r:id="rId9" action="ppaction://hlinksldjump"/>
            <a:extLst>
              <a:ext uri="{FF2B5EF4-FFF2-40B4-BE49-F238E27FC236}">
                <a16:creationId xmlns:a16="http://schemas.microsoft.com/office/drawing/2014/main" id="{71A4E439-DEB0-4629-8CB0-E9829EBF693B}"/>
              </a:ext>
            </a:extLst>
          </p:cNvPr>
          <p:cNvPicPr>
            <a:picLocks noChangeAspect="1"/>
          </p:cNvPicPr>
          <p:nvPr/>
        </p:nvPicPr>
        <p:blipFill>
          <a:blip r:embed="rId10">
            <a:duotone>
              <a:schemeClr val="accent4">
                <a:shade val="45000"/>
                <a:satMod val="135000"/>
              </a:schemeClr>
              <a:prstClr val="white"/>
            </a:duotone>
          </a:blip>
          <a:stretch>
            <a:fillRect/>
          </a:stretch>
        </p:blipFill>
        <p:spPr>
          <a:xfrm>
            <a:off x="4104615" y="4431530"/>
            <a:ext cx="623181" cy="553803"/>
          </a:xfrm>
          <a:prstGeom prst="rect">
            <a:avLst/>
          </a:prstGeom>
        </p:spPr>
      </p:pic>
      <p:pic>
        <p:nvPicPr>
          <p:cNvPr id="2" name="Slide_24">
            <a:hlinkClick r:id="" action="ppaction://media"/>
            <a:extLst>
              <a:ext uri="{FF2B5EF4-FFF2-40B4-BE49-F238E27FC236}">
                <a16:creationId xmlns:a16="http://schemas.microsoft.com/office/drawing/2014/main" id="{D18EAC61-7906-4E2D-A6E6-38D9CFCE62C5}"/>
              </a:ext>
            </a:extLst>
          </p:cNvPr>
          <p:cNvPicPr>
            <a:picLocks noChangeAspect="1"/>
          </p:cNvPicPr>
          <p:nvPr>
            <a:audioFile r:link="rId2"/>
            <p:extLst>
              <p:ext uri="{DAA4B4D4-6D71-4841-9C94-3DE7FCFB9230}">
                <p14:media xmlns:p14="http://schemas.microsoft.com/office/powerpoint/2010/main" r:embed="rId1"/>
              </p:ext>
            </p:extLst>
          </p:nvPr>
        </p:nvPicPr>
        <p:blipFill>
          <a:blip r:embed="rId11">
            <a:duotone>
              <a:schemeClr val="accent4">
                <a:shade val="45000"/>
                <a:satMod val="135000"/>
              </a:schemeClr>
              <a:prstClr val="white"/>
            </a:duotone>
          </a:blip>
          <a:stretch>
            <a:fillRect/>
          </a:stretch>
        </p:blipFill>
        <p:spPr>
          <a:xfrm>
            <a:off x="1702838" y="4163998"/>
            <a:ext cx="609600" cy="609600"/>
          </a:xfrm>
          <a:prstGeom prst="rect">
            <a:avLst/>
          </a:prstGeom>
        </p:spPr>
      </p:pic>
    </p:spTree>
    <p:extLst>
      <p:ext uri="{BB962C8B-B14F-4D97-AF65-F5344CB8AC3E}">
        <p14:creationId xmlns:p14="http://schemas.microsoft.com/office/powerpoint/2010/main" val="3040211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64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B2B9F-51F1-43D0-94A9-74CF8C220006}"/>
              </a:ext>
            </a:extLst>
          </p:cNvPr>
          <p:cNvSpPr>
            <a:spLocks noGrp="1"/>
          </p:cNvSpPr>
          <p:nvPr>
            <p:ph type="title"/>
          </p:nvPr>
        </p:nvSpPr>
        <p:spPr/>
        <p:txBody>
          <a:bodyPr/>
          <a:lstStyle/>
          <a:p>
            <a:r>
              <a:rPr lang="en-GB" cap="all" noProof="0"/>
              <a:t>Avalanche modelling</a:t>
            </a:r>
          </a:p>
        </p:txBody>
      </p:sp>
      <p:sp>
        <p:nvSpPr>
          <p:cNvPr id="7" name="Rectangle 6">
            <a:extLst>
              <a:ext uri="{FF2B5EF4-FFF2-40B4-BE49-F238E27FC236}">
                <a16:creationId xmlns:a16="http://schemas.microsoft.com/office/drawing/2014/main" id="{9BCC76E9-2898-475A-9A73-33543A32C729}"/>
              </a:ext>
            </a:extLst>
          </p:cNvPr>
          <p:cNvSpPr/>
          <p:nvPr/>
        </p:nvSpPr>
        <p:spPr>
          <a:xfrm>
            <a:off x="0" y="0"/>
            <a:ext cx="9144000" cy="5143500"/>
          </a:xfrm>
          <a:prstGeom prst="rect">
            <a:avLst/>
          </a:prstGeom>
          <a:noFill/>
          <a:ln w="571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B6E1FB3D-4666-4C21-98C3-24269929EDFB}"/>
              </a:ext>
            </a:extLst>
          </p:cNvPr>
          <p:cNvSpPr/>
          <p:nvPr/>
        </p:nvSpPr>
        <p:spPr>
          <a:xfrm>
            <a:off x="899592" y="771550"/>
            <a:ext cx="4968552" cy="61278"/>
          </a:xfrm>
          <a:prstGeom prst="rect">
            <a:avLst/>
          </a:prstGeom>
          <a:solidFill>
            <a:schemeClr val="accent6"/>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pic>
        <p:nvPicPr>
          <p:cNvPr id="13" name="Picture 12">
            <a:hlinkClick r:id="rId5" action="ppaction://hlinksldjump"/>
            <a:extLst>
              <a:ext uri="{FF2B5EF4-FFF2-40B4-BE49-F238E27FC236}">
                <a16:creationId xmlns:a16="http://schemas.microsoft.com/office/drawing/2014/main" id="{B1D59000-2238-42B4-AD9B-6059176075A6}"/>
              </a:ext>
            </a:extLst>
          </p:cNvPr>
          <p:cNvPicPr>
            <a:picLocks noChangeAspect="1"/>
          </p:cNvPicPr>
          <p:nvPr/>
        </p:nvPicPr>
        <p:blipFill>
          <a:blip r:embed="rId6">
            <a:clrChange>
              <a:clrFrom>
                <a:srgbClr val="FFFFFF"/>
              </a:clrFrom>
              <a:clrTo>
                <a:srgbClr val="FFFFFF">
                  <a:alpha val="0"/>
                </a:srgbClr>
              </a:clrTo>
            </a:clrChange>
            <a:duotone>
              <a:schemeClr val="accent6">
                <a:shade val="45000"/>
                <a:satMod val="135000"/>
              </a:schemeClr>
              <a:prstClr val="white"/>
            </a:duotone>
          </a:blip>
          <a:stretch>
            <a:fillRect/>
          </a:stretch>
        </p:blipFill>
        <p:spPr>
          <a:xfrm flipH="1">
            <a:off x="4933374" y="4396841"/>
            <a:ext cx="623181" cy="623181"/>
          </a:xfrm>
          <a:prstGeom prst="rect">
            <a:avLst/>
          </a:prstGeom>
        </p:spPr>
      </p:pic>
      <p:pic>
        <p:nvPicPr>
          <p:cNvPr id="14" name="Picture 13">
            <a:hlinkClick r:id="rId7" action="ppaction://hlinksldjump"/>
            <a:extLst>
              <a:ext uri="{FF2B5EF4-FFF2-40B4-BE49-F238E27FC236}">
                <a16:creationId xmlns:a16="http://schemas.microsoft.com/office/drawing/2014/main" id="{E3FF98E9-3859-4D2D-A90A-4BC913DB33F7}"/>
              </a:ext>
            </a:extLst>
          </p:cNvPr>
          <p:cNvPicPr>
            <a:picLocks noChangeAspect="1"/>
          </p:cNvPicPr>
          <p:nvPr/>
        </p:nvPicPr>
        <p:blipFill>
          <a:blip r:embed="rId8">
            <a:duotone>
              <a:schemeClr val="accent6">
                <a:shade val="45000"/>
                <a:satMod val="135000"/>
              </a:schemeClr>
              <a:prstClr val="white"/>
            </a:duotone>
          </a:blip>
          <a:stretch>
            <a:fillRect/>
          </a:stretch>
        </p:blipFill>
        <p:spPr>
          <a:xfrm>
            <a:off x="4104615" y="4431530"/>
            <a:ext cx="623181" cy="553803"/>
          </a:xfrm>
          <a:prstGeom prst="rect">
            <a:avLst/>
          </a:prstGeom>
        </p:spPr>
      </p:pic>
      <p:sp>
        <p:nvSpPr>
          <p:cNvPr id="9" name="Content Placeholder 6">
            <a:extLst>
              <a:ext uri="{FF2B5EF4-FFF2-40B4-BE49-F238E27FC236}">
                <a16:creationId xmlns:a16="http://schemas.microsoft.com/office/drawing/2014/main" id="{750EA09D-22A6-42B8-9EE4-03535ABD2766}"/>
              </a:ext>
            </a:extLst>
          </p:cNvPr>
          <p:cNvSpPr>
            <a:spLocks noGrp="1"/>
          </p:cNvSpPr>
          <p:nvPr>
            <p:ph sz="half" idx="1"/>
          </p:nvPr>
        </p:nvSpPr>
        <p:spPr>
          <a:xfrm>
            <a:off x="827584" y="1266478"/>
            <a:ext cx="3703141" cy="3086100"/>
          </a:xfrm>
        </p:spPr>
        <p:txBody>
          <a:bodyPr vert="horz" lIns="91440" tIns="45720" rIns="91440" bIns="45720" rtlCol="0" anchor="t">
            <a:normAutofit/>
          </a:bodyPr>
          <a:lstStyle/>
          <a:p>
            <a:pPr marL="0" indent="0">
              <a:buNone/>
            </a:pPr>
            <a:r>
              <a:rPr lang="en-GB" sz="2200" b="1" noProof="0" dirty="0">
                <a:cs typeface="Arial"/>
              </a:rPr>
              <a:t>Research highlights</a:t>
            </a:r>
            <a:r>
              <a:rPr lang="en-GB" b="1" dirty="0">
                <a:cs typeface="Arial"/>
              </a:rPr>
              <a:t> </a:t>
            </a:r>
            <a:endParaRPr lang="en-GB" sz="2200" b="1" noProof="0"/>
          </a:p>
          <a:p>
            <a:r>
              <a:rPr lang="en-GB" dirty="0">
                <a:cs typeface="Arial"/>
                <a:hlinkClick r:id="rId5" action="ppaction://hlinksldjump"/>
              </a:rPr>
              <a:t>Entrainment modelling</a:t>
            </a:r>
            <a:endParaRPr lang="en-GB" sz="2200" noProof="0"/>
          </a:p>
          <a:p>
            <a:r>
              <a:rPr lang="en-US" dirty="0">
                <a:cs typeface="Arial"/>
                <a:hlinkClick r:id="rId9" action="ppaction://hlinksldjump"/>
              </a:rPr>
              <a:t>Modelling of flow-regime changes</a:t>
            </a:r>
            <a:endParaRPr lang="en-GB" sz="2200" noProof="0"/>
          </a:p>
        </p:txBody>
      </p:sp>
      <p:pic>
        <p:nvPicPr>
          <p:cNvPr id="5" name="Picture 4">
            <a:extLst>
              <a:ext uri="{FF2B5EF4-FFF2-40B4-BE49-F238E27FC236}">
                <a16:creationId xmlns:a16="http://schemas.microsoft.com/office/drawing/2014/main" id="{B1C374C5-7B66-4F97-9B22-F572D2F6D1F2}"/>
              </a:ext>
            </a:extLst>
          </p:cNvPr>
          <p:cNvPicPr>
            <a:picLocks/>
          </p:cNvPicPr>
          <p:nvPr/>
        </p:nvPicPr>
        <p:blipFill rotWithShape="1">
          <a:blip r:embed="rId10"/>
          <a:srcRect r="66826"/>
          <a:stretch/>
        </p:blipFill>
        <p:spPr>
          <a:xfrm>
            <a:off x="6871849" y="1186611"/>
            <a:ext cx="1476000" cy="1152000"/>
          </a:xfrm>
          <a:prstGeom prst="rect">
            <a:avLst/>
          </a:prstGeom>
        </p:spPr>
      </p:pic>
      <p:pic>
        <p:nvPicPr>
          <p:cNvPr id="11" name="Picture1">
            <a:extLst>
              <a:ext uri="{FF2B5EF4-FFF2-40B4-BE49-F238E27FC236}">
                <a16:creationId xmlns:a16="http://schemas.microsoft.com/office/drawing/2014/main" id="{A2FD571D-FA33-4D73-954C-E3FC712E85A3}"/>
              </a:ext>
            </a:extLst>
          </p:cNvPr>
          <p:cNvPicPr>
            <a:picLocks/>
            <a:extLst>
              <a:ext uri="smNativeData">
                <pr:smNativeData xmlns:pr="smNativeData" xmlns:p14="http://schemas.microsoft.com/office/powerpoint/2010/main" xmlns="" val="SMDATA_15_Yez+XxMAAAAlAAAAEQAAAA0AAAAAkAAAAEgAAACQAAAASAAAAAAAAAAAAAAAAAAAAAEAAABQAAAAAAAAAAAA4D8AAAAAAADgPwAAAAAAAOA/AAAAAAAA4D8AAAAAAADgPwAAAAAAAOA/AAAAAAAA4D8AAAAAAADgPwAAAAAAAOA/AAAAAAAA4D8CAAAAjAAAAAAAAAAAAAAAqyMo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Z2dYKAAAAACgAAAAoAAAAZAAAAGQAAAAAAAAAzMzMAAAAAABQAAAAUAAAAGQAAABkAAAAAAAAAAcAAAA4AAAAAAAAAAAAAAAAAAAA////AAAAAAAAAAAAAAAAAAAAAAAAAAAAAAAAAAAAAABkAAAAZAAAAAAAAAAjAAAABAAAAGQAAAAXAAAAFAAAAAAAAAAAAAAA/38AAP9/AAAAAAAACQAAAAQAAAAAAAAADAAAABAAAAAAAAAAAAAAAAAAAAAAAAAAHgAAAGgAAAAAAAAAAAAAAAAAAAAAAAAAAAAAABAnAAAQJwAAAAAAAAAAAAAAAAAAAAAAAAAAAAAAAAAAAAAAAAAAAAAUAAAAAAAAAMDA/wAAAAAAZAAAADIAAAAAAAAAZAAAAAAAAAB/f38ACgAAAB8AAABUAAAAqyMoBf///wEAAAAAAAAAAAAAAAAAAAAAAAAAAAAAAAAAAAAAAAAAAAAAAAJ/f38A2dnWA8zMzADAwP8Af39/AAAAAAAAAAAAAAAAAP///wAAAAAAIQAAABgAAAAUAAAAbgQAAFsGAAB0NAAA7hMAABAAAAAmAAAACAAAAP//////////"/>
              </a:ext>
            </a:extLst>
          </p:cNvPicPr>
          <p:nvPr/>
        </p:nvPicPr>
        <p:blipFill rotWithShape="1">
          <a:blip r:embed="rId11"/>
          <a:srcRect l="33456" r="33339"/>
          <a:stretch/>
        </p:blipFill>
        <p:spPr>
          <a:xfrm>
            <a:off x="6870857" y="2427734"/>
            <a:ext cx="1476000" cy="1152000"/>
          </a:xfrm>
          <a:prstGeom prst="rect">
            <a:avLst/>
          </a:prstGeom>
          <a:noFill/>
          <a:ln>
            <a:noFill/>
          </a:ln>
          <a:effectLst/>
        </p:spPr>
      </p:pic>
      <p:pic>
        <p:nvPicPr>
          <p:cNvPr id="12" name="Picture1">
            <a:extLst>
              <a:ext uri="{FF2B5EF4-FFF2-40B4-BE49-F238E27FC236}">
                <a16:creationId xmlns:a16="http://schemas.microsoft.com/office/drawing/2014/main" id="{220F4806-C501-4449-91E3-EEBAA2901448}"/>
              </a:ext>
            </a:extLst>
          </p:cNvPr>
          <p:cNvPicPr>
            <a:picLocks/>
            <a:extLst>
              <a:ext uri="smNativeData">
                <pr:smNativeData xmlns:pr="smNativeData" xmlns:p14="http://schemas.microsoft.com/office/powerpoint/2010/main" xmlns="" val="SMDATA_15_Yez+XxMAAAAlAAAAEQAAAA0AAAAAkAAAAEgAAACQAAAASAAAAAAAAAAAAAAAAAAAAAEAAABQAAAAAAAAAAAA4D8AAAAAAADgPwAAAAAAAOA/AAAAAAAA4D8AAAAAAADgPwAAAAAAAOA/AAAAAAAA4D8AAAAAAADgPwAAAAAAAOA/AAAAAAAA4D8CAAAAjAAAAAAAAAAAAAAAqyMoDP///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8BAAAAf39/AAEAAABkAAAAAAAAABQAAABAHwAAAAAAACYAAAAAAAAAwOD//wAAAAAmAAAAZAAAABYAAABMAAAAAAAAAAAAAAAEAAAAAAAAAAEAAADZ2dYKAAAAACgAAAAoAAAAZAAAAGQAAAAAAAAAzMzMAAAAAABQAAAAUAAAAGQAAABkAAAAAAAAAAcAAAA4AAAAAAAAAAAAAAAAAAAA////AAAAAAAAAAAAAAAAAAAAAAAAAAAAAAAAAAAAAABkAAAAZAAAAAAAAAAjAAAABAAAAGQAAAAXAAAAFAAAAAAAAAAAAAAA/38AAP9/AAAAAAAACQAAAAQAAAAAAAAADAAAABAAAAAAAAAAAAAAAAAAAAAAAAAAHgAAAGgAAAAAAAAAAAAAAAAAAAAAAAAAAAAAABAnAAAQJwAAAAAAAAAAAAAAAAAAAAAAAAAAAAAAAAAAAAAAAAAAAAAUAAAAAAAAAMDA/wAAAAAAZAAAADIAAAAAAAAAZAAAAAAAAAB/f38ACgAAAB8AAABUAAAAqyMoBf///wEAAAAAAAAAAAAAAAAAAAAAAAAAAAAAAAAAAAAAAAAAAAAAAAJ/f38A2dnWA8zMzADAwP8Af39/AAAAAAAAAAAAAAAAAP///wAAAAAAIQAAABgAAAAUAAAAbgQAAFsGAAB0NAAA7hMAABAAAAAmAAAACAAAAP//////////"/>
              </a:ext>
            </a:extLst>
          </p:cNvPicPr>
          <p:nvPr/>
        </p:nvPicPr>
        <p:blipFill rotWithShape="1">
          <a:blip r:embed="rId11"/>
          <a:srcRect l="67789"/>
          <a:stretch/>
        </p:blipFill>
        <p:spPr>
          <a:xfrm>
            <a:off x="6876256" y="3651870"/>
            <a:ext cx="1476000" cy="1152000"/>
          </a:xfrm>
          <a:prstGeom prst="rect">
            <a:avLst/>
          </a:prstGeom>
          <a:noFill/>
          <a:ln>
            <a:noFill/>
          </a:ln>
          <a:effectLst/>
        </p:spPr>
      </p:pic>
      <p:pic>
        <p:nvPicPr>
          <p:cNvPr id="6" name="Recorded Sound">
            <a:hlinkClick r:id="" action="ppaction://media"/>
            <a:extLst>
              <a:ext uri="{FF2B5EF4-FFF2-40B4-BE49-F238E27FC236}">
                <a16:creationId xmlns:a16="http://schemas.microsoft.com/office/drawing/2014/main" id="{F10A7B60-97E0-41F7-90EF-D5E9E00F49AD}"/>
              </a:ext>
            </a:extLst>
          </p:cNvPr>
          <p:cNvPicPr>
            <a:picLocks noChangeAspect="1"/>
          </p:cNvPicPr>
          <p:nvPr>
            <a:audioFile r:link="rId2"/>
            <p:extLst>
              <p:ext uri="{DAA4B4D4-6D71-4841-9C94-3DE7FCFB9230}">
                <p14:media xmlns:p14="http://schemas.microsoft.com/office/powerpoint/2010/main" r:embed="rId1"/>
              </p:ext>
            </p:extLst>
          </p:nvPr>
        </p:nvPicPr>
        <p:blipFill>
          <a:blip r:embed="rId12">
            <a:duotone>
              <a:prstClr val="black"/>
              <a:schemeClr val="accent6">
                <a:tint val="45000"/>
                <a:satMod val="400000"/>
              </a:schemeClr>
            </a:duotone>
          </a:blip>
          <a:stretch>
            <a:fillRect/>
          </a:stretch>
        </p:blipFill>
        <p:spPr>
          <a:xfrm>
            <a:off x="1808672" y="3274934"/>
            <a:ext cx="609600" cy="609600"/>
          </a:xfrm>
          <a:prstGeom prst="rect">
            <a:avLst/>
          </a:prstGeom>
        </p:spPr>
      </p:pic>
    </p:spTree>
    <p:extLst>
      <p:ext uri="{BB962C8B-B14F-4D97-AF65-F5344CB8AC3E}">
        <p14:creationId xmlns:p14="http://schemas.microsoft.com/office/powerpoint/2010/main" val="2185269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54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9E8FE6-219E-46EA-ACE5-130E24BD276E}"/>
              </a:ext>
            </a:extLst>
          </p:cNvPr>
          <p:cNvSpPr>
            <a:spLocks noGrp="1"/>
          </p:cNvSpPr>
          <p:nvPr>
            <p:ph type="title"/>
          </p:nvPr>
        </p:nvSpPr>
        <p:spPr/>
        <p:txBody>
          <a:bodyPr/>
          <a:lstStyle/>
          <a:p>
            <a:r>
              <a:rPr lang="en-GB" dirty="0">
                <a:latin typeface="Times New Roman"/>
                <a:ea typeface="Cambria Math"/>
                <a:cs typeface="Times New Roman"/>
              </a:rPr>
              <a:t>Entrainment modelling</a:t>
            </a:r>
            <a:endParaRPr lang="en-US" dirty="0"/>
          </a:p>
        </p:txBody>
      </p:sp>
      <p:pic>
        <p:nvPicPr>
          <p:cNvPr id="9" name="Picture 8">
            <a:hlinkClick r:id="rId3" action="ppaction://hlinksldjump"/>
            <a:extLst>
              <a:ext uri="{FF2B5EF4-FFF2-40B4-BE49-F238E27FC236}">
                <a16:creationId xmlns:a16="http://schemas.microsoft.com/office/drawing/2014/main" id="{0C1B1BAD-F848-4282-B078-148D69645344}"/>
              </a:ext>
            </a:extLst>
          </p:cNvPr>
          <p:cNvPicPr>
            <a:picLocks noChangeAspect="1"/>
          </p:cNvPicPr>
          <p:nvPr/>
        </p:nvPicPr>
        <p:blipFill>
          <a:blip r:embed="rId4">
            <a:clrChange>
              <a:clrFrom>
                <a:srgbClr val="FFFFFF"/>
              </a:clrFrom>
              <a:clrTo>
                <a:srgbClr val="FFFFFF">
                  <a:alpha val="0"/>
                </a:srgbClr>
              </a:clrTo>
            </a:clrChange>
            <a:duotone>
              <a:schemeClr val="accent6">
                <a:shade val="45000"/>
                <a:satMod val="135000"/>
              </a:schemeClr>
              <a:prstClr val="white"/>
            </a:duotone>
          </a:blip>
          <a:stretch>
            <a:fillRect/>
          </a:stretch>
        </p:blipFill>
        <p:spPr>
          <a:xfrm>
            <a:off x="3275856" y="4396841"/>
            <a:ext cx="623181" cy="623181"/>
          </a:xfrm>
          <a:prstGeom prst="rect">
            <a:avLst/>
          </a:prstGeom>
          <a:ln>
            <a:noFill/>
          </a:ln>
        </p:spPr>
      </p:pic>
      <p:pic>
        <p:nvPicPr>
          <p:cNvPr id="10" name="Picture 9">
            <a:hlinkClick r:id="rId5" action="ppaction://hlinksldjump"/>
            <a:extLst>
              <a:ext uri="{FF2B5EF4-FFF2-40B4-BE49-F238E27FC236}">
                <a16:creationId xmlns:a16="http://schemas.microsoft.com/office/drawing/2014/main" id="{D98F8196-AF39-447E-A840-6AB1683CEE66}"/>
              </a:ext>
            </a:extLst>
          </p:cNvPr>
          <p:cNvPicPr>
            <a:picLocks noChangeAspect="1"/>
          </p:cNvPicPr>
          <p:nvPr/>
        </p:nvPicPr>
        <p:blipFill>
          <a:blip r:embed="rId4">
            <a:clrChange>
              <a:clrFrom>
                <a:srgbClr val="FFFFFF"/>
              </a:clrFrom>
              <a:clrTo>
                <a:srgbClr val="FFFFFF">
                  <a:alpha val="0"/>
                </a:srgbClr>
              </a:clrTo>
            </a:clrChange>
            <a:duotone>
              <a:schemeClr val="accent6">
                <a:shade val="45000"/>
                <a:satMod val="135000"/>
              </a:schemeClr>
              <a:prstClr val="white"/>
            </a:duotone>
          </a:blip>
          <a:stretch>
            <a:fillRect/>
          </a:stretch>
        </p:blipFill>
        <p:spPr>
          <a:xfrm flipH="1">
            <a:off x="4933374" y="4396841"/>
            <a:ext cx="623181" cy="623181"/>
          </a:xfrm>
          <a:prstGeom prst="rect">
            <a:avLst/>
          </a:prstGeom>
          <a:ln>
            <a:noFill/>
          </a:ln>
        </p:spPr>
      </p:pic>
      <p:pic>
        <p:nvPicPr>
          <p:cNvPr id="11" name="Picture 10">
            <a:hlinkClick r:id="rId6" action="ppaction://hlinksldjump"/>
            <a:extLst>
              <a:ext uri="{FF2B5EF4-FFF2-40B4-BE49-F238E27FC236}">
                <a16:creationId xmlns:a16="http://schemas.microsoft.com/office/drawing/2014/main" id="{9EDC386C-6D5E-43BA-BBB3-2F966EB3D72C}"/>
              </a:ext>
            </a:extLst>
          </p:cNvPr>
          <p:cNvPicPr>
            <a:picLocks noChangeAspect="1"/>
          </p:cNvPicPr>
          <p:nvPr/>
        </p:nvPicPr>
        <p:blipFill>
          <a:blip r:embed="rId7">
            <a:duotone>
              <a:schemeClr val="accent6">
                <a:shade val="45000"/>
                <a:satMod val="135000"/>
              </a:schemeClr>
              <a:prstClr val="white"/>
            </a:duotone>
          </a:blip>
          <a:stretch>
            <a:fillRect/>
          </a:stretch>
        </p:blipFill>
        <p:spPr>
          <a:xfrm>
            <a:off x="4104615" y="4431530"/>
            <a:ext cx="623181" cy="553803"/>
          </a:xfrm>
          <a:prstGeom prst="rect">
            <a:avLst/>
          </a:prstGeom>
          <a:ln>
            <a:noFill/>
          </a:ln>
        </p:spPr>
      </p:pic>
      <p:sp>
        <p:nvSpPr>
          <p:cNvPr id="12" name="Rectangle 11">
            <a:extLst>
              <a:ext uri="{FF2B5EF4-FFF2-40B4-BE49-F238E27FC236}">
                <a16:creationId xmlns:a16="http://schemas.microsoft.com/office/drawing/2014/main" id="{BBD721AC-0AB2-499E-8556-6696B9CBE956}"/>
              </a:ext>
            </a:extLst>
          </p:cNvPr>
          <p:cNvSpPr/>
          <p:nvPr/>
        </p:nvSpPr>
        <p:spPr>
          <a:xfrm>
            <a:off x="0" y="0"/>
            <a:ext cx="9144000" cy="5143500"/>
          </a:xfrm>
          <a:prstGeom prst="rect">
            <a:avLst/>
          </a:prstGeom>
          <a:noFill/>
          <a:ln w="571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Content Placeholder 2">
            <a:extLst>
              <a:ext uri="{FF2B5EF4-FFF2-40B4-BE49-F238E27FC236}">
                <a16:creationId xmlns:a16="http://schemas.microsoft.com/office/drawing/2014/main" id="{DF15E1E8-06B6-4CFA-AE73-52E63B8C7667}"/>
              </a:ext>
            </a:extLst>
          </p:cNvPr>
          <p:cNvSpPr>
            <a:spLocks noGrp="1"/>
          </p:cNvSpPr>
          <p:nvPr>
            <p:ph idx="1"/>
          </p:nvPr>
        </p:nvSpPr>
        <p:spPr>
          <a:xfrm>
            <a:off x="827584" y="980728"/>
            <a:ext cx="7344816" cy="3531394"/>
          </a:xfrm>
        </p:spPr>
        <p:txBody>
          <a:bodyPr vert="horz" lIns="91440" tIns="45720" rIns="91440" bIns="45720" rtlCol="0" anchor="t">
            <a:normAutofit fontScale="92500" lnSpcReduction="10000"/>
          </a:bodyPr>
          <a:lstStyle/>
          <a:p>
            <a:pPr marL="0" indent="0">
              <a:buNone/>
            </a:pPr>
            <a:r>
              <a:rPr lang="en-US" dirty="0">
                <a:cs typeface="Arial"/>
              </a:rPr>
              <a:t>Compelling reasons for including entrainment/deposition in a state-of-the-art avalanche model:</a:t>
            </a:r>
            <a:endParaRPr lang="en-US" dirty="0"/>
          </a:p>
          <a:p>
            <a:r>
              <a:rPr lang="en-US" dirty="0">
                <a:cs typeface="Arial"/>
              </a:rPr>
              <a:t>Mass balance has important effects on avalanche dynamics and design of mitigation measures.</a:t>
            </a:r>
            <a:endParaRPr lang="en-US" dirty="0"/>
          </a:p>
          <a:p>
            <a:r>
              <a:rPr lang="en-US" dirty="0">
                <a:cs typeface="Arial"/>
              </a:rPr>
              <a:t>Impossible to achieve a model based on physical parameters instead of "fudge factors" </a:t>
            </a:r>
            <a:r>
              <a:rPr lang="en-US" i="1" dirty="0">
                <a:cs typeface="Arial"/>
              </a:rPr>
              <a:t>µ, </a:t>
            </a:r>
            <a:r>
              <a:rPr lang="en-US" i="1" dirty="0">
                <a:ea typeface="+mj-lt"/>
                <a:cs typeface="+mj-lt"/>
              </a:rPr>
              <a:t>ξ</a:t>
            </a:r>
            <a:r>
              <a:rPr lang="en-US" dirty="0">
                <a:ea typeface="+mj-lt"/>
                <a:cs typeface="+mj-lt"/>
              </a:rPr>
              <a:t>.</a:t>
            </a:r>
            <a:endParaRPr lang="en-US" noProof="0" dirty="0">
              <a:cs typeface="Calibri"/>
            </a:endParaRPr>
          </a:p>
          <a:p>
            <a:r>
              <a:rPr lang="en-US" dirty="0">
                <a:cs typeface="Calibri"/>
              </a:rPr>
              <a:t>However, most proposed entrainment models introduce yet another "fudge factor" for the entrainment rate!</a:t>
            </a:r>
          </a:p>
          <a:p>
            <a:pPr marL="0" indent="0">
              <a:spcBef>
                <a:spcPts val="2400"/>
              </a:spcBef>
              <a:buNone/>
            </a:pPr>
            <a:r>
              <a:rPr lang="en-US" dirty="0">
                <a:cs typeface="Calibri"/>
              </a:rPr>
              <a:t>Please see </a:t>
            </a:r>
            <a:r>
              <a:rPr lang="en-US" dirty="0" err="1">
                <a:cs typeface="Calibri"/>
              </a:rPr>
              <a:t>vPICO</a:t>
            </a:r>
            <a:r>
              <a:rPr lang="en-US" dirty="0">
                <a:cs typeface="Calibri"/>
              </a:rPr>
              <a:t> "Towards</a:t>
            </a:r>
            <a:r>
              <a:rPr lang="en-US" dirty="0">
                <a:ea typeface="+mj-lt"/>
                <a:cs typeface="+mj-lt"/>
              </a:rPr>
              <a:t> an Improved Parameter-Free Entrainment Model for Snow Avalanches" in CR5.2 for details.</a:t>
            </a:r>
          </a:p>
        </p:txBody>
      </p:sp>
    </p:spTree>
    <p:extLst>
      <p:ext uri="{BB962C8B-B14F-4D97-AF65-F5344CB8AC3E}">
        <p14:creationId xmlns:p14="http://schemas.microsoft.com/office/powerpoint/2010/main" val="19568529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9E8FE6-219E-46EA-ACE5-130E24BD276E}"/>
              </a:ext>
            </a:extLst>
          </p:cNvPr>
          <p:cNvSpPr>
            <a:spLocks noGrp="1"/>
          </p:cNvSpPr>
          <p:nvPr>
            <p:ph type="title"/>
          </p:nvPr>
        </p:nvSpPr>
        <p:spPr/>
        <p:txBody>
          <a:bodyPr/>
          <a:lstStyle/>
          <a:p>
            <a:r>
              <a:rPr lang="en-GB">
                <a:latin typeface="Times New Roman"/>
                <a:ea typeface="Cambria Math"/>
                <a:cs typeface="Times New Roman"/>
              </a:rPr>
              <a:t>Modelling of flow-regime changes</a:t>
            </a:r>
            <a:endParaRPr lang="en-US"/>
          </a:p>
        </p:txBody>
      </p:sp>
      <p:pic>
        <p:nvPicPr>
          <p:cNvPr id="9" name="Picture 8">
            <a:hlinkClick r:id="rId3" action="ppaction://hlinksldjump"/>
            <a:extLst>
              <a:ext uri="{FF2B5EF4-FFF2-40B4-BE49-F238E27FC236}">
                <a16:creationId xmlns:a16="http://schemas.microsoft.com/office/drawing/2014/main" id="{0C1B1BAD-F848-4282-B078-148D69645344}"/>
              </a:ext>
            </a:extLst>
          </p:cNvPr>
          <p:cNvPicPr>
            <a:picLocks noChangeAspect="1"/>
          </p:cNvPicPr>
          <p:nvPr/>
        </p:nvPicPr>
        <p:blipFill>
          <a:blip r:embed="rId4">
            <a:clrChange>
              <a:clrFrom>
                <a:srgbClr val="FFFFFF"/>
              </a:clrFrom>
              <a:clrTo>
                <a:srgbClr val="FFFFFF">
                  <a:alpha val="0"/>
                </a:srgbClr>
              </a:clrTo>
            </a:clrChange>
            <a:duotone>
              <a:schemeClr val="accent6">
                <a:shade val="45000"/>
                <a:satMod val="135000"/>
              </a:schemeClr>
              <a:prstClr val="white"/>
            </a:duotone>
          </a:blip>
          <a:stretch>
            <a:fillRect/>
          </a:stretch>
        </p:blipFill>
        <p:spPr>
          <a:xfrm>
            <a:off x="3275856" y="4396841"/>
            <a:ext cx="623181" cy="623181"/>
          </a:xfrm>
          <a:prstGeom prst="rect">
            <a:avLst/>
          </a:prstGeom>
          <a:ln>
            <a:noFill/>
          </a:ln>
        </p:spPr>
      </p:pic>
      <p:pic>
        <p:nvPicPr>
          <p:cNvPr id="10" name="Picture 9">
            <a:hlinkClick r:id="rId5" action="ppaction://hlinksldjump"/>
            <a:extLst>
              <a:ext uri="{FF2B5EF4-FFF2-40B4-BE49-F238E27FC236}">
                <a16:creationId xmlns:a16="http://schemas.microsoft.com/office/drawing/2014/main" id="{D98F8196-AF39-447E-A840-6AB1683CEE66}"/>
              </a:ext>
            </a:extLst>
          </p:cNvPr>
          <p:cNvPicPr>
            <a:picLocks noChangeAspect="1"/>
          </p:cNvPicPr>
          <p:nvPr/>
        </p:nvPicPr>
        <p:blipFill>
          <a:blip r:embed="rId4">
            <a:clrChange>
              <a:clrFrom>
                <a:srgbClr val="FFFFFF"/>
              </a:clrFrom>
              <a:clrTo>
                <a:srgbClr val="FFFFFF">
                  <a:alpha val="0"/>
                </a:srgbClr>
              </a:clrTo>
            </a:clrChange>
            <a:duotone>
              <a:schemeClr val="accent6">
                <a:shade val="45000"/>
                <a:satMod val="135000"/>
              </a:schemeClr>
              <a:prstClr val="white"/>
            </a:duotone>
          </a:blip>
          <a:stretch>
            <a:fillRect/>
          </a:stretch>
        </p:blipFill>
        <p:spPr>
          <a:xfrm flipH="1">
            <a:off x="4933374" y="4396841"/>
            <a:ext cx="623181" cy="623181"/>
          </a:xfrm>
          <a:prstGeom prst="rect">
            <a:avLst/>
          </a:prstGeom>
          <a:ln>
            <a:noFill/>
          </a:ln>
        </p:spPr>
      </p:pic>
      <p:pic>
        <p:nvPicPr>
          <p:cNvPr id="11" name="Picture 10">
            <a:hlinkClick r:id="rId6" action="ppaction://hlinksldjump"/>
            <a:extLst>
              <a:ext uri="{FF2B5EF4-FFF2-40B4-BE49-F238E27FC236}">
                <a16:creationId xmlns:a16="http://schemas.microsoft.com/office/drawing/2014/main" id="{9EDC386C-6D5E-43BA-BBB3-2F966EB3D72C}"/>
              </a:ext>
            </a:extLst>
          </p:cNvPr>
          <p:cNvPicPr>
            <a:picLocks noChangeAspect="1"/>
          </p:cNvPicPr>
          <p:nvPr/>
        </p:nvPicPr>
        <p:blipFill>
          <a:blip r:embed="rId7">
            <a:duotone>
              <a:schemeClr val="accent6">
                <a:shade val="45000"/>
                <a:satMod val="135000"/>
              </a:schemeClr>
              <a:prstClr val="white"/>
            </a:duotone>
          </a:blip>
          <a:stretch>
            <a:fillRect/>
          </a:stretch>
        </p:blipFill>
        <p:spPr>
          <a:xfrm>
            <a:off x="4104615" y="4431530"/>
            <a:ext cx="623181" cy="553803"/>
          </a:xfrm>
          <a:prstGeom prst="rect">
            <a:avLst/>
          </a:prstGeom>
          <a:ln>
            <a:noFill/>
          </a:ln>
        </p:spPr>
      </p:pic>
      <p:sp>
        <p:nvSpPr>
          <p:cNvPr id="12" name="Rectangle 11">
            <a:extLst>
              <a:ext uri="{FF2B5EF4-FFF2-40B4-BE49-F238E27FC236}">
                <a16:creationId xmlns:a16="http://schemas.microsoft.com/office/drawing/2014/main" id="{BBD721AC-0AB2-499E-8556-6696B9CBE956}"/>
              </a:ext>
            </a:extLst>
          </p:cNvPr>
          <p:cNvSpPr/>
          <p:nvPr/>
        </p:nvSpPr>
        <p:spPr>
          <a:xfrm>
            <a:off x="0" y="0"/>
            <a:ext cx="9144000" cy="5143500"/>
          </a:xfrm>
          <a:prstGeom prst="rect">
            <a:avLst/>
          </a:prstGeom>
          <a:noFill/>
          <a:ln w="571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Content Placeholder 2">
            <a:extLst>
              <a:ext uri="{FF2B5EF4-FFF2-40B4-BE49-F238E27FC236}">
                <a16:creationId xmlns:a16="http://schemas.microsoft.com/office/drawing/2014/main" id="{DF15E1E8-06B6-4CFA-AE73-52E63B8C7667}"/>
              </a:ext>
            </a:extLst>
          </p:cNvPr>
          <p:cNvSpPr>
            <a:spLocks noGrp="1"/>
          </p:cNvSpPr>
          <p:nvPr>
            <p:ph idx="1"/>
          </p:nvPr>
        </p:nvSpPr>
        <p:spPr>
          <a:xfrm>
            <a:off x="827584" y="980728"/>
            <a:ext cx="7344816" cy="3531394"/>
          </a:xfrm>
        </p:spPr>
        <p:txBody>
          <a:bodyPr vert="horz" lIns="91440" tIns="45720" rIns="91440" bIns="45720" rtlCol="0" anchor="t">
            <a:normAutofit lnSpcReduction="10000"/>
          </a:bodyPr>
          <a:lstStyle/>
          <a:p>
            <a:pPr marL="0" indent="0">
              <a:buNone/>
            </a:pPr>
            <a:r>
              <a:rPr lang="en-US" dirty="0">
                <a:cs typeface="Arial"/>
              </a:rPr>
              <a:t>Observed in practice:</a:t>
            </a:r>
            <a:endParaRPr lang="en-US" dirty="0"/>
          </a:p>
          <a:p>
            <a:r>
              <a:rPr lang="en-US" dirty="0">
                <a:cs typeface="Arial"/>
              </a:rPr>
              <a:t>Transition dense flow </a:t>
            </a:r>
            <a:r>
              <a:rPr lang="en-US" dirty="0">
                <a:ea typeface="+mj-lt"/>
                <a:cs typeface="+mj-lt"/>
              </a:rPr>
              <a:t>↔ fluidized flow has decisive effect on trajectory, run-out distance and dynamic pressure.</a:t>
            </a:r>
            <a:endParaRPr lang="en-US" dirty="0">
              <a:cs typeface="Calibri"/>
            </a:endParaRPr>
          </a:p>
          <a:p>
            <a:r>
              <a:rPr lang="en-US" dirty="0">
                <a:cs typeface="Calibri"/>
              </a:rPr>
              <a:t>Strongly fluidized flow correlates with light, cold snow.</a:t>
            </a:r>
            <a:endParaRPr lang="en-US" noProof="0" dirty="0">
              <a:cs typeface="Calibri"/>
            </a:endParaRPr>
          </a:p>
          <a:p>
            <a:r>
              <a:rPr lang="en-US" dirty="0">
                <a:cs typeface="Calibri"/>
              </a:rPr>
              <a:t>Variable fraction of avalanche length is fluidized.</a:t>
            </a:r>
          </a:p>
          <a:p>
            <a:pPr marL="0" indent="0">
              <a:spcBef>
                <a:spcPts val="2000"/>
              </a:spcBef>
              <a:buNone/>
            </a:pPr>
            <a:r>
              <a:rPr lang="en-US" dirty="0">
                <a:cs typeface="Calibri"/>
              </a:rPr>
              <a:t>Practical needs:</a:t>
            </a:r>
          </a:p>
          <a:p>
            <a:r>
              <a:rPr lang="en-US" dirty="0">
                <a:cs typeface="Calibri"/>
              </a:rPr>
              <a:t>Reliable, fast, easy-to-use model</a:t>
            </a:r>
          </a:p>
          <a:p>
            <a:r>
              <a:rPr lang="en-US" dirty="0">
                <a:cs typeface="Calibri"/>
              </a:rPr>
              <a:t>Easy-to-follow recipe for range of input parameters</a:t>
            </a:r>
          </a:p>
          <a:p>
            <a:r>
              <a:rPr lang="en-US" dirty="0">
                <a:cs typeface="Calibri"/>
              </a:rPr>
              <a:t>Option to include extra layer for powder-snow cloud</a:t>
            </a:r>
          </a:p>
          <a:p>
            <a:endParaRPr lang="en-GB" dirty="0"/>
          </a:p>
        </p:txBody>
      </p:sp>
    </p:spTree>
    <p:extLst>
      <p:ext uri="{BB962C8B-B14F-4D97-AF65-F5344CB8AC3E}">
        <p14:creationId xmlns:p14="http://schemas.microsoft.com/office/powerpoint/2010/main" val="33092113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495FD-08EE-484E-8F19-B38CB611232A}"/>
              </a:ext>
            </a:extLst>
          </p:cNvPr>
          <p:cNvSpPr>
            <a:spLocks noGrp="1"/>
          </p:cNvSpPr>
          <p:nvPr>
            <p:ph type="title"/>
          </p:nvPr>
        </p:nvSpPr>
        <p:spPr/>
        <p:txBody>
          <a:bodyPr>
            <a:normAutofit fontScale="90000"/>
          </a:bodyPr>
          <a:lstStyle/>
          <a:p>
            <a:r>
              <a:rPr lang="nb-NO" dirty="0" err="1"/>
              <a:t>What</a:t>
            </a:r>
            <a:r>
              <a:rPr lang="nb-NO" dirty="0"/>
              <a:t> </a:t>
            </a:r>
            <a:r>
              <a:rPr lang="nb-NO" dirty="0" err="1"/>
              <a:t>are</a:t>
            </a:r>
            <a:r>
              <a:rPr lang="nb-NO" dirty="0"/>
              <a:t> </a:t>
            </a:r>
            <a:r>
              <a:rPr lang="nb-NO" dirty="0" err="1"/>
              <a:t>the</a:t>
            </a:r>
            <a:r>
              <a:rPr lang="nb-NO" dirty="0"/>
              <a:t> </a:t>
            </a:r>
            <a:r>
              <a:rPr lang="nb-NO" dirty="0" err="1"/>
              <a:t>key</a:t>
            </a:r>
            <a:r>
              <a:rPr lang="nb-NO" dirty="0"/>
              <a:t> elements </a:t>
            </a:r>
            <a:r>
              <a:rPr lang="nb-NO" dirty="0" err="1"/>
              <a:t>of</a:t>
            </a:r>
            <a:r>
              <a:rPr lang="nb-NO" dirty="0"/>
              <a:t> </a:t>
            </a:r>
            <a:r>
              <a:rPr lang="nb-NO" dirty="0" err="1"/>
              <a:t>the</a:t>
            </a:r>
            <a:r>
              <a:rPr lang="nb-NO" dirty="0"/>
              <a:t> </a:t>
            </a:r>
            <a:r>
              <a:rPr lang="nb-NO" dirty="0" err="1"/>
              <a:t>future</a:t>
            </a:r>
            <a:r>
              <a:rPr lang="nb-NO" dirty="0"/>
              <a:t> </a:t>
            </a:r>
            <a:r>
              <a:rPr lang="nb-NO" dirty="0" err="1"/>
              <a:t>model</a:t>
            </a:r>
            <a:r>
              <a:rPr lang="nb-NO" dirty="0"/>
              <a:t>?</a:t>
            </a:r>
            <a:endParaRPr lang="en-US" dirty="0"/>
          </a:p>
        </p:txBody>
      </p:sp>
      <p:sp>
        <p:nvSpPr>
          <p:cNvPr id="3" name="Content Placeholder 2">
            <a:extLst>
              <a:ext uri="{FF2B5EF4-FFF2-40B4-BE49-F238E27FC236}">
                <a16:creationId xmlns:a16="http://schemas.microsoft.com/office/drawing/2014/main" id="{D9F1F605-609A-41D9-AB30-57FD438A23C3}"/>
              </a:ext>
            </a:extLst>
          </p:cNvPr>
          <p:cNvSpPr>
            <a:spLocks noGrp="1"/>
          </p:cNvSpPr>
          <p:nvPr>
            <p:ph idx="1"/>
          </p:nvPr>
        </p:nvSpPr>
        <p:spPr>
          <a:xfrm>
            <a:off x="827584" y="1108823"/>
            <a:ext cx="4006884" cy="3073710"/>
          </a:xfrm>
        </p:spPr>
        <p:txBody>
          <a:bodyPr vert="horz" lIns="91440" tIns="45720" rIns="91440" bIns="45720" rtlCol="0" anchor="t">
            <a:normAutofit/>
          </a:bodyPr>
          <a:lstStyle/>
          <a:p>
            <a:pPr marL="0" indent="0">
              <a:buNone/>
            </a:pPr>
            <a:r>
              <a:rPr lang="en-US" dirty="0">
                <a:cs typeface="Arial"/>
              </a:rPr>
              <a:t>Driving factors for fluidization:</a:t>
            </a:r>
            <a:endParaRPr lang="en-US" dirty="0"/>
          </a:p>
          <a:p>
            <a:r>
              <a:rPr lang="en-US" dirty="0">
                <a:cs typeface="Arial"/>
              </a:rPr>
              <a:t>Snow-particle collisions (granular temperature)</a:t>
            </a:r>
          </a:p>
          <a:p>
            <a:r>
              <a:rPr lang="en-US" dirty="0">
                <a:cs typeface="Arial"/>
              </a:rPr>
              <a:t>Escaping air from compressed </a:t>
            </a:r>
            <a:r>
              <a:rPr lang="en-US" dirty="0"/>
              <a:t>snow cover</a:t>
            </a:r>
          </a:p>
          <a:p>
            <a:pPr marL="0" indent="0">
              <a:spcBef>
                <a:spcPts val="1200"/>
              </a:spcBef>
              <a:buNone/>
            </a:pPr>
            <a:r>
              <a:rPr lang="nb-NO" dirty="0">
                <a:cs typeface="Arial"/>
              </a:rPr>
              <a:t>C</a:t>
            </a:r>
            <a:r>
              <a:rPr lang="en-US" dirty="0" err="1">
                <a:cs typeface="Arial"/>
              </a:rPr>
              <a:t>hallenge</a:t>
            </a:r>
            <a:r>
              <a:rPr lang="en-US" dirty="0">
                <a:cs typeface="Arial"/>
              </a:rPr>
              <a:t>: </a:t>
            </a:r>
            <a:r>
              <a:rPr lang="en-US" dirty="0">
                <a:solidFill>
                  <a:srgbClr val="FFFF00"/>
                </a:solidFill>
                <a:cs typeface="Arial"/>
              </a:rPr>
              <a:t>Simplify this complex system in a meaningful way!</a:t>
            </a:r>
            <a:endParaRPr lang="en-US" dirty="0">
              <a:solidFill>
                <a:srgbClr val="FFFF00"/>
              </a:solidFill>
            </a:endParaRPr>
          </a:p>
        </p:txBody>
      </p:sp>
      <p:pic>
        <p:nvPicPr>
          <p:cNvPr id="5" name="Picture 4" descr="Icon&#10;&#10;Description automatically generated">
            <a:hlinkClick r:id="rId2" action="ppaction://hlinksldjump"/>
            <a:extLst>
              <a:ext uri="{FF2B5EF4-FFF2-40B4-BE49-F238E27FC236}">
                <a16:creationId xmlns:a16="http://schemas.microsoft.com/office/drawing/2014/main" id="{A0BB6CBB-E710-4AA3-9EFB-20B8708852AB}"/>
              </a:ext>
            </a:extLst>
          </p:cNvPr>
          <p:cNvPicPr>
            <a:picLocks noChangeAspect="1"/>
          </p:cNvPicPr>
          <p:nvPr/>
        </p:nvPicPr>
        <p:blipFill>
          <a:blip r:embed="rId3">
            <a:clrChange>
              <a:clrFrom>
                <a:srgbClr val="FFFFFF"/>
              </a:clrFrom>
              <a:clrTo>
                <a:srgbClr val="FFFFFF">
                  <a:alpha val="0"/>
                </a:srgbClr>
              </a:clrTo>
            </a:clrChange>
            <a:duotone>
              <a:schemeClr val="accent6">
                <a:shade val="45000"/>
                <a:satMod val="135000"/>
              </a:schemeClr>
              <a:prstClr val="white"/>
            </a:duotone>
          </a:blip>
          <a:stretch>
            <a:fillRect/>
          </a:stretch>
        </p:blipFill>
        <p:spPr>
          <a:xfrm>
            <a:off x="3275856" y="4396841"/>
            <a:ext cx="623181" cy="623181"/>
          </a:xfrm>
          <a:prstGeom prst="rect">
            <a:avLst/>
          </a:prstGeom>
          <a:ln>
            <a:noFill/>
          </a:ln>
        </p:spPr>
      </p:pic>
      <p:pic>
        <p:nvPicPr>
          <p:cNvPr id="7" name="Picture 6" descr="Icon&#10;&#10;Description automatically generated">
            <a:hlinkClick r:id="rId4" action="ppaction://hlinksldjump"/>
            <a:extLst>
              <a:ext uri="{FF2B5EF4-FFF2-40B4-BE49-F238E27FC236}">
                <a16:creationId xmlns:a16="http://schemas.microsoft.com/office/drawing/2014/main" id="{591F7946-C239-49A2-B636-BDDDCFAD0554}"/>
              </a:ext>
            </a:extLst>
          </p:cNvPr>
          <p:cNvPicPr>
            <a:picLocks noChangeAspect="1"/>
          </p:cNvPicPr>
          <p:nvPr/>
        </p:nvPicPr>
        <p:blipFill>
          <a:blip r:embed="rId5">
            <a:duotone>
              <a:schemeClr val="accent6">
                <a:shade val="45000"/>
                <a:satMod val="135000"/>
              </a:schemeClr>
              <a:prstClr val="white"/>
            </a:duotone>
          </a:blip>
          <a:stretch>
            <a:fillRect/>
          </a:stretch>
        </p:blipFill>
        <p:spPr>
          <a:xfrm>
            <a:off x="4104615" y="4431530"/>
            <a:ext cx="623181" cy="553803"/>
          </a:xfrm>
          <a:prstGeom prst="rect">
            <a:avLst/>
          </a:prstGeom>
          <a:ln>
            <a:noFill/>
          </a:ln>
        </p:spPr>
      </p:pic>
      <p:pic>
        <p:nvPicPr>
          <p:cNvPr id="9" name="Picture 8" descr="Icon&#10;&#10;Description automatically generated">
            <a:hlinkClick r:id="rId6" action="ppaction://hlinksldjump"/>
            <a:extLst>
              <a:ext uri="{FF2B5EF4-FFF2-40B4-BE49-F238E27FC236}">
                <a16:creationId xmlns:a16="http://schemas.microsoft.com/office/drawing/2014/main" id="{70495DBF-520C-4EE8-B06A-E541C696C952}"/>
              </a:ext>
            </a:extLst>
          </p:cNvPr>
          <p:cNvPicPr>
            <a:picLocks noChangeAspect="1"/>
          </p:cNvPicPr>
          <p:nvPr/>
        </p:nvPicPr>
        <p:blipFill>
          <a:blip r:embed="rId3">
            <a:clrChange>
              <a:clrFrom>
                <a:srgbClr val="FFFFFF"/>
              </a:clrFrom>
              <a:clrTo>
                <a:srgbClr val="FFFFFF">
                  <a:alpha val="0"/>
                </a:srgbClr>
              </a:clrTo>
            </a:clrChange>
            <a:duotone>
              <a:schemeClr val="accent6">
                <a:shade val="45000"/>
                <a:satMod val="135000"/>
              </a:schemeClr>
              <a:prstClr val="white"/>
            </a:duotone>
          </a:blip>
          <a:stretch>
            <a:fillRect/>
          </a:stretch>
        </p:blipFill>
        <p:spPr>
          <a:xfrm flipH="1">
            <a:off x="4933374" y="4396841"/>
            <a:ext cx="623181" cy="623181"/>
          </a:xfrm>
          <a:prstGeom prst="rect">
            <a:avLst/>
          </a:prstGeom>
          <a:ln>
            <a:noFill/>
          </a:ln>
        </p:spPr>
      </p:pic>
      <p:sp>
        <p:nvSpPr>
          <p:cNvPr id="8" name="TextBox 7">
            <a:extLst>
              <a:ext uri="{FF2B5EF4-FFF2-40B4-BE49-F238E27FC236}">
                <a16:creationId xmlns:a16="http://schemas.microsoft.com/office/drawing/2014/main" id="{1504179E-3651-4244-8186-155A0C966EF0}"/>
              </a:ext>
            </a:extLst>
          </p:cNvPr>
          <p:cNvSpPr txBox="1"/>
          <p:nvPr/>
        </p:nvSpPr>
        <p:spPr>
          <a:xfrm>
            <a:off x="6375401" y="1108823"/>
            <a:ext cx="1490133" cy="646331"/>
          </a:xfrm>
          <a:prstGeom prst="rect">
            <a:avLst/>
          </a:prstGeom>
          <a:noFill/>
        </p:spPr>
        <p:txBody>
          <a:bodyPr wrap="square" rtlCol="0">
            <a:spAutoFit/>
          </a:bodyPr>
          <a:lstStyle/>
          <a:p>
            <a:r>
              <a:rPr lang="nb-NO" dirty="0" err="1">
                <a:solidFill>
                  <a:schemeClr val="bg1"/>
                </a:solidFill>
              </a:rPr>
              <a:t>Rheological</a:t>
            </a:r>
            <a:r>
              <a:rPr lang="nb-NO" dirty="0">
                <a:solidFill>
                  <a:schemeClr val="bg1"/>
                </a:solidFill>
              </a:rPr>
              <a:t> parameters</a:t>
            </a:r>
            <a:endParaRPr lang="en-US" dirty="0" err="1">
              <a:solidFill>
                <a:schemeClr val="bg1"/>
              </a:solidFill>
            </a:endParaRPr>
          </a:p>
        </p:txBody>
      </p:sp>
      <p:sp>
        <p:nvSpPr>
          <p:cNvPr id="10" name="TextBox 9">
            <a:extLst>
              <a:ext uri="{FF2B5EF4-FFF2-40B4-BE49-F238E27FC236}">
                <a16:creationId xmlns:a16="http://schemas.microsoft.com/office/drawing/2014/main" id="{0A0B8971-F055-48E2-B50B-E8CBBF5481EB}"/>
              </a:ext>
            </a:extLst>
          </p:cNvPr>
          <p:cNvSpPr txBox="1"/>
          <p:nvPr/>
        </p:nvSpPr>
        <p:spPr>
          <a:xfrm>
            <a:off x="5147734" y="2057404"/>
            <a:ext cx="1227667" cy="646331"/>
          </a:xfrm>
          <a:prstGeom prst="rect">
            <a:avLst/>
          </a:prstGeom>
          <a:noFill/>
        </p:spPr>
        <p:txBody>
          <a:bodyPr wrap="square" rtlCol="0">
            <a:spAutoFit/>
          </a:bodyPr>
          <a:lstStyle/>
          <a:p>
            <a:r>
              <a:rPr lang="nb-NO" dirty="0">
                <a:solidFill>
                  <a:schemeClr val="bg1"/>
                </a:solidFill>
              </a:rPr>
              <a:t>Avalanche </a:t>
            </a:r>
            <a:r>
              <a:rPr lang="nb-NO" dirty="0" err="1">
                <a:solidFill>
                  <a:schemeClr val="bg1"/>
                </a:solidFill>
              </a:rPr>
              <a:t>density</a:t>
            </a:r>
            <a:endParaRPr lang="en-US" dirty="0" err="1">
              <a:solidFill>
                <a:schemeClr val="bg1"/>
              </a:solidFill>
            </a:endParaRPr>
          </a:p>
        </p:txBody>
      </p:sp>
      <p:sp>
        <p:nvSpPr>
          <p:cNvPr id="11" name="TextBox 10">
            <a:extLst>
              <a:ext uri="{FF2B5EF4-FFF2-40B4-BE49-F238E27FC236}">
                <a16:creationId xmlns:a16="http://schemas.microsoft.com/office/drawing/2014/main" id="{F5E351BD-5762-45F2-B217-C0BCAF7691D3}"/>
              </a:ext>
            </a:extLst>
          </p:cNvPr>
          <p:cNvSpPr txBox="1"/>
          <p:nvPr/>
        </p:nvSpPr>
        <p:spPr>
          <a:xfrm>
            <a:off x="7611537" y="2048927"/>
            <a:ext cx="1261533" cy="646331"/>
          </a:xfrm>
          <a:prstGeom prst="rect">
            <a:avLst/>
          </a:prstGeom>
          <a:noFill/>
        </p:spPr>
        <p:txBody>
          <a:bodyPr wrap="square" rtlCol="0">
            <a:spAutoFit/>
          </a:bodyPr>
          <a:lstStyle/>
          <a:p>
            <a:r>
              <a:rPr lang="nb-NO" dirty="0" err="1">
                <a:solidFill>
                  <a:schemeClr val="bg1"/>
                </a:solidFill>
              </a:rPr>
              <a:t>Excess</a:t>
            </a:r>
            <a:r>
              <a:rPr lang="nb-NO" dirty="0">
                <a:solidFill>
                  <a:schemeClr val="bg1"/>
                </a:solidFill>
              </a:rPr>
              <a:t> pore </a:t>
            </a:r>
            <a:r>
              <a:rPr lang="nb-NO" dirty="0" err="1">
                <a:solidFill>
                  <a:schemeClr val="bg1"/>
                </a:solidFill>
              </a:rPr>
              <a:t>pressure</a:t>
            </a:r>
            <a:endParaRPr lang="en-US" dirty="0" err="1">
              <a:solidFill>
                <a:schemeClr val="bg1"/>
              </a:solidFill>
            </a:endParaRPr>
          </a:p>
        </p:txBody>
      </p:sp>
      <p:sp>
        <p:nvSpPr>
          <p:cNvPr id="12" name="TextBox 11">
            <a:extLst>
              <a:ext uri="{FF2B5EF4-FFF2-40B4-BE49-F238E27FC236}">
                <a16:creationId xmlns:a16="http://schemas.microsoft.com/office/drawing/2014/main" id="{24A74A30-CBA2-42A0-BEFB-DB367DB7DDBD}"/>
              </a:ext>
            </a:extLst>
          </p:cNvPr>
          <p:cNvSpPr txBox="1"/>
          <p:nvPr/>
        </p:nvSpPr>
        <p:spPr>
          <a:xfrm>
            <a:off x="5384804" y="3217335"/>
            <a:ext cx="1168399" cy="646331"/>
          </a:xfrm>
          <a:prstGeom prst="rect">
            <a:avLst/>
          </a:prstGeom>
          <a:noFill/>
        </p:spPr>
        <p:txBody>
          <a:bodyPr wrap="square" rtlCol="0">
            <a:spAutoFit/>
          </a:bodyPr>
          <a:lstStyle/>
          <a:p>
            <a:r>
              <a:rPr lang="nb-NO" dirty="0">
                <a:solidFill>
                  <a:schemeClr val="bg1"/>
                </a:solidFill>
              </a:rPr>
              <a:t>Avalanche speed</a:t>
            </a:r>
            <a:endParaRPr lang="en-US" dirty="0" err="1">
              <a:solidFill>
                <a:schemeClr val="bg1"/>
              </a:solidFill>
            </a:endParaRPr>
          </a:p>
        </p:txBody>
      </p:sp>
      <p:sp>
        <p:nvSpPr>
          <p:cNvPr id="13" name="TextBox 12">
            <a:extLst>
              <a:ext uri="{FF2B5EF4-FFF2-40B4-BE49-F238E27FC236}">
                <a16:creationId xmlns:a16="http://schemas.microsoft.com/office/drawing/2014/main" id="{22EBF03F-0A14-453F-8A01-DB891D56B69C}"/>
              </a:ext>
            </a:extLst>
          </p:cNvPr>
          <p:cNvSpPr txBox="1"/>
          <p:nvPr/>
        </p:nvSpPr>
        <p:spPr>
          <a:xfrm>
            <a:off x="7289802" y="3242730"/>
            <a:ext cx="1331416" cy="646331"/>
          </a:xfrm>
          <a:prstGeom prst="rect">
            <a:avLst/>
          </a:prstGeom>
          <a:noFill/>
        </p:spPr>
        <p:txBody>
          <a:bodyPr wrap="square" rtlCol="0">
            <a:spAutoFit/>
          </a:bodyPr>
          <a:lstStyle/>
          <a:p>
            <a:r>
              <a:rPr lang="nb-NO" dirty="0" err="1">
                <a:solidFill>
                  <a:schemeClr val="bg1"/>
                </a:solidFill>
              </a:rPr>
              <a:t>Snow</a:t>
            </a:r>
            <a:r>
              <a:rPr lang="nb-NO" dirty="0">
                <a:solidFill>
                  <a:schemeClr val="bg1"/>
                </a:solidFill>
              </a:rPr>
              <a:t>-cover </a:t>
            </a:r>
            <a:r>
              <a:rPr lang="nb-NO" dirty="0" err="1">
                <a:solidFill>
                  <a:schemeClr val="bg1"/>
                </a:solidFill>
              </a:rPr>
              <a:t>properties</a:t>
            </a:r>
            <a:endParaRPr lang="en-US" dirty="0" err="1">
              <a:solidFill>
                <a:schemeClr val="bg1"/>
              </a:solidFill>
            </a:endParaRPr>
          </a:p>
        </p:txBody>
      </p:sp>
      <p:cxnSp>
        <p:nvCxnSpPr>
          <p:cNvPr id="15" name="Straight Arrow Connector 14">
            <a:extLst>
              <a:ext uri="{FF2B5EF4-FFF2-40B4-BE49-F238E27FC236}">
                <a16:creationId xmlns:a16="http://schemas.microsoft.com/office/drawing/2014/main" id="{E1568DA6-AF48-42C1-B4F2-05E6ACB14CC9}"/>
              </a:ext>
            </a:extLst>
          </p:cNvPr>
          <p:cNvCxnSpPr>
            <a:cxnSpLocks/>
            <a:endCxn id="10" idx="0"/>
          </p:cNvCxnSpPr>
          <p:nvPr/>
        </p:nvCxnSpPr>
        <p:spPr>
          <a:xfrm flipH="1">
            <a:off x="5761568" y="1489978"/>
            <a:ext cx="613834" cy="567426"/>
          </a:xfrm>
          <a:prstGeom prst="straightConnector1">
            <a:avLst/>
          </a:prstGeom>
          <a:ln w="44450">
            <a:headEnd type="triangle" w="med" len="lg"/>
            <a:tailEnd type="triangle" w="med" len="lg"/>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86E3A2F4-DEAE-4664-9577-E3E366FCAEDE}"/>
              </a:ext>
            </a:extLst>
          </p:cNvPr>
          <p:cNvCxnSpPr>
            <a:cxnSpLocks/>
          </p:cNvCxnSpPr>
          <p:nvPr/>
        </p:nvCxnSpPr>
        <p:spPr>
          <a:xfrm flipH="1">
            <a:off x="6272784" y="1742962"/>
            <a:ext cx="492762" cy="1499768"/>
          </a:xfrm>
          <a:prstGeom prst="straightConnector1">
            <a:avLst/>
          </a:prstGeom>
          <a:ln w="44450">
            <a:headEnd type="triangle" w="med" len="lg"/>
            <a:tailEnd type="triangle" w="med" len="lg"/>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95E5962B-7E92-4E4A-BA3A-78949E97D3F4}"/>
              </a:ext>
            </a:extLst>
          </p:cNvPr>
          <p:cNvCxnSpPr>
            <a:cxnSpLocks/>
          </p:cNvCxnSpPr>
          <p:nvPr/>
        </p:nvCxnSpPr>
        <p:spPr>
          <a:xfrm>
            <a:off x="5680459" y="2693938"/>
            <a:ext cx="233509" cy="567426"/>
          </a:xfrm>
          <a:prstGeom prst="straightConnector1">
            <a:avLst/>
          </a:prstGeom>
          <a:ln w="44450">
            <a:headEnd type="triangle" w="med" len="lg"/>
            <a:tailEnd type="triangle" w="med" len="lg"/>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23B3F80E-1964-4ABA-91E6-7AB1C23F3661}"/>
              </a:ext>
            </a:extLst>
          </p:cNvPr>
          <p:cNvCxnSpPr>
            <a:cxnSpLocks/>
          </p:cNvCxnSpPr>
          <p:nvPr/>
        </p:nvCxnSpPr>
        <p:spPr>
          <a:xfrm>
            <a:off x="6917946" y="1785634"/>
            <a:ext cx="582505" cy="1499768"/>
          </a:xfrm>
          <a:prstGeom prst="straightConnector1">
            <a:avLst/>
          </a:prstGeom>
          <a:ln w="44450">
            <a:headEnd type="triangle" w="med" len="lg"/>
            <a:tailEnd type="triangle" w="med" len="lg"/>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248B2B1F-D7D2-4D3F-987B-B7A83C5EED84}"/>
              </a:ext>
            </a:extLst>
          </p:cNvPr>
          <p:cNvCxnSpPr>
            <a:cxnSpLocks/>
            <a:stCxn id="11" idx="2"/>
          </p:cNvCxnSpPr>
          <p:nvPr/>
        </p:nvCxnSpPr>
        <p:spPr>
          <a:xfrm flipH="1">
            <a:off x="7955510" y="2695258"/>
            <a:ext cx="286794" cy="590144"/>
          </a:xfrm>
          <a:prstGeom prst="straightConnector1">
            <a:avLst/>
          </a:prstGeom>
          <a:ln w="44450">
            <a:headEnd type="triangle" w="med" len="lg"/>
            <a:tailEnd type="triangle" w="med" len="lg"/>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99F7EE5B-6689-4A8B-A6C2-FE98ECAA6E4E}"/>
              </a:ext>
            </a:extLst>
          </p:cNvPr>
          <p:cNvCxnSpPr>
            <a:cxnSpLocks/>
          </p:cNvCxnSpPr>
          <p:nvPr/>
        </p:nvCxnSpPr>
        <p:spPr>
          <a:xfrm>
            <a:off x="7611226" y="1501455"/>
            <a:ext cx="695253" cy="601690"/>
          </a:xfrm>
          <a:prstGeom prst="straightConnector1">
            <a:avLst/>
          </a:prstGeom>
          <a:ln w="44450">
            <a:headEnd type="triangle" w="med" len="lg"/>
            <a:tailEnd type="triangle" w="med" len="lg"/>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CC5E1208-92CF-43C1-9C25-4BA0B384D1EA}"/>
              </a:ext>
            </a:extLst>
          </p:cNvPr>
          <p:cNvCxnSpPr>
            <a:cxnSpLocks/>
            <a:endCxn id="11" idx="1"/>
          </p:cNvCxnSpPr>
          <p:nvPr/>
        </p:nvCxnSpPr>
        <p:spPr>
          <a:xfrm flipV="1">
            <a:off x="6235338" y="2372093"/>
            <a:ext cx="1376199" cy="8476"/>
          </a:xfrm>
          <a:prstGeom prst="straightConnector1">
            <a:avLst/>
          </a:prstGeom>
          <a:ln w="44450">
            <a:headEnd type="triangle" w="med" len="lg"/>
            <a:tailEnd type="triangle" w="med" len="lg"/>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1D6F273F-DCAB-4A51-9A35-65B6FFB50CC5}"/>
              </a:ext>
            </a:extLst>
          </p:cNvPr>
          <p:cNvCxnSpPr>
            <a:cxnSpLocks/>
          </p:cNvCxnSpPr>
          <p:nvPr/>
        </p:nvCxnSpPr>
        <p:spPr>
          <a:xfrm>
            <a:off x="6521427" y="3735276"/>
            <a:ext cx="885129" cy="0"/>
          </a:xfrm>
          <a:prstGeom prst="straightConnector1">
            <a:avLst/>
          </a:prstGeom>
          <a:ln w="44450">
            <a:headEnd type="triangle" w="med" len="lg"/>
            <a:tailEnd type="triangle" w="med"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43063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B2B9F-51F1-43D0-94A9-74CF8C220006}"/>
              </a:ext>
            </a:extLst>
          </p:cNvPr>
          <p:cNvSpPr>
            <a:spLocks noGrp="1"/>
          </p:cNvSpPr>
          <p:nvPr>
            <p:ph type="title"/>
          </p:nvPr>
        </p:nvSpPr>
        <p:spPr/>
        <p:txBody>
          <a:bodyPr/>
          <a:lstStyle/>
          <a:p>
            <a:r>
              <a:rPr lang="en-GB" noProof="0"/>
              <a:t>Authors and project information</a:t>
            </a:r>
          </a:p>
        </p:txBody>
      </p:sp>
      <p:grpSp>
        <p:nvGrpSpPr>
          <p:cNvPr id="22" name="Group 21">
            <a:extLst>
              <a:ext uri="{FF2B5EF4-FFF2-40B4-BE49-F238E27FC236}">
                <a16:creationId xmlns:a16="http://schemas.microsoft.com/office/drawing/2014/main" id="{27487709-CA03-4D22-BF72-5A24235BC174}"/>
              </a:ext>
            </a:extLst>
          </p:cNvPr>
          <p:cNvGrpSpPr/>
          <p:nvPr/>
        </p:nvGrpSpPr>
        <p:grpSpPr>
          <a:xfrm>
            <a:off x="755576" y="1023578"/>
            <a:ext cx="4896543" cy="3096344"/>
            <a:chOff x="683568" y="798227"/>
            <a:chExt cx="4896543" cy="3096344"/>
          </a:xfrm>
          <a:solidFill>
            <a:schemeClr val="bg1">
              <a:lumMod val="50000"/>
            </a:schemeClr>
          </a:solidFill>
        </p:grpSpPr>
        <p:sp>
          <p:nvSpPr>
            <p:cNvPr id="21" name="Rectangle: Rounded Corners 20">
              <a:extLst>
                <a:ext uri="{FF2B5EF4-FFF2-40B4-BE49-F238E27FC236}">
                  <a16:creationId xmlns:a16="http://schemas.microsoft.com/office/drawing/2014/main" id="{BD10A518-BF08-41E3-B407-383F0C986906}"/>
                </a:ext>
              </a:extLst>
            </p:cNvPr>
            <p:cNvSpPr/>
            <p:nvPr/>
          </p:nvSpPr>
          <p:spPr>
            <a:xfrm>
              <a:off x="683568" y="798227"/>
              <a:ext cx="4801107" cy="3096344"/>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5" name="Rectangle 4">
              <a:extLst>
                <a:ext uri="{FF2B5EF4-FFF2-40B4-BE49-F238E27FC236}">
                  <a16:creationId xmlns:a16="http://schemas.microsoft.com/office/drawing/2014/main" id="{BE8FDD09-79BF-48C8-BE5F-9D4FC20A034B}"/>
                </a:ext>
              </a:extLst>
            </p:cNvPr>
            <p:cNvSpPr/>
            <p:nvPr/>
          </p:nvSpPr>
          <p:spPr>
            <a:xfrm>
              <a:off x="779005" y="987574"/>
              <a:ext cx="1853952" cy="369332"/>
            </a:xfrm>
            <a:prstGeom prst="rect">
              <a:avLst/>
            </a:prstGeom>
            <a:grpFill/>
          </p:spPr>
          <p:txBody>
            <a:bodyPr wrap="square">
              <a:spAutoFit/>
            </a:bodyPr>
            <a:lstStyle/>
            <a:p>
              <a:r>
                <a:rPr lang="en-GB">
                  <a:solidFill>
                    <a:schemeClr val="bg1"/>
                  </a:solidFill>
                  <a:hlinkClick r:id="rId2"/>
                </a:rPr>
                <a:t>Christian Jaedicke</a:t>
              </a:r>
              <a:endParaRPr lang="en-GB">
                <a:solidFill>
                  <a:schemeClr val="bg1"/>
                </a:solidFill>
              </a:endParaRPr>
            </a:p>
          </p:txBody>
        </p:sp>
        <p:sp>
          <p:nvSpPr>
            <p:cNvPr id="6" name="Rectangle 5">
              <a:extLst>
                <a:ext uri="{FF2B5EF4-FFF2-40B4-BE49-F238E27FC236}">
                  <a16:creationId xmlns:a16="http://schemas.microsoft.com/office/drawing/2014/main" id="{356E5C06-4B82-4059-805A-19BA89C9181A}"/>
                </a:ext>
              </a:extLst>
            </p:cNvPr>
            <p:cNvSpPr/>
            <p:nvPr/>
          </p:nvSpPr>
          <p:spPr>
            <a:xfrm>
              <a:off x="779005" y="1648506"/>
              <a:ext cx="1459246" cy="369332"/>
            </a:xfrm>
            <a:prstGeom prst="rect">
              <a:avLst/>
            </a:prstGeom>
            <a:grpFill/>
          </p:spPr>
          <p:txBody>
            <a:bodyPr wrap="none">
              <a:spAutoFit/>
            </a:bodyPr>
            <a:lstStyle/>
            <a:p>
              <a:r>
                <a:rPr lang="en-GB">
                  <a:solidFill>
                    <a:schemeClr val="bg1"/>
                  </a:solidFill>
                  <a:hlinkClick r:id="rId3"/>
                </a:rPr>
                <a:t>Hedda Breien</a:t>
              </a:r>
              <a:endParaRPr lang="en-GB">
                <a:solidFill>
                  <a:schemeClr val="bg1"/>
                </a:solidFill>
              </a:endParaRPr>
            </a:p>
          </p:txBody>
        </p:sp>
        <p:sp>
          <p:nvSpPr>
            <p:cNvPr id="7" name="Rectangle 6">
              <a:extLst>
                <a:ext uri="{FF2B5EF4-FFF2-40B4-BE49-F238E27FC236}">
                  <a16:creationId xmlns:a16="http://schemas.microsoft.com/office/drawing/2014/main" id="{2082C497-1C07-4C60-B30F-D2FB7816E75E}"/>
                </a:ext>
              </a:extLst>
            </p:cNvPr>
            <p:cNvSpPr/>
            <p:nvPr/>
          </p:nvSpPr>
          <p:spPr>
            <a:xfrm>
              <a:off x="779005" y="1318040"/>
              <a:ext cx="1435008" cy="369332"/>
            </a:xfrm>
            <a:prstGeom prst="rect">
              <a:avLst/>
            </a:prstGeom>
            <a:grpFill/>
          </p:spPr>
          <p:txBody>
            <a:bodyPr wrap="none">
              <a:spAutoFit/>
            </a:bodyPr>
            <a:lstStyle/>
            <a:p>
              <a:r>
                <a:rPr lang="en-GB">
                  <a:solidFill>
                    <a:schemeClr val="bg1"/>
                  </a:solidFill>
                  <a:hlinkClick r:id="rId4"/>
                </a:rPr>
                <a:t>Ulrik Domaas</a:t>
              </a:r>
              <a:endParaRPr lang="en-GB">
                <a:solidFill>
                  <a:schemeClr val="bg1"/>
                </a:solidFill>
              </a:endParaRPr>
            </a:p>
          </p:txBody>
        </p:sp>
        <p:sp>
          <p:nvSpPr>
            <p:cNvPr id="8" name="Rectangle 7">
              <a:extLst>
                <a:ext uri="{FF2B5EF4-FFF2-40B4-BE49-F238E27FC236}">
                  <a16:creationId xmlns:a16="http://schemas.microsoft.com/office/drawing/2014/main" id="{5D183626-3E52-4438-843B-29BD3BC875E3}"/>
                </a:ext>
              </a:extLst>
            </p:cNvPr>
            <p:cNvSpPr/>
            <p:nvPr/>
          </p:nvSpPr>
          <p:spPr>
            <a:xfrm>
              <a:off x="3347864" y="984241"/>
              <a:ext cx="2232247" cy="369332"/>
            </a:xfrm>
            <a:prstGeom prst="rect">
              <a:avLst/>
            </a:prstGeom>
            <a:noFill/>
          </p:spPr>
          <p:txBody>
            <a:bodyPr wrap="square">
              <a:spAutoFit/>
            </a:bodyPr>
            <a:lstStyle/>
            <a:p>
              <a:r>
                <a:rPr lang="en-GB">
                  <a:solidFill>
                    <a:schemeClr val="bg1"/>
                  </a:solidFill>
                  <a:hlinkClick r:id="rId5"/>
                </a:rPr>
                <a:t>Regula Frauenfelder</a:t>
              </a:r>
              <a:endParaRPr lang="en-GB">
                <a:solidFill>
                  <a:schemeClr val="bg1"/>
                </a:solidFill>
              </a:endParaRPr>
            </a:p>
          </p:txBody>
        </p:sp>
        <p:sp>
          <p:nvSpPr>
            <p:cNvPr id="9" name="Rectangle 8">
              <a:extLst>
                <a:ext uri="{FF2B5EF4-FFF2-40B4-BE49-F238E27FC236}">
                  <a16:creationId xmlns:a16="http://schemas.microsoft.com/office/drawing/2014/main" id="{3374449E-9059-46F0-8B82-F3C8355EACE3}"/>
                </a:ext>
              </a:extLst>
            </p:cNvPr>
            <p:cNvSpPr/>
            <p:nvPr/>
          </p:nvSpPr>
          <p:spPr>
            <a:xfrm>
              <a:off x="3347864" y="1315183"/>
              <a:ext cx="1309654" cy="369332"/>
            </a:xfrm>
            <a:prstGeom prst="rect">
              <a:avLst/>
            </a:prstGeom>
            <a:grpFill/>
          </p:spPr>
          <p:txBody>
            <a:bodyPr wrap="none">
              <a:spAutoFit/>
            </a:bodyPr>
            <a:lstStyle/>
            <a:p>
              <a:r>
                <a:rPr lang="en-GB">
                  <a:solidFill>
                    <a:schemeClr val="bg1"/>
                  </a:solidFill>
                  <a:hlinkClick r:id="rId6"/>
                </a:rPr>
                <a:t>Peter Gauer</a:t>
              </a:r>
              <a:endParaRPr lang="en-GB">
                <a:solidFill>
                  <a:schemeClr val="bg1"/>
                </a:solidFill>
              </a:endParaRPr>
            </a:p>
          </p:txBody>
        </p:sp>
        <p:sp>
          <p:nvSpPr>
            <p:cNvPr id="10" name="Rectangle 9">
              <a:extLst>
                <a:ext uri="{FF2B5EF4-FFF2-40B4-BE49-F238E27FC236}">
                  <a16:creationId xmlns:a16="http://schemas.microsoft.com/office/drawing/2014/main" id="{446F0F9F-2A8B-49CE-89C0-95C22568DCD9}"/>
                </a:ext>
              </a:extLst>
            </p:cNvPr>
            <p:cNvSpPr/>
            <p:nvPr/>
          </p:nvSpPr>
          <p:spPr>
            <a:xfrm>
              <a:off x="3347864" y="1646125"/>
              <a:ext cx="1632242" cy="369332"/>
            </a:xfrm>
            <a:prstGeom prst="rect">
              <a:avLst/>
            </a:prstGeom>
            <a:grpFill/>
          </p:spPr>
          <p:txBody>
            <a:bodyPr wrap="none">
              <a:spAutoFit/>
            </a:bodyPr>
            <a:lstStyle/>
            <a:p>
              <a:r>
                <a:rPr lang="en-GB">
                  <a:solidFill>
                    <a:schemeClr val="bg1"/>
                  </a:solidFill>
                  <a:hlinkClick r:id="rId7"/>
                </a:rPr>
                <a:t>Graham Gilbert</a:t>
              </a:r>
              <a:endParaRPr lang="en-GB">
                <a:solidFill>
                  <a:schemeClr val="bg1"/>
                </a:solidFill>
              </a:endParaRPr>
            </a:p>
          </p:txBody>
        </p:sp>
        <p:sp>
          <p:nvSpPr>
            <p:cNvPr id="11" name="Rectangle 10">
              <a:extLst>
                <a:ext uri="{FF2B5EF4-FFF2-40B4-BE49-F238E27FC236}">
                  <a16:creationId xmlns:a16="http://schemas.microsoft.com/office/drawing/2014/main" id="{1699C083-8D16-4A8E-9C55-CD75DB2CF3B7}"/>
                </a:ext>
              </a:extLst>
            </p:cNvPr>
            <p:cNvSpPr/>
            <p:nvPr/>
          </p:nvSpPr>
          <p:spPr>
            <a:xfrm>
              <a:off x="779004" y="2639904"/>
              <a:ext cx="2383168" cy="369332"/>
            </a:xfrm>
            <a:prstGeom prst="rect">
              <a:avLst/>
            </a:prstGeom>
            <a:grpFill/>
          </p:spPr>
          <p:txBody>
            <a:bodyPr wrap="square">
              <a:spAutoFit/>
            </a:bodyPr>
            <a:lstStyle/>
            <a:p>
              <a:r>
                <a:rPr lang="en-GB">
                  <a:solidFill>
                    <a:schemeClr val="bg1"/>
                  </a:solidFill>
                  <a:hlinkClick r:id="rId8"/>
                </a:rPr>
                <a:t>Kjersti </a:t>
              </a:r>
              <a:r>
                <a:rPr lang="en-GB" err="1">
                  <a:solidFill>
                    <a:schemeClr val="bg1"/>
                  </a:solidFill>
                  <a:hlinkClick r:id="rId8"/>
                </a:rPr>
                <a:t>Gleditsch</a:t>
              </a:r>
              <a:r>
                <a:rPr lang="en-GB">
                  <a:solidFill>
                    <a:schemeClr val="bg1"/>
                  </a:solidFill>
                  <a:hlinkClick r:id="rId8"/>
                </a:rPr>
                <a:t> Gisnås</a:t>
              </a:r>
              <a:endParaRPr lang="en-GB">
                <a:solidFill>
                  <a:schemeClr val="bg1"/>
                </a:solidFill>
              </a:endParaRPr>
            </a:p>
          </p:txBody>
        </p:sp>
        <p:sp>
          <p:nvSpPr>
            <p:cNvPr id="12" name="Rectangle 11">
              <a:extLst>
                <a:ext uri="{FF2B5EF4-FFF2-40B4-BE49-F238E27FC236}">
                  <a16:creationId xmlns:a16="http://schemas.microsoft.com/office/drawing/2014/main" id="{EE4E0BC4-EB1C-48DC-8A44-CFC8349F03D6}"/>
                </a:ext>
              </a:extLst>
            </p:cNvPr>
            <p:cNvSpPr/>
            <p:nvPr/>
          </p:nvSpPr>
          <p:spPr>
            <a:xfrm>
              <a:off x="779005" y="3300838"/>
              <a:ext cx="1653081" cy="369332"/>
            </a:xfrm>
            <a:prstGeom prst="rect">
              <a:avLst/>
            </a:prstGeom>
            <a:grpFill/>
          </p:spPr>
          <p:txBody>
            <a:bodyPr wrap="none">
              <a:spAutoFit/>
            </a:bodyPr>
            <a:lstStyle/>
            <a:p>
              <a:r>
                <a:rPr lang="en-GB">
                  <a:solidFill>
                    <a:schemeClr val="bg1"/>
                  </a:solidFill>
                  <a:hlinkClick r:id="rId9"/>
                </a:rPr>
                <a:t>Sylfest Glimsdal</a:t>
              </a:r>
              <a:endParaRPr lang="en-GB">
                <a:solidFill>
                  <a:schemeClr val="bg1"/>
                </a:solidFill>
              </a:endParaRPr>
            </a:p>
          </p:txBody>
        </p:sp>
        <p:sp>
          <p:nvSpPr>
            <p:cNvPr id="13" name="Rectangle 12">
              <a:extLst>
                <a:ext uri="{FF2B5EF4-FFF2-40B4-BE49-F238E27FC236}">
                  <a16:creationId xmlns:a16="http://schemas.microsoft.com/office/drawing/2014/main" id="{EA911DE9-23D5-4929-BD47-B4D6DA8CFB68}"/>
                </a:ext>
              </a:extLst>
            </p:cNvPr>
            <p:cNvSpPr/>
            <p:nvPr/>
          </p:nvSpPr>
          <p:spPr>
            <a:xfrm>
              <a:off x="3347864" y="2638951"/>
              <a:ext cx="1791709" cy="369332"/>
            </a:xfrm>
            <a:prstGeom prst="rect">
              <a:avLst/>
            </a:prstGeom>
            <a:grpFill/>
          </p:spPr>
          <p:txBody>
            <a:bodyPr wrap="none">
              <a:spAutoFit/>
            </a:bodyPr>
            <a:lstStyle/>
            <a:p>
              <a:r>
                <a:rPr lang="en-GB">
                  <a:solidFill>
                    <a:schemeClr val="bg1"/>
                  </a:solidFill>
                  <a:hlinkClick r:id="rId10"/>
                </a:rPr>
                <a:t>Håkon Heyerdahl</a:t>
              </a:r>
              <a:endParaRPr lang="en-GB">
                <a:solidFill>
                  <a:schemeClr val="bg1"/>
                </a:solidFill>
              </a:endParaRPr>
            </a:p>
          </p:txBody>
        </p:sp>
        <p:sp>
          <p:nvSpPr>
            <p:cNvPr id="14" name="Rectangle 13">
              <a:extLst>
                <a:ext uri="{FF2B5EF4-FFF2-40B4-BE49-F238E27FC236}">
                  <a16:creationId xmlns:a16="http://schemas.microsoft.com/office/drawing/2014/main" id="{FCB6F914-0B9B-478E-82B0-F1784CA887D2}"/>
                </a:ext>
              </a:extLst>
            </p:cNvPr>
            <p:cNvSpPr/>
            <p:nvPr/>
          </p:nvSpPr>
          <p:spPr>
            <a:xfrm>
              <a:off x="3347864" y="2969893"/>
              <a:ext cx="1303049" cy="369332"/>
            </a:xfrm>
            <a:prstGeom prst="rect">
              <a:avLst/>
            </a:prstGeom>
            <a:grpFill/>
          </p:spPr>
          <p:txBody>
            <a:bodyPr wrap="none">
              <a:spAutoFit/>
            </a:bodyPr>
            <a:lstStyle/>
            <a:p>
              <a:r>
                <a:rPr lang="en-GB">
                  <a:solidFill>
                    <a:schemeClr val="bg1"/>
                  </a:solidFill>
                  <a:hlinkClick r:id="rId11"/>
                </a:rPr>
                <a:t>Dieter Issler</a:t>
              </a:r>
              <a:endParaRPr lang="en-GB">
                <a:solidFill>
                  <a:schemeClr val="bg1"/>
                </a:solidFill>
              </a:endParaRPr>
            </a:p>
          </p:txBody>
        </p:sp>
        <p:sp>
          <p:nvSpPr>
            <p:cNvPr id="15" name="Rectangle 14">
              <a:extLst>
                <a:ext uri="{FF2B5EF4-FFF2-40B4-BE49-F238E27FC236}">
                  <a16:creationId xmlns:a16="http://schemas.microsoft.com/office/drawing/2014/main" id="{5DFE292B-2063-4BB4-B792-81560B6B07CD}"/>
                </a:ext>
              </a:extLst>
            </p:cNvPr>
            <p:cNvSpPr/>
            <p:nvPr/>
          </p:nvSpPr>
          <p:spPr>
            <a:xfrm>
              <a:off x="3347864" y="3300838"/>
              <a:ext cx="1816203" cy="369332"/>
            </a:xfrm>
            <a:prstGeom prst="rect">
              <a:avLst/>
            </a:prstGeom>
            <a:grpFill/>
          </p:spPr>
          <p:txBody>
            <a:bodyPr wrap="none">
              <a:spAutoFit/>
            </a:bodyPr>
            <a:lstStyle/>
            <a:p>
              <a:r>
                <a:rPr lang="en-GB">
                  <a:solidFill>
                    <a:schemeClr val="bg1"/>
                  </a:solidFill>
                  <a:hlinkClick r:id="rId12"/>
                </a:rPr>
                <a:t>Henrik Langeland</a:t>
              </a:r>
              <a:endParaRPr lang="en-GB">
                <a:solidFill>
                  <a:schemeClr val="bg1"/>
                </a:solidFill>
              </a:endParaRPr>
            </a:p>
          </p:txBody>
        </p:sp>
        <p:sp>
          <p:nvSpPr>
            <p:cNvPr id="16" name="Rectangle 15">
              <a:extLst>
                <a:ext uri="{FF2B5EF4-FFF2-40B4-BE49-F238E27FC236}">
                  <a16:creationId xmlns:a16="http://schemas.microsoft.com/office/drawing/2014/main" id="{58E8A9C9-B4A6-4580-A03B-FA8A242905D2}"/>
                </a:ext>
              </a:extLst>
            </p:cNvPr>
            <p:cNvSpPr/>
            <p:nvPr/>
          </p:nvSpPr>
          <p:spPr>
            <a:xfrm>
              <a:off x="3347864" y="2308009"/>
              <a:ext cx="1606017" cy="369332"/>
            </a:xfrm>
            <a:prstGeom prst="rect">
              <a:avLst/>
            </a:prstGeom>
            <a:grpFill/>
          </p:spPr>
          <p:txBody>
            <a:bodyPr wrap="none">
              <a:spAutoFit/>
            </a:bodyPr>
            <a:lstStyle/>
            <a:p>
              <a:r>
                <a:rPr lang="en-GB">
                  <a:solidFill>
                    <a:schemeClr val="bg1"/>
                  </a:solidFill>
                  <a:hlinkClick r:id="rId13"/>
                </a:rPr>
                <a:t>Zhongqiang Liu</a:t>
              </a:r>
              <a:endParaRPr lang="en-GB">
                <a:solidFill>
                  <a:schemeClr val="bg1"/>
                </a:solidFill>
              </a:endParaRPr>
            </a:p>
          </p:txBody>
        </p:sp>
        <p:sp>
          <p:nvSpPr>
            <p:cNvPr id="17" name="Rectangle 16">
              <a:extLst>
                <a:ext uri="{FF2B5EF4-FFF2-40B4-BE49-F238E27FC236}">
                  <a16:creationId xmlns:a16="http://schemas.microsoft.com/office/drawing/2014/main" id="{DCC27693-98F8-478C-A0F2-46472A683001}"/>
                </a:ext>
              </a:extLst>
            </p:cNvPr>
            <p:cNvSpPr/>
            <p:nvPr/>
          </p:nvSpPr>
          <p:spPr>
            <a:xfrm>
              <a:off x="779004" y="2970370"/>
              <a:ext cx="1735097" cy="369332"/>
            </a:xfrm>
            <a:prstGeom prst="rect">
              <a:avLst/>
            </a:prstGeom>
            <a:grpFill/>
          </p:spPr>
          <p:txBody>
            <a:bodyPr wrap="square">
              <a:spAutoFit/>
            </a:bodyPr>
            <a:lstStyle/>
            <a:p>
              <a:r>
                <a:rPr lang="en-GB">
                  <a:solidFill>
                    <a:schemeClr val="bg1"/>
                  </a:solidFill>
                  <a:hlinkClick r:id="rId14"/>
                </a:rPr>
                <a:t>Kate Robinson</a:t>
              </a:r>
              <a:endParaRPr lang="en-GB">
                <a:solidFill>
                  <a:schemeClr val="bg1"/>
                </a:solidFill>
              </a:endParaRPr>
            </a:p>
          </p:txBody>
        </p:sp>
        <p:sp>
          <p:nvSpPr>
            <p:cNvPr id="18" name="Rectangle 17">
              <a:extLst>
                <a:ext uri="{FF2B5EF4-FFF2-40B4-BE49-F238E27FC236}">
                  <a16:creationId xmlns:a16="http://schemas.microsoft.com/office/drawing/2014/main" id="{B1C1F606-C01C-4895-825B-E7EF9E8B5FF7}"/>
                </a:ext>
              </a:extLst>
            </p:cNvPr>
            <p:cNvSpPr/>
            <p:nvPr/>
          </p:nvSpPr>
          <p:spPr>
            <a:xfrm>
              <a:off x="779005" y="2309438"/>
              <a:ext cx="1349408" cy="369332"/>
            </a:xfrm>
            <a:prstGeom prst="rect">
              <a:avLst/>
            </a:prstGeom>
            <a:grpFill/>
          </p:spPr>
          <p:txBody>
            <a:bodyPr wrap="none">
              <a:spAutoFit/>
            </a:bodyPr>
            <a:lstStyle/>
            <a:p>
              <a:r>
                <a:rPr lang="en-GB">
                  <a:solidFill>
                    <a:schemeClr val="bg1"/>
                  </a:solidFill>
                  <a:hlinkClick r:id="rId15"/>
                </a:rPr>
                <a:t>Sean Salazar</a:t>
              </a:r>
              <a:endParaRPr lang="en-GB">
                <a:solidFill>
                  <a:schemeClr val="bg1"/>
                </a:solidFill>
              </a:endParaRPr>
            </a:p>
          </p:txBody>
        </p:sp>
        <p:sp>
          <p:nvSpPr>
            <p:cNvPr id="19" name="Rectangle 18">
              <a:extLst>
                <a:ext uri="{FF2B5EF4-FFF2-40B4-BE49-F238E27FC236}">
                  <a16:creationId xmlns:a16="http://schemas.microsoft.com/office/drawing/2014/main" id="{6E4F4200-C994-4A75-B70B-16ED1116F69A}"/>
                </a:ext>
              </a:extLst>
            </p:cNvPr>
            <p:cNvSpPr/>
            <p:nvPr/>
          </p:nvSpPr>
          <p:spPr>
            <a:xfrm>
              <a:off x="3347864" y="1977067"/>
              <a:ext cx="1228670" cy="369332"/>
            </a:xfrm>
            <a:prstGeom prst="rect">
              <a:avLst/>
            </a:prstGeom>
            <a:grpFill/>
          </p:spPr>
          <p:txBody>
            <a:bodyPr wrap="none">
              <a:spAutoFit/>
            </a:bodyPr>
            <a:lstStyle/>
            <a:p>
              <a:r>
                <a:rPr lang="en-GB">
                  <a:solidFill>
                    <a:schemeClr val="bg1"/>
                  </a:solidFill>
                  <a:hlinkClick r:id="rId16"/>
                </a:rPr>
                <a:t>Katrine Mo</a:t>
              </a:r>
              <a:endParaRPr lang="en-GB">
                <a:solidFill>
                  <a:schemeClr val="bg1"/>
                </a:solidFill>
              </a:endParaRPr>
            </a:p>
          </p:txBody>
        </p:sp>
        <p:sp>
          <p:nvSpPr>
            <p:cNvPr id="20" name="Rectangle 19">
              <a:extLst>
                <a:ext uri="{FF2B5EF4-FFF2-40B4-BE49-F238E27FC236}">
                  <a16:creationId xmlns:a16="http://schemas.microsoft.com/office/drawing/2014/main" id="{21CD2FE4-D917-4AF7-ABB9-00F2D8BCC5D2}"/>
                </a:ext>
              </a:extLst>
            </p:cNvPr>
            <p:cNvSpPr/>
            <p:nvPr/>
          </p:nvSpPr>
          <p:spPr>
            <a:xfrm>
              <a:off x="779005" y="1978972"/>
              <a:ext cx="1757532" cy="369332"/>
            </a:xfrm>
            <a:prstGeom prst="rect">
              <a:avLst/>
            </a:prstGeom>
            <a:grpFill/>
          </p:spPr>
          <p:txBody>
            <a:bodyPr wrap="none">
              <a:spAutoFit/>
            </a:bodyPr>
            <a:lstStyle/>
            <a:p>
              <a:r>
                <a:rPr lang="en-GB">
                  <a:solidFill>
                    <a:schemeClr val="bg1"/>
                  </a:solidFill>
                  <a:hlinkClick r:id="rId17"/>
                </a:rPr>
                <a:t>Frode Sandersen</a:t>
              </a:r>
              <a:endParaRPr lang="en-GB">
                <a:solidFill>
                  <a:schemeClr val="bg1"/>
                </a:solidFill>
              </a:endParaRPr>
            </a:p>
          </p:txBody>
        </p:sp>
      </p:grpSp>
      <p:sp>
        <p:nvSpPr>
          <p:cNvPr id="23" name="Rectangle: Rounded Corners 22">
            <a:extLst>
              <a:ext uri="{FF2B5EF4-FFF2-40B4-BE49-F238E27FC236}">
                <a16:creationId xmlns:a16="http://schemas.microsoft.com/office/drawing/2014/main" id="{49D17891-910F-40CB-81BE-18726395253B}"/>
              </a:ext>
            </a:extLst>
          </p:cNvPr>
          <p:cNvSpPr/>
          <p:nvPr/>
        </p:nvSpPr>
        <p:spPr>
          <a:xfrm>
            <a:off x="5799656" y="1027114"/>
            <a:ext cx="3096344" cy="3096344"/>
          </a:xfrm>
          <a:prstGeom prst="round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dirty="0">
                <a:solidFill>
                  <a:schemeClr val="bg1"/>
                </a:solidFill>
              </a:rPr>
              <a:t>The </a:t>
            </a:r>
            <a:r>
              <a:rPr lang="en-GB" dirty="0">
                <a:solidFill>
                  <a:schemeClr val="bg1"/>
                </a:solidFill>
                <a:hlinkClick r:id="rId18">
                  <a:extLst>
                    <a:ext uri="{A12FA001-AC4F-418D-AE19-62706E023703}">
                      <ahyp:hlinkClr xmlns="" xmlns:ahyp="http://schemas.microsoft.com/office/drawing/2018/hyperlinkcolor" val="tx"/>
                    </a:ext>
                  </a:extLst>
                </a:hlinkClick>
              </a:rPr>
              <a:t>AARN project </a:t>
            </a:r>
            <a:r>
              <a:rPr lang="en-GB" dirty="0">
                <a:solidFill>
                  <a:schemeClr val="bg1"/>
                </a:solidFill>
              </a:rPr>
              <a:t>is the continuation of the NGI avalanche research legacy appointed by parliament in 1973. The project is today organised in three-year periods and is </a:t>
            </a:r>
            <a:r>
              <a:rPr lang="en-GB" dirty="0" err="1">
                <a:solidFill>
                  <a:schemeClr val="bg1"/>
                </a:solidFill>
              </a:rPr>
              <a:t>administrat</a:t>
            </a:r>
            <a:r>
              <a:rPr lang="en-GB" dirty="0">
                <a:solidFill>
                  <a:schemeClr val="bg1"/>
                </a:solidFill>
              </a:rPr>
              <a:t>-ed by the </a:t>
            </a:r>
            <a:r>
              <a:rPr lang="en-GB" dirty="0">
                <a:solidFill>
                  <a:schemeClr val="bg1"/>
                </a:solidFill>
                <a:hlinkClick r:id="rId19">
                  <a:extLst>
                    <a:ext uri="{A12FA001-AC4F-418D-AE19-62706E023703}">
                      <ahyp:hlinkClr xmlns="" xmlns:ahyp="http://schemas.microsoft.com/office/drawing/2018/hyperlinkcolor" val="tx"/>
                    </a:ext>
                  </a:extLst>
                </a:hlinkClick>
              </a:rPr>
              <a:t>Norwegian Water and Energy Directorate (NVE).</a:t>
            </a:r>
            <a:endParaRPr lang="en-GB" dirty="0">
              <a:solidFill>
                <a:schemeClr val="bg1"/>
              </a:solidFill>
            </a:endParaRPr>
          </a:p>
        </p:txBody>
      </p:sp>
      <p:sp>
        <p:nvSpPr>
          <p:cNvPr id="24" name="Rectangle 23">
            <a:extLst>
              <a:ext uri="{FF2B5EF4-FFF2-40B4-BE49-F238E27FC236}">
                <a16:creationId xmlns:a16="http://schemas.microsoft.com/office/drawing/2014/main" id="{3C9F53DD-E403-41E1-A08F-89CE909393C5}"/>
              </a:ext>
            </a:extLst>
          </p:cNvPr>
          <p:cNvSpPr/>
          <p:nvPr/>
        </p:nvSpPr>
        <p:spPr>
          <a:xfrm>
            <a:off x="0" y="0"/>
            <a:ext cx="9144000" cy="5143500"/>
          </a:xfrm>
          <a:prstGeom prst="rect">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a:hlinkClick r:id="rId20" action="ppaction://hlinksldjump"/>
            <a:extLst>
              <a:ext uri="{FF2B5EF4-FFF2-40B4-BE49-F238E27FC236}">
                <a16:creationId xmlns:a16="http://schemas.microsoft.com/office/drawing/2014/main" id="{E03ADE83-0274-4A88-9574-CF7CC31B46EE}"/>
              </a:ext>
            </a:extLst>
          </p:cNvPr>
          <p:cNvPicPr>
            <a:picLocks noChangeAspect="1"/>
          </p:cNvPicPr>
          <p:nvPr/>
        </p:nvPicPr>
        <p:blipFill>
          <a:blip r:embed="rId21">
            <a:lum bright="70000" contrast="-70000"/>
          </a:blip>
          <a:stretch>
            <a:fillRect/>
          </a:stretch>
        </p:blipFill>
        <p:spPr>
          <a:xfrm>
            <a:off x="4104615" y="4431530"/>
            <a:ext cx="623181" cy="553803"/>
          </a:xfrm>
          <a:prstGeom prst="rect">
            <a:avLst/>
          </a:prstGeom>
        </p:spPr>
      </p:pic>
    </p:spTree>
    <p:extLst>
      <p:ext uri="{BB962C8B-B14F-4D97-AF65-F5344CB8AC3E}">
        <p14:creationId xmlns:p14="http://schemas.microsoft.com/office/powerpoint/2010/main" val="281041840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8.7|10.8|12.9"/>
</p:tagLst>
</file>

<file path=ppt/tags/tag2.xml><?xml version="1.0" encoding="utf-8"?>
<p:tagLst xmlns:a="http://schemas.openxmlformats.org/drawingml/2006/main" xmlns:r="http://schemas.openxmlformats.org/officeDocument/2006/relationships" xmlns:p="http://schemas.openxmlformats.org/presentationml/2006/main">
  <p:tag name="TIMING" val="|8.7|10.8|12.9"/>
</p:tagLst>
</file>

<file path=ppt/tags/tag3.xml><?xml version="1.0" encoding="utf-8"?>
<p:tagLst xmlns:a="http://schemas.openxmlformats.org/drawingml/2006/main" xmlns:r="http://schemas.openxmlformats.org/officeDocument/2006/relationships" xmlns:p="http://schemas.openxmlformats.org/presentationml/2006/main">
  <p:tag name="TIMING" val="|8.7|10.8|12.9"/>
</p:tagLst>
</file>

<file path=ppt/tags/tag4.xml><?xml version="1.0" encoding="utf-8"?>
<p:tagLst xmlns:a="http://schemas.openxmlformats.org/drawingml/2006/main" xmlns:r="http://schemas.openxmlformats.org/officeDocument/2006/relationships" xmlns:p="http://schemas.openxmlformats.org/presentationml/2006/main">
  <p:tag name="TIMING" val="|8.7|10.8|12.9"/>
</p:tagLst>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Office-tema">
  <a:themeElements>
    <a:clrScheme name="Custom 3">
      <a:dk1>
        <a:srgbClr val="000000"/>
      </a:dk1>
      <a:lt1>
        <a:sysClr val="window" lastClr="FFFFFF"/>
      </a:lt1>
      <a:dk2>
        <a:srgbClr val="75787B"/>
      </a:dk2>
      <a:lt2>
        <a:srgbClr val="D9D9D6"/>
      </a:lt2>
      <a:accent1>
        <a:srgbClr val="AB2328"/>
      </a:accent1>
      <a:accent2>
        <a:srgbClr val="DFC2C3"/>
      </a:accent2>
      <a:accent3>
        <a:srgbClr val="F39662"/>
      </a:accent3>
      <a:accent4>
        <a:srgbClr val="5EC8E5"/>
      </a:accent4>
      <a:accent5>
        <a:srgbClr val="6ECD9C"/>
      </a:accent5>
      <a:accent6>
        <a:srgbClr val="E1CC52"/>
      </a:accent6>
      <a:hlink>
        <a:srgbClr val="9EDDEF"/>
      </a:hlink>
      <a:folHlink>
        <a:srgbClr val="F2EAB9"/>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dirty="0"/>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rtlCol="0">
        <a:spAutoFit/>
      </a:bodyPr>
      <a:lstStyle>
        <a:defPPr marL="342900" indent="-342900">
          <a:buFontTx/>
          <a:buBlip>
            <a:blip xmlns:r="http://schemas.openxmlformats.org/officeDocument/2006/relationships" r:embed="rId1"/>
          </a:buBlip>
          <a:defRPr sz="2200" dirty="0" err="1" smtClean="0">
            <a:solidFill>
              <a:schemeClr val="bg1"/>
            </a:solidFill>
          </a:defRPr>
        </a:defPPr>
      </a:lstStyle>
    </a:txDef>
  </a:objectDefaults>
  <a:extraClrSchemeLst/>
  <a:extLst>
    <a:ext uri="{05A4C25C-085E-4340-85A3-A5531E510DB2}">
      <thm15:themeFamily xmlns:thm15="http://schemas.microsoft.com/office/thememl/2012/main" name="NGI_Mork_NO.potx" id="{5BEB1F4A-04EA-4B2B-B0F3-2733D29A4B20}" vid="{5C298F03-84B2-4BA4-B214-D183FDF1364E}"/>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00529EA71547047B8CE4FFD1C5A67F1" ma:contentTypeVersion="8" ma:contentTypeDescription="Create a new document." ma:contentTypeScope="" ma:versionID="b9b2703dfd83e5c993f57673bdd4becc">
  <xsd:schema xmlns:xsd="http://www.w3.org/2001/XMLSchema" xmlns:xs="http://www.w3.org/2001/XMLSchema" xmlns:p="http://schemas.microsoft.com/office/2006/metadata/properties" xmlns:ns2="8ba889f5-9a8f-455c-8154-f2aa95360f2a" targetNamespace="http://schemas.microsoft.com/office/2006/metadata/properties" ma:root="true" ma:fieldsID="6916929b642503c7eef7734df3a2872c" ns2:_="">
    <xsd:import namespace="8ba889f5-9a8f-455c-8154-f2aa95360f2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a889f5-9a8f-455c-8154-f2aa95360f2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63E7C9F-4CF5-4E25-8FA5-5D681DC27980}">
  <ds:schemaRefs>
    <ds:schemaRef ds:uri="http://schemas.microsoft.com/sharepoint/v3/contenttype/forms"/>
  </ds:schemaRefs>
</ds:datastoreItem>
</file>

<file path=customXml/itemProps2.xml><?xml version="1.0" encoding="utf-8"?>
<ds:datastoreItem xmlns:ds="http://schemas.openxmlformats.org/officeDocument/2006/customXml" ds:itemID="{128A007F-FE31-434F-BF43-ACB3870C634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ba889f5-9a8f-455c-8154-f2aa95360f2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A55AC25-7E2B-413C-9E1A-72C3B892C207}">
  <ds:schemaRef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documentManagement/types"/>
    <ds:schemaRef ds:uri="http://purl.org/dc/terms/"/>
    <ds:schemaRef ds:uri="8ba889f5-9a8f-455c-8154-f2aa95360f2a"/>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0</TotalTime>
  <Words>1834</Words>
  <Application>Microsoft Office PowerPoint</Application>
  <PresentationFormat>On-screen Show (16:9)</PresentationFormat>
  <Paragraphs>191</Paragraphs>
  <Slides>29</Slides>
  <Notes>11</Notes>
  <HiddenSlides>0</HiddenSlides>
  <MMClips>18</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2</vt:i4>
      </vt:variant>
      <vt:variant>
        <vt:lpstr>Slide Titles</vt:lpstr>
      </vt:variant>
      <vt:variant>
        <vt:i4>29</vt:i4>
      </vt:variant>
    </vt:vector>
  </HeadingPairs>
  <TitlesOfParts>
    <vt:vector size="37" baseType="lpstr">
      <vt:lpstr>Arial</vt:lpstr>
      <vt:lpstr>Calibri</vt:lpstr>
      <vt:lpstr>Cambria Math</vt:lpstr>
      <vt:lpstr>Symbol</vt:lpstr>
      <vt:lpstr>Times New Roman</vt:lpstr>
      <vt:lpstr>Office-tema</vt:lpstr>
      <vt:lpstr>Formel</vt:lpstr>
      <vt:lpstr>Equation</vt:lpstr>
      <vt:lpstr>PowerPoint Presentation</vt:lpstr>
      <vt:lpstr>Avalanche formation and release</vt:lpstr>
      <vt:lpstr>Why wind simulations for hazard mapping?</vt:lpstr>
      <vt:lpstr>Testing CFD wind simulations for snow distribution</vt:lpstr>
      <vt:lpstr>Can we use WindSim to reproduce local wind patterns?</vt:lpstr>
      <vt:lpstr>Wind fields for main wind directions compared to observed snow distribution patterns at Finse</vt:lpstr>
      <vt:lpstr>WindSim to locate avalanche release areas</vt:lpstr>
      <vt:lpstr>Avalanche release probability</vt:lpstr>
      <vt:lpstr>Avalanche Dynamics</vt:lpstr>
      <vt:lpstr>The recent avalanche experiment at Ryggfonn</vt:lpstr>
      <vt:lpstr>Why still full-scale experiments</vt:lpstr>
      <vt:lpstr>Avalanche dynamics: velocity a highly important variable</vt:lpstr>
      <vt:lpstr>Test of model performance of maximum front velocity of major avalanches</vt:lpstr>
      <vt:lpstr>Derived from observations combined with simple block model calculations </vt:lpstr>
      <vt:lpstr>Scaling behaviour of maximum front velocity of major avalanches</vt:lpstr>
      <vt:lpstr>PowerPoint Presentation</vt:lpstr>
      <vt:lpstr>Maximum velocity along the track</vt:lpstr>
      <vt:lpstr>Remarks </vt:lpstr>
      <vt:lpstr>Avalanche interactions</vt:lpstr>
      <vt:lpstr>Vulnerability of persons inside buildings</vt:lpstr>
      <vt:lpstr>Vulnerability of Norwegian buildings</vt:lpstr>
      <vt:lpstr>Drone-based avalanche surveys</vt:lpstr>
      <vt:lpstr>PowerPoint Presentation</vt:lpstr>
      <vt:lpstr>PowerPoint Presentation</vt:lpstr>
      <vt:lpstr>Avalanche modelling</vt:lpstr>
      <vt:lpstr>Entrainment modelling</vt:lpstr>
      <vt:lpstr>Modelling of flow-regime changes</vt:lpstr>
      <vt:lpstr>What are the key elements of the future model?</vt:lpstr>
      <vt:lpstr>Authors and project information</vt:lpstr>
    </vt:vector>
  </TitlesOfParts>
  <Company>NGI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Christian Jaedicke</dc:creator>
  <cp:lastModifiedBy>Christian Jaedicke</cp:lastModifiedBy>
  <cp:revision>64</cp:revision>
  <cp:lastPrinted>2014-12-08T10:13:15Z</cp:lastPrinted>
  <dcterms:created xsi:type="dcterms:W3CDTF">2021-04-19T11:34:16Z</dcterms:created>
  <dcterms:modified xsi:type="dcterms:W3CDTF">2021-04-26T07:59:27Z</dcterms:modified>
  <cp:contentStatus>Revisjon mal: 2018-02-08</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0x010100A00529EA71547047B8CE4FFD1C5A67F1</vt:lpwstr>
  </property>
</Properties>
</file>