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660" r:id="rId2"/>
  </p:sldMasterIdLst>
  <p:notesMasterIdLst>
    <p:notesMasterId r:id="rId17"/>
  </p:notesMasterIdLst>
  <p:sldIdLst>
    <p:sldId id="256" r:id="rId3"/>
    <p:sldId id="270" r:id="rId4"/>
    <p:sldId id="273" r:id="rId5"/>
    <p:sldId id="268" r:id="rId6"/>
    <p:sldId id="260" r:id="rId7"/>
    <p:sldId id="261" r:id="rId8"/>
    <p:sldId id="271" r:id="rId9"/>
    <p:sldId id="272" r:id="rId10"/>
    <p:sldId id="276" r:id="rId11"/>
    <p:sldId id="274" r:id="rId12"/>
    <p:sldId id="275" r:id="rId13"/>
    <p:sldId id="279" r:id="rId14"/>
    <p:sldId id="278" r:id="rId15"/>
    <p:sldId id="25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uis François" initials="MOU" lastIdx="3" clrIdx="0">
    <p:extLst>
      <p:ext uri="{19B8F6BF-5375-455C-9EA6-DF929625EA0E}">
        <p15:presenceInfo xmlns:p15="http://schemas.microsoft.com/office/powerpoint/2012/main" userId="Louis Franço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56"/>
  </p:normalViewPr>
  <p:slideViewPr>
    <p:cSldViewPr snapToGrid="0">
      <p:cViewPr varScale="1">
        <p:scale>
          <a:sx n="91" d="100"/>
          <a:sy n="91" d="100"/>
        </p:scale>
        <p:origin x="14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seduculiegebe-my.sharepoint.com/personal/arpita_verma_student_uliege_be/Documents/LandUse_SUM1985-20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Land Use Change 1985-2019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Forest</c:v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cat>
            <c:numRef>
              <c:f>Sheet1!$B$1:$AJ$1</c:f>
              <c:numCache>
                <c:formatCode>General</c:formatCode>
                <c:ptCount val="35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</c:numCache>
            </c:numRef>
          </c:cat>
          <c:val>
            <c:numRef>
              <c:f>Sheet1!$B$2:$AJ$2</c:f>
              <c:numCache>
                <c:formatCode>General</c:formatCode>
                <c:ptCount val="35"/>
                <c:pt idx="0">
                  <c:v>6916.9358000000102</c:v>
                </c:pt>
                <c:pt idx="1">
                  <c:v>6920.3941999999615</c:v>
                </c:pt>
                <c:pt idx="2">
                  <c:v>6939.1356999999571</c:v>
                </c:pt>
                <c:pt idx="3">
                  <c:v>6939.1356999999571</c:v>
                </c:pt>
                <c:pt idx="4">
                  <c:v>6955.7627999999804</c:v>
                </c:pt>
                <c:pt idx="5">
                  <c:v>6955.7627999999804</c:v>
                </c:pt>
                <c:pt idx="6">
                  <c:v>6987.5339000000304</c:v>
                </c:pt>
                <c:pt idx="7">
                  <c:v>6987.5339000000304</c:v>
                </c:pt>
                <c:pt idx="8">
                  <c:v>6990.5471000000398</c:v>
                </c:pt>
                <c:pt idx="9">
                  <c:v>6990.5471000000398</c:v>
                </c:pt>
                <c:pt idx="10">
                  <c:v>6987.1380000000499</c:v>
                </c:pt>
                <c:pt idx="11">
                  <c:v>6987.1380000000499</c:v>
                </c:pt>
                <c:pt idx="12">
                  <c:v>6990.1083000000099</c:v>
                </c:pt>
                <c:pt idx="13">
                  <c:v>6990.1083000000099</c:v>
                </c:pt>
                <c:pt idx="14">
                  <c:v>6973.6005000000196</c:v>
                </c:pt>
                <c:pt idx="15">
                  <c:v>6973.6005000000196</c:v>
                </c:pt>
                <c:pt idx="16">
                  <c:v>6939.6905000000615</c:v>
                </c:pt>
                <c:pt idx="17">
                  <c:v>6945.0954000000502</c:v>
                </c:pt>
                <c:pt idx="18">
                  <c:v>6934.0368999999828</c:v>
                </c:pt>
                <c:pt idx="19">
                  <c:v>6935.5190000000293</c:v>
                </c:pt>
                <c:pt idx="20">
                  <c:v>6926.579000000067</c:v>
                </c:pt>
                <c:pt idx="21">
                  <c:v>6926.579000000067</c:v>
                </c:pt>
                <c:pt idx="22">
                  <c:v>6924.7633000000096</c:v>
                </c:pt>
                <c:pt idx="23">
                  <c:v>6924.7633000000096</c:v>
                </c:pt>
                <c:pt idx="24">
                  <c:v>6927.3218000000197</c:v>
                </c:pt>
                <c:pt idx="25">
                  <c:v>6930.93119999998</c:v>
                </c:pt>
                <c:pt idx="26">
                  <c:v>6927.6980000000103</c:v>
                </c:pt>
                <c:pt idx="27">
                  <c:v>6930.9797000000299</c:v>
                </c:pt>
                <c:pt idx="28">
                  <c:v>6930.9797000000299</c:v>
                </c:pt>
                <c:pt idx="29">
                  <c:v>6930.57869999997</c:v>
                </c:pt>
                <c:pt idx="30">
                  <c:v>6925.2347999999902</c:v>
                </c:pt>
                <c:pt idx="31">
                  <c:v>6923.5371999999797</c:v>
                </c:pt>
                <c:pt idx="32">
                  <c:v>6923.5371999999797</c:v>
                </c:pt>
                <c:pt idx="33">
                  <c:v>6915.2015000000301</c:v>
                </c:pt>
                <c:pt idx="34">
                  <c:v>6910.8030000000099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B5-46F1-AA70-17A4C0B17ECC}"/>
            </c:ext>
          </c:extLst>
        </c:ser>
        <c:ser>
          <c:idx val="1"/>
          <c:order val="1"/>
          <c:tx>
            <c:v>Crops</c:v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cat>
            <c:numRef>
              <c:f>Sheet1!$B$1:$AJ$1</c:f>
              <c:numCache>
                <c:formatCode>General</c:formatCode>
                <c:ptCount val="35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</c:numCache>
            </c:numRef>
          </c:cat>
          <c:val>
            <c:numRef>
              <c:f>Sheet1!$B$3:$AJ$3</c:f>
              <c:numCache>
                <c:formatCode>General</c:formatCode>
                <c:ptCount val="35"/>
                <c:pt idx="0">
                  <c:v>4421.2991000000002</c:v>
                </c:pt>
                <c:pt idx="1">
                  <c:v>4420.2919999999704</c:v>
                </c:pt>
                <c:pt idx="2">
                  <c:v>4427.55170000001</c:v>
                </c:pt>
                <c:pt idx="3">
                  <c:v>4427.55170000001</c:v>
                </c:pt>
                <c:pt idx="4">
                  <c:v>4421.8401000000003</c:v>
                </c:pt>
                <c:pt idx="5">
                  <c:v>4421.8401000000003</c:v>
                </c:pt>
                <c:pt idx="6">
                  <c:v>4428.8884000000098</c:v>
                </c:pt>
                <c:pt idx="7">
                  <c:v>4428.8884000000098</c:v>
                </c:pt>
                <c:pt idx="8">
                  <c:v>4434.16050000001</c:v>
                </c:pt>
                <c:pt idx="9">
                  <c:v>4434.16050000001</c:v>
                </c:pt>
                <c:pt idx="10">
                  <c:v>4439.40649999998</c:v>
                </c:pt>
                <c:pt idx="11">
                  <c:v>4439.40649999998</c:v>
                </c:pt>
                <c:pt idx="12">
                  <c:v>4440.6561000000002</c:v>
                </c:pt>
                <c:pt idx="13">
                  <c:v>4440.6561000000002</c:v>
                </c:pt>
                <c:pt idx="14">
                  <c:v>4438.3415000000196</c:v>
                </c:pt>
                <c:pt idx="15">
                  <c:v>4438.3415000000196</c:v>
                </c:pt>
                <c:pt idx="16">
                  <c:v>4441.2365999999902</c:v>
                </c:pt>
                <c:pt idx="17">
                  <c:v>4440.3176999999996</c:v>
                </c:pt>
                <c:pt idx="18">
                  <c:v>4438.5880999999999</c:v>
                </c:pt>
                <c:pt idx="19">
                  <c:v>4442.0101000000204</c:v>
                </c:pt>
                <c:pt idx="20">
                  <c:v>4441.41590000001</c:v>
                </c:pt>
                <c:pt idx="21">
                  <c:v>4441.41590000001</c:v>
                </c:pt>
                <c:pt idx="22">
                  <c:v>4438.3355000000101</c:v>
                </c:pt>
                <c:pt idx="23">
                  <c:v>4438.3355000000101</c:v>
                </c:pt>
                <c:pt idx="24">
                  <c:v>4433.4439999999804</c:v>
                </c:pt>
                <c:pt idx="25">
                  <c:v>4434.4978999999803</c:v>
                </c:pt>
                <c:pt idx="26">
                  <c:v>4433.1332999999804</c:v>
                </c:pt>
                <c:pt idx="27">
                  <c:v>4432.38039999999</c:v>
                </c:pt>
                <c:pt idx="28">
                  <c:v>4432.38039999999</c:v>
                </c:pt>
                <c:pt idx="29">
                  <c:v>4426.7673000000004</c:v>
                </c:pt>
                <c:pt idx="30">
                  <c:v>4430.7071999999998</c:v>
                </c:pt>
                <c:pt idx="31">
                  <c:v>4430.2619999999697</c:v>
                </c:pt>
                <c:pt idx="32">
                  <c:v>4430.2619999999697</c:v>
                </c:pt>
                <c:pt idx="33">
                  <c:v>4428.4838999999802</c:v>
                </c:pt>
                <c:pt idx="34">
                  <c:v>4423.3292000000001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B5-46F1-AA70-17A4C0B17ECC}"/>
            </c:ext>
          </c:extLst>
        </c:ser>
        <c:ser>
          <c:idx val="2"/>
          <c:order val="2"/>
          <c:tx>
            <c:v>Pasture</c:v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cat>
            <c:numRef>
              <c:f>Sheet1!$B$1:$AJ$1</c:f>
              <c:numCache>
                <c:formatCode>General</c:formatCode>
                <c:ptCount val="35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</c:numCache>
            </c:numRef>
          </c:cat>
          <c:val>
            <c:numRef>
              <c:f>Sheet1!$B$4:$AJ$4</c:f>
              <c:numCache>
                <c:formatCode>General</c:formatCode>
                <c:ptCount val="35"/>
                <c:pt idx="0">
                  <c:v>3841.02809999999</c:v>
                </c:pt>
                <c:pt idx="1">
                  <c:v>3828.6784000000298</c:v>
                </c:pt>
                <c:pt idx="2">
                  <c:v>3849.9884999998999</c:v>
                </c:pt>
                <c:pt idx="3">
                  <c:v>3849.9884999998999</c:v>
                </c:pt>
                <c:pt idx="4">
                  <c:v>3747.0884000000146</c:v>
                </c:pt>
                <c:pt idx="5">
                  <c:v>3747.0884000000146</c:v>
                </c:pt>
                <c:pt idx="6">
                  <c:v>3648.1548000000098</c:v>
                </c:pt>
                <c:pt idx="7">
                  <c:v>3648.1548000000098</c:v>
                </c:pt>
                <c:pt idx="8">
                  <c:v>3501.6660000000202</c:v>
                </c:pt>
                <c:pt idx="9">
                  <c:v>3501.6660000000202</c:v>
                </c:pt>
                <c:pt idx="10">
                  <c:v>3497.4718000000098</c:v>
                </c:pt>
                <c:pt idx="11">
                  <c:v>3497.4718000000098</c:v>
                </c:pt>
                <c:pt idx="12">
                  <c:v>3506.1194999999998</c:v>
                </c:pt>
                <c:pt idx="13">
                  <c:v>3506.1194999999998</c:v>
                </c:pt>
                <c:pt idx="14">
                  <c:v>3495.8998999999899</c:v>
                </c:pt>
                <c:pt idx="15">
                  <c:v>3495.8998999999899</c:v>
                </c:pt>
                <c:pt idx="16">
                  <c:v>3472.0131000000201</c:v>
                </c:pt>
                <c:pt idx="17">
                  <c:v>3448.1412</c:v>
                </c:pt>
                <c:pt idx="18">
                  <c:v>3435.6482999999998</c:v>
                </c:pt>
                <c:pt idx="19">
                  <c:v>3419.51820000001</c:v>
                </c:pt>
                <c:pt idx="20">
                  <c:v>3428.51619999998</c:v>
                </c:pt>
                <c:pt idx="21">
                  <c:v>3428.51619999998</c:v>
                </c:pt>
                <c:pt idx="22">
                  <c:v>3323.8446000000099</c:v>
                </c:pt>
                <c:pt idx="23">
                  <c:v>3323.8446000000099</c:v>
                </c:pt>
                <c:pt idx="24">
                  <c:v>3317.4108999999999</c:v>
                </c:pt>
                <c:pt idx="25">
                  <c:v>3314.6985</c:v>
                </c:pt>
                <c:pt idx="26">
                  <c:v>3334.15200000001</c:v>
                </c:pt>
                <c:pt idx="27">
                  <c:v>3257.5129999999999</c:v>
                </c:pt>
                <c:pt idx="28">
                  <c:v>3257.5129999999999</c:v>
                </c:pt>
                <c:pt idx="29">
                  <c:v>3249.2849000000201</c:v>
                </c:pt>
                <c:pt idx="30">
                  <c:v>3232.0874000000099</c:v>
                </c:pt>
                <c:pt idx="31">
                  <c:v>3234.7062000000001</c:v>
                </c:pt>
                <c:pt idx="32">
                  <c:v>3234.7062000000001</c:v>
                </c:pt>
                <c:pt idx="33">
                  <c:v>3135.2031000000202</c:v>
                </c:pt>
                <c:pt idx="34">
                  <c:v>3174.13420000001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B5-46F1-AA70-17A4C0B17ECC}"/>
            </c:ext>
          </c:extLst>
        </c:ser>
        <c:ser>
          <c:idx val="3"/>
          <c:order val="3"/>
          <c:tx>
            <c:v>Urban</c:v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4"/>
                </a:solidFill>
                <a:round/>
              </a:ln>
              <a:effectLst/>
            </c:spPr>
          </c:marker>
          <c:cat>
            <c:numRef>
              <c:f>Sheet1!$B$1:$AJ$1</c:f>
              <c:numCache>
                <c:formatCode>General</c:formatCode>
                <c:ptCount val="35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  <c:pt idx="33">
                  <c:v>2018</c:v>
                </c:pt>
                <c:pt idx="34">
                  <c:v>2019</c:v>
                </c:pt>
              </c:numCache>
            </c:numRef>
          </c:cat>
          <c:val>
            <c:numRef>
              <c:f>Sheet1!$B$5:$AJ$5</c:f>
              <c:numCache>
                <c:formatCode>General</c:formatCode>
                <c:ptCount val="35"/>
                <c:pt idx="0">
                  <c:v>1880.2242999999983</c:v>
                </c:pt>
                <c:pt idx="1">
                  <c:v>1909.7954999999945</c:v>
                </c:pt>
                <c:pt idx="2">
                  <c:v>1911.6292999999998</c:v>
                </c:pt>
                <c:pt idx="3">
                  <c:v>1911.6292999999998</c:v>
                </c:pt>
                <c:pt idx="4">
                  <c:v>2001.6195000000009</c:v>
                </c:pt>
                <c:pt idx="5">
                  <c:v>2001.6195000000009</c:v>
                </c:pt>
                <c:pt idx="6">
                  <c:v>2046.1370999999979</c:v>
                </c:pt>
                <c:pt idx="7">
                  <c:v>2046.1370999999979</c:v>
                </c:pt>
                <c:pt idx="8">
                  <c:v>2163.1725000000042</c:v>
                </c:pt>
                <c:pt idx="9">
                  <c:v>2163.1725000000042</c:v>
                </c:pt>
                <c:pt idx="10">
                  <c:v>2167.8282000000099</c:v>
                </c:pt>
                <c:pt idx="11">
                  <c:v>2167.8282000000099</c:v>
                </c:pt>
                <c:pt idx="12">
                  <c:v>2175.5491999999986</c:v>
                </c:pt>
                <c:pt idx="13">
                  <c:v>2175.5491999999986</c:v>
                </c:pt>
                <c:pt idx="14">
                  <c:v>2229.0132999999923</c:v>
                </c:pt>
                <c:pt idx="15">
                  <c:v>2229.0132999999923</c:v>
                </c:pt>
                <c:pt idx="16">
                  <c:v>2277.989600000004</c:v>
                </c:pt>
                <c:pt idx="17">
                  <c:v>2297.7779999999912</c:v>
                </c:pt>
                <c:pt idx="18">
                  <c:v>2315.5112999999865</c:v>
                </c:pt>
                <c:pt idx="19">
                  <c:v>2316.0612999999998</c:v>
                </c:pt>
                <c:pt idx="20">
                  <c:v>2330.0830000000001</c:v>
                </c:pt>
                <c:pt idx="21">
                  <c:v>2330.0830000000001</c:v>
                </c:pt>
                <c:pt idx="22">
                  <c:v>2409.3139000000256</c:v>
                </c:pt>
                <c:pt idx="23">
                  <c:v>2409.3139000000256</c:v>
                </c:pt>
                <c:pt idx="24">
                  <c:v>2414.5715999999875</c:v>
                </c:pt>
                <c:pt idx="25">
                  <c:v>2440.1083000000099</c:v>
                </c:pt>
                <c:pt idx="26">
                  <c:v>2444.531499999995</c:v>
                </c:pt>
                <c:pt idx="27">
                  <c:v>2484.477399999987</c:v>
                </c:pt>
                <c:pt idx="28">
                  <c:v>2484.477399999987</c:v>
                </c:pt>
                <c:pt idx="29">
                  <c:v>2494.8342000000107</c:v>
                </c:pt>
                <c:pt idx="30">
                  <c:v>2508.400200000021</c:v>
                </c:pt>
                <c:pt idx="31">
                  <c:v>2537.5480999999891</c:v>
                </c:pt>
                <c:pt idx="32">
                  <c:v>2537.5480999999891</c:v>
                </c:pt>
                <c:pt idx="33">
                  <c:v>2589.2440000000061</c:v>
                </c:pt>
                <c:pt idx="34">
                  <c:v>2632.5205999999926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4B5-46F1-AA70-17A4C0B17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2599600"/>
        <c:axId val="752603208"/>
      </c:lineChart>
      <c:catAx>
        <c:axId val="752599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603208"/>
        <c:crosses val="autoZero"/>
        <c:auto val="1"/>
        <c:lblAlgn val="ctr"/>
        <c:lblOffset val="100"/>
        <c:tickLblSkip val="2"/>
        <c:noMultiLvlLbl val="0"/>
      </c:catAx>
      <c:valAx>
        <c:axId val="752603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59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D0972-C2E4-4496-A208-D0509AD7E91E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8DE2A-5ECE-4939-911E-6249013B9E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44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8DE2A-5ECE-4939-911E-6249013B9EE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23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706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72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13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12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687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65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19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502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87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748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87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466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51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665E195-C89C-4871-8AE9-903FDB8B6D9D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62D6987-FB6D-4DB8-81B8-AD0F35E3B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6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matemonitor.it/?p=43016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mailto:arpita.verma@student.uliege.be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picture containing grass, green, nature, field&#10;&#10;Description automatically generated">
            <a:extLst>
              <a:ext uri="{FF2B5EF4-FFF2-40B4-BE49-F238E27FC236}">
                <a16:creationId xmlns:a16="http://schemas.microsoft.com/office/drawing/2014/main" id="{083151AB-B9AD-41A1-81FD-5E5A6AD2FA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0209" b="2"/>
          <a:stretch/>
        </p:blipFill>
        <p:spPr>
          <a:xfrm>
            <a:off x="2790567" y="-138445"/>
            <a:ext cx="9401433" cy="6858000"/>
          </a:xfrm>
          <a:prstGeom prst="rect">
            <a:avLst/>
          </a:prstGeom>
        </p:spPr>
      </p:pic>
      <p:pic>
        <p:nvPicPr>
          <p:cNvPr id="4" name="Picture 4" descr="Free stock photo of beach, clouds, grass">
            <a:extLst>
              <a:ext uri="{FF2B5EF4-FFF2-40B4-BE49-F238E27FC236}">
                <a16:creationId xmlns:a16="http://schemas.microsoft.com/office/drawing/2014/main" id="{CA533E73-6F03-4A23-8F55-0219279C53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329"/>
          <a:stretch/>
        </p:blipFill>
        <p:spPr>
          <a:xfrm>
            <a:off x="20" y="1"/>
            <a:ext cx="12191980" cy="6857999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0767920" y="0"/>
                </a:moveTo>
                <a:lnTo>
                  <a:pt x="12192000" y="0"/>
                </a:lnTo>
                <a:lnTo>
                  <a:pt x="12192000" y="927417"/>
                </a:lnTo>
                <a:lnTo>
                  <a:pt x="12082763" y="823269"/>
                </a:lnTo>
                <a:cubicBezTo>
                  <a:pt x="11719580" y="493176"/>
                  <a:pt x="11300738" y="223239"/>
                  <a:pt x="10841978" y="29200"/>
                </a:cubicBezTo>
                <a:close/>
                <a:moveTo>
                  <a:pt x="6012882" y="0"/>
                </a:moveTo>
                <a:lnTo>
                  <a:pt x="7504417" y="0"/>
                </a:lnTo>
                <a:lnTo>
                  <a:pt x="7430359" y="29200"/>
                </a:lnTo>
                <a:cubicBezTo>
                  <a:pt x="5857467" y="694478"/>
                  <a:pt x="4753816" y="2251936"/>
                  <a:pt x="4753816" y="4067166"/>
                </a:cubicBezTo>
                <a:cubicBezTo>
                  <a:pt x="4753816" y="5126051"/>
                  <a:pt x="5129364" y="6097221"/>
                  <a:pt x="5754532" y="6854750"/>
                </a:cubicBezTo>
                <a:lnTo>
                  <a:pt x="5757486" y="6858000"/>
                </a:lnTo>
                <a:lnTo>
                  <a:pt x="4830677" y="6858000"/>
                </a:lnTo>
                <a:lnTo>
                  <a:pt x="4745134" y="6724465"/>
                </a:lnTo>
                <a:cubicBezTo>
                  <a:pt x="4274836" y="5949876"/>
                  <a:pt x="4004010" y="5040579"/>
                  <a:pt x="4004010" y="4067979"/>
                </a:cubicBezTo>
                <a:cubicBezTo>
                  <a:pt x="4004010" y="2476453"/>
                  <a:pt x="4729195" y="1054430"/>
                  <a:pt x="5866922" y="114788"/>
                </a:cubicBezTo>
                <a:close/>
                <a:moveTo>
                  <a:pt x="0" y="0"/>
                </a:moveTo>
                <a:lnTo>
                  <a:pt x="4336230" y="0"/>
                </a:lnTo>
                <a:lnTo>
                  <a:pt x="4279837" y="65151"/>
                </a:lnTo>
                <a:cubicBezTo>
                  <a:pt x="3384436" y="1150943"/>
                  <a:pt x="2846555" y="2542953"/>
                  <a:pt x="2846555" y="4060687"/>
                </a:cubicBezTo>
                <a:cubicBezTo>
                  <a:pt x="2846555" y="5036374"/>
                  <a:pt x="3068843" y="5960103"/>
                  <a:pt x="3465501" y="6783922"/>
                </a:cubicBezTo>
                <a:lnTo>
                  <a:pt x="35034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23551" y="698533"/>
            <a:ext cx="5097041" cy="2685831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>
                <a:ea typeface="+mj-lt"/>
                <a:cs typeface="+mj-lt"/>
              </a:rPr>
              <a:t>Assessing the effects of climate and land use land cover changes on recent carbon storage in terrestrial ecosystem using model-satellite approach over Wallonia, Belgium </a:t>
            </a:r>
            <a:endParaRPr lang="en-US" sz="2800" b="1" dirty="0">
              <a:cs typeface="Calibri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26087" y="4203145"/>
            <a:ext cx="5589358" cy="2227189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b="1" dirty="0">
                <a:ea typeface="+mn-lt"/>
                <a:cs typeface="+mn-lt"/>
              </a:rPr>
              <a:t>Arpita Verma</a:t>
            </a:r>
            <a:r>
              <a:rPr lang="en-US" b="1" baseline="30000" dirty="0">
                <a:ea typeface="+mn-lt"/>
                <a:cs typeface="+mn-lt"/>
              </a:rPr>
              <a:t>1</a:t>
            </a:r>
            <a:r>
              <a:rPr lang="en-US" dirty="0">
                <a:ea typeface="+mn-lt"/>
                <a:cs typeface="+mn-lt"/>
              </a:rPr>
              <a:t>, Louis Francois</a:t>
            </a:r>
            <a:r>
              <a:rPr lang="en-US" baseline="30000" dirty="0">
                <a:ea typeface="+mn-lt"/>
                <a:cs typeface="+mn-lt"/>
              </a:rPr>
              <a:t>1</a:t>
            </a:r>
            <a:r>
              <a:rPr lang="en-US" dirty="0">
                <a:ea typeface="+mn-lt"/>
                <a:cs typeface="+mn-lt"/>
              </a:rPr>
              <a:t>, Ingrid Jacquemin</a:t>
            </a:r>
            <a:r>
              <a:rPr lang="en-US" baseline="30000" dirty="0">
                <a:ea typeface="+mn-lt"/>
                <a:cs typeface="+mn-lt"/>
              </a:rPr>
              <a:t>12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Merja</a:t>
            </a:r>
            <a:r>
              <a:rPr lang="en-US" dirty="0">
                <a:ea typeface="+mn-lt"/>
                <a:cs typeface="+mn-lt"/>
              </a:rPr>
              <a:t> Tölle</a:t>
            </a:r>
            <a:r>
              <a:rPr lang="en-US" baseline="30000" dirty="0">
                <a:ea typeface="+mn-lt"/>
                <a:cs typeface="+mn-lt"/>
              </a:rPr>
              <a:t>3</a:t>
            </a:r>
            <a:r>
              <a:rPr lang="en-US" dirty="0">
                <a:ea typeface="+mn-lt"/>
                <a:cs typeface="+mn-lt"/>
              </a:rPr>
              <a:t>, Huan Zhang</a:t>
            </a:r>
            <a:r>
              <a:rPr lang="en-US" baseline="30000" dirty="0">
                <a:ea typeface="+mn-lt"/>
                <a:cs typeface="+mn-lt"/>
              </a:rPr>
              <a:t>3</a:t>
            </a:r>
            <a:r>
              <a:rPr lang="en-US" dirty="0">
                <a:ea typeface="+mn-lt"/>
                <a:cs typeface="+mn-lt"/>
              </a:rPr>
              <a:t>, Benjamin lanssens</a:t>
            </a:r>
            <a:r>
              <a:rPr lang="en-US" baseline="30000" dirty="0">
                <a:ea typeface="+mn-lt"/>
                <a:cs typeface="+mn-lt"/>
              </a:rPr>
              <a:t>1</a:t>
            </a:r>
            <a:r>
              <a:rPr lang="en-US" dirty="0">
                <a:ea typeface="+mn-lt"/>
                <a:cs typeface="+mn-lt"/>
              </a:rPr>
              <a:t> </a:t>
            </a:r>
          </a:p>
          <a:p>
            <a:endParaRPr lang="en-US" dirty="0">
              <a:ea typeface="+mn-lt"/>
              <a:cs typeface="+mn-lt"/>
            </a:endParaRPr>
          </a:p>
          <a:p>
            <a:pPr algn="just"/>
            <a:r>
              <a:rPr lang="en-US" sz="1400" baseline="30000" dirty="0">
                <a:ea typeface="+mn-lt"/>
                <a:cs typeface="+mn-lt"/>
              </a:rPr>
              <a:t>1</a:t>
            </a:r>
            <a:r>
              <a:rPr lang="en-US" sz="1400" dirty="0">
                <a:ea typeface="+mn-lt"/>
                <a:cs typeface="+mn-lt"/>
              </a:rPr>
              <a:t>University of Liege, Department of Astrophysics, Geophysics and Oceanography, Belgium, (</a:t>
            </a:r>
            <a:r>
              <a:rPr lang="en-US" sz="1400" dirty="0"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arpita.verma@student.uliege.be</a:t>
            </a:r>
            <a:r>
              <a:rPr lang="en-US" sz="1400" dirty="0">
                <a:ea typeface="+mn-lt"/>
                <a:cs typeface="+mn-lt"/>
              </a:rPr>
              <a:t>) </a:t>
            </a:r>
            <a:endParaRPr lang="en-US" sz="1400" dirty="0">
              <a:cs typeface="Calibri" panose="020F0502020204030204"/>
            </a:endParaRPr>
          </a:p>
          <a:p>
            <a:pPr algn="just"/>
            <a:r>
              <a:rPr lang="en-US" sz="1400" baseline="30000" dirty="0">
                <a:ea typeface="+mn-lt"/>
                <a:cs typeface="+mn-lt"/>
              </a:rPr>
              <a:t>2</a:t>
            </a:r>
            <a:r>
              <a:rPr lang="en-US" sz="1400" dirty="0">
                <a:ea typeface="+mn-lt"/>
                <a:cs typeface="+mn-lt"/>
              </a:rPr>
              <a:t>University of Liege, Department of Environmental Sciences and Management, Belgium </a:t>
            </a:r>
            <a:endParaRPr lang="en-US" sz="1400" dirty="0">
              <a:cs typeface="Calibri" panose="020F0502020204030204"/>
            </a:endParaRPr>
          </a:p>
          <a:p>
            <a:pPr algn="just"/>
            <a:r>
              <a:rPr lang="en-US" sz="1400" baseline="30000" dirty="0">
                <a:ea typeface="+mn-lt"/>
                <a:cs typeface="+mn-lt"/>
              </a:rPr>
              <a:t>3</a:t>
            </a:r>
            <a:r>
              <a:rPr lang="en-US" sz="1400" dirty="0">
                <a:ea typeface="+mn-lt"/>
                <a:cs typeface="+mn-lt"/>
              </a:rPr>
              <a:t>Center for Environmental Systems Research, University of Kassel, Germany </a:t>
            </a:r>
            <a:endParaRPr lang="en-US" sz="1400" dirty="0">
              <a:cs typeface="Calibri" panose="020F0502020204030204"/>
            </a:endParaRPr>
          </a:p>
          <a:p>
            <a:endParaRPr lang="en-US" sz="1600" dirty="0">
              <a:cs typeface="Calibri"/>
            </a:endParaRPr>
          </a:p>
          <a:p>
            <a:endParaRPr lang="en-US" sz="1600" dirty="0">
              <a:cs typeface="Calibri"/>
            </a:endParaRPr>
          </a:p>
        </p:txBody>
      </p:sp>
      <p:pic>
        <p:nvPicPr>
          <p:cNvPr id="8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6EFF542B-3EFB-4379-94E7-F2AD08D77D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633" y="138445"/>
            <a:ext cx="2609850" cy="8572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460A13-E61B-430D-83A2-F3CD99282CEC}"/>
              </a:ext>
            </a:extLst>
          </p:cNvPr>
          <p:cNvSpPr txBox="1"/>
          <p:nvPr/>
        </p:nvSpPr>
        <p:spPr>
          <a:xfrm>
            <a:off x="0" y="6265558"/>
            <a:ext cx="32989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</a:rPr>
              <a:t>EGU VIRTUAL GENERAL ASSEMBLY 2021, Session, Online, 29</a:t>
            </a:r>
            <a:r>
              <a:rPr lang="en-US" sz="1400" b="1" i="1" baseline="30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</a:rPr>
              <a:t>th</a:t>
            </a:r>
            <a:r>
              <a:rPr lang="en-US" sz="14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</a:rPr>
              <a:t> </a:t>
            </a:r>
            <a:r>
              <a:rPr lang="en-US" sz="1400" b="1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</a:rPr>
              <a:t>aApril</a:t>
            </a:r>
            <a:r>
              <a:rPr lang="en-US" sz="14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</a:rPr>
              <a:t>, 2020</a:t>
            </a:r>
            <a:r>
              <a:rPr lang="en-US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EDA9F-3811-403E-ABBD-9851CCBBE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447A1-BC3E-4218-936D-5BE20296D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8762" y="1899765"/>
            <a:ext cx="8569411" cy="4351338"/>
          </a:xfrm>
        </p:spPr>
        <p:txBody>
          <a:bodyPr/>
          <a:lstStyle/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/>
              <a:t>Assessing and quantifying the sensitivity of terrestrial carbon sequestration due to change in land use and climate variables using a dynamic vegetation model at high resolution (1 km)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Minus Sign 3">
            <a:extLst>
              <a:ext uri="{FF2B5EF4-FFF2-40B4-BE49-F238E27FC236}">
                <a16:creationId xmlns:a16="http://schemas.microsoft.com/office/drawing/2014/main" id="{FF3C97DF-0709-4D9C-94DD-1378BA78A2B5}"/>
              </a:ext>
            </a:extLst>
          </p:cNvPr>
          <p:cNvSpPr/>
          <p:nvPr/>
        </p:nvSpPr>
        <p:spPr>
          <a:xfrm>
            <a:off x="1117541" y="1406327"/>
            <a:ext cx="2835684" cy="234553"/>
          </a:xfrm>
          <a:prstGeom prst="mathMin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651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9CBD9-49D4-4E2A-AD5C-AA7713BCE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	Study Area</a:t>
            </a:r>
          </a:p>
        </p:txBody>
      </p:sp>
      <p:pic>
        <p:nvPicPr>
          <p:cNvPr id="4" name="Picture 15" descr="Map&#10;&#10;Description automatically generated">
            <a:extLst>
              <a:ext uri="{FF2B5EF4-FFF2-40B4-BE49-F238E27FC236}">
                <a16:creationId xmlns:a16="http://schemas.microsoft.com/office/drawing/2014/main" id="{F0AC3F6C-D922-41C3-945F-684A351F72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178" y="1243185"/>
            <a:ext cx="11631827" cy="5525533"/>
          </a:xfrm>
          <a:prstGeom prst="rect">
            <a:avLst/>
          </a:prstGeom>
        </p:spPr>
      </p:pic>
      <p:sp>
        <p:nvSpPr>
          <p:cNvPr id="5" name="Minus Sign 4">
            <a:extLst>
              <a:ext uri="{FF2B5EF4-FFF2-40B4-BE49-F238E27FC236}">
                <a16:creationId xmlns:a16="http://schemas.microsoft.com/office/drawing/2014/main" id="{9FD56A49-CD96-4D1C-9AE0-9BF2FB7C7301}"/>
              </a:ext>
            </a:extLst>
          </p:cNvPr>
          <p:cNvSpPr/>
          <p:nvPr/>
        </p:nvSpPr>
        <p:spPr>
          <a:xfrm>
            <a:off x="1842471" y="936770"/>
            <a:ext cx="2835684" cy="234553"/>
          </a:xfrm>
          <a:prstGeom prst="mathMin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768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 typeface="Wingdings"/>
              <a:buChar char="q"/>
            </a:pPr>
            <a:r>
              <a:rPr lang="en-US" sz="2400" b="1" dirty="0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Climate data – </a:t>
            </a:r>
            <a:r>
              <a:rPr lang="en-US" sz="2400" b="1" dirty="0">
                <a:solidFill>
                  <a:schemeClr val="tx1"/>
                </a:solidFill>
                <a:latin typeface="Times New Roman"/>
              </a:rPr>
              <a:t>COSMO-CLM</a:t>
            </a:r>
          </a:p>
          <a:p>
            <a:pPr marL="0" indent="0">
              <a:buNone/>
            </a:pPr>
            <a:endParaRPr lang="en-US" sz="2800" b="1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en-US" sz="1800" dirty="0">
                <a:solidFill>
                  <a:schemeClr val="tx1"/>
                </a:solidFill>
                <a:latin typeface="Times New Roman"/>
              </a:rPr>
              <a:t>COSMO-CLM Version 5.16</a:t>
            </a:r>
          </a:p>
          <a:p>
            <a:r>
              <a:rPr lang="en-US" sz="1800" dirty="0">
                <a:solidFill>
                  <a:schemeClr val="tx1"/>
                </a:solidFill>
                <a:latin typeface="Times New Roman"/>
              </a:rPr>
              <a:t>Spatial Resolution-3 </a:t>
            </a:r>
            <a:r>
              <a:rPr lang="en-US" sz="1800" dirty="0">
                <a:latin typeface="Times New Roman"/>
              </a:rPr>
              <a:t>km x 3 km interpolated </a:t>
            </a:r>
            <a:r>
              <a:rPr lang="en-US" sz="1800" dirty="0">
                <a:solidFill>
                  <a:schemeClr val="tx1"/>
                </a:solidFill>
                <a:latin typeface="Times New Roman"/>
              </a:rPr>
              <a:t>at 1 km2</a:t>
            </a:r>
            <a:endParaRPr lang="en-US" sz="18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rtl="0"/>
            <a:r>
              <a:rPr lang="en-US" sz="1800" dirty="0">
                <a:solidFill>
                  <a:schemeClr val="tx1"/>
                </a:solidFill>
                <a:latin typeface="Times New Roman"/>
              </a:rPr>
              <a:t>Time Period 1980-2019</a:t>
            </a:r>
          </a:p>
          <a:p>
            <a:pPr marL="0" indent="0" rtl="0">
              <a:buNone/>
            </a:pPr>
            <a:endParaRPr lang="en-US" sz="1800" dirty="0">
              <a:latin typeface="Times New Roman"/>
              <a:cs typeface="Times New Roman"/>
            </a:endParaRPr>
          </a:p>
          <a:p>
            <a:pPr rtl="0"/>
            <a:endParaRPr lang="en-US" sz="8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71450" indent="-171450">
              <a:buFont typeface="Wingdings"/>
              <a:buChar char="q"/>
            </a:pPr>
            <a:r>
              <a:rPr lang="en-US" sz="2000" b="1" dirty="0">
                <a:solidFill>
                  <a:schemeClr val="tx1"/>
                </a:solidFill>
                <a:latin typeface="Times New Roman"/>
                <a:ea typeface="+mn-ea"/>
                <a:cs typeface="+mn-cs"/>
              </a:rPr>
              <a:t>Satellite Based datasets</a:t>
            </a:r>
            <a:r>
              <a:rPr lang="en-US" sz="900" b="1" dirty="0">
                <a:solidFill>
                  <a:srgbClr val="C00000"/>
                </a:solidFill>
                <a:latin typeface="Times New Roman"/>
              </a:rPr>
              <a:t> </a:t>
            </a:r>
            <a:endParaRPr lang="en-US" sz="900" b="1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C00000"/>
                </a:solidFill>
                <a:effectLst/>
              </a:rPr>
              <a:t>Data Set	        Product          Temporal Domain              Spatial Res.       Temporal Res</a:t>
            </a:r>
          </a:p>
          <a:p>
            <a:pPr>
              <a:buNone/>
            </a:pPr>
            <a:r>
              <a:rPr lang="en-US" sz="1800" dirty="0">
                <a:effectLst/>
              </a:rPr>
              <a:t>Landsat     	            5	                      1984-2012	                     30 meter              16 days</a:t>
            </a:r>
          </a:p>
          <a:p>
            <a:pPr>
              <a:buNone/>
            </a:pPr>
            <a:r>
              <a:rPr lang="en-US" sz="1800" dirty="0">
                <a:effectLst/>
              </a:rPr>
              <a:t>Landsat                           7	                   1999-present                       30 meter              16 days</a:t>
            </a:r>
          </a:p>
          <a:p>
            <a:pPr>
              <a:buNone/>
            </a:pPr>
            <a:r>
              <a:rPr lang="en-US" sz="1800" dirty="0">
                <a:effectLst/>
              </a:rPr>
              <a:t>Landsat                          8                     2013-Present                      30 meter              16 days</a:t>
            </a:r>
          </a:p>
          <a:p>
            <a:pPr marL="0" indent="0" rtl="0">
              <a:buNone/>
            </a:pPr>
            <a:endParaRPr lang="en-US" sz="18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lvl="0"/>
            <a:endParaRPr lang="en-US" dirty="0"/>
          </a:p>
        </p:txBody>
      </p:sp>
      <p:sp>
        <p:nvSpPr>
          <p:cNvPr id="4" name="Minus Sign 3">
            <a:extLst>
              <a:ext uri="{FF2B5EF4-FFF2-40B4-BE49-F238E27FC236}">
                <a16:creationId xmlns:a16="http://schemas.microsoft.com/office/drawing/2014/main" id="{4F95B96C-AC6E-4B5A-8385-66478764D282}"/>
              </a:ext>
            </a:extLst>
          </p:cNvPr>
          <p:cNvSpPr/>
          <p:nvPr/>
        </p:nvSpPr>
        <p:spPr>
          <a:xfrm>
            <a:off x="1263456" y="1406327"/>
            <a:ext cx="2835684" cy="234553"/>
          </a:xfrm>
          <a:prstGeom prst="mathMin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215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78986007-5AC0-4DDF-A56D-890E7249C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00000">
            <a:off x="3642259" y="3507653"/>
            <a:ext cx="4820936" cy="1271716"/>
          </a:xfrm>
          <a:prstGeom prst="rect">
            <a:avLst/>
          </a:prstGeom>
        </p:spPr>
      </p:pic>
      <p:pic>
        <p:nvPicPr>
          <p:cNvPr id="33" name="Picture 33">
            <a:extLst>
              <a:ext uri="{FF2B5EF4-FFF2-40B4-BE49-F238E27FC236}">
                <a16:creationId xmlns:a16="http://schemas.microsoft.com/office/drawing/2014/main" id="{651B8383-D3D1-4494-9342-3141455A9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722" y="3722473"/>
            <a:ext cx="731879" cy="751702"/>
          </a:xfrm>
          <a:prstGeom prst="rect">
            <a:avLst/>
          </a:prstGeom>
        </p:spPr>
      </p:pic>
      <p:pic>
        <p:nvPicPr>
          <p:cNvPr id="24" name="Picture 24">
            <a:extLst>
              <a:ext uri="{FF2B5EF4-FFF2-40B4-BE49-F238E27FC236}">
                <a16:creationId xmlns:a16="http://schemas.microsoft.com/office/drawing/2014/main" id="{040F6E00-9D90-4CCC-B036-943558583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5900" y="846310"/>
            <a:ext cx="544984" cy="593381"/>
          </a:xfrm>
          <a:prstGeom prst="rect">
            <a:avLst/>
          </a:prstGeom>
        </p:spPr>
      </p:pic>
      <p:pic>
        <p:nvPicPr>
          <p:cNvPr id="21" name="Picture 21" descr="Icon&#10;&#10;Description automatically generated">
            <a:extLst>
              <a:ext uri="{FF2B5EF4-FFF2-40B4-BE49-F238E27FC236}">
                <a16:creationId xmlns:a16="http://schemas.microsoft.com/office/drawing/2014/main" id="{9287E84C-2A77-4AEE-9B90-BA9ABE6CFB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328734" y="1507031"/>
            <a:ext cx="1109018" cy="982877"/>
          </a:xfrm>
        </p:spPr>
      </p:pic>
      <p:pic>
        <p:nvPicPr>
          <p:cNvPr id="22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3B966330-3163-4DFC-9E88-13C59E2E72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7515" y="732652"/>
            <a:ext cx="992402" cy="1109018"/>
          </a:xfrm>
          <a:prstGeom prst="rect">
            <a:avLst/>
          </a:prstGeom>
        </p:spPr>
      </p:pic>
      <p:pic>
        <p:nvPicPr>
          <p:cNvPr id="30" name="Picture 30" descr="Icon&#10;&#10;Description automatically generated">
            <a:extLst>
              <a:ext uri="{FF2B5EF4-FFF2-40B4-BE49-F238E27FC236}">
                <a16:creationId xmlns:a16="http://schemas.microsoft.com/office/drawing/2014/main" id="{2D8C5C61-D6EF-460D-A9B1-DE3056F2C0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6143" y="4222664"/>
            <a:ext cx="807822" cy="894320"/>
          </a:xfrm>
          <a:prstGeom prst="rect">
            <a:avLst/>
          </a:prstGeom>
        </p:spPr>
      </p:pic>
      <p:pic>
        <p:nvPicPr>
          <p:cNvPr id="32" name="Picture 32" descr="Icon&#10;&#10;Description automatically generated">
            <a:extLst>
              <a:ext uri="{FF2B5EF4-FFF2-40B4-BE49-F238E27FC236}">
                <a16:creationId xmlns:a16="http://schemas.microsoft.com/office/drawing/2014/main" id="{AE3AED3D-EA7B-4134-8A5F-010A084C48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7056" y="2218681"/>
            <a:ext cx="2526184" cy="2420637"/>
          </a:xfrm>
          <a:prstGeom prst="rect">
            <a:avLst/>
          </a:prstGeom>
        </p:spPr>
      </p:pic>
      <p:pic>
        <p:nvPicPr>
          <p:cNvPr id="34" name="Picture 34" descr="Icon&#10;&#10;Description automatically generated">
            <a:extLst>
              <a:ext uri="{FF2B5EF4-FFF2-40B4-BE49-F238E27FC236}">
                <a16:creationId xmlns:a16="http://schemas.microsoft.com/office/drawing/2014/main" id="{CA0D9755-B979-4F17-A39C-D5686C119A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7129" y="4263210"/>
            <a:ext cx="823525" cy="813228"/>
          </a:xfrm>
          <a:prstGeom prst="rect">
            <a:avLst/>
          </a:prstGeom>
        </p:spPr>
      </p:pic>
      <p:pic>
        <p:nvPicPr>
          <p:cNvPr id="35" name="Picture 35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30BAE6F3-A4F8-4415-92D2-115DD6159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">
            <a:off x="3749536" y="1469346"/>
            <a:ext cx="4697369" cy="134379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1A33AD2-7DB1-4E04-A9AD-0D67CB1CE1BC}"/>
              </a:ext>
            </a:extLst>
          </p:cNvPr>
          <p:cNvSpPr txBox="1"/>
          <p:nvPr/>
        </p:nvSpPr>
        <p:spPr>
          <a:xfrm>
            <a:off x="3313670" y="543697"/>
            <a:ext cx="274319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Satellite Data (1985-2019)</a:t>
            </a:r>
          </a:p>
          <a:p>
            <a:r>
              <a:rPr lang="en-US" dirty="0">
                <a:cs typeface="Calibri"/>
              </a:rPr>
              <a:t>Landsat 5,Landsat 7 and Landsat 8 (LAND USE)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E1F7FC2-5AE1-4E4D-9F82-186898B56017}"/>
              </a:ext>
            </a:extLst>
          </p:cNvPr>
          <p:cNvSpPr txBox="1"/>
          <p:nvPr/>
        </p:nvSpPr>
        <p:spPr>
          <a:xfrm>
            <a:off x="1140940" y="5249562"/>
            <a:ext cx="307387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Climate Data COMOS-CLM</a:t>
            </a:r>
          </a:p>
          <a:p>
            <a:r>
              <a:rPr lang="en-US" dirty="0">
                <a:cs typeface="Calibri"/>
              </a:rPr>
              <a:t>Over 1km Grid (Precipitation, Air Temperature, Wind Speed, Relative Humidity, Solar Radiation)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B9ADC2C-E7D4-4505-8AC0-9E0F90F6552A}"/>
              </a:ext>
            </a:extLst>
          </p:cNvPr>
          <p:cNvSpPr txBox="1"/>
          <p:nvPr/>
        </p:nvSpPr>
        <p:spPr>
          <a:xfrm>
            <a:off x="9121345" y="4018520"/>
            <a:ext cx="2743199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Dynamic Vegetation Model</a:t>
            </a:r>
          </a:p>
          <a:p>
            <a:pPr algn="ctr"/>
            <a:r>
              <a:rPr lang="en-US" sz="2000">
                <a:cs typeface="Calibri"/>
              </a:rPr>
              <a:t>CARAIB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E57BF7E-2758-4281-8652-542E18EBD20A}"/>
              </a:ext>
            </a:extLst>
          </p:cNvPr>
          <p:cNvSpPr txBox="1"/>
          <p:nvPr/>
        </p:nvSpPr>
        <p:spPr>
          <a:xfrm>
            <a:off x="8080967" y="480517"/>
            <a:ext cx="342092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Century Gothic" panose="020B0502020202020204" pitchFamily="34" charset="0"/>
                <a:cs typeface="Calibri"/>
              </a:rPr>
              <a:t>Methodology</a:t>
            </a:r>
            <a:endParaRPr lang="en-US" sz="1400" dirty="0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747F82-B691-409D-B10B-841583D0FF74}"/>
              </a:ext>
            </a:extLst>
          </p:cNvPr>
          <p:cNvSpPr txBox="1"/>
          <p:nvPr/>
        </p:nvSpPr>
        <p:spPr>
          <a:xfrm rot="1500000">
            <a:off x="4889157" y="1985318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cs typeface="Calibri"/>
              </a:rPr>
              <a:t>Input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DC766A-6B1B-44E4-B158-2F05F0ACAA7A}"/>
              </a:ext>
            </a:extLst>
          </p:cNvPr>
          <p:cNvSpPr txBox="1"/>
          <p:nvPr/>
        </p:nvSpPr>
        <p:spPr>
          <a:xfrm rot="21000000">
            <a:off x="4405183" y="4384588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cs typeface="Calibri"/>
              </a:rPr>
              <a:t>Input</a:t>
            </a:r>
          </a:p>
        </p:txBody>
      </p:sp>
      <p:sp>
        <p:nvSpPr>
          <p:cNvPr id="3" name="Minus Sign 2">
            <a:extLst>
              <a:ext uri="{FF2B5EF4-FFF2-40B4-BE49-F238E27FC236}">
                <a16:creationId xmlns:a16="http://schemas.microsoft.com/office/drawing/2014/main" id="{D83499D8-06DD-40B4-877A-AF5F84074D64}"/>
              </a:ext>
            </a:extLst>
          </p:cNvPr>
          <p:cNvSpPr/>
          <p:nvPr/>
        </p:nvSpPr>
        <p:spPr>
          <a:xfrm>
            <a:off x="8666205" y="1188403"/>
            <a:ext cx="2835684" cy="234553"/>
          </a:xfrm>
          <a:prstGeom prst="mathMin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492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139" descr="Diagram&#10;&#10;Description automatically generated">
            <a:extLst>
              <a:ext uri="{FF2B5EF4-FFF2-40B4-BE49-F238E27FC236}">
                <a16:creationId xmlns:a16="http://schemas.microsoft.com/office/drawing/2014/main" id="{7B5CBB16-2F5A-4E2C-A95A-3C7532D51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1087" y="3004"/>
            <a:ext cx="9031011" cy="6781498"/>
          </a:xfrm>
        </p:spPr>
      </p:pic>
    </p:spTree>
    <p:extLst>
      <p:ext uri="{BB962C8B-B14F-4D97-AF65-F5344CB8AC3E}">
        <p14:creationId xmlns:p14="http://schemas.microsoft.com/office/powerpoint/2010/main" val="3436479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Autofit/>
          </a:bodyPr>
          <a:lstStyle/>
          <a:p>
            <a:br>
              <a:rPr lang="en-US" dirty="0"/>
            </a:br>
            <a:r>
              <a:rPr lang="en-US" dirty="0"/>
              <a:t>Results and Analysis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9A680-66D7-4F99-80BB-BAFBBA58D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32F6D0-8FD6-4387-9172-03779D53406D}"/>
              </a:ext>
            </a:extLst>
          </p:cNvPr>
          <p:cNvSpPr txBox="1"/>
          <p:nvPr/>
        </p:nvSpPr>
        <p:spPr>
          <a:xfrm>
            <a:off x="6310184" y="922638"/>
            <a:ext cx="5043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Land Use Change 1985-2019</a:t>
            </a:r>
          </a:p>
        </p:txBody>
      </p:sp>
      <p:sp>
        <p:nvSpPr>
          <p:cNvPr id="14" name="Minus Sign 13">
            <a:extLst>
              <a:ext uri="{FF2B5EF4-FFF2-40B4-BE49-F238E27FC236}">
                <a16:creationId xmlns:a16="http://schemas.microsoft.com/office/drawing/2014/main" id="{92B0410A-2426-44BF-B2F8-8BAD40F53B9A}"/>
              </a:ext>
            </a:extLst>
          </p:cNvPr>
          <p:cNvSpPr/>
          <p:nvPr/>
        </p:nvSpPr>
        <p:spPr>
          <a:xfrm>
            <a:off x="1927698" y="992220"/>
            <a:ext cx="5332931" cy="210547"/>
          </a:xfrm>
          <a:prstGeom prst="mathMin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F74171F8-BBCD-4181-BA44-6DAEA018B0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8467564"/>
              </p:ext>
            </p:extLst>
          </p:nvPr>
        </p:nvGraphicFramePr>
        <p:xfrm>
          <a:off x="408562" y="2059190"/>
          <a:ext cx="10515600" cy="4559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06F4C20-1074-CE48-A1D6-34F504D0BB80}"/>
              </a:ext>
            </a:extLst>
          </p:cNvPr>
          <p:cNvSpPr txBox="1"/>
          <p:nvPr/>
        </p:nvSpPr>
        <p:spPr>
          <a:xfrm>
            <a:off x="257175" y="2343150"/>
            <a:ext cx="1117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Area (km</a:t>
            </a:r>
            <a:r>
              <a:rPr lang="fr-FR" sz="1400" baseline="30000" dirty="0"/>
              <a:t>2</a:t>
            </a:r>
            <a:r>
              <a:rPr lang="fr-FR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72776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D44B7-9319-4A08-B046-5DCB7A681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17094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Biomass &amp; NPP with dynamic and fixed (Land use,CO</a:t>
            </a:r>
            <a:r>
              <a:rPr lang="en-US" baseline="-25000" dirty="0"/>
              <a:t>2</a:t>
            </a:r>
            <a:r>
              <a:rPr lang="en-US" dirty="0"/>
              <a:t> and climate)</a:t>
            </a:r>
          </a:p>
        </p:txBody>
      </p:sp>
      <p:pic>
        <p:nvPicPr>
          <p:cNvPr id="25" name="Picture 24" descr="Chart, line chart&#10;&#10;Description automatically generated">
            <a:extLst>
              <a:ext uri="{FF2B5EF4-FFF2-40B4-BE49-F238E27FC236}">
                <a16:creationId xmlns:a16="http://schemas.microsoft.com/office/drawing/2014/main" id="{2739F761-D131-4C32-AB94-BF6986B46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795" y="1900577"/>
            <a:ext cx="5524155" cy="4309487"/>
          </a:xfrm>
          <a:prstGeom prst="rect">
            <a:avLst/>
          </a:prstGeom>
        </p:spPr>
      </p:pic>
      <p:pic>
        <p:nvPicPr>
          <p:cNvPr id="27" name="Picture 26" descr="Chart, line chart&#10;&#10;Description automatically generated">
            <a:extLst>
              <a:ext uri="{FF2B5EF4-FFF2-40B4-BE49-F238E27FC236}">
                <a16:creationId xmlns:a16="http://schemas.microsoft.com/office/drawing/2014/main" id="{6251EE77-F544-4A7F-ADFD-7327DC11F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52" y="1836509"/>
            <a:ext cx="5524155" cy="437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10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8BB61-89F9-4AF4-BC9A-3BF37F859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Change in GPP and total soil carbon with change in land use</a:t>
            </a:r>
          </a:p>
        </p:txBody>
      </p:sp>
      <p:pic>
        <p:nvPicPr>
          <p:cNvPr id="12" name="Content Placeholder 11" descr="Chart&#10;&#10;Description automatically generated">
            <a:extLst>
              <a:ext uri="{FF2B5EF4-FFF2-40B4-BE49-F238E27FC236}">
                <a16:creationId xmlns:a16="http://schemas.microsoft.com/office/drawing/2014/main" id="{67CFF7AE-DECE-4D79-980A-9A865A54F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4" y="1858577"/>
            <a:ext cx="5557903" cy="4351338"/>
          </a:xfrm>
        </p:spPr>
      </p:pic>
      <p:pic>
        <p:nvPicPr>
          <p:cNvPr id="14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8F72569C-E1A1-4DE9-A062-C57523A21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295" y="1858578"/>
            <a:ext cx="571798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10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735E0-7FD0-4208-AFAC-D4C7E75FA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Change in Carbon fluxes with change in land use and constant CO</a:t>
            </a:r>
            <a:r>
              <a:rPr lang="en-US" baseline="-25000" dirty="0"/>
              <a:t>2</a:t>
            </a:r>
          </a:p>
        </p:txBody>
      </p:sp>
      <p:pic>
        <p:nvPicPr>
          <p:cNvPr id="4" name="Content Placeholder 3" descr="Chart, line chart, histogram&#10;&#10;Description automatically generated">
            <a:extLst>
              <a:ext uri="{FF2B5EF4-FFF2-40B4-BE49-F238E27FC236}">
                <a16:creationId xmlns:a16="http://schemas.microsoft.com/office/drawing/2014/main" id="{8C90115B-4004-4C0C-AE9B-E15835F007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464" y="2302318"/>
            <a:ext cx="3727556" cy="2998252"/>
          </a:xfrm>
          <a:prstGeom prst="rect">
            <a:avLst/>
          </a:prstGeom>
        </p:spPr>
      </p:pic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6C7FECBA-BC06-467E-A851-26E9B4BE8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880" y="2276387"/>
            <a:ext cx="3900461" cy="3023854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A4EB5C31-02DF-44B6-A440-AA7A2C52C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98" y="2276386"/>
            <a:ext cx="3900334" cy="302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78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E3C82-0602-4DB7-A833-DE15E8FA5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Change in NPP and NBP with change in land use , climate and fixed CO</a:t>
            </a:r>
            <a:r>
              <a:rPr lang="en-US" baseline="-25000" dirty="0"/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2290A-E619-4CD2-9B2B-0443CA42C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1DAAFD3F-8FC4-4654-9835-11E3F84ED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5499883" cy="4351338"/>
          </a:xfrm>
          <a:prstGeom prst="rect">
            <a:avLst/>
          </a:prstGeom>
        </p:spPr>
      </p:pic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13D45096-2307-4304-A486-ADF354431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083" y="1825625"/>
            <a:ext cx="547135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640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0F987-F4E7-4B06-8B37-42D149D85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extreme events on NBP</a:t>
            </a:r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6B0852EE-AFAD-4925-8AD3-5EE8004CA3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700" y="1602159"/>
            <a:ext cx="3832453" cy="254280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09E6D1-FA3F-4FEB-AD43-5C1644AC2F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550" y="1795965"/>
            <a:ext cx="3437824" cy="2348996"/>
          </a:xfrm>
          <a:prstGeom prst="rect">
            <a:avLst/>
          </a:prstGeom>
        </p:spPr>
      </p:pic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72C087C5-885A-45A0-AE6B-6BC16FAC44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573" y="4272213"/>
            <a:ext cx="3872133" cy="2542802"/>
          </a:xfrm>
          <a:prstGeom prst="rect">
            <a:avLst/>
          </a:prstGeom>
        </p:spPr>
      </p:pic>
      <p:pic>
        <p:nvPicPr>
          <p:cNvPr id="11" name="Picture 10" descr="A picture containing surface chart&#10;&#10;Description automatically generated">
            <a:extLst>
              <a:ext uri="{FF2B5EF4-FFF2-40B4-BE49-F238E27FC236}">
                <a16:creationId xmlns:a16="http://schemas.microsoft.com/office/drawing/2014/main" id="{E4547BC8-FC3F-46B9-B0A6-35F513F8A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309" y="4300908"/>
            <a:ext cx="3568225" cy="243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894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D6485-6431-408A-A4CC-614F3A938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EC499-A24A-4D68-B317-15AB5D3F6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1617"/>
            <a:ext cx="10515600" cy="4351338"/>
          </a:xfrm>
        </p:spPr>
        <p:txBody>
          <a:bodyPr>
            <a:normAutofit lnSpcReduction="10000"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n-US" sz="2800" dirty="0"/>
              <a:t>There is strong change in the biomass from fixed to dynamic land use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n-US" sz="2800" dirty="0"/>
              <a:t>Increase in urban land may impact the decrease in soil carbon because of less litter production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n-US" sz="2800" dirty="0"/>
              <a:t>There is </a:t>
            </a:r>
            <a:r>
              <a:rPr lang="en-US" dirty="0"/>
              <a:t>only small</a:t>
            </a:r>
            <a:r>
              <a:rPr lang="en-US" sz="2800" dirty="0"/>
              <a:t> impact </a:t>
            </a:r>
            <a:r>
              <a:rPr lang="en-US" dirty="0"/>
              <a:t>of</a:t>
            </a:r>
            <a:r>
              <a:rPr lang="en-US" sz="2800" dirty="0"/>
              <a:t> </a:t>
            </a:r>
            <a:r>
              <a:rPr lang="en-US" dirty="0"/>
              <a:t>CO</a:t>
            </a:r>
            <a:r>
              <a:rPr lang="en-US" sz="2800" baseline="-25000" dirty="0"/>
              <a:t>2</a:t>
            </a:r>
            <a:r>
              <a:rPr lang="en-US" sz="2800" dirty="0"/>
              <a:t> fertilization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n-US" sz="2800" dirty="0"/>
              <a:t>According to this study we can say that the dynamic land use is more important </a:t>
            </a:r>
            <a:r>
              <a:rPr lang="en-US" dirty="0"/>
              <a:t>for the</a:t>
            </a:r>
            <a:r>
              <a:rPr lang="en-US" sz="2800" dirty="0"/>
              <a:t> carbon budget than CO</a:t>
            </a:r>
            <a:r>
              <a:rPr lang="en-US" sz="2800" baseline="-25000" dirty="0"/>
              <a:t>2</a:t>
            </a:r>
            <a:r>
              <a:rPr lang="en-US" sz="2800" dirty="0"/>
              <a:t> fertilization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n-US" dirty="0"/>
              <a:t>H</a:t>
            </a:r>
            <a:r>
              <a:rPr lang="en-US" sz="2800" dirty="0"/>
              <a:t>eat waves and droughts may also impact the total carbon budget</a:t>
            </a:r>
          </a:p>
        </p:txBody>
      </p:sp>
      <p:sp>
        <p:nvSpPr>
          <p:cNvPr id="5" name="Minus Sign 4">
            <a:extLst>
              <a:ext uri="{FF2B5EF4-FFF2-40B4-BE49-F238E27FC236}">
                <a16:creationId xmlns:a16="http://schemas.microsoft.com/office/drawing/2014/main" id="{DCB1F58B-77FE-42E9-B056-3D06D9BB4428}"/>
              </a:ext>
            </a:extLst>
          </p:cNvPr>
          <p:cNvSpPr/>
          <p:nvPr/>
        </p:nvSpPr>
        <p:spPr>
          <a:xfrm>
            <a:off x="2323771" y="1377064"/>
            <a:ext cx="2835684" cy="234553"/>
          </a:xfrm>
          <a:prstGeom prst="mathMin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A9ECEF-D923-4DBB-B82B-AF979A7D043E}"/>
              </a:ext>
            </a:extLst>
          </p:cNvPr>
          <p:cNvSpPr txBox="1"/>
          <p:nvPr/>
        </p:nvSpPr>
        <p:spPr>
          <a:xfrm>
            <a:off x="1031132" y="5846254"/>
            <a:ext cx="3959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Acknowledgement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5A2D88-D895-4465-B642-16C7A0C13A6D}"/>
              </a:ext>
            </a:extLst>
          </p:cNvPr>
          <p:cNvSpPr txBox="1"/>
          <p:nvPr/>
        </p:nvSpPr>
        <p:spPr>
          <a:xfrm>
            <a:off x="1031132" y="6468218"/>
            <a:ext cx="60943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This project is funded by 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Wallonia-Brussels Federation under FRIA-FNRS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Picture 17" descr="Logo, company name&#10;&#10;Description automatically generated">
            <a:extLst>
              <a:ext uri="{FF2B5EF4-FFF2-40B4-BE49-F238E27FC236}">
                <a16:creationId xmlns:a16="http://schemas.microsoft.com/office/drawing/2014/main" id="{C5CD017D-A5AD-4768-8BF8-59B295C7D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406" y="6543149"/>
            <a:ext cx="218592" cy="137988"/>
          </a:xfrm>
          <a:prstGeom prst="rect">
            <a:avLst/>
          </a:prstGeom>
        </p:spPr>
      </p:pic>
      <p:sp>
        <p:nvSpPr>
          <p:cNvPr id="10" name="Minus Sign 9">
            <a:extLst>
              <a:ext uri="{FF2B5EF4-FFF2-40B4-BE49-F238E27FC236}">
                <a16:creationId xmlns:a16="http://schemas.microsoft.com/office/drawing/2014/main" id="{CBB9BF54-4638-44CC-B9A6-710289770C58}"/>
              </a:ext>
            </a:extLst>
          </p:cNvPr>
          <p:cNvSpPr/>
          <p:nvPr/>
        </p:nvSpPr>
        <p:spPr>
          <a:xfrm>
            <a:off x="1804962" y="6197508"/>
            <a:ext cx="2835684" cy="234553"/>
          </a:xfrm>
          <a:prstGeom prst="mathMin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948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9D3E9AF2-3B80-49DA-925E-033DFFD9B2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645" b="7641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805DF1-83B0-48A4-9F5C-5FC2CD5F4BBF}"/>
              </a:ext>
            </a:extLst>
          </p:cNvPr>
          <p:cNvSpPr txBox="1"/>
          <p:nvPr/>
        </p:nvSpPr>
        <p:spPr>
          <a:xfrm rot="-840000">
            <a:off x="2835117" y="2563586"/>
            <a:ext cx="6034642" cy="347451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8000" dirty="0">
                <a:solidFill>
                  <a:schemeClr val="bg1"/>
                </a:solidFill>
                <a:ea typeface="+mn-lt"/>
                <a:cs typeface="+mn-lt"/>
              </a:rPr>
              <a:t>THANK YOU</a:t>
            </a:r>
            <a:endParaRPr lang="en-US" sz="8000" dirty="0">
              <a:solidFill>
                <a:schemeClr val="bg1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3245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lancholy abstract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lancholy abstract design slides.potx" id="{0C631111-0761-4095-80FF-907E1270642A}" vid="{4C722CC6-EA24-4B9B-A48E-3EC5DC6964F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1450</TotalTime>
  <Words>409</Words>
  <Application>Microsoft Office PowerPoint</Application>
  <PresentationFormat>Widescreen</PresentationFormat>
  <Paragraphs>53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Courier New</vt:lpstr>
      <vt:lpstr>Times New Roman</vt:lpstr>
      <vt:lpstr>Wingdings</vt:lpstr>
      <vt:lpstr>Office Theme</vt:lpstr>
      <vt:lpstr>Melancholy abstract design template</vt:lpstr>
      <vt:lpstr>Assessing the effects of climate and land use land cover changes on recent carbon storage in terrestrial ecosystem using model-satellite approach over Wallonia, Belgium </vt:lpstr>
      <vt:lpstr>OBJETIVE</vt:lpstr>
      <vt:lpstr> Study Area</vt:lpstr>
      <vt:lpstr>Datasets</vt:lpstr>
      <vt:lpstr>PowerPoint Presentation</vt:lpstr>
      <vt:lpstr>PowerPoint Presentation</vt:lpstr>
      <vt:lpstr> Results and Analysis </vt:lpstr>
      <vt:lpstr>Biomass &amp; NPP with dynamic and fixed (Land use,CO2 and climate)</vt:lpstr>
      <vt:lpstr>Change in GPP and total soil carbon with change in land use</vt:lpstr>
      <vt:lpstr>Change in Carbon fluxes with change in land use and constant CO2</vt:lpstr>
      <vt:lpstr>Change in NPP and NBP with change in land use , climate and fixed CO2</vt:lpstr>
      <vt:lpstr>Impact of extreme events on NBP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ARPITA VERMA</dc:creator>
  <cp:lastModifiedBy>Verma Arpita</cp:lastModifiedBy>
  <cp:revision>134</cp:revision>
  <dcterms:created xsi:type="dcterms:W3CDTF">2021-04-17T19:09:41Z</dcterms:created>
  <dcterms:modified xsi:type="dcterms:W3CDTF">2021-04-28T12:48:40Z</dcterms:modified>
</cp:coreProperties>
</file>