
<file path=[Content_Types].xml><?xml version="1.0" encoding="utf-8"?>
<Types xmlns="http://schemas.openxmlformats.org/package/2006/content-types">
  <Default Extension="png" ContentType="image/png"/>
  <Default Extension="emf" ContentType="image/x-emf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9"/>
  </p:notesMasterIdLst>
  <p:handoutMasterIdLst>
    <p:handoutMasterId r:id="rId10"/>
  </p:handoutMasterIdLst>
  <p:sldIdLst>
    <p:sldId id="367" r:id="rId2"/>
    <p:sldId id="364" r:id="rId3"/>
    <p:sldId id="368" r:id="rId4"/>
    <p:sldId id="353" r:id="rId5"/>
    <p:sldId id="359" r:id="rId6"/>
    <p:sldId id="362" r:id="rId7"/>
    <p:sldId id="370" r:id="rId8"/>
  </p:sldIdLst>
  <p:sldSz cx="9144000" cy="6858000" type="screen4x3"/>
  <p:notesSz cx="10234613" cy="7104063"/>
  <p:defaultTextStyle>
    <a:defPPr>
      <a:defRPr lang="ru-RU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Стиль из темы 1 - акцент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3" autoAdjust="0"/>
    <p:restoredTop sz="92343" autoAdjust="0"/>
  </p:normalViewPr>
  <p:slideViewPr>
    <p:cSldViewPr>
      <p:cViewPr varScale="1">
        <p:scale>
          <a:sx n="112" d="100"/>
          <a:sy n="112" d="100"/>
        </p:scale>
        <p:origin x="1542" y="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5475" cy="355600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797550" y="0"/>
            <a:ext cx="4435475" cy="355600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7FA6C51D-A292-42A0-BF23-F34322E1B3FC}" type="datetimeFigureOut">
              <a:rPr lang="ru-RU"/>
              <a:pPr>
                <a:defRPr/>
              </a:pPr>
              <a:t>24.04.2021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746875"/>
            <a:ext cx="4435475" cy="355600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797550" y="6746875"/>
            <a:ext cx="4435475" cy="355600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9DA2DABD-E20D-4F60-8E9B-48594BE2998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435475" cy="355600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797550" y="0"/>
            <a:ext cx="4435475" cy="355600"/>
          </a:xfrm>
          <a:prstGeom prst="rect">
            <a:avLst/>
          </a:prstGeom>
        </p:spPr>
        <p:txBody>
          <a:bodyPr vert="horz" lIns="99075" tIns="49538" rIns="99075" bIns="49538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A9FDEEDC-EA43-4980-8F97-029FBA98C8C8}" type="datetimeFigureOut">
              <a:rPr lang="ru-RU"/>
              <a:pPr>
                <a:defRPr/>
              </a:pPr>
              <a:t>24.04.2021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341688" y="533400"/>
            <a:ext cx="3551237" cy="26638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9075" tIns="49538" rIns="99075" bIns="49538" rtlCol="0" anchor="ctr"/>
          <a:lstStyle/>
          <a:p>
            <a:pPr lvl="0"/>
            <a:endParaRPr lang="ru-RU" noProof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1023938" y="3375025"/>
            <a:ext cx="8186737" cy="3195638"/>
          </a:xfrm>
          <a:prstGeom prst="rect">
            <a:avLst/>
          </a:prstGeom>
        </p:spPr>
        <p:txBody>
          <a:bodyPr vert="horz" lIns="99075" tIns="49538" rIns="99075" bIns="49538" rtlCol="0">
            <a:normAutofit/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  <a:endParaRPr lang="ru-RU" noProof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746875"/>
            <a:ext cx="4435475" cy="355600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797550" y="6746875"/>
            <a:ext cx="4435475" cy="355600"/>
          </a:xfrm>
          <a:prstGeom prst="rect">
            <a:avLst/>
          </a:prstGeom>
        </p:spPr>
        <p:txBody>
          <a:bodyPr vert="horz" lIns="99075" tIns="49538" rIns="99075" bIns="49538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300">
                <a:latin typeface="+mn-lt"/>
              </a:defRPr>
            </a:lvl1pPr>
          </a:lstStyle>
          <a:p>
            <a:pPr>
              <a:defRPr/>
            </a:pPr>
            <a:fld id="{A951F824-9345-43D5-94E8-0CD32CAB0D2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84F8966C-1468-4836-B1B8-47C983837F6B}" type="slidenum">
              <a:rPr lang="ru-RU" smtClean="0"/>
              <a:pPr/>
              <a:t>1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5149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ru-RU" altLang="ru-RU" smtClean="0"/>
              <a:t>переход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5A41CF15-AC9F-43F2-9852-2F93068B6533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D5B6AD-69A6-4C53-94C0-2B5177E6148D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8435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endParaRPr lang="ru-RU" altLang="ru-RU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70D5B6AD-69A6-4C53-94C0-2B5177E6148D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242308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57FC8E-2AF7-4BF4-91DC-79147884F343}" type="datetimeFigureOut">
              <a:rPr lang="ru-RU"/>
              <a:pPr>
                <a:defRPr/>
              </a:pPr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BABC810-8B65-4BDD-97DB-01474691621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4357380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156B9F-B5BF-44B6-AAE4-836589D9F814}" type="datetimeFigureOut">
              <a:rPr lang="ru-RU"/>
              <a:pPr>
                <a:defRPr/>
              </a:pPr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3FB86CE-3453-4D6B-9298-42B83378DD4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09507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01C0B9-E9CC-4641-88F9-2ED611B70577}" type="datetimeFigureOut">
              <a:rPr lang="ru-RU"/>
              <a:pPr>
                <a:defRPr/>
              </a:pPr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2E2CC3A-FEB1-4A0B-8EDE-85A748ACBE5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9464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1A8979C-CBA4-4DD8-8275-AB74DC2DAA61}" type="datetimeFigureOut">
              <a:rPr lang="ru-RU"/>
              <a:pPr>
                <a:defRPr/>
              </a:pPr>
              <a:t>24.04.2021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A77BA7-DF77-4CE2-96EC-B60305CE2E9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80650891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6D9E3A4-69AD-4E86-8608-AE6215D3457A}" type="datetimeFigureOut">
              <a:rPr lang="ru-RU"/>
              <a:pPr>
                <a:defRPr/>
              </a:pPr>
              <a:t>24.04.2021</a:t>
            </a:fld>
            <a:endParaRPr lang="ru-RU"/>
          </a:p>
        </p:txBody>
      </p:sp>
      <p:sp>
        <p:nvSpPr>
          <p:cNvPr id="8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037A0C-5089-4F39-A363-11E4071620F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5221839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48AF5C-3490-43E8-8F27-38C5C5B9AC42}" type="datetimeFigureOut">
              <a:rPr lang="ru-RU"/>
              <a:pPr>
                <a:defRPr/>
              </a:pPr>
              <a:t>24.04.2021</a:t>
            </a:fld>
            <a:endParaRPr lang="ru-RU"/>
          </a:p>
        </p:txBody>
      </p:sp>
      <p:sp>
        <p:nvSpPr>
          <p:cNvPr id="4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5D327D8-E82B-49E3-A066-3BBA8A1DD62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0958683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FE686C-D401-47C0-9806-5CC827E2AA49}" type="datetimeFigureOut">
              <a:rPr lang="ru-RU"/>
              <a:pPr>
                <a:defRPr/>
              </a:pPr>
              <a:t>24.04.2021</a:t>
            </a:fld>
            <a:endParaRPr lang="ru-RU"/>
          </a:p>
        </p:txBody>
      </p:sp>
      <p:sp>
        <p:nvSpPr>
          <p:cNvPr id="3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95FF5D-C062-48A1-AA3D-335DC2D6705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930810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E5D16D-19DD-4861-B27B-6EC4D73DD96A}" type="datetimeFigureOut">
              <a:rPr lang="ru-RU"/>
              <a:pPr>
                <a:defRPr/>
              </a:pPr>
              <a:t>24.04.2021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92FD1A-A013-4E7E-8B18-917B90370463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0054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24AA07-F3DA-4362-BAF3-78BF4A61020B}" type="datetimeFigureOut">
              <a:rPr lang="ru-RU"/>
              <a:pPr>
                <a:defRPr/>
              </a:pPr>
              <a:t>24.04.2021</a:t>
            </a:fld>
            <a:endParaRPr lang="ru-RU"/>
          </a:p>
        </p:txBody>
      </p:sp>
      <p:sp>
        <p:nvSpPr>
          <p:cNvPr id="6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B46DE5-82E8-428D-8028-3792DACF3B7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371908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8D0392-9CF0-4DDD-90B4-7D89782918A5}" type="datetimeFigureOut">
              <a:rPr lang="ru-RU"/>
              <a:pPr>
                <a:defRPr/>
              </a:pPr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C1E3E0-59AD-4496-A1E7-F157FCF6FE7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41499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3F1DBB-23C7-473A-923D-3720A6EAB3B1}" type="datetimeFigureOut">
              <a:rPr lang="ru-RU"/>
              <a:pPr>
                <a:defRPr/>
              </a:pPr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CEA441-E4A3-4849-8F4C-A9CF71248C0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61878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Заголовок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заголовка</a:t>
            </a:r>
          </a:p>
        </p:txBody>
      </p:sp>
      <p:sp>
        <p:nvSpPr>
          <p:cNvPr id="1027" name="Текст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ru-RU" smtClean="0"/>
              <a:t>Образец текста</a:t>
            </a:r>
          </a:p>
          <a:p>
            <a:pPr lvl="1"/>
            <a:r>
              <a:rPr lang="ru-RU" altLang="ru-RU" smtClean="0"/>
              <a:t>Второй уровень</a:t>
            </a:r>
          </a:p>
          <a:p>
            <a:pPr lvl="2"/>
            <a:r>
              <a:rPr lang="ru-RU" altLang="ru-RU" smtClean="0"/>
              <a:t>Третий уровень</a:t>
            </a:r>
          </a:p>
          <a:p>
            <a:pPr lvl="3"/>
            <a:r>
              <a:rPr lang="ru-RU" altLang="ru-RU" smtClean="0"/>
              <a:t>Четвертый уровень</a:t>
            </a:r>
          </a:p>
          <a:p>
            <a:pPr lvl="4"/>
            <a:r>
              <a:rPr lang="ru-RU" altLang="ru-RU" smtClean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6DBAFE4-1374-4D08-BC3A-6AEF9EFC5512}" type="datetimeFigureOut">
              <a:rPr lang="ru-RU"/>
              <a:pPr>
                <a:defRPr/>
              </a:pPr>
              <a:t>24.04.2021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7E61E76E-718E-49E8-A49E-55F6191D030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anose="020F050202020403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gi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gif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6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15.png"/><Relationship Id="rId17" Type="http://schemas.openxmlformats.org/officeDocument/2006/relationships/image" Target="../media/image20.png"/><Relationship Id="rId2" Type="http://schemas.openxmlformats.org/officeDocument/2006/relationships/image" Target="../media/image4.png"/><Relationship Id="rId16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.png"/><Relationship Id="rId11" Type="http://schemas.openxmlformats.org/officeDocument/2006/relationships/image" Target="../media/image14.png"/><Relationship Id="rId5" Type="http://schemas.openxmlformats.org/officeDocument/2006/relationships/image" Target="../media/image7.png"/><Relationship Id="rId15" Type="http://schemas.openxmlformats.org/officeDocument/2006/relationships/image" Target="../media/image18.png"/><Relationship Id="rId10" Type="http://schemas.openxmlformats.org/officeDocument/2006/relationships/image" Target="../media/image13.png"/><Relationship Id="rId4" Type="http://schemas.openxmlformats.org/officeDocument/2006/relationships/image" Target="../media/image6.png"/><Relationship Id="rId9" Type="http://schemas.openxmlformats.org/officeDocument/2006/relationships/image" Target="../media/image12.png"/><Relationship Id="rId14" Type="http://schemas.openxmlformats.org/officeDocument/2006/relationships/image" Target="../media/image17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emf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5.xml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emf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2.png"/><Relationship Id="rId4" Type="http://schemas.openxmlformats.org/officeDocument/2006/relationships/image" Target="../media/image3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59072" y="476672"/>
            <a:ext cx="7772400" cy="1899642"/>
          </a:xfrm>
        </p:spPr>
        <p:txBody>
          <a:bodyPr>
            <a:noAutofit/>
          </a:bodyPr>
          <a:lstStyle/>
          <a:p>
            <a:r>
              <a:rPr lang="en-US" sz="3200" b="1" dirty="0">
                <a:solidFill>
                  <a:schemeClr val="tx2">
                    <a:lumMod val="75000"/>
                  </a:schemeClr>
                </a:solidFill>
              </a:rPr>
              <a:t>Explosive interaction of gravity-capillary triads as the initial stage of “bag-breakup” droplet generation mechanism at high winds </a:t>
            </a:r>
            <a:endParaRPr lang="ru-RU" sz="3200" dirty="0">
              <a:solidFill>
                <a:schemeClr val="tx2">
                  <a:lumMod val="75000"/>
                </a:schemeClr>
              </a:solidFill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-32650" y="4437112"/>
            <a:ext cx="9144000" cy="2232248"/>
          </a:xfrm>
        </p:spPr>
        <p:txBody>
          <a:bodyPr>
            <a:normAutofit/>
          </a:bodyPr>
          <a:lstStyle/>
          <a:p>
            <a:pPr algn="r"/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Dmitry S.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Kozlov</a:t>
            </a:r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and </a:t>
            </a:r>
            <a:r>
              <a:rPr lang="en-US" sz="2000" dirty="0" err="1">
                <a:solidFill>
                  <a:schemeClr val="tx2">
                    <a:lumMod val="50000"/>
                  </a:schemeClr>
                </a:solidFill>
              </a:rPr>
              <a:t>Yulia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 I. </a:t>
            </a:r>
            <a:r>
              <a:rPr lang="en-US" sz="2000" dirty="0" err="1" smtClean="0">
                <a:solidFill>
                  <a:schemeClr val="tx2">
                    <a:lumMod val="50000"/>
                  </a:schemeClr>
                </a:solidFill>
              </a:rPr>
              <a:t>Troitskaya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,</a:t>
            </a:r>
            <a:endParaRPr lang="en-US" sz="2000" dirty="0" smtClean="0">
              <a:solidFill>
                <a:schemeClr val="tx2">
                  <a:lumMod val="50000"/>
                </a:schemeClr>
              </a:solidFill>
            </a:endParaRPr>
          </a:p>
          <a:p>
            <a:pPr algn="r"/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Institute </a:t>
            </a:r>
            <a:r>
              <a:rPr lang="en-US" sz="2000" dirty="0">
                <a:solidFill>
                  <a:schemeClr val="tx2">
                    <a:lumMod val="50000"/>
                  </a:schemeClr>
                </a:solidFill>
              </a:rPr>
              <a:t>of Applied Physics RAS,</a:t>
            </a:r>
          </a:p>
          <a:p>
            <a:pPr algn="r"/>
            <a:r>
              <a:rPr lang="en-US" sz="2000" dirty="0" smtClean="0">
                <a:solidFill>
                  <a:schemeClr val="tx2">
                    <a:lumMod val="50000"/>
                  </a:schemeClr>
                </a:solidFill>
              </a:rPr>
              <a:t> Russia, Nizhny Novgorod</a:t>
            </a:r>
            <a:endParaRPr lang="en-US" sz="2000" dirty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4" name="Picture 14" descr="annotated_frame71"/>
          <p:cNvPicPr preferRelativeResize="0">
            <a:picLocks noChangeAspect="1" noChangeArrowheads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9072" y="2492896"/>
            <a:ext cx="3960440" cy="36204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938833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228" y="1264295"/>
            <a:ext cx="4901646" cy="2757176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6156176" y="1689775"/>
            <a:ext cx="246896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dirty="0" smtClean="0"/>
              <a:t>(top view)</a:t>
            </a:r>
            <a:endParaRPr lang="ru-RU" sz="2400" dirty="0" smtClean="0"/>
          </a:p>
          <a:p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6156176" y="2428439"/>
                <a:ext cx="1606658" cy="2769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b="0" i="0" smtClean="0">
                              <a:latin typeface="Cambria Math" panose="02040503050406030204" pitchFamily="18" charset="0"/>
                            </a:rPr>
                            <m:t>U</m:t>
                          </m:r>
                        </m:e>
                        <m:sub>
                          <m:r>
                            <a:rPr lang="en-US" b="0" i="0" smtClean="0">
                              <a:latin typeface="Cambria Math" panose="02040503050406030204" pitchFamily="18" charset="0"/>
                            </a:rPr>
                            <m:t>10</m:t>
                          </m:r>
                        </m:sub>
                      </m:sSub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=26.7 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m</m:t>
                      </m:r>
                      <m:r>
                        <a:rPr lang="en-US" b="0" i="0" smtClean="0">
                          <a:latin typeface="Cambria Math" panose="02040503050406030204" pitchFamily="18" charset="0"/>
                        </a:rPr>
                        <m:t>/</m:t>
                      </m:r>
                      <m:r>
                        <m:rPr>
                          <m:sty m:val="p"/>
                        </m:rPr>
                        <a:rPr lang="en-US" b="0" i="0" smtClean="0">
                          <a:latin typeface="Cambria Math" panose="02040503050406030204" pitchFamily="18" charset="0"/>
                        </a:rPr>
                        <m:t>s</m:t>
                      </m:r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56176" y="2428439"/>
                <a:ext cx="1606658" cy="276999"/>
              </a:xfrm>
              <a:prstGeom prst="rect">
                <a:avLst/>
              </a:prstGeom>
              <a:blipFill>
                <a:blip r:embed="rId4"/>
                <a:stretch>
                  <a:fillRect l="-2662" t="-2174" r="-1901" b="-3260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Заголовок 1"/>
          <p:cNvSpPr txBox="1">
            <a:spLocks/>
          </p:cNvSpPr>
          <p:nvPr/>
        </p:nvSpPr>
        <p:spPr bwMode="auto">
          <a:xfrm>
            <a:off x="0" y="-7882"/>
            <a:ext cx="9144000" cy="1143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2800" dirty="0" smtClean="0">
                <a:solidFill>
                  <a:schemeClr val="bg1"/>
                </a:solidFill>
              </a:rPr>
              <a:t>The “bag-breakup” fragmentation event </a:t>
            </a:r>
            <a:endParaRPr lang="ru-RU" sz="2800" dirty="0">
              <a:solidFill>
                <a:schemeClr val="bg1"/>
              </a:solidFill>
            </a:endParaRPr>
          </a:p>
        </p:txBody>
      </p:sp>
      <p:pic>
        <p:nvPicPr>
          <p:cNvPr id="6" name="Объект 5"/>
          <p:cNvPicPr>
            <a:picLocks noGrp="1" noChangeAspect="1"/>
          </p:cNvPicPr>
          <p:nvPr>
            <p:ph idx="1"/>
          </p:nvPr>
        </p:nvPicPr>
        <p:blipFill>
          <a:blip r:embed="rId5"/>
          <a:stretch>
            <a:fillRect/>
          </a:stretch>
        </p:blipFill>
        <p:spPr>
          <a:xfrm>
            <a:off x="70976" y="4551596"/>
            <a:ext cx="6372540" cy="1688945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6443516" y="3444102"/>
            <a:ext cx="2638636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Scheme of the formation </a:t>
            </a:r>
            <a:r>
              <a:rPr lang="en-US" dirty="0" smtClean="0"/>
              <a:t>the bag. </a:t>
            </a:r>
            <a:r>
              <a:rPr lang="en-US" dirty="0"/>
              <a:t>(a) Formation of the initial perturbation, (b) its </a:t>
            </a:r>
            <a:r>
              <a:rPr lang="en-US" dirty="0" smtClean="0"/>
              <a:t>further growth</a:t>
            </a:r>
            <a:r>
              <a:rPr lang="en-US" dirty="0"/>
              <a:t>, (c) perturbation deformation and formation of the sail, (d) formation of a</a:t>
            </a:r>
            <a:r>
              <a:rPr lang="en-US" dirty="0" smtClean="0"/>
              <a:t> </a:t>
            </a:r>
            <a:r>
              <a:rPr lang="ru-RU" dirty="0" smtClean="0"/>
              <a:t>«</a:t>
            </a:r>
            <a:r>
              <a:rPr lang="en-US" dirty="0" smtClean="0"/>
              <a:t>sail</a:t>
            </a:r>
            <a:r>
              <a:rPr lang="ru-RU" dirty="0" smtClean="0"/>
              <a:t>»</a:t>
            </a:r>
            <a:r>
              <a:rPr lang="en-US" dirty="0" smtClean="0"/>
              <a:t>, </a:t>
            </a:r>
            <a:r>
              <a:rPr lang="en-US" dirty="0"/>
              <a:t>and (e) beginning of the rupture</a:t>
            </a:r>
            <a:r>
              <a:rPr lang="en-US" dirty="0" smtClean="0"/>
              <a:t>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176328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44" name="Группа 4"/>
          <p:cNvGrpSpPr>
            <a:grpSpLocks/>
          </p:cNvGrpSpPr>
          <p:nvPr/>
        </p:nvGrpSpPr>
        <p:grpSpPr bwMode="auto">
          <a:xfrm>
            <a:off x="244349" y="1729563"/>
            <a:ext cx="2736676" cy="2298700"/>
            <a:chOff x="5094871" y="11184741"/>
            <a:chExt cx="2442174" cy="1979626"/>
          </a:xfrm>
        </p:grpSpPr>
        <p:cxnSp>
          <p:nvCxnSpPr>
            <p:cNvPr id="6" name="Прямая со стрелкой 5"/>
            <p:cNvCxnSpPr/>
            <p:nvPr/>
          </p:nvCxnSpPr>
          <p:spPr>
            <a:xfrm flipV="1">
              <a:off x="5094871" y="11184741"/>
              <a:ext cx="1476164" cy="989813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Прямая со стрелкой 6"/>
            <p:cNvCxnSpPr/>
            <p:nvPr/>
          </p:nvCxnSpPr>
          <p:spPr>
            <a:xfrm>
              <a:off x="5094871" y="12174554"/>
              <a:ext cx="1476164" cy="989813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Прямая со стрелкой 7"/>
            <p:cNvCxnSpPr/>
            <p:nvPr/>
          </p:nvCxnSpPr>
          <p:spPr>
            <a:xfrm>
              <a:off x="5094871" y="12174554"/>
              <a:ext cx="2442174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3">
              <a:schemeClr val="accent1"/>
            </a:lnRef>
            <a:fillRef idx="0">
              <a:schemeClr val="accent1"/>
            </a:fillRef>
            <a:effectRef idx="2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Прямоугольник 8"/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5301020" y="11445637"/>
              <a:ext cx="466218" cy="410305"/>
            </a:xfrm>
            <a:prstGeom prst="rect">
              <a:avLst/>
            </a:prstGeom>
            <a:blipFill>
              <a:blip r:embed="rId2"/>
              <a:stretch>
                <a:fillRect/>
              </a:stretch>
            </a:blipFill>
          </p:spPr>
          <p:txBody>
            <a:bodyPr/>
            <a:lstStyle/>
            <a:p>
              <a:r>
                <a:rPr lang="ru-RU">
                  <a:noFill/>
                </a:rPr>
                <a:t> </a:t>
              </a:r>
            </a:p>
          </p:txBody>
        </p:sp>
        <p:sp>
          <p:nvSpPr>
            <p:cNvPr id="10" name="Прямоугольник 9"/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5213298" y="12565608"/>
              <a:ext cx="471539" cy="410305"/>
            </a:xfrm>
            <a:prstGeom prst="rect">
              <a:avLst/>
            </a:prstGeom>
            <a:blipFill>
              <a:blip r:embed="rId3"/>
              <a:stretch>
                <a:fillRect/>
              </a:stretch>
            </a:blipFill>
          </p:spPr>
          <p:txBody>
            <a:bodyPr/>
            <a:lstStyle/>
            <a:p>
              <a:r>
                <a:rPr lang="ru-RU">
                  <a:noFill/>
                </a:rPr>
                <a:t> </a:t>
              </a:r>
            </a:p>
          </p:txBody>
        </p:sp>
        <p:sp>
          <p:nvSpPr>
            <p:cNvPr id="11" name="Прямоугольник 10"/>
            <p:cNvSpPr>
              <a:spLocks noRot="1" noChangeAspect="1" noMove="1" noResize="1" noEditPoints="1" noAdjustHandles="1" noChangeArrowheads="1" noChangeShapeType="1" noTextEdit="1"/>
            </p:cNvSpPr>
            <p:nvPr/>
          </p:nvSpPr>
          <p:spPr>
            <a:xfrm>
              <a:off x="5856592" y="11764249"/>
              <a:ext cx="471539" cy="410305"/>
            </a:xfrm>
            <a:prstGeom prst="rect">
              <a:avLst/>
            </a:prstGeom>
            <a:blipFill>
              <a:blip r:embed="rId4"/>
              <a:stretch>
                <a:fillRect/>
              </a:stretch>
            </a:blipFill>
          </p:spPr>
          <p:txBody>
            <a:bodyPr/>
            <a:lstStyle/>
            <a:p>
              <a:r>
                <a:rPr lang="ru-RU">
                  <a:noFill/>
                </a:rPr>
                <a:t> </a:t>
              </a:r>
            </a:p>
          </p:txBody>
        </p:sp>
      </p:grpSp>
      <p:cxnSp>
        <p:nvCxnSpPr>
          <p:cNvPr id="12" name="Прямая со стрелкой 11"/>
          <p:cNvCxnSpPr/>
          <p:nvPr/>
        </p:nvCxnSpPr>
        <p:spPr>
          <a:xfrm>
            <a:off x="2370138" y="2122488"/>
            <a:ext cx="579437" cy="0"/>
          </a:xfrm>
          <a:prstGeom prst="straightConnector1">
            <a:avLst/>
          </a:prstGeom>
          <a:ln>
            <a:tailEnd type="arrow"/>
          </a:ln>
        </p:spPr>
        <p:style>
          <a:lnRef idx="2">
            <a:schemeClr val="dk1"/>
          </a:lnRef>
          <a:fillRef idx="0">
            <a:schemeClr val="dk1"/>
          </a:fillRef>
          <a:effectRef idx="1">
            <a:schemeClr val="dk1"/>
          </a:effectRef>
          <a:fontRef idx="minor">
            <a:schemeClr val="tx1"/>
          </a:fontRef>
        </p:style>
      </p:cxnSp>
      <p:sp>
        <p:nvSpPr>
          <p:cNvPr id="13" name="TextBox 12"/>
          <p:cNvSpPr txBox="1"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2414165" y="1693763"/>
            <a:ext cx="477951" cy="369332"/>
          </a:xfrm>
          <a:prstGeom prst="rect">
            <a:avLst/>
          </a:prstGeom>
          <a:blipFill>
            <a:blip r:embed="rId5"/>
            <a:stretch>
              <a:fillRect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  <p:grpSp>
        <p:nvGrpSpPr>
          <p:cNvPr id="10247" name="Группа 13"/>
          <p:cNvGrpSpPr>
            <a:grpSpLocks/>
          </p:cNvGrpSpPr>
          <p:nvPr/>
        </p:nvGrpSpPr>
        <p:grpSpPr bwMode="auto">
          <a:xfrm>
            <a:off x="3468687" y="1716088"/>
            <a:ext cx="2224087" cy="2355850"/>
            <a:chOff x="6013017" y="1694118"/>
            <a:chExt cx="2223669" cy="2355542"/>
          </a:xfrm>
        </p:grpSpPr>
        <p:cxnSp>
          <p:nvCxnSpPr>
            <p:cNvPr id="15" name="Прямая со стрелкой 14"/>
            <p:cNvCxnSpPr/>
            <p:nvPr/>
          </p:nvCxnSpPr>
          <p:spPr>
            <a:xfrm>
              <a:off x="6013017" y="2929032"/>
              <a:ext cx="2223669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2">
              <a:schemeClr val="dk1"/>
            </a:lnRef>
            <a:fillRef idx="0">
              <a:schemeClr val="dk1"/>
            </a:fillRef>
            <a:effectRef idx="1">
              <a:schemeClr val="dk1"/>
            </a:effectRef>
            <a:fontRef idx="minor">
              <a:schemeClr val="tx1"/>
            </a:fontRef>
          </p:style>
        </p:cxnSp>
        <p:grpSp>
          <p:nvGrpSpPr>
            <p:cNvPr id="10264" name="Группа 15"/>
            <p:cNvGrpSpPr>
              <a:grpSpLocks/>
            </p:cNvGrpSpPr>
            <p:nvPr/>
          </p:nvGrpSpPr>
          <p:grpSpPr bwMode="auto">
            <a:xfrm>
              <a:off x="6295539" y="1694118"/>
              <a:ext cx="796775" cy="2355542"/>
              <a:chOff x="6295539" y="1694118"/>
              <a:chExt cx="796775" cy="2355542"/>
            </a:xfrm>
          </p:grpSpPr>
          <p:cxnSp>
            <p:nvCxnSpPr>
              <p:cNvPr id="17" name="Прямая соединительная линия 16"/>
              <p:cNvCxnSpPr/>
              <p:nvPr/>
            </p:nvCxnSpPr>
            <p:spPr>
              <a:xfrm flipV="1">
                <a:off x="6295539" y="3452838"/>
                <a:ext cx="4761" cy="596822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10267" name="Группа 18"/>
              <p:cNvGrpSpPr>
                <a:grpSpLocks/>
              </p:cNvGrpSpPr>
              <p:nvPr/>
            </p:nvGrpSpPr>
            <p:grpSpPr bwMode="auto">
              <a:xfrm>
                <a:off x="6295539" y="1694118"/>
                <a:ext cx="796775" cy="2223796"/>
                <a:chOff x="6295539" y="1694118"/>
                <a:chExt cx="796775" cy="2223796"/>
              </a:xfrm>
            </p:grpSpPr>
            <p:cxnSp>
              <p:nvCxnSpPr>
                <p:cNvPr id="21" name="Прямая со стрелкой 20"/>
                <p:cNvCxnSpPr/>
                <p:nvPr/>
              </p:nvCxnSpPr>
              <p:spPr>
                <a:xfrm flipV="1">
                  <a:off x="7092314" y="1694118"/>
                  <a:ext cx="0" cy="2223796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cxnSp>
              <p:nvCxnSpPr>
                <p:cNvPr id="22" name="Прямая соединительная линия 21"/>
                <p:cNvCxnSpPr/>
                <p:nvPr/>
              </p:nvCxnSpPr>
              <p:spPr>
                <a:xfrm flipV="1">
                  <a:off x="6300300" y="2929031"/>
                  <a:ext cx="792014" cy="523806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Прямая соединительная линия 24"/>
                <p:cNvCxnSpPr/>
                <p:nvPr/>
              </p:nvCxnSpPr>
              <p:spPr>
                <a:xfrm>
                  <a:off x="6373311" y="3452838"/>
                  <a:ext cx="71425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6" name="Прямая соединительная линия 25"/>
                <p:cNvCxnSpPr/>
                <p:nvPr/>
              </p:nvCxnSpPr>
              <p:spPr>
                <a:xfrm>
                  <a:off x="6525683" y="3452838"/>
                  <a:ext cx="71425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7" name="Прямая соединительная линия 26"/>
                <p:cNvCxnSpPr/>
                <p:nvPr/>
              </p:nvCxnSpPr>
              <p:spPr>
                <a:xfrm>
                  <a:off x="6697100" y="3444901"/>
                  <a:ext cx="71425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8" name="Прямая соединительная линия 27"/>
                <p:cNvCxnSpPr/>
                <p:nvPr/>
              </p:nvCxnSpPr>
              <p:spPr>
                <a:xfrm>
                  <a:off x="6876455" y="3444901"/>
                  <a:ext cx="73011" cy="0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9" name="Прямая соединительная линия 28"/>
                <p:cNvCxnSpPr/>
                <p:nvPr/>
              </p:nvCxnSpPr>
              <p:spPr>
                <a:xfrm flipV="1">
                  <a:off x="6300300" y="3286172"/>
                  <a:ext cx="0" cy="10476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" name="Прямая соединительная линия 29"/>
                <p:cNvCxnSpPr/>
                <p:nvPr/>
              </p:nvCxnSpPr>
              <p:spPr>
                <a:xfrm flipV="1">
                  <a:off x="6300300" y="3138554"/>
                  <a:ext cx="0" cy="10476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" name="Прямая соединительная линия 30"/>
                <p:cNvCxnSpPr/>
                <p:nvPr/>
              </p:nvCxnSpPr>
              <p:spPr>
                <a:xfrm flipV="1">
                  <a:off x="6295539" y="2957603"/>
                  <a:ext cx="0" cy="104761"/>
                </a:xfrm>
                <a:prstGeom prst="line">
                  <a:avLst/>
                </a:prstGeom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</p:grpSp>
      <p:grpSp>
        <p:nvGrpSpPr>
          <p:cNvPr id="10248" name="Группа 86"/>
          <p:cNvGrpSpPr>
            <a:grpSpLocks/>
          </p:cNvGrpSpPr>
          <p:nvPr/>
        </p:nvGrpSpPr>
        <p:grpSpPr bwMode="auto">
          <a:xfrm>
            <a:off x="6229350" y="1592263"/>
            <a:ext cx="2616200" cy="2347912"/>
            <a:chOff x="6229041" y="1591741"/>
            <a:chExt cx="2615906" cy="2347747"/>
          </a:xfrm>
        </p:grpSpPr>
        <p:cxnSp>
          <p:nvCxnSpPr>
            <p:cNvPr id="80" name="Прямая соединительная линия 79"/>
            <p:cNvCxnSpPr/>
            <p:nvPr/>
          </p:nvCxnSpPr>
          <p:spPr>
            <a:xfrm flipH="1">
              <a:off x="6876668" y="2683864"/>
              <a:ext cx="646040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250" name="Группа 85"/>
            <p:cNvGrpSpPr>
              <a:grpSpLocks/>
            </p:cNvGrpSpPr>
            <p:nvPr/>
          </p:nvGrpSpPr>
          <p:grpSpPr bwMode="auto">
            <a:xfrm>
              <a:off x="6229041" y="1591741"/>
              <a:ext cx="2615906" cy="2347747"/>
              <a:chOff x="6229041" y="1591741"/>
              <a:chExt cx="2615906" cy="2347747"/>
            </a:xfrm>
          </p:grpSpPr>
          <p:grpSp>
            <p:nvGrpSpPr>
              <p:cNvPr id="10251" name="Группа 34"/>
              <p:cNvGrpSpPr>
                <a:grpSpLocks/>
              </p:cNvGrpSpPr>
              <p:nvPr/>
            </p:nvGrpSpPr>
            <p:grpSpPr bwMode="auto">
              <a:xfrm>
                <a:off x="6444208" y="1662162"/>
                <a:ext cx="2400739" cy="2277326"/>
                <a:chOff x="6013017" y="1640150"/>
                <a:chExt cx="2400739" cy="2277326"/>
              </a:xfrm>
            </p:grpSpPr>
            <p:cxnSp>
              <p:nvCxnSpPr>
                <p:cNvPr id="36" name="Прямая со стрелкой 35"/>
                <p:cNvCxnSpPr/>
                <p:nvPr/>
              </p:nvCxnSpPr>
              <p:spPr>
                <a:xfrm>
                  <a:off x="6013726" y="2928533"/>
                  <a:ext cx="2223838" cy="0"/>
                </a:xfrm>
                <a:prstGeom prst="straightConnector1">
                  <a:avLst/>
                </a:prstGeom>
                <a:ln>
                  <a:tailEnd type="arrow"/>
                </a:ln>
              </p:spPr>
              <p:style>
                <a:lnRef idx="2">
                  <a:schemeClr val="dk1"/>
                </a:lnRef>
                <a:fillRef idx="0">
                  <a:schemeClr val="dk1"/>
                </a:fillRef>
                <a:effectRef idx="1">
                  <a:schemeClr val="dk1"/>
                </a:effectRef>
                <a:fontRef idx="minor">
                  <a:schemeClr val="tx1"/>
                </a:fontRef>
              </p:style>
            </p:cxnSp>
            <p:grpSp>
              <p:nvGrpSpPr>
                <p:cNvPr id="10257" name="Группа 38"/>
                <p:cNvGrpSpPr>
                  <a:grpSpLocks/>
                </p:cNvGrpSpPr>
                <p:nvPr/>
              </p:nvGrpSpPr>
              <p:grpSpPr bwMode="auto">
                <a:xfrm>
                  <a:off x="6176448" y="1640150"/>
                  <a:ext cx="2237308" cy="2277326"/>
                  <a:chOff x="6176448" y="1640150"/>
                  <a:chExt cx="2237308" cy="2277326"/>
                </a:xfrm>
              </p:grpSpPr>
              <p:grpSp>
                <p:nvGrpSpPr>
                  <p:cNvPr id="10258" name="Группа 39"/>
                  <p:cNvGrpSpPr>
                    <a:grpSpLocks/>
                  </p:cNvGrpSpPr>
                  <p:nvPr/>
                </p:nvGrpSpPr>
                <p:grpSpPr bwMode="auto">
                  <a:xfrm>
                    <a:off x="7092280" y="1640150"/>
                    <a:ext cx="1321476" cy="2277326"/>
                    <a:chOff x="7092280" y="1640150"/>
                    <a:chExt cx="1321476" cy="2277326"/>
                  </a:xfrm>
                </p:grpSpPr>
                <p:cxnSp>
                  <p:nvCxnSpPr>
                    <p:cNvPr id="42" name="Прямая со стрелкой 41"/>
                    <p:cNvCxnSpPr/>
                    <p:nvPr/>
                  </p:nvCxnSpPr>
                  <p:spPr>
                    <a:xfrm flipV="1">
                      <a:off x="7093105" y="1693545"/>
                      <a:ext cx="0" cy="2223931"/>
                    </a:xfrm>
                    <a:prstGeom prst="straightConnector1">
                      <a:avLst/>
                    </a:prstGeom>
                    <a:ln>
                      <a:tailEnd type="arrow"/>
                    </a:ln>
                  </p:spPr>
                  <p:style>
                    <a:lnRef idx="2">
                      <a:schemeClr val="dk1"/>
                    </a:lnRef>
                    <a:fillRef idx="0">
                      <a:schemeClr val="dk1"/>
                    </a:fillRef>
                    <a:effectRef idx="1">
                      <a:schemeClr val="dk1"/>
                    </a:effectRef>
                    <a:fontRef idx="minor">
                      <a:schemeClr val="tx1"/>
                    </a:fontRef>
                  </p:style>
                </p:cxnSp>
                <p:sp>
                  <p:nvSpPr>
                    <p:cNvPr id="44" name="Прямоугольник 43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7152851" y="1640150"/>
                      <a:ext cx="361316" cy="369332"/>
                    </a:xfrm>
                    <a:prstGeom prst="rect">
                      <a:avLst/>
                    </a:prstGeom>
                    <a:blipFill>
                      <a:blip r:embed="rId6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ru-RU">
                          <a:noFill/>
                        </a:rPr>
                        <a:t> </a:t>
                      </a:r>
                    </a:p>
                  </p:txBody>
                </p:sp>
                <p:sp>
                  <p:nvSpPr>
                    <p:cNvPr id="45" name="Прямоугольник 44"/>
                    <p:cNvSpPr>
                      <a:spLocks noRot="1" noChangeAspect="1" noMove="1" noResize="1" noEditPoints="1" noAdjustHandles="1" noChangeArrowheads="1" noChangeShapeType="1" noTextEdit="1"/>
                    </p:cNvSpPr>
                    <p:nvPr/>
                  </p:nvSpPr>
                  <p:spPr>
                    <a:xfrm>
                      <a:off x="8060005" y="2956305"/>
                      <a:ext cx="353751" cy="369332"/>
                    </a:xfrm>
                    <a:prstGeom prst="rect">
                      <a:avLst/>
                    </a:prstGeom>
                    <a:blipFill>
                      <a:blip r:embed="rId7"/>
                      <a:stretch>
                        <a:fillRect/>
                      </a:stretch>
                    </a:blipFill>
                  </p:spPr>
                  <p:txBody>
                    <a:bodyPr/>
                    <a:lstStyle/>
                    <a:p>
                      <a:r>
                        <a:rPr lang="ru-RU">
                          <a:noFill/>
                        </a:rPr>
                        <a:t> </a:t>
                      </a:r>
                    </a:p>
                  </p:txBody>
                </p:sp>
              </p:grpSp>
              <p:sp>
                <p:nvSpPr>
                  <p:cNvPr id="41" name="Прямоугольник 40"/>
                  <p:cNvSpPr>
                    <a:spLocks noRot="1" noChangeAspect="1" noMove="1" noResize="1" noEditPoints="1" noAdjustHandles="1" noChangeArrowheads="1" noChangeShapeType="1" noTextEdit="1"/>
                  </p:cNvSpPr>
                  <p:nvPr/>
                </p:nvSpPr>
                <p:spPr>
                  <a:xfrm>
                    <a:off x="6176448" y="2968968"/>
                    <a:ext cx="679097" cy="369332"/>
                  </a:xfrm>
                  <a:prstGeom prst="rect">
                    <a:avLst/>
                  </a:prstGeom>
                  <a:blipFill>
                    <a:blip r:embed="rId8"/>
                    <a:stretch>
                      <a:fillRect/>
                    </a:stretch>
                  </a:blipFill>
                </p:spPr>
                <p:txBody>
                  <a:bodyPr/>
                  <a:lstStyle/>
                  <a:p>
                    <a:r>
                      <a:rPr lang="ru-RU">
                        <a:noFill/>
                      </a:rPr>
                      <a:t> </a:t>
                    </a:r>
                  </a:p>
                </p:txBody>
              </p:sp>
            </p:grpSp>
          </p:grpSp>
          <p:cxnSp>
            <p:nvCxnSpPr>
              <p:cNvPr id="81" name="Прямая соединительная линия 80"/>
              <p:cNvCxnSpPr/>
              <p:nvPr/>
            </p:nvCxnSpPr>
            <p:spPr>
              <a:xfrm flipH="1">
                <a:off x="6229041" y="2031447"/>
                <a:ext cx="647627" cy="0"/>
              </a:xfrm>
              <a:prstGeom prst="line">
                <a:avLst/>
              </a:prstGeom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3" name="Прямая соединительная линия 82"/>
              <p:cNvCxnSpPr/>
              <p:nvPr/>
            </p:nvCxnSpPr>
            <p:spPr>
              <a:xfrm flipV="1">
                <a:off x="6876668" y="1628250"/>
                <a:ext cx="0" cy="1293722"/>
              </a:xfrm>
              <a:prstGeom prst="line">
                <a:avLst/>
              </a:prstGeom>
              <a:ln w="9525" cap="flat" cmpd="sng" algn="ctr">
                <a:solidFill>
                  <a:schemeClr val="accent1"/>
                </a:solidFill>
                <a:prstDash val="dash"/>
                <a:round/>
                <a:headEnd type="none" w="med" len="med"/>
                <a:tailEnd type="none" w="med" len="med"/>
              </a:ln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tx1"/>
              </a:fontRef>
            </p:style>
          </p:cxnSp>
          <p:sp>
            <p:nvSpPr>
              <p:cNvPr id="84" name="Прямоугольник 8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948978" y="2314677"/>
                <a:ext cx="572529" cy="369332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  <p:sp>
            <p:nvSpPr>
              <p:cNvPr id="85" name="Прямоугольник 8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58585" y="1591741"/>
                <a:ext cx="694870" cy="369332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p:grpSp>
      </p:grpSp>
      <p:pic>
        <p:nvPicPr>
          <p:cNvPr id="2" name="Рисунок 1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591779" y="2513933"/>
            <a:ext cx="542591" cy="371888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4591643" y="3283462"/>
            <a:ext cx="682811" cy="365792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4634815" y="1550469"/>
            <a:ext cx="353599" cy="371888"/>
          </a:xfrm>
          <a:prstGeom prst="rect">
            <a:avLst/>
          </a:prstGeom>
        </p:spPr>
      </p:pic>
      <p:pic>
        <p:nvPicPr>
          <p:cNvPr id="14" name="Рисунок 13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345300" y="2998012"/>
            <a:ext cx="591363" cy="396274"/>
          </a:xfrm>
          <a:prstGeom prst="rect">
            <a:avLst/>
          </a:prstGeom>
        </p:spPr>
      </p:pic>
      <p:cxnSp>
        <p:nvCxnSpPr>
          <p:cNvPr id="33" name="Прямая со стрелкой 32"/>
          <p:cNvCxnSpPr/>
          <p:nvPr/>
        </p:nvCxnSpPr>
        <p:spPr>
          <a:xfrm flipH="1">
            <a:off x="4224337" y="3160713"/>
            <a:ext cx="32385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Прямая со стрелкой 57"/>
          <p:cNvCxnSpPr/>
          <p:nvPr/>
        </p:nvCxnSpPr>
        <p:spPr>
          <a:xfrm flipH="1">
            <a:off x="4045497" y="3283462"/>
            <a:ext cx="502690" cy="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Прямая со стрелкой 59"/>
          <p:cNvCxnSpPr/>
          <p:nvPr/>
        </p:nvCxnSpPr>
        <p:spPr>
          <a:xfrm flipH="1">
            <a:off x="3900487" y="3394286"/>
            <a:ext cx="647700" cy="283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Прямая со стрелкой 63"/>
          <p:cNvCxnSpPr/>
          <p:nvPr/>
        </p:nvCxnSpPr>
        <p:spPr>
          <a:xfrm flipH="1">
            <a:off x="3758814" y="3563872"/>
            <a:ext cx="789373" cy="10303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Прямая со стрелкой 66"/>
          <p:cNvCxnSpPr/>
          <p:nvPr/>
        </p:nvCxnSpPr>
        <p:spPr>
          <a:xfrm flipH="1">
            <a:off x="3748473" y="3702678"/>
            <a:ext cx="799714" cy="6622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Прямая со стрелкой 67"/>
          <p:cNvCxnSpPr/>
          <p:nvPr/>
        </p:nvCxnSpPr>
        <p:spPr>
          <a:xfrm flipH="1">
            <a:off x="3739684" y="3841485"/>
            <a:ext cx="808503" cy="515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TextBox 47"/>
          <p:cNvSpPr txBox="1"/>
          <p:nvPr/>
        </p:nvSpPr>
        <p:spPr>
          <a:xfrm>
            <a:off x="4933048" y="2122488"/>
            <a:ext cx="863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air</a:t>
            </a:r>
            <a:endParaRPr lang="ru-RU" dirty="0"/>
          </a:p>
        </p:txBody>
      </p:sp>
      <p:sp>
        <p:nvSpPr>
          <p:cNvPr id="72" name="TextBox 71"/>
          <p:cNvSpPr txBox="1"/>
          <p:nvPr/>
        </p:nvSpPr>
        <p:spPr>
          <a:xfrm>
            <a:off x="4933048" y="3668444"/>
            <a:ext cx="8630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water</a:t>
            </a:r>
            <a:endParaRPr lang="ru-RU" dirty="0"/>
          </a:p>
        </p:txBody>
      </p:sp>
      <p:sp>
        <p:nvSpPr>
          <p:cNvPr id="57" name="Заголовок 1"/>
          <p:cNvSpPr txBox="1">
            <a:spLocks/>
          </p:cNvSpPr>
          <p:nvPr/>
        </p:nvSpPr>
        <p:spPr bwMode="auto">
          <a:xfrm>
            <a:off x="0" y="-6786"/>
            <a:ext cx="9144000" cy="1143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</a:rPr>
              <a:t>Nonlinear resonant interaction of three </a:t>
            </a:r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gravitational-capillary </a:t>
            </a:r>
            <a:r>
              <a:rPr lang="en-US" sz="2800" dirty="0">
                <a:solidFill>
                  <a:schemeClr val="bg1"/>
                </a:solidFill>
              </a:rPr>
              <a:t>waves</a:t>
            </a:r>
            <a:endParaRPr lang="ru-RU" sz="28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graphicFrame>
            <p:nvGraphicFramePr>
              <p:cNvPr id="18" name="Таблица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3927260"/>
                  </p:ext>
                </p:extLst>
              </p:nvPr>
            </p:nvGraphicFramePr>
            <p:xfrm>
              <a:off x="397301" y="4465436"/>
              <a:ext cx="8301771" cy="2004252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767257">
                      <a:extLst>
                        <a:ext uri="{9D8B030D-6E8A-4147-A177-3AD203B41FA5}">
                          <a16:colId xmlns:a16="http://schemas.microsoft.com/office/drawing/2014/main" val="3847023120"/>
                        </a:ext>
                      </a:extLst>
                    </a:gridCol>
                    <a:gridCol w="2767257">
                      <a:extLst>
                        <a:ext uri="{9D8B030D-6E8A-4147-A177-3AD203B41FA5}">
                          <a16:colId xmlns:a16="http://schemas.microsoft.com/office/drawing/2014/main" val="2240118625"/>
                        </a:ext>
                      </a:extLst>
                    </a:gridCol>
                    <a:gridCol w="2767257">
                      <a:extLst>
                        <a:ext uri="{9D8B030D-6E8A-4147-A177-3AD203B41FA5}">
                          <a16:colId xmlns:a16="http://schemas.microsoft.com/office/drawing/2014/main" val="247019946"/>
                        </a:ext>
                      </a:extLst>
                    </a:gridCol>
                  </a:tblGrid>
                  <a:tr h="10021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arrangement of wave vectors in the wave triad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velocity</a:t>
                          </a:r>
                          <a:r>
                            <a:rPr lang="en-US" baseline="0" dirty="0" smtClean="0"/>
                            <a:t> profile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viscosity profile</a:t>
                          </a:r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77937822"/>
                      </a:ext>
                    </a:extLst>
                  </a:tr>
                  <a:tr h="1002126">
                    <a:tc>
                      <a:txBody>
                        <a:bodyPr/>
                        <a:lstStyle/>
                        <a:p>
                          <a:pPr algn="ctr"/>
                          <a14:m>
                            <m:oMath xmlns:m="http://schemas.openxmlformats.org/officeDocument/2006/math">
                              <m:sSub>
                                <m:sSub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acc>
                                    <m:accPr>
                                      <m:chr m:val="⃗"/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acc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𝑢</m:t>
                                      </m:r>
                                    </m:e>
                                  </m:acc>
                                </m:e>
                                <m:sub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sub>
                              </m:sSub>
                            </m:oMath>
                          </a14:m>
                          <a:r>
                            <a:rPr lang="en-US" dirty="0" smtClean="0"/>
                            <a:t> - mainstream direction</a:t>
                          </a:r>
                          <a:endParaRPr lang="ru-RU" dirty="0"/>
                        </a:p>
                      </a:txBody>
                      <a:tcPr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12718755"/>
                      </a:ext>
                    </a:extLst>
                  </a:tr>
                </a:tbl>
              </a:graphicData>
            </a:graphic>
          </p:graphicFrame>
        </mc:Choice>
        <mc:Fallback xmlns="">
          <p:graphicFrame>
            <p:nvGraphicFramePr>
              <p:cNvPr id="18" name="Таблица 17"/>
              <p:cNvGraphicFramePr>
                <a:graphicFrameLocks noGrp="1"/>
              </p:cNvGraphicFramePr>
              <p:nvPr>
                <p:extLst>
                  <p:ext uri="{D42A27DB-BD31-4B8C-83A1-F6EECF244321}">
                    <p14:modId xmlns:p14="http://schemas.microsoft.com/office/powerpoint/2010/main" val="1813927260"/>
                  </p:ext>
                </p:extLst>
              </p:nvPr>
            </p:nvGraphicFramePr>
            <p:xfrm>
              <a:off x="397301" y="4465436"/>
              <a:ext cx="8301771" cy="2004252"/>
            </p:xfrm>
            <a:graphic>
              <a:graphicData uri="http://schemas.openxmlformats.org/drawingml/2006/table">
                <a:tbl>
                  <a:tblPr firstRow="1" bandRow="1">
                    <a:tableStyleId>{2D5ABB26-0587-4C30-8999-92F81FD0307C}</a:tableStyleId>
                  </a:tblPr>
                  <a:tblGrid>
                    <a:gridCol w="2767257">
                      <a:extLst>
                        <a:ext uri="{9D8B030D-6E8A-4147-A177-3AD203B41FA5}">
                          <a16:colId xmlns:a16="http://schemas.microsoft.com/office/drawing/2014/main" val="3847023120"/>
                        </a:ext>
                      </a:extLst>
                    </a:gridCol>
                    <a:gridCol w="2767257">
                      <a:extLst>
                        <a:ext uri="{9D8B030D-6E8A-4147-A177-3AD203B41FA5}">
                          <a16:colId xmlns:a16="http://schemas.microsoft.com/office/drawing/2014/main" val="2240118625"/>
                        </a:ext>
                      </a:extLst>
                    </a:gridCol>
                    <a:gridCol w="2767257">
                      <a:extLst>
                        <a:ext uri="{9D8B030D-6E8A-4147-A177-3AD203B41FA5}">
                          <a16:colId xmlns:a16="http://schemas.microsoft.com/office/drawing/2014/main" val="247019946"/>
                        </a:ext>
                      </a:extLst>
                    </a:gridCol>
                  </a:tblGrid>
                  <a:tr h="1002126"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sz="1800" b="0" i="0" u="none" strike="noStrike" kern="1200" baseline="0" dirty="0" smtClean="0">
                              <a:solidFill>
                                <a:schemeClr val="tx1"/>
                              </a:solidFill>
                              <a:latin typeface="+mn-lt"/>
                              <a:ea typeface="+mn-ea"/>
                              <a:cs typeface="+mn-cs"/>
                            </a:rPr>
                            <a:t>arrangement of wave vectors in the wave triad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velocity</a:t>
                          </a:r>
                          <a:r>
                            <a:rPr lang="en-US" baseline="0" dirty="0" smtClean="0"/>
                            <a:t> profile</a:t>
                          </a:r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r>
                            <a:rPr lang="en-US" dirty="0" smtClean="0"/>
                            <a:t>viscosity profile</a:t>
                          </a:r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377937822"/>
                      </a:ext>
                    </a:extLst>
                  </a:tr>
                  <a:tr h="1002126">
                    <a:tc>
                      <a:txBody>
                        <a:bodyPr/>
                        <a:lstStyle/>
                        <a:p>
                          <a:endParaRPr lang="ru-RU"/>
                        </a:p>
                      </a:txBody>
                      <a:tcPr>
                        <a:blipFill>
                          <a:blip r:embed="rId15"/>
                          <a:stretch>
                            <a:fillRect t="-100000" r="-200220"/>
                          </a:stretch>
                        </a:blipFill>
                      </a:tcPr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tc>
                      <a:txBody>
                        <a:bodyPr/>
                        <a:lstStyle/>
                        <a:p>
                          <a:pPr algn="ctr"/>
                          <a:endParaRPr lang="ru-RU" dirty="0"/>
                        </a:p>
                      </a:txBody>
                      <a:tcPr anchor="ctr"/>
                    </a:tc>
                    <a:extLst>
                      <a:ext uri="{0D108BD9-81ED-4DB2-BD59-A6C34878D82A}">
                        <a16:rowId xmlns:a16="http://schemas.microsoft.com/office/drawing/2014/main" val="1912718755"/>
                      </a:ext>
                    </a:extLst>
                  </a:tr>
                </a:tbl>
              </a:graphicData>
            </a:graphic>
          </p:graphicFrame>
        </mc:Fallback>
      </mc:AlternateContent>
      <p:pic>
        <p:nvPicPr>
          <p:cNvPr id="59" name="Рисунок 58"/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3390326" y="5207919"/>
            <a:ext cx="2315722" cy="638641"/>
          </a:xfrm>
          <a:prstGeom prst="rect">
            <a:avLst/>
          </a:prstGeom>
        </p:spPr>
      </p:pic>
      <p:pic>
        <p:nvPicPr>
          <p:cNvPr id="20" name="Рисунок 19"/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6680293" y="5290843"/>
            <a:ext cx="1110742" cy="4194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779244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рямоугольник 2"/>
          <p:cNvSpPr>
            <a:spLocks noRot="1" noChangeAspect="1" noMove="1" noResize="1" noEditPoints="1" noAdjustHandles="1" noChangeArrowheads="1" noChangeShapeType="1" noTextEdit="1"/>
          </p:cNvSpPr>
          <p:nvPr/>
        </p:nvSpPr>
        <p:spPr>
          <a:xfrm>
            <a:off x="-23624" y="1268760"/>
            <a:ext cx="9144000" cy="708592"/>
          </a:xfrm>
          <a:prstGeom prst="rect">
            <a:avLst/>
          </a:pr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r>
              <a:rPr lang="ru-RU">
                <a:noFill/>
              </a:rPr>
              <a:t> </a:t>
            </a:r>
          </a:p>
        </p:txBody>
      </p:sp>
      <p:pic>
        <p:nvPicPr>
          <p:cNvPr id="13317" name="Объект 9"/>
          <p:cNvPicPr>
            <a:picLocks noGrp="1"/>
          </p:cNvPicPr>
          <p:nvPr>
            <p:ph sz="half" idx="2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8024" y="2309081"/>
            <a:ext cx="4038600" cy="2455863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461744" y="4633391"/>
                <a:ext cx="3956248" cy="147732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>
                    <a:solidFill>
                      <a:schemeClr val="tx2">
                        <a:lumMod val="50000"/>
                      </a:schemeClr>
                    </a:solidFill>
                  </a:rPr>
                  <a:t>The three-wave resonance condition:</a:t>
                </a:r>
              </a:p>
              <a:p>
                <a:pPr indent="450215" algn="ctr">
                  <a:lnSpc>
                    <a:spcPct val="200000"/>
                  </a:lnSpc>
                  <a:spcAft>
                    <a:spcPts val="0"/>
                  </a:spcAft>
                  <a:tabLst>
                    <a:tab pos="5940425" algn="l"/>
                    <a:tab pos="6570980" algn="l"/>
                  </a:tabLs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ru-RU" i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𝑅𝑒</m:t>
                      </m:r>
                      <m:r>
                        <a:rPr lang="ru-RU" i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</m:t>
                      </m:r>
                      <m:sSub>
                        <m:sSubPr>
                          <m:ctrlPr>
                            <a:rPr lang="ru-RU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𝜔</m:t>
                          </m:r>
                        </m:e>
                        <m:sub>
                          <m:r>
                            <a:rPr lang="ru-RU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d>
                        <m:dPr>
                          <m:ctrlPr>
                            <a:rPr lang="ru-RU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ru-RU" i="1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i="1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ru-RU" i="1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</m:e>
                      </m:d>
                      <m:r>
                        <a:rPr lang="ru-RU" i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</m:t>
                      </m:r>
                      <m:r>
                        <a:rPr lang="ru-RU" i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𝑅𝑒</m:t>
                      </m:r>
                      <m:r>
                        <a:rPr lang="ru-RU" i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 2</m:t>
                      </m:r>
                      <m:r>
                        <a:rPr lang="ru-RU" i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𝜔</m:t>
                      </m:r>
                      <m:r>
                        <a:rPr lang="ru-RU" i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(</m:t>
                      </m:r>
                      <m:r>
                        <a:rPr lang="ru-RU" i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𝑘</m:t>
                      </m:r>
                      <m:r>
                        <a:rPr lang="ru-RU" i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)</m:t>
                      </m:r>
                    </m:oMath>
                  </m:oMathPara>
                </a14:m>
                <a:endParaRPr lang="ru-RU" dirty="0">
                  <a:solidFill>
                    <a:schemeClr val="tx2">
                      <a:lumMod val="50000"/>
                    </a:schemeClr>
                  </a:solidFill>
                </a:endParaRPr>
              </a:p>
              <a:p>
                <a:pPr indent="450215" algn="ctr">
                  <a:lnSpc>
                    <a:spcPct val="200000"/>
                  </a:lnSpc>
                  <a:spcAft>
                    <a:spcPts val="0"/>
                  </a:spcAft>
                  <a:tabLst>
                    <a:tab pos="5940425" algn="l"/>
                    <a:tab pos="6570980" algn="l"/>
                  </a:tabLst>
                </a:pPr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sSubPr>
                        <m:e>
                          <m:r>
                            <a:rPr lang="ru-RU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𝑘</m:t>
                          </m:r>
                        </m:e>
                        <m:sub>
                          <m:r>
                            <a:rPr lang="ru-RU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3</m:t>
                          </m:r>
                        </m:sub>
                      </m:sSub>
                      <m:r>
                        <a:rPr lang="ru-RU" i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m:t>=2</m:t>
                      </m:r>
                      <m:r>
                        <a:rPr lang="ru-RU" i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DengXian"/>
                          <a:cs typeface="Times New Roman" panose="02020603050405020304" pitchFamily="18" charset="0"/>
                        </a:rPr>
                        <m:t>𝑘</m:t>
                      </m:r>
                      <m:func>
                        <m:funcPr>
                          <m:ctrlPr>
                            <a:rPr lang="ru-RU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cs typeface="Times New Roman" panose="02020603050405020304" pitchFamily="18" charset="0"/>
                            </a:rPr>
                          </m:ctrlPr>
                        </m:funcPr>
                        <m:fName>
                          <m:r>
                            <m:rPr>
                              <m:sty m:val="p"/>
                            </m:rPr>
                            <a:rPr lang="ru-RU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cos</m:t>
                          </m:r>
                        </m:fName>
                        <m:e>
                          <m:r>
                            <a:rPr lang="ru-RU" i="1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𝛼</m:t>
                          </m:r>
                        </m:e>
                      </m:func>
                    </m:oMath>
                  </m:oMathPara>
                </a14:m>
                <a:endParaRPr lang="ru-RU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61744" y="4633391"/>
                <a:ext cx="3956248" cy="1477328"/>
              </a:xfrm>
              <a:prstGeom prst="rect">
                <a:avLst/>
              </a:prstGeom>
              <a:blipFill>
                <a:blip r:embed="rId5"/>
                <a:stretch>
                  <a:fillRect l="-1387" t="-2066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-23624" y="-21348"/>
            <a:ext cx="9167624" cy="1113884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</a:rPr>
              <a:t>Linear dispersion relation for wave perturbations </a:t>
            </a:r>
            <a:endParaRPr lang="en-US" sz="2800" dirty="0" smtClean="0">
              <a:solidFill>
                <a:schemeClr val="bg1"/>
              </a:solidFill>
            </a:endParaRPr>
          </a:p>
          <a:p>
            <a:r>
              <a:rPr lang="en-US" sz="2800" dirty="0" smtClean="0">
                <a:solidFill>
                  <a:schemeClr val="bg1"/>
                </a:solidFill>
              </a:rPr>
              <a:t>for </a:t>
            </a:r>
            <a:r>
              <a:rPr lang="en-US" sz="2800" dirty="0">
                <a:solidFill>
                  <a:schemeClr val="bg1"/>
                </a:solidFill>
              </a:rPr>
              <a:t>drift </a:t>
            </a:r>
            <a:r>
              <a:rPr lang="en-US" sz="2800" dirty="0" smtClean="0">
                <a:solidFill>
                  <a:schemeClr val="bg1"/>
                </a:solidFill>
              </a:rPr>
              <a:t>current</a:t>
            </a:r>
            <a:endParaRPr lang="en-US" sz="28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Объект 1"/>
              <p:cNvSpPr>
                <a:spLocks noGrp="1"/>
              </p:cNvSpPr>
              <p:nvPr>
                <p:ph sz="half" idx="1"/>
              </p:nvPr>
            </p:nvSpPr>
            <p:spPr>
              <a:xfrm>
                <a:off x="420568" y="1977353"/>
                <a:ext cx="4038600" cy="2675784"/>
              </a:xfrm>
            </p:spPr>
            <p:txBody>
              <a:bodyPr/>
              <a:lstStyle/>
              <a:p>
                <a:pPr marL="0" indent="0" algn="just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14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𝜔</m:t>
                        </m:r>
                        <m:r>
                          <m:rPr>
                            <m:nor/>
                          </m:rPr>
                          <a:rPr lang="ru-RU" sz="14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</a:rPr>
                          <m:t> 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  <m:r>
                      <a:rPr lang="en-US" sz="1400" b="0" i="1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,</m:t>
                    </m:r>
                    <m:sSub>
                      <m:sSubPr>
                        <m:ctrlPr>
                          <a:rPr lang="ru-RU" sz="14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tx2">
                        <a:lumMod val="50000"/>
                      </a:schemeClr>
                    </a:solidFill>
                  </a:rPr>
                  <a:t> </a:t>
                </a:r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</a:rPr>
                  <a:t>- frequency </a:t>
                </a:r>
                <a:r>
                  <a:rPr lang="en-US" sz="1400" dirty="0">
                    <a:solidFill>
                      <a:schemeClr val="tx2">
                        <a:lumMod val="50000"/>
                      </a:schemeClr>
                    </a:solidFill>
                  </a:rPr>
                  <a:t>and wavenumber of the </a:t>
                </a:r>
                <a:r>
                  <a:rPr lang="en-US" sz="1400" i="1" dirty="0" smtClean="0">
                    <a:solidFill>
                      <a:schemeClr val="tx2">
                        <a:lumMod val="50000"/>
                      </a:schemeClr>
                    </a:solidFill>
                  </a:rPr>
                  <a:t>j</a:t>
                </a:r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</a:rPr>
                  <a:t>-</a:t>
                </a:r>
                <a:r>
                  <a:rPr lang="en-US" sz="1400" dirty="0" err="1" smtClean="0">
                    <a:solidFill>
                      <a:schemeClr val="tx2">
                        <a:lumMod val="50000"/>
                      </a:schemeClr>
                    </a:solidFill>
                  </a:rPr>
                  <a:t>th</a:t>
                </a:r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</a:rPr>
                  <a:t> wave</a:t>
                </a:r>
              </a:p>
              <a:p>
                <a:pPr marL="0" indent="0" algn="just">
                  <a:buNone/>
                </a:pPr>
                <a:endParaRPr lang="en-US" sz="1400" dirty="0">
                  <a:solidFill>
                    <a:schemeClr val="tx2">
                      <a:lumMod val="50000"/>
                    </a:schemeClr>
                  </a:solidFill>
                </a:endParaRP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140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𝛼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𝑗</m:t>
                        </m:r>
                      </m:sub>
                    </m:sSub>
                  </m:oMath>
                </a14:m>
                <a:r>
                  <a:rPr lang="ru-RU" sz="1400" dirty="0" smtClean="0">
                    <a:solidFill>
                      <a:schemeClr val="tx2">
                        <a:lumMod val="50000"/>
                      </a:schemeClr>
                    </a:solidFill>
                  </a:rPr>
                  <a:t> - </a:t>
                </a:r>
                <a:r>
                  <a:rPr lang="en-US" sz="1400" dirty="0">
                    <a:solidFill>
                      <a:schemeClr val="tx2">
                        <a:lumMod val="50000"/>
                      </a:schemeClr>
                    </a:solidFill>
                  </a:rPr>
                  <a:t>the angle between the direction of the </a:t>
                </a:r>
                <a:r>
                  <a:rPr lang="en-US" sz="1400" i="1" dirty="0">
                    <a:solidFill>
                      <a:schemeClr val="tx2">
                        <a:lumMod val="50000"/>
                      </a:schemeClr>
                    </a:solidFill>
                  </a:rPr>
                  <a:t>j</a:t>
                </a:r>
                <a:r>
                  <a:rPr lang="en-US" sz="1400" dirty="0">
                    <a:solidFill>
                      <a:schemeClr val="tx2">
                        <a:lumMod val="50000"/>
                      </a:schemeClr>
                    </a:solidFill>
                  </a:rPr>
                  <a:t>-</a:t>
                </a:r>
                <a:r>
                  <a:rPr lang="en-US" sz="1400" dirty="0" err="1">
                    <a:solidFill>
                      <a:schemeClr val="tx2">
                        <a:lumMod val="50000"/>
                      </a:schemeClr>
                    </a:solidFill>
                  </a:rPr>
                  <a:t>th</a:t>
                </a:r>
                <a:r>
                  <a:rPr lang="en-US" sz="1400" dirty="0">
                    <a:solidFill>
                      <a:schemeClr val="tx2">
                        <a:lumMod val="50000"/>
                      </a:schemeClr>
                    </a:solidFill>
                  </a:rPr>
                  <a:t> </a:t>
                </a:r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</a:rPr>
                  <a:t>wave </a:t>
                </a:r>
                <a:r>
                  <a:rPr lang="en-US" sz="1400" dirty="0">
                    <a:solidFill>
                      <a:schemeClr val="tx2">
                        <a:lumMod val="50000"/>
                      </a:schemeClr>
                    </a:solidFill>
                  </a:rPr>
                  <a:t>propagation and the disturbed </a:t>
                </a:r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</a:rPr>
                  <a:t>flow</a:t>
                </a:r>
                <a:endParaRPr lang="ru-RU" sz="1400" dirty="0" smtClean="0">
                  <a:solidFill>
                    <a:schemeClr val="tx2">
                      <a:lumMod val="50000"/>
                    </a:schemeClr>
                  </a:solidFill>
                </a:endParaRPr>
              </a:p>
              <a:p>
                <a:pPr marL="0" indent="0" algn="just">
                  <a:buNone/>
                </a:pPr>
                <a:endParaRPr lang="ru-RU" sz="1400" dirty="0">
                  <a:solidFill>
                    <a:schemeClr val="tx2">
                      <a:lumMod val="50000"/>
                    </a:schemeClr>
                  </a:solidFill>
                </a:endParaRP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ru-RU" sz="140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4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𝑅𝑒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  <m:r>
                      <a:rPr lang="en-US" sz="1400" b="0" i="1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14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ru-RU" sz="140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en-US" sz="1400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</m:ctrlPr>
                              </m:accPr>
                              <m:e>
                                <m:r>
                                  <a:rPr lang="en-US" sz="1400" i="1">
                                    <a:solidFill>
                                      <a:schemeClr val="tx2">
                                        <a:lumMod val="50000"/>
                                      </a:schemeClr>
                                    </a:solidFill>
                                    <a:latin typeface="Cambria Math" panose="02040503050406030204" pitchFamily="18" charset="0"/>
                                  </a:rPr>
                                  <m:t>𝑢</m:t>
                                </m:r>
                              </m:e>
                            </m:acc>
                          </m:e>
                          <m:sub>
                            <m:r>
                              <a:rPr lang="en-US" sz="14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  <m:sSub>
                          <m:sSubPr>
                            <m:ctrlPr>
                              <a:rPr lang="ru-RU" sz="140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140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𝛿</m:t>
                            </m:r>
                          </m:e>
                          <m:sub>
                            <m:r>
                              <a:rPr lang="en-US" sz="14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𝑤</m:t>
                            </m:r>
                          </m:sub>
                        </m:sSub>
                      </m:num>
                      <m:den>
                        <m:sSub>
                          <m:sSubPr>
                            <m:ctrlPr>
                              <a:rPr lang="en-US" sz="14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𝜈</m:t>
                            </m:r>
                          </m:e>
                          <m:sub>
                            <m:r>
                              <a:rPr lang="en-US" sz="1400" b="0" i="1" smtClean="0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𝑡</m:t>
                            </m:r>
                          </m:sub>
                        </m:sSub>
                      </m:den>
                    </m:f>
                  </m:oMath>
                </a14:m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</a:rPr>
                  <a:t> </a:t>
                </a:r>
                <a:r>
                  <a:rPr lang="en-US" sz="1400" dirty="0">
                    <a:solidFill>
                      <a:schemeClr val="tx2">
                        <a:lumMod val="50000"/>
                      </a:schemeClr>
                    </a:solidFill>
                  </a:rPr>
                  <a:t>- Reynolds </a:t>
                </a:r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</a:rPr>
                  <a:t>number</a:t>
                </a:r>
                <a:endParaRPr lang="ru-RU" sz="1400" dirty="0" smtClean="0">
                  <a:solidFill>
                    <a:schemeClr val="tx2">
                      <a:lumMod val="50000"/>
                    </a:schemeClr>
                  </a:solidFill>
                </a:endParaRPr>
              </a:p>
              <a:p>
                <a:pPr marL="0" indent="0" algn="just">
                  <a:buNone/>
                </a:pPr>
                <a:endParaRPr lang="ru-RU" sz="1400" dirty="0">
                  <a:solidFill>
                    <a:schemeClr val="tx2">
                      <a:lumMod val="50000"/>
                    </a:schemeClr>
                  </a:solidFill>
                </a:endParaRPr>
              </a:p>
              <a:p>
                <a:pPr marL="0" indent="0" algn="just">
                  <a:buNone/>
                </a:pPr>
                <a14:m>
                  <m:oMath xmlns:m="http://schemas.openxmlformats.org/officeDocument/2006/math">
                    <m:r>
                      <a:rPr lang="en-US" sz="1400" b="0" i="1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𝐺</m:t>
                    </m:r>
                    <m:r>
                      <a:rPr lang="en-US" sz="1400" b="0" i="1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, </m:t>
                    </m:r>
                    <m:r>
                      <m:rPr>
                        <m:sty m:val="p"/>
                      </m:rPr>
                      <a:rPr lang="el-GR" sz="1400" b="0" i="1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Σ</m:t>
                    </m:r>
                    <m:r>
                      <a:rPr lang="en-US" sz="1400" b="0" i="1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ru-RU" sz="1400" dirty="0" smtClean="0">
                    <a:solidFill>
                      <a:schemeClr val="tx2">
                        <a:lumMod val="50000"/>
                      </a:schemeClr>
                    </a:solidFill>
                  </a:rPr>
                  <a:t> - </a:t>
                </a:r>
                <a:r>
                  <a:rPr lang="en-US" sz="1400" dirty="0">
                    <a:solidFill>
                      <a:schemeClr val="tx2">
                        <a:lumMod val="50000"/>
                      </a:schemeClr>
                    </a:solidFill>
                  </a:rPr>
                  <a:t>dimensionless gravitational acceleration and surface tension </a:t>
                </a:r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</a:rPr>
                  <a:t>coefficient</a:t>
                </a:r>
                <a:endParaRPr lang="ru-RU" sz="1400" dirty="0">
                  <a:solidFill>
                    <a:schemeClr val="tx2">
                      <a:lumMod val="50000"/>
                    </a:schemeClr>
                  </a:solidFill>
                </a:endParaRPr>
              </a:p>
            </p:txBody>
          </p:sp>
        </mc:Choice>
        <mc:Fallback xmlns="">
          <p:sp>
            <p:nvSpPr>
              <p:cNvPr id="2" name="Объек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sz="half" idx="1"/>
              </p:nvPr>
            </p:nvSpPr>
            <p:spPr>
              <a:xfrm>
                <a:off x="420568" y="1977353"/>
                <a:ext cx="4038600" cy="2675784"/>
              </a:xfrm>
              <a:blipFill>
                <a:blip r:embed="rId6"/>
                <a:stretch>
                  <a:fillRect l="-453" r="-453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4720992" y="4941168"/>
                <a:ext cx="4423008" cy="138980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just"/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Dispersion curves for drift current: </a:t>
                </a:r>
                <a:r>
                  <a:rPr lang="en-US" sz="1400" dirty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solid </a:t>
                </a:r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curves correspond </a:t>
                </a:r>
                <a:r>
                  <a:rPr lang="en-US" sz="1400" dirty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to the longitudinal wave and dashed </a:t>
                </a:r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curves correspond </a:t>
                </a:r>
                <a:r>
                  <a:rPr lang="en-US" sz="1400" dirty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to the oblique wave. The resonance </a:t>
                </a:r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frequencies and </a:t>
                </a:r>
                <a:r>
                  <a:rPr lang="en-US" sz="1400" dirty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wavenumbers </a:t>
                </a:r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are </a:t>
                </a:r>
                <a:r>
                  <a:rPr lang="nn-NO" sz="1400" i="1" dirty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k </a:t>
                </a:r>
                <a:r>
                  <a:rPr lang="nn-NO" sz="1400" dirty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=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14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n-US" sz="1400" b="0" dirty="0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</a:rPr>
                          <m:t>k</m:t>
                        </m:r>
                      </m:e>
                      <m:sub>
                        <m:r>
                          <a:rPr lang="en-US" sz="1400" i="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</m:oMath>
                </a14:m>
                <a:r>
                  <a:rPr lang="nn-NO" sz="1400" dirty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 = 1.2, ω = −0.41 − </a:t>
                </a:r>
                <a:r>
                  <a:rPr lang="nn-NO" sz="1400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0.06</a:t>
                </a:r>
                <a:r>
                  <a:rPr lang="nn-NO" sz="1400" i="1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i</a:t>
                </a:r>
                <a:r>
                  <a:rPr lang="nn-NO" sz="1400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14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el-GR" sz="14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</a:rPr>
                          <m:t>ω</m:t>
                        </m:r>
                      </m:e>
                      <m:sub>
                        <m:r>
                          <a:rPr lang="en-US" sz="1400" b="0" i="1" dirty="0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r>
                      <a:rPr lang="en-US" sz="1400" b="0" i="0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l-GR" sz="1400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= </a:t>
                </a:r>
                <a:r>
                  <a:rPr lang="el-GR" sz="1400" dirty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−0.82 − 0.07</a:t>
                </a:r>
                <a:r>
                  <a:rPr lang="en-US" sz="1400" i="1" dirty="0" err="1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i</a:t>
                </a:r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. The </a:t>
                </a:r>
                <a:r>
                  <a:rPr lang="en-US" sz="1400" dirty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external parameters </a:t>
                </a:r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are </a:t>
                </a:r>
                <a:r>
                  <a:rPr lang="pl-PL" sz="1400" i="1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u</a:t>
                </a:r>
                <a:r>
                  <a:rPr lang="pl-PL" sz="1400" dirty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* = 1.1 m/s,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140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pl-PL" sz="14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+mn-lt"/>
                          </a:rPr>
                          <m:t>δ</m:t>
                        </m:r>
                      </m:e>
                      <m:sub>
                        <m:r>
                          <a:rPr lang="en-US" sz="1400" b="0" i="1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pl-PL" sz="1400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 </a:t>
                </a:r>
                <a:r>
                  <a:rPr lang="pl-PL" sz="1400" dirty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= 0.8 mm</a:t>
                </a:r>
                <a:r>
                  <a:rPr lang="pl-PL" sz="1400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,</a:t>
                </a:r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14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pl-PL" sz="14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+mn-lt"/>
                          </a:rPr>
                          <m:t>ν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 </a:t>
                </a:r>
                <a:r>
                  <a:rPr lang="pl-PL" sz="1400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= </a:t>
                </a:r>
                <a:r>
                  <a:rPr lang="pl-PL" sz="1400" dirty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0.01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pl-PL" sz="1400" i="1" dirty="0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pl-PL" sz="1400" i="1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𝑐𝑚</m:t>
                        </m:r>
                      </m:e>
                      <m:sup>
                        <m:r>
                          <a:rPr lang="en-US" sz="1400" b="0" i="1" dirty="0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</m:oMath>
                </a14:m>
                <a:r>
                  <a:rPr lang="pl-PL" sz="1400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/s,</a:t>
                </a:r>
                <a:r>
                  <a:rPr lang="en-US" sz="1400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14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pl-PL" sz="14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+mn-lt"/>
                          </a:rPr>
                          <m:t>ν</m:t>
                        </m:r>
                      </m:e>
                      <m:sub>
                        <m:r>
                          <a:rPr lang="en-US" sz="1400" b="0" i="1" dirty="0" smtClean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 = 12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pl-PL" sz="14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m:rPr>
                            <m:nor/>
                          </m:rPr>
                          <a:rPr lang="pl-PL" sz="1400" dirty="0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+mn-lt"/>
                          </a:rPr>
                          <m:t>ν</m:t>
                        </m:r>
                      </m:e>
                      <m:sub>
                        <m:r>
                          <a:rPr lang="en-US" sz="14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𝑤</m:t>
                        </m:r>
                      </m:sub>
                    </m:sSub>
                  </m:oMath>
                </a14:m>
                <a:r>
                  <a:rPr lang="en-US" sz="1400" dirty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, </a:t>
                </a:r>
                <a:r>
                  <a:rPr lang="el-GR" sz="1400" dirty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α = 60°.</a:t>
                </a:r>
                <a:endParaRPr lang="ru-RU" sz="1400" dirty="0">
                  <a:solidFill>
                    <a:schemeClr val="tx2">
                      <a:lumMod val="50000"/>
                    </a:schemeClr>
                  </a:solidFill>
                  <a:latin typeface="+mn-lt"/>
                </a:endParaRPr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720992" y="4941168"/>
                <a:ext cx="4423008" cy="1389804"/>
              </a:xfrm>
              <a:prstGeom prst="rect">
                <a:avLst/>
              </a:prstGeom>
              <a:blipFill>
                <a:blip r:embed="rId7"/>
                <a:stretch>
                  <a:fillRect l="-413" t="-877" r="-275" b="-3509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7" name="Текст 10"/>
          <p:cNvSpPr>
            <a:spLocks noGrp="1"/>
          </p:cNvSpPr>
          <p:nvPr>
            <p:ph type="body" idx="1"/>
          </p:nvPr>
        </p:nvSpPr>
        <p:spPr>
          <a:xfrm>
            <a:off x="176535" y="5171699"/>
            <a:ext cx="4395465" cy="1080120"/>
          </a:xfrm>
        </p:spPr>
        <p:txBody>
          <a:bodyPr/>
          <a:lstStyle/>
          <a:p>
            <a:pPr algn="ctr" eaLnBrk="1" hangingPunct="1"/>
            <a:r>
              <a:rPr lang="en-US" altLang="ru-RU" sz="1400" b="0" dirty="0">
                <a:solidFill>
                  <a:schemeClr val="tx2">
                    <a:lumMod val="50000"/>
                  </a:schemeClr>
                </a:solidFill>
              </a:rPr>
              <a:t>Characteristic dependence of </a:t>
            </a:r>
            <a:r>
              <a:rPr lang="en-US" altLang="ru-RU" sz="1400" b="0" dirty="0" smtClean="0">
                <a:solidFill>
                  <a:schemeClr val="tx2">
                    <a:lumMod val="50000"/>
                  </a:schemeClr>
                </a:solidFill>
              </a:rPr>
              <a:t>perturbation amplitudes</a:t>
            </a:r>
            <a:endParaRPr lang="en-US" altLang="ru-RU" sz="1400" b="0" dirty="0">
              <a:solidFill>
                <a:schemeClr val="tx2">
                  <a:lumMod val="50000"/>
                </a:schemeClr>
              </a:solidFill>
            </a:endParaRPr>
          </a:p>
          <a:p>
            <a:pPr algn="ctr" eaLnBrk="1" hangingPunct="1"/>
            <a:r>
              <a:rPr lang="en-US" altLang="ru-RU" sz="1400" b="0" dirty="0">
                <a:solidFill>
                  <a:schemeClr val="tx2">
                    <a:lumMod val="50000"/>
                  </a:schemeClr>
                </a:solidFill>
              </a:rPr>
              <a:t>on time. The solid line corresponds to the amplitude</a:t>
            </a:r>
          </a:p>
          <a:p>
            <a:pPr algn="ctr" eaLnBrk="1" hangingPunct="1"/>
            <a:r>
              <a:rPr lang="en-US" altLang="ru-RU" sz="1400" b="0" dirty="0">
                <a:solidFill>
                  <a:schemeClr val="tx2">
                    <a:lumMod val="50000"/>
                  </a:schemeClr>
                </a:solidFill>
              </a:rPr>
              <a:t>of the longitudinal wave; the dashed line corresponds to</a:t>
            </a:r>
          </a:p>
          <a:p>
            <a:pPr algn="ctr" eaLnBrk="1" hangingPunct="1"/>
            <a:r>
              <a:rPr lang="en-US" altLang="ru-RU" sz="1400" b="0" dirty="0">
                <a:solidFill>
                  <a:schemeClr val="tx2">
                    <a:lumMod val="50000"/>
                  </a:schemeClr>
                </a:solidFill>
              </a:rPr>
              <a:t>the amplitude of the oblique wave.</a:t>
            </a:r>
            <a:endParaRPr lang="ru-RU" altLang="ru-RU" sz="1400" b="0" dirty="0" smtClean="0">
              <a:solidFill>
                <a:schemeClr val="tx2">
                  <a:lumMod val="50000"/>
                </a:schemeClr>
              </a:solidFill>
            </a:endParaRPr>
          </a:p>
        </p:txBody>
      </p:sp>
      <p:pic>
        <p:nvPicPr>
          <p:cNvPr id="16389" name="Объект 17"/>
          <p:cNvPicPr>
            <a:picLocks noGrp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251520" y="2428092"/>
            <a:ext cx="3817938" cy="2592387"/>
          </a:xfrm>
        </p:spPr>
      </p:pic>
      <p:pic>
        <p:nvPicPr>
          <p:cNvPr id="16390" name="Объект 18"/>
          <p:cNvPicPr>
            <a:picLocks noGrp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787898" y="2484437"/>
            <a:ext cx="4041775" cy="2582863"/>
          </a:xfr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Текст 1"/>
              <p:cNvSpPr>
                <a:spLocks noGrp="1"/>
              </p:cNvSpPr>
              <p:nvPr>
                <p:ph type="body" sz="quarter" idx="3"/>
              </p:nvPr>
            </p:nvSpPr>
            <p:spPr>
              <a:xfrm>
                <a:off x="4572000" y="4725144"/>
                <a:ext cx="4572000" cy="1216247"/>
              </a:xfrm>
            </p:spPr>
            <p:txBody>
              <a:bodyPr/>
              <a:lstStyle/>
              <a:p>
                <a:pPr algn="just"/>
                <a:r>
                  <a:rPr lang="en-US" sz="1400" b="0" dirty="0" smtClean="0">
                    <a:solidFill>
                      <a:schemeClr val="tx2">
                        <a:lumMod val="50000"/>
                      </a:schemeClr>
                    </a:solidFill>
                  </a:rPr>
                  <a:t>Result of the superposition of water surface displacement</a:t>
                </a:r>
                <a:endParaRPr lang="ru-RU" sz="1400" b="0" dirty="0" smtClean="0">
                  <a:solidFill>
                    <a:schemeClr val="tx2">
                      <a:lumMod val="50000"/>
                    </a:schemeClr>
                  </a:solidFill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m:rPr>
                        <m:sty m:val="p"/>
                      </m:rPr>
                      <a:rPr lang="en-US" sz="1400" b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Re</m:t>
                    </m:r>
                    <m:r>
                      <a:rPr lang="ru-RU" sz="1400" b="0" i="1">
                        <a:solidFill>
                          <a:schemeClr val="tx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ru-RU" sz="1400" b="0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𝜂</m:t>
                            </m:r>
                          </m:e>
                          <m:sub>
                            <m:r>
                              <a:rPr lang="ru-RU" sz="1400" b="0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  <m:sub>
                        <m: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3</m:t>
                        </m:r>
                      </m:sub>
                    </m:sSub>
                    <m:d>
                      <m:dPr>
                        <m:ctrlP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sSup>
                      <m:sSupPr>
                        <m:ctrlP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sSub>
                          <m:sSubPr>
                            <m:ctrlPr>
                              <a:rPr lang="ru-RU" sz="1400" b="0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1400" b="0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𝜔</m:t>
                            </m:r>
                          </m:e>
                          <m:sub>
                            <m:r>
                              <a:rPr lang="ru-RU" sz="1400" b="0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ru-RU" sz="1400" b="0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1400" b="0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ru-RU" sz="1400" b="0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3</m:t>
                            </m:r>
                          </m:sub>
                        </m:sSub>
                        <m: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r>
                      <a:rPr lang="ru-RU" sz="1400" b="0" i="1">
                        <a:solidFill>
                          <a:schemeClr val="tx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+</m:t>
                    </m:r>
                    <m:r>
                      <a:rPr lang="ru-RU" sz="1400" b="0" i="1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2</m:t>
                    </m:r>
                    <m:sSub>
                      <m:sSubPr>
                        <m:ctrlP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sSub>
                          <m:sSubPr>
                            <m:ctrlPr>
                              <a:rPr lang="ru-RU" sz="1400" b="0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1400" b="0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𝜂</m:t>
                            </m:r>
                          </m:e>
                          <m:sub>
                            <m:r>
                              <a:rPr lang="ru-RU" sz="1400" b="0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</m:e>
                      <m:sub>
                        <m: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</m:d>
                    <m:sSup>
                      <m:sSupPr>
                        <m:ctrlP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𝑒</m:t>
                        </m:r>
                      </m:e>
                      <m:sup>
                        <m: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𝑖</m:t>
                        </m:r>
                        <m: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𝜔</m:t>
                        </m:r>
                        <m: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  <m: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ru-RU" sz="1400" b="0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1400" b="0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ru-RU" sz="1400" b="0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𝑥</m:t>
                            </m:r>
                          </m:sub>
                        </m:sSub>
                        <m: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𝑥</m:t>
                        </m:r>
                      </m:sup>
                    </m:sSup>
                    <m:func>
                      <m:funcPr>
                        <m:ctrlP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funcPr>
                      <m:fName>
                        <m: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𝑐𝑜𝑠</m:t>
                        </m:r>
                      </m:fName>
                      <m:e>
                        <m:sSub>
                          <m:sSubPr>
                            <m:ctrlPr>
                              <a:rPr lang="ru-RU" sz="1400" b="0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ru-RU" sz="1400" b="0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𝑘</m:t>
                            </m:r>
                          </m:e>
                          <m:sub>
                            <m:r>
                              <a:rPr lang="ru-RU" sz="1400" b="0" i="1">
                                <a:solidFill>
                                  <a:schemeClr val="tx2">
                                    <a:lumMod val="50000"/>
                                  </a:schemeClr>
                                </a:solidFill>
                                <a:latin typeface="Cambria Math" panose="02040503050406030204" pitchFamily="18" charset="0"/>
                              </a:rPr>
                              <m:t>𝑦</m:t>
                            </m:r>
                          </m:sub>
                        </m:sSub>
                        <m: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</m:func>
                    <m:r>
                      <a:rPr lang="ru-RU" sz="1400" b="0" i="1" smtClean="0">
                        <a:solidFill>
                          <a:schemeClr val="tx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r>
                  <a:rPr lang="en-US" sz="1400" b="0" dirty="0" smtClean="0">
                    <a:solidFill>
                      <a:schemeClr val="tx2">
                        <a:lumMod val="50000"/>
                      </a:schemeClr>
                    </a:solidFill>
                  </a:rPr>
                  <a:t> </a:t>
                </a:r>
              </a:p>
              <a:p>
                <a:pPr algn="ctr"/>
                <a:r>
                  <a:rPr lang="en-US" sz="1400" b="0" dirty="0" smtClean="0">
                    <a:solidFill>
                      <a:schemeClr val="tx2">
                        <a:lumMod val="50000"/>
                      </a:schemeClr>
                    </a:solidFill>
                  </a:rPr>
                  <a:t>at</a:t>
                </a:r>
                <a:r>
                  <a:rPr lang="ru-RU" sz="1400" b="0" dirty="0" smtClean="0">
                    <a:solidFill>
                      <a:schemeClr val="tx2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ru-RU" sz="1400" b="0" i="1">
                        <a:solidFill>
                          <a:schemeClr val="tx2">
                            <a:lumMod val="50000"/>
                          </a:schemeClr>
                        </a:solidFill>
                        <a:latin typeface="Cambria Math" panose="02040503050406030204" pitchFamily="18" charset="0"/>
                      </a:rPr>
                      <m:t>𝑡</m:t>
                    </m:r>
                  </m:oMath>
                </a14:m>
                <a:r>
                  <a:rPr lang="ru-RU" sz="1400" b="0" dirty="0">
                    <a:solidFill>
                      <a:schemeClr val="tx2">
                        <a:lumMod val="50000"/>
                      </a:schemeClr>
                    </a:solidFill>
                  </a:rPr>
                  <a:t> </a:t>
                </a:r>
                <a:r>
                  <a:rPr lang="en-US" sz="1400" b="0" dirty="0" smtClean="0">
                    <a:solidFill>
                      <a:schemeClr val="tx2">
                        <a:lumMod val="50000"/>
                      </a:schemeClr>
                    </a:solidFill>
                  </a:rPr>
                  <a:t>close to</a:t>
                </a:r>
                <a:r>
                  <a:rPr lang="ru-RU" sz="1400" b="0" dirty="0" smtClean="0">
                    <a:solidFill>
                      <a:schemeClr val="tx2">
                        <a:lumMod val="50000"/>
                      </a:schemeClr>
                    </a:solidFill>
                  </a:rPr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𝑡</m:t>
                        </m:r>
                      </m:e>
                      <m:sub>
                        <m:r>
                          <a:rPr lang="ru-RU" sz="1400" b="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</m:oMath>
                </a14:m>
                <a:endParaRPr lang="ru-RU" sz="1400" b="0" dirty="0"/>
              </a:p>
            </p:txBody>
          </p:sp>
        </mc:Choice>
        <mc:Fallback xmlns="">
          <p:sp>
            <p:nvSpPr>
              <p:cNvPr id="2" name="Текст 1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type="body" sz="quarter" idx="3"/>
              </p:nvPr>
            </p:nvSpPr>
            <p:spPr>
              <a:xfrm>
                <a:off x="4572000" y="4725144"/>
                <a:ext cx="4572000" cy="1216247"/>
              </a:xfrm>
              <a:blipFill>
                <a:blip r:embed="rId4"/>
                <a:stretch>
                  <a:fillRect l="-400" b="-5000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9" name="Заголовок 1"/>
          <p:cNvSpPr txBox="1">
            <a:spLocks noGrp="1"/>
          </p:cNvSpPr>
          <p:nvPr>
            <p:ph type="title"/>
          </p:nvPr>
        </p:nvSpPr>
        <p:spPr bwMode="auto">
          <a:xfrm>
            <a:off x="0" y="0"/>
            <a:ext cx="9144000" cy="1196752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</a:rPr>
              <a:t>E</a:t>
            </a:r>
            <a:r>
              <a:rPr lang="en-US" sz="2800" dirty="0" smtClean="0">
                <a:solidFill>
                  <a:schemeClr val="bg1"/>
                </a:solidFill>
              </a:rPr>
              <a:t>xplosive </a:t>
            </a:r>
            <a:r>
              <a:rPr lang="en-US" sz="2800" dirty="0">
                <a:solidFill>
                  <a:schemeClr val="bg1"/>
                </a:solidFill>
              </a:rPr>
              <a:t>three-wave interaction</a:t>
            </a:r>
            <a:endParaRPr lang="ru-RU" sz="28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Прямоугольник 2"/>
              <p:cNvSpPr/>
              <p:nvPr/>
            </p:nvSpPr>
            <p:spPr>
              <a:xfrm>
                <a:off x="395536" y="1221030"/>
                <a:ext cx="8352928" cy="93006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m>
                      <m:mPr>
                        <m:mcs>
                          <m:mc>
                            <m:mcPr>
                              <m:count m:val="1"/>
                              <m:mcJc m:val="center"/>
                            </m:mcPr>
                          </m:mc>
                        </m:mcs>
                        <m:ctrlPr>
                          <a:rPr lang="ru-RU" i="1" smtClean="0">
                            <a:latin typeface="Cambria Math" panose="02040503050406030204" pitchFamily="18" charset="0"/>
                            <a:ea typeface="等线"/>
                            <a:cs typeface="Times New Roman" panose="02020603050405020304" pitchFamily="18" charset="0"/>
                          </a:rPr>
                        </m:ctrlPr>
                      </m:mPr>
                      <m:mr>
                        <m:e>
                          <m:f>
                            <m:fPr>
                              <m:ctrlP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  <m:r>
                                <a:rPr lang="en-US" sz="18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ru-RU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ru-RU" sz="18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</m:sSub>
                          <m:sSub>
                            <m:sSubPr>
                              <m:ctrlP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∗</m:t>
                              </m:r>
                            </m:sup>
                          </m:sSubSup>
                          <m:func>
                            <m:funcPr>
                              <m:ctrlP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exp</m:t>
                              </m:r>
                            </m:fName>
                            <m:e>
                              <m: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[</m:t>
                              </m:r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𝐼𝑚</m:t>
                              </m:r>
                              <m:d>
                                <m:dPr>
                                  <m:ctrlP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sSub>
                                    <m:sSubPr>
                                      <m:ctrlPr>
                                        <a:rPr lang="ru-RU" sz="1800" i="1">
                                          <a:effectLst/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18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ru-RU" sz="18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18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  <m: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]</m:t>
                              </m:r>
                            </m:e>
                          </m:func>
                        </m:e>
                      </m:mr>
                      <m:mr>
                        <m:e>
                          <m:f>
                            <m:fPr>
                              <m:ctrlP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Pr>
                            <m:num>
                              <m: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  <m:sSub>
                                <m:sSubPr>
                                  <m:ctrlP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𝐴</m:t>
                                  </m:r>
                                </m:e>
                                <m:sub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3</m:t>
                                  </m:r>
                                </m:sub>
                              </m:sSub>
                            </m:num>
                            <m:den>
                              <m: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𝑑</m:t>
                              </m:r>
                              <m:r>
                                <a:rPr lang="en-US" sz="18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</m:den>
                          </m:f>
                          <m:r>
                            <a:rPr lang="ru-RU" sz="1800" i="1">
                              <a:effectLst/>
                              <a:latin typeface="Cambria Math" panose="02040503050406030204" pitchFamily="18" charset="0"/>
                              <a:ea typeface="Calibri" panose="020F0502020204030204" pitchFamily="34" charset="0"/>
                              <a:cs typeface="Times New Roman" panose="02020603050405020304" pitchFamily="18" charset="0"/>
                            </a:rPr>
                            <m:t>=</m:t>
                          </m:r>
                          <m:sSub>
                            <m:sSubPr>
                              <m:ctrlP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ru-RU" sz="18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Λ</m:t>
                              </m:r>
                            </m:e>
                            <m:sub>
                              <m: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3</m:t>
                              </m:r>
                            </m:sub>
                          </m:sSub>
                          <m:sSubSup>
                            <m:sSubSupPr>
                              <m:ctrlP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𝐴</m:t>
                              </m:r>
                            </m:e>
                            <m:sub>
                              <m: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1</m:t>
                              </m:r>
                            </m:sub>
                            <m:sup>
                              <m: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2</m:t>
                              </m:r>
                            </m:sup>
                          </m:sSubSup>
                          <m:func>
                            <m:funcPr>
                              <m:ctrlP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</a:rPr>
                              </m:ctrlPr>
                            </m:funcPr>
                            <m:fName>
                              <m:r>
                                <m:rPr>
                                  <m:sty m:val="p"/>
                                </m:rPr>
                                <a:rPr lang="en-US" sz="180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exp</m:t>
                              </m:r>
                            </m:fName>
                            <m:e>
                              <m: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[</m:t>
                              </m:r>
                              <m:r>
                                <a:rPr lang="en-US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𝐼𝑚</m:t>
                              </m:r>
                              <m:d>
                                <m:dPr>
                                  <m:ctrlP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2</m:t>
                                  </m:r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𝜔</m:t>
                                  </m:r>
                                  <m:r>
                                    <a:rPr lang="ru-RU" sz="1800" i="1">
                                      <a:effectLst/>
                                      <a:latin typeface="Cambria Math" panose="02040503050406030204" pitchFamily="18" charset="0"/>
                                      <a:ea typeface="Calibri" panose="020F0502020204030204" pitchFamily="34" charset="0"/>
                                      <a:cs typeface="Times New Roman" panose="020206030504050203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ru-RU" sz="1800" i="1">
                                          <a:effectLst/>
                                          <a:latin typeface="Cambria Math" panose="02040503050406030204" pitchFamily="18" charset="0"/>
                                          <a:cs typeface="Times New Roman" panose="020206030504050203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ru-RU" sz="18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𝜔</m:t>
                                      </m:r>
                                    </m:e>
                                    <m:sub>
                                      <m:r>
                                        <a:rPr lang="ru-RU" sz="1800" i="1">
                                          <a:effectLst/>
                                          <a:latin typeface="Cambria Math" panose="02040503050406030204" pitchFamily="18" charset="0"/>
                                          <a:ea typeface="Calibri" panose="020F0502020204030204" pitchFamily="34" charset="0"/>
                                          <a:cs typeface="Times New Roman" panose="02020603050405020304" pitchFamily="18" charset="0"/>
                                        </a:rPr>
                                        <m:t>3</m:t>
                                      </m:r>
                                    </m:sub>
                                  </m:sSub>
                                </m:e>
                              </m:d>
                              <m:r>
                                <a:rPr lang="en-US" sz="1800" b="0" i="1" smtClean="0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𝑡</m:t>
                              </m:r>
                              <m:r>
                                <a:rPr lang="ru-RU" sz="1800" i="1">
                                  <a:effectLst/>
                                  <a:latin typeface="Cambria Math" panose="02040503050406030204" pitchFamily="18" charset="0"/>
                                  <a:ea typeface="Calibri" panose="020F0502020204030204" pitchFamily="34" charset="0"/>
                                  <a:cs typeface="Times New Roman" panose="02020603050405020304" pitchFamily="18" charset="0"/>
                                </a:rPr>
                                <m:t>]</m:t>
                              </m:r>
                            </m:e>
                          </m:func>
                        </m:e>
                      </m:mr>
                    </m:m>
                  </m:oMath>
                </a14:m>
                <a:r>
                  <a:rPr lang="ru-RU" sz="1800" dirty="0" smtClean="0">
                    <a:effectLst/>
                    <a:latin typeface="Times New Roman" panose="02020603050405020304" pitchFamily="18" charset="0"/>
                    <a:ea typeface="等线"/>
                  </a:rPr>
                  <a:t>	</a:t>
                </a:r>
                <a:r>
                  <a:rPr lang="ru-RU" dirty="0" smtClean="0">
                    <a:latin typeface="Times New Roman" panose="02020603050405020304" pitchFamily="18" charset="0"/>
                    <a:ea typeface="等线"/>
                  </a:rPr>
                  <a:t>- </a:t>
                </a:r>
                <a:r>
                  <a:rPr lang="en-US" dirty="0">
                    <a:latin typeface="Times New Roman" panose="02020603050405020304" pitchFamily="18" charset="0"/>
                    <a:ea typeface="等线"/>
                  </a:rPr>
                  <a:t>system of three-wave equations</a:t>
                </a:r>
                <a:endParaRPr lang="ru-RU" dirty="0"/>
              </a:p>
            </p:txBody>
          </p:sp>
        </mc:Choice>
        <mc:Fallback xmlns="">
          <p:sp>
            <p:nvSpPr>
              <p:cNvPr id="3" name="Прямоугольник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95536" y="1221030"/>
                <a:ext cx="8352928" cy="930063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2800" dirty="0" smtClean="0">
                <a:solidFill>
                  <a:schemeClr val="bg1"/>
                </a:solidFill>
              </a:rPr>
              <a:t>Comparison of the model problem</a:t>
            </a:r>
            <a:r>
              <a:rPr lang="ru-RU" sz="2800" dirty="0" smtClean="0">
                <a:solidFill>
                  <a:schemeClr val="bg1"/>
                </a:solidFill>
              </a:rPr>
              <a:t> </a:t>
            </a:r>
          </a:p>
          <a:p>
            <a:r>
              <a:rPr lang="en-US" sz="2800" dirty="0">
                <a:solidFill>
                  <a:schemeClr val="bg1"/>
                </a:solidFill>
              </a:rPr>
              <a:t>s</a:t>
            </a:r>
            <a:r>
              <a:rPr lang="en-US" sz="2800" dirty="0" smtClean="0">
                <a:solidFill>
                  <a:schemeClr val="bg1"/>
                </a:solidFill>
              </a:rPr>
              <a:t>olution and experimental data</a:t>
            </a:r>
            <a:endParaRPr lang="ru-RU" sz="2800" dirty="0">
              <a:solidFill>
                <a:schemeClr val="bg1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5720291"/>
            <a:ext cx="9144000" cy="1159995"/>
          </a:xfrm>
        </p:spPr>
        <p:txBody>
          <a:bodyPr/>
          <a:lstStyle/>
          <a:p>
            <a:pPr marL="0" indent="0" algn="ctr">
              <a:buNone/>
            </a:pPr>
            <a:r>
              <a:rPr lang="en-US" sz="2000" dirty="0" smtClean="0"/>
              <a:t>D</a:t>
            </a:r>
            <a:r>
              <a:rPr lang="en-US" sz="2000" dirty="0"/>
              <a:t>. S. </a:t>
            </a:r>
            <a:r>
              <a:rPr lang="en-US" sz="2000" dirty="0" err="1" smtClean="0"/>
              <a:t>Kozlova</a:t>
            </a:r>
            <a:r>
              <a:rPr lang="en-US" sz="2000" dirty="0"/>
              <a:t>,</a:t>
            </a:r>
            <a:r>
              <a:rPr lang="en-US" sz="2000" dirty="0" smtClean="0"/>
              <a:t> </a:t>
            </a:r>
            <a:r>
              <a:rPr lang="en-US" sz="2000" dirty="0"/>
              <a:t>and Yu. I. </a:t>
            </a:r>
            <a:r>
              <a:rPr lang="en-US" sz="2000" dirty="0" err="1" smtClean="0"/>
              <a:t>Troitskaya</a:t>
            </a:r>
            <a:r>
              <a:rPr lang="en-US" sz="2000" dirty="0" smtClean="0"/>
              <a:t>. On the role of the explosive interaction of three surface waves at the initial stage of spray generation in strong winds</a:t>
            </a:r>
            <a:r>
              <a:rPr lang="en-US" sz="2000" dirty="0"/>
              <a:t>// </a:t>
            </a:r>
            <a:r>
              <a:rPr lang="en-US" sz="2000" dirty="0" err="1"/>
              <a:t>Izvestiya</a:t>
            </a:r>
            <a:r>
              <a:rPr lang="en-US" sz="2000" dirty="0"/>
              <a:t>, Atmospheric and Oceanic Physics, 2021, Vol. 57, No. 2, pp. 180–191</a:t>
            </a:r>
            <a:endParaRPr lang="ru-RU" sz="2000" dirty="0"/>
          </a:p>
        </p:txBody>
      </p:sp>
      <p:pic>
        <p:nvPicPr>
          <p:cNvPr id="11" name="Рисунок 10"/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20" y="1397771"/>
            <a:ext cx="4896544" cy="3156367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/>
          <p:cNvSpPr txBox="1"/>
          <p:nvPr/>
        </p:nvSpPr>
        <p:spPr>
          <a:xfrm>
            <a:off x="107504" y="4976417"/>
            <a:ext cx="772777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Transverse scale of the “bags": black circles - estimation obtained in this study, line - its approximation, empty circles - experimental data </a:t>
            </a:r>
            <a:r>
              <a:rPr lang="ru-RU" dirty="0" smtClean="0"/>
              <a:t>(</a:t>
            </a:r>
            <a:r>
              <a:rPr lang="en-US" i="1" dirty="0" err="1" smtClean="0"/>
              <a:t>Troitskaya</a:t>
            </a:r>
            <a:r>
              <a:rPr lang="ru-RU" i="1" dirty="0" smtClean="0"/>
              <a:t> </a:t>
            </a:r>
            <a:r>
              <a:rPr lang="en-US" i="1" dirty="0" smtClean="0"/>
              <a:t>et al. 2018</a:t>
            </a:r>
            <a:r>
              <a:rPr lang="ru-RU" dirty="0" smtClean="0"/>
              <a:t>)</a:t>
            </a:r>
            <a:endParaRPr lang="ru-RU" dirty="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/>
              <p:cNvSpPr txBox="1"/>
              <p:nvPr/>
            </p:nvSpPr>
            <p:spPr>
              <a:xfrm>
                <a:off x="5220072" y="1208559"/>
                <a:ext cx="3635896" cy="36329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en-US" sz="1600" dirty="0" smtClean="0">
                    <a:latin typeface="+mn-lt"/>
                  </a:rPr>
                  <a:t>Typical time scale (this study):</a:t>
                </a:r>
                <a:endParaRPr lang="ru-RU" sz="1600" b="0" i="1" dirty="0" smtClean="0">
                  <a:latin typeface="+mn-lt"/>
                </a:endParaRPr>
              </a:p>
              <a:p>
                <a:pPr algn="ctr"/>
                <a14:m>
                  <m:oMath xmlns:m="http://schemas.openxmlformats.org/officeDocument/2006/math">
                    <m:r>
                      <a:rPr lang="en-US" b="0" i="1" smtClean="0">
                        <a:latin typeface="+mn-lt"/>
                      </a:rPr>
                      <m:t>𝑡</m:t>
                    </m:r>
                    <m:r>
                      <a:rPr lang="en-US" b="0" i="1" smtClean="0">
                        <a:latin typeface="+mn-lt"/>
                      </a:rPr>
                      <m:t>=</m:t>
                    </m:r>
                    <m:f>
                      <m:fPr>
                        <m:ctrlPr>
                          <a:rPr lang="ru-RU" i="1">
                            <a:latin typeface="+mn-lt"/>
                          </a:rPr>
                        </m:ctrlPr>
                      </m:fPr>
                      <m:num>
                        <m:r>
                          <a:rPr lang="ru-RU" i="1">
                            <a:latin typeface="+mn-lt"/>
                          </a:rPr>
                          <m:t>2</m:t>
                        </m:r>
                        <m:r>
                          <m:rPr>
                            <m:sty m:val="p"/>
                          </m:rPr>
                          <a:rPr lang="ru-RU">
                            <a:latin typeface="+mn-lt"/>
                          </a:rPr>
                          <m:t>π</m:t>
                        </m:r>
                        <m:sSub>
                          <m:sSubPr>
                            <m:ctrlPr>
                              <a:rPr lang="ru-RU" i="1">
                                <a:latin typeface="+mn-lt"/>
                              </a:rPr>
                            </m:ctrlPr>
                          </m:sSubPr>
                          <m:e>
                            <m:r>
                              <a:rPr lang="en-US" i="1">
                                <a:latin typeface="+mn-lt"/>
                              </a:rPr>
                              <m:t>𝛿</m:t>
                            </m:r>
                          </m:e>
                          <m:sub>
                            <m:r>
                              <a:rPr lang="ru-RU" i="1">
                                <a:latin typeface="+mn-lt"/>
                              </a:rPr>
                              <m:t>𝑤</m:t>
                            </m:r>
                          </m:sub>
                        </m:sSub>
                      </m:num>
                      <m:den>
                        <m:r>
                          <a:rPr lang="ru-RU" i="1">
                            <a:latin typeface="+mn-lt"/>
                          </a:rPr>
                          <m:t>△</m:t>
                        </m:r>
                        <m:r>
                          <a:rPr lang="ru-RU" i="1">
                            <a:latin typeface="+mn-lt"/>
                          </a:rPr>
                          <m:t>𝜔</m:t>
                        </m:r>
                        <m:sSub>
                          <m:sSubPr>
                            <m:ctrlPr>
                              <a:rPr lang="ru-RU" i="1">
                                <a:latin typeface="+mn-lt"/>
                              </a:rPr>
                            </m:ctrlPr>
                          </m:sSubPr>
                          <m:e>
                            <m:acc>
                              <m:accPr>
                                <m:chr m:val="̅"/>
                                <m:ctrlPr>
                                  <a:rPr lang="ru-RU" i="1">
                                    <a:latin typeface="+mn-lt"/>
                                  </a:rPr>
                                </m:ctrlPr>
                              </m:accPr>
                              <m:e>
                                <m:r>
                                  <a:rPr lang="ru-RU" i="1">
                                    <a:latin typeface="+mn-lt"/>
                                  </a:rPr>
                                  <m:t>𝑢</m:t>
                                </m:r>
                              </m:e>
                            </m:acc>
                          </m:e>
                          <m:sub>
                            <m:r>
                              <a:rPr lang="ru-RU" i="1">
                                <a:latin typeface="+mn-lt"/>
                              </a:rPr>
                              <m:t>𝑤</m:t>
                            </m:r>
                          </m:sub>
                        </m:sSub>
                      </m:den>
                    </m:f>
                    <m:r>
                      <a:rPr lang="en-US" b="0" i="1" smtClean="0">
                        <a:latin typeface="+mn-lt"/>
                      </a:rPr>
                      <m:t>=</m:t>
                    </m:r>
                    <m:r>
                      <a:rPr lang="en-US" b="0" i="1" smtClean="0">
                        <a:latin typeface="+mn-lt"/>
                      </a:rPr>
                      <m:t>13</m:t>
                    </m:r>
                    <m:sSubSup>
                      <m:sSubSupPr>
                        <m:ctrlPr>
                          <a:rPr lang="en-US" b="0" i="1" smtClean="0">
                            <a:latin typeface="+mn-lt"/>
                          </a:rPr>
                        </m:ctrlPr>
                      </m:sSubSupPr>
                      <m:e>
                        <m:r>
                          <a:rPr lang="en-US" b="0" i="1" smtClean="0">
                            <a:latin typeface="+mn-lt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+mn-lt"/>
                          </a:rPr>
                          <m:t>∗</m:t>
                        </m:r>
                      </m:sub>
                      <m:sup>
                        <m:r>
                          <a:rPr lang="en-US" b="0" i="1" smtClean="0">
                            <a:latin typeface="+mn-lt"/>
                          </a:rPr>
                          <m:t>−2.02</m:t>
                        </m:r>
                      </m:sup>
                    </m:sSubSup>
                  </m:oMath>
                </a14:m>
                <a:r>
                  <a:rPr lang="en-US" dirty="0" smtClean="0">
                    <a:latin typeface="+mn-lt"/>
                  </a:rPr>
                  <a:t> </a:t>
                </a:r>
                <a:endParaRPr lang="en-US" dirty="0" smtClean="0">
                  <a:latin typeface="+mn-lt"/>
                </a:endParaRPr>
              </a:p>
              <a:p>
                <a:pPr algn="ctr"/>
                <a:r>
                  <a:rPr lang="en-US" sz="1600" dirty="0">
                    <a:latin typeface="+mn-lt"/>
                  </a:rPr>
                  <a:t>Typical t</a:t>
                </a:r>
                <a:r>
                  <a:rPr lang="en-US" sz="1600" dirty="0" smtClean="0">
                    <a:latin typeface="+mn-lt"/>
                  </a:rPr>
                  <a:t>ransverse </a:t>
                </a:r>
                <a:r>
                  <a:rPr lang="en-US" sz="1600" dirty="0">
                    <a:latin typeface="+mn-lt"/>
                  </a:rPr>
                  <a:t>scale </a:t>
                </a:r>
                <a:r>
                  <a:rPr lang="en-US" sz="1600" dirty="0" smtClean="0">
                    <a:latin typeface="+mn-lt"/>
                  </a:rPr>
                  <a:t>(</a:t>
                </a:r>
                <a:r>
                  <a:rPr lang="en-US" sz="1600" dirty="0">
                    <a:latin typeface="+mn-lt"/>
                  </a:rPr>
                  <a:t>this study</a:t>
                </a:r>
                <a:r>
                  <a:rPr lang="en-US" sz="1600" dirty="0" smtClean="0">
                    <a:latin typeface="+mn-lt"/>
                  </a:rPr>
                  <a:t>):</a:t>
                </a:r>
                <a:endParaRPr lang="ru-RU" sz="1600" i="1" dirty="0">
                  <a:latin typeface="+mn-lt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i="1">
                              <a:latin typeface="+mn-lt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+mn-lt"/>
                            </a:rPr>
                            <m:t>𝐿</m:t>
                          </m:r>
                        </m:e>
                        <m:sub>
                          <m:r>
                            <a:rPr lang="ru-RU" i="1">
                              <a:latin typeface="+mn-lt"/>
                            </a:rPr>
                            <m:t>⊥</m:t>
                          </m:r>
                        </m:sub>
                      </m:sSub>
                      <m:r>
                        <a:rPr lang="ru-RU" i="1">
                          <a:latin typeface="+mn-lt"/>
                        </a:rPr>
                        <m:t>=</m:t>
                      </m:r>
                      <m:f>
                        <m:fPr>
                          <m:ctrlPr>
                            <a:rPr lang="ru-RU" i="1">
                              <a:latin typeface="+mn-lt"/>
                            </a:rPr>
                          </m:ctrlPr>
                        </m:fPr>
                        <m:num>
                          <m:r>
                            <a:rPr lang="ru-RU" i="1">
                              <a:latin typeface="+mn-lt"/>
                            </a:rPr>
                            <m:t>2</m:t>
                          </m:r>
                          <m:r>
                            <m:rPr>
                              <m:sty m:val="p"/>
                            </m:rPr>
                            <a:rPr lang="ru-RU">
                              <a:latin typeface="+mn-lt"/>
                            </a:rPr>
                            <m:t>π</m:t>
                          </m:r>
                          <m:sSub>
                            <m:sSubPr>
                              <m:ctrlPr>
                                <a:rPr lang="ru-RU" i="1">
                                  <a:latin typeface="+mn-lt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+mn-lt"/>
                                </a:rPr>
                                <m:t>𝛿</m:t>
                              </m:r>
                            </m:e>
                            <m:sub>
                              <m:r>
                                <a:rPr lang="ru-RU" i="1">
                                  <a:latin typeface="+mn-lt"/>
                                </a:rPr>
                                <m:t>𝑤</m:t>
                              </m:r>
                            </m:sub>
                          </m:sSub>
                        </m:num>
                        <m:den>
                          <m:r>
                            <a:rPr lang="ru-RU" i="1">
                              <a:latin typeface="+mn-lt"/>
                            </a:rPr>
                            <m:t>△</m:t>
                          </m:r>
                          <m:sSub>
                            <m:sSubPr>
                              <m:ctrlPr>
                                <a:rPr lang="ru-RU" i="1">
                                  <a:latin typeface="+mn-lt"/>
                                </a:rPr>
                              </m:ctrlPr>
                            </m:sSubPr>
                            <m:e>
                              <m:r>
                                <a:rPr lang="en-US" i="1">
                                  <a:latin typeface="+mn-lt"/>
                                </a:rPr>
                                <m:t>𝑘</m:t>
                              </m:r>
                            </m:e>
                            <m:sub>
                              <m:r>
                                <a:rPr lang="ru-RU" i="1">
                                  <a:latin typeface="+mn-lt"/>
                                </a:rPr>
                                <m:t>⊥</m:t>
                              </m:r>
                            </m:sub>
                          </m:sSub>
                        </m:den>
                      </m:f>
                      <m:r>
                        <a:rPr lang="en-US" b="0" i="1" smtClean="0">
                          <a:latin typeface="+mn-lt"/>
                        </a:rPr>
                        <m:t>=</m:t>
                      </m:r>
                      <m:r>
                        <a:rPr lang="ru-RU" i="1">
                          <a:latin typeface="+mn-lt"/>
                        </a:rPr>
                        <m:t>1.1</m:t>
                      </m:r>
                      <m:sSubSup>
                        <m:sSubSupPr>
                          <m:ctrlPr>
                            <a:rPr lang="ru-RU" i="1">
                              <a:latin typeface="+mn-lt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+mn-lt"/>
                            </a:rPr>
                            <m:t>𝑢</m:t>
                          </m:r>
                        </m:e>
                        <m:sub>
                          <m:r>
                            <a:rPr lang="ru-RU" i="1">
                              <a:latin typeface="+mn-lt"/>
                            </a:rPr>
                            <m:t>∗</m:t>
                          </m:r>
                        </m:sub>
                        <m:sup>
                          <m:r>
                            <a:rPr lang="ru-RU" i="1">
                              <a:latin typeface="+mn-lt"/>
                            </a:rPr>
                            <m:t>−0.55</m:t>
                          </m:r>
                        </m:sup>
                      </m:sSubSup>
                    </m:oMath>
                  </m:oMathPara>
                </a14:m>
                <a:endParaRPr lang="en-US" dirty="0" smtClean="0">
                  <a:latin typeface="+mn-lt"/>
                </a:endParaRPr>
              </a:p>
              <a:p>
                <a:pPr algn="ctr"/>
                <a:endParaRPr lang="ru-RU" dirty="0" smtClean="0">
                  <a:latin typeface="+mn-lt"/>
                </a:endParaRPr>
              </a:p>
              <a:p>
                <a:pPr algn="ctr"/>
                <a:r>
                  <a:rPr lang="en-US" sz="1600" dirty="0">
                    <a:latin typeface="+mn-lt"/>
                  </a:rPr>
                  <a:t>Lifetime of the </a:t>
                </a:r>
                <a:r>
                  <a:rPr lang="en-US" sz="1600" dirty="0" smtClean="0">
                    <a:latin typeface="+mn-lt"/>
                  </a:rPr>
                  <a:t>“bag” </a:t>
                </a:r>
                <a:r>
                  <a:rPr lang="en-US" sz="1600" dirty="0">
                    <a:latin typeface="+mn-lt"/>
                  </a:rPr>
                  <a:t>from the moment of inflation to the rupture of the </a:t>
                </a:r>
                <a:r>
                  <a:rPr lang="en-US" sz="1600" dirty="0" smtClean="0">
                    <a:latin typeface="+mn-lt"/>
                  </a:rPr>
                  <a:t>canopy</a:t>
                </a:r>
              </a:p>
              <a:p>
                <a:pPr algn="ctr"/>
                <a:r>
                  <a:rPr lang="en-US" sz="1600" dirty="0" smtClean="0">
                    <a:latin typeface="+mn-lt"/>
                  </a:rPr>
                  <a:t>(</a:t>
                </a:r>
                <a:r>
                  <a:rPr lang="en-US" sz="1600" dirty="0">
                    <a:latin typeface="+mn-lt"/>
                  </a:rPr>
                  <a:t>experimental data </a:t>
                </a:r>
                <a:r>
                  <a:rPr lang="en-US" sz="1600" dirty="0" smtClean="0">
                    <a:latin typeface="+mn-lt"/>
                  </a:rPr>
                  <a:t>)</a:t>
                </a:r>
                <a:r>
                  <a:rPr lang="en-US" sz="1600" dirty="0" smtClean="0">
                    <a:latin typeface="+mn-lt"/>
                  </a:rPr>
                  <a:t>:</a:t>
                </a:r>
                <a:endParaRPr lang="en-US" sz="1600" b="0" i="1" dirty="0">
                  <a:latin typeface="+mn-lt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b="0" i="1" smtClean="0">
                          <a:latin typeface="+mn-lt"/>
                        </a:rPr>
                        <m:t>&lt;</m:t>
                      </m:r>
                      <m:r>
                        <a:rPr lang="en-US" sz="1600" b="0" i="1" smtClean="0">
                          <a:latin typeface="+mn-lt"/>
                        </a:rPr>
                        <m:t>𝑡</m:t>
                      </m:r>
                      <m:r>
                        <a:rPr lang="en-US" sz="1600" b="0" i="1" smtClean="0">
                          <a:latin typeface="+mn-lt"/>
                        </a:rPr>
                        <m:t>&gt;=7.7</m:t>
                      </m:r>
                      <m:sSubSup>
                        <m:sSubSupPr>
                          <m:ctrlPr>
                            <a:rPr lang="en-US" sz="1600" i="1">
                              <a:latin typeface="+mn-lt"/>
                            </a:rPr>
                          </m:ctrlPr>
                        </m:sSubSupPr>
                        <m:e>
                          <m:r>
                            <a:rPr lang="en-US" sz="1600" i="1">
                              <a:latin typeface="+mn-lt"/>
                            </a:rPr>
                            <m:t>𝑢</m:t>
                          </m:r>
                        </m:e>
                        <m:sub>
                          <m:r>
                            <a:rPr lang="en-US" sz="1600" i="1">
                              <a:latin typeface="+mn-lt"/>
                            </a:rPr>
                            <m:t>∗</m:t>
                          </m:r>
                        </m:sub>
                        <m:sup>
                          <m:r>
                            <a:rPr lang="en-US" sz="1600" i="1">
                              <a:latin typeface="+mn-lt"/>
                            </a:rPr>
                            <m:t>−2</m:t>
                          </m:r>
                        </m:sup>
                      </m:sSubSup>
                    </m:oMath>
                  </m:oMathPara>
                </a14:m>
                <a:endParaRPr lang="en-US" sz="1600" dirty="0" smtClean="0">
                  <a:latin typeface="+mn-lt"/>
                </a:endParaRPr>
              </a:p>
              <a:p>
                <a:pPr algn="ctr"/>
                <a:r>
                  <a:rPr lang="en-US" sz="1600" dirty="0" smtClean="0">
                    <a:latin typeface="+mn-lt"/>
                  </a:rPr>
                  <a:t>Diameter of </a:t>
                </a:r>
                <a:r>
                  <a:rPr lang="en-US" sz="1600" dirty="0">
                    <a:latin typeface="+mn-lt"/>
                  </a:rPr>
                  <a:t>the </a:t>
                </a:r>
                <a:r>
                  <a:rPr lang="en-US" sz="1600" dirty="0">
                    <a:latin typeface="+mn-lt"/>
                  </a:rPr>
                  <a:t>“</a:t>
                </a:r>
                <a:r>
                  <a:rPr lang="en-US" sz="1600" dirty="0" smtClean="0">
                    <a:latin typeface="+mn-lt"/>
                  </a:rPr>
                  <a:t>bag”, when </a:t>
                </a:r>
                <a:r>
                  <a:rPr lang="en-US" sz="1600" dirty="0">
                    <a:latin typeface="+mn-lt"/>
                  </a:rPr>
                  <a:t>the </a:t>
                </a:r>
                <a:r>
                  <a:rPr lang="en-US" sz="1600" dirty="0" smtClean="0">
                    <a:latin typeface="+mn-lt"/>
                  </a:rPr>
                  <a:t>inflation begins (</a:t>
                </a:r>
                <a:r>
                  <a:rPr lang="en-US" sz="1600" dirty="0">
                    <a:latin typeface="+mn-lt"/>
                  </a:rPr>
                  <a:t>experimental </a:t>
                </a:r>
                <a:r>
                  <a:rPr lang="en-US" sz="1600" dirty="0" smtClean="0">
                    <a:latin typeface="+mn-lt"/>
                  </a:rPr>
                  <a:t>data):</a:t>
                </a:r>
                <a:endParaRPr lang="en-US" sz="1600" dirty="0" smtClean="0">
                  <a:latin typeface="+mn-lt"/>
                </a:endParaRPr>
              </a:p>
              <a:p>
                <a:pPr algn="ctr"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ru-RU" i="1">
                          <a:latin typeface="+mn-lt"/>
                        </a:rPr>
                        <m:t>&lt;</m:t>
                      </m:r>
                      <m:sSub>
                        <m:sSubPr>
                          <m:ctrlPr>
                            <a:rPr lang="ru-RU" i="1">
                              <a:latin typeface="+mn-lt"/>
                            </a:rPr>
                          </m:ctrlPr>
                        </m:sSubPr>
                        <m:e>
                          <m:r>
                            <a:rPr lang="en-US" i="1">
                              <a:latin typeface="+mn-lt"/>
                            </a:rPr>
                            <m:t>𝐷</m:t>
                          </m:r>
                        </m:e>
                        <m:sub>
                          <m:r>
                            <a:rPr lang="ru-RU" i="1">
                              <a:latin typeface="+mn-lt"/>
                            </a:rPr>
                            <m:t>1</m:t>
                          </m:r>
                        </m:sub>
                      </m:sSub>
                      <m:r>
                        <a:rPr lang="ru-RU" i="1">
                          <a:latin typeface="+mn-lt"/>
                        </a:rPr>
                        <m:t>&gt;=1.2</m:t>
                      </m:r>
                      <m:sSubSup>
                        <m:sSubSupPr>
                          <m:ctrlPr>
                            <a:rPr lang="ru-RU" i="1">
                              <a:latin typeface="+mn-lt"/>
                            </a:rPr>
                          </m:ctrlPr>
                        </m:sSubSupPr>
                        <m:e>
                          <m:r>
                            <a:rPr lang="en-US" i="1">
                              <a:latin typeface="+mn-lt"/>
                            </a:rPr>
                            <m:t>𝑢</m:t>
                          </m:r>
                        </m:e>
                        <m:sub>
                          <m:r>
                            <a:rPr lang="ru-RU" i="1">
                              <a:latin typeface="+mn-lt"/>
                            </a:rPr>
                            <m:t>∗</m:t>
                          </m:r>
                        </m:sub>
                        <m:sup>
                          <m:r>
                            <a:rPr lang="ru-RU" i="1">
                              <a:latin typeface="+mn-lt"/>
                            </a:rPr>
                            <m:t>−1</m:t>
                          </m:r>
                        </m:sup>
                      </m:sSubSup>
                    </m:oMath>
                  </m:oMathPara>
                </a14:m>
                <a:endParaRPr lang="ru-RU" dirty="0" smtClean="0">
                  <a:latin typeface="+mn-lt"/>
                </a:endParaRPr>
              </a:p>
            </p:txBody>
          </p:sp>
        </mc:Choice>
        <mc:Fallback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1208559"/>
                <a:ext cx="3635896" cy="3632918"/>
              </a:xfrm>
              <a:prstGeom prst="rect">
                <a:avLst/>
              </a:prstGeom>
              <a:blipFill>
                <a:blip r:embed="rId4"/>
                <a:stretch>
                  <a:fillRect l="-503" t="-503" r="-1675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Заголовок 1"/>
          <p:cNvSpPr txBox="1">
            <a:spLocks/>
          </p:cNvSpPr>
          <p:nvPr/>
        </p:nvSpPr>
        <p:spPr bwMode="auto">
          <a:xfrm>
            <a:off x="0" y="0"/>
            <a:ext cx="9144000" cy="1143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/>
          </a:bodyPr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en-US" sz="2800" dirty="0">
                <a:solidFill>
                  <a:schemeClr val="bg1"/>
                </a:solidFill>
              </a:rPr>
              <a:t>T</a:t>
            </a:r>
            <a:r>
              <a:rPr lang="en-US" sz="2800" dirty="0" smtClean="0">
                <a:solidFill>
                  <a:schemeClr val="bg1"/>
                </a:solidFill>
              </a:rPr>
              <a:t>hreshold </a:t>
            </a:r>
            <a:r>
              <a:rPr lang="en-US" sz="2800" dirty="0">
                <a:solidFill>
                  <a:schemeClr val="bg1"/>
                </a:solidFill>
              </a:rPr>
              <a:t>dependence of </a:t>
            </a:r>
            <a:r>
              <a:rPr lang="en-US" sz="2800" dirty="0" smtClean="0">
                <a:solidFill>
                  <a:schemeClr val="bg1"/>
                </a:solidFill>
              </a:rPr>
              <a:t>the “bag” formation </a:t>
            </a:r>
            <a:r>
              <a:rPr lang="en-US" sz="2800" dirty="0">
                <a:solidFill>
                  <a:schemeClr val="bg1"/>
                </a:solidFill>
              </a:rPr>
              <a:t>on speed</a:t>
            </a:r>
            <a:endParaRPr lang="ru-RU" sz="2800" dirty="0">
              <a:solidFill>
                <a:schemeClr val="bg1"/>
              </a:solidFill>
            </a:endParaRP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" name="Объект 2"/>
              <p:cNvSpPr>
                <a:spLocks noGrp="1"/>
              </p:cNvSpPr>
              <p:nvPr>
                <p:ph idx="1"/>
              </p:nvPr>
            </p:nvSpPr>
            <p:spPr>
              <a:xfrm>
                <a:off x="0" y="5517232"/>
                <a:ext cx="9144000" cy="1159995"/>
              </a:xfrm>
            </p:spPr>
            <p:txBody>
              <a:bodyPr/>
              <a:lstStyle/>
              <a:p>
                <a:pPr marL="0" indent="0" algn="just">
                  <a:buNone/>
                </a:pPr>
                <a:r>
                  <a:rPr lang="en-US" sz="2000" dirty="0" smtClean="0"/>
                  <a:t>If we conceder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>
                            <a:solidFill>
                              <a:schemeClr val="tx2">
                                <a:lumMod val="50000"/>
                              </a:schemeClr>
                            </a:solidFill>
                          </a:rPr>
                          <m:t>Charnock</m:t>
                        </m:r>
                      </m:sub>
                    </m:sSub>
                  </m:oMath>
                </a14:m>
                <a:r>
                  <a:rPr lang="en-US" sz="2000" dirty="0" smtClean="0"/>
                  <a:t> as </a:t>
                </a:r>
                <a:r>
                  <a:rPr lang="en-US" sz="2000" dirty="0"/>
                  <a:t>an initial </a:t>
                </a:r>
                <a:r>
                  <a:rPr lang="en-US" sz="2000" dirty="0" smtClean="0"/>
                  <a:t>amplitude, we will able to describe the speed threshold. It should be noted, that</a:t>
                </a:r>
                <a:r>
                  <a:rPr lang="ru-RU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>
                            <a:solidFill>
                              <a:schemeClr val="tx2">
                                <a:lumMod val="50000"/>
                              </a:schemeClr>
                            </a:solidFill>
                          </a:rPr>
                          <m:t>Charnock</m:t>
                        </m:r>
                      </m:sub>
                    </m:sSub>
                  </m:oMath>
                </a14:m>
                <a:r>
                  <a:rPr lang="en-US" sz="2000" dirty="0" smtClean="0"/>
                  <a:t> does </a:t>
                </a:r>
                <a:r>
                  <a:rPr lang="en-US" sz="2000" dirty="0"/>
                  <a:t>not account </a:t>
                </a:r>
                <a:r>
                  <a:rPr lang="en-US" sz="2000" dirty="0" smtClean="0"/>
                  <a:t>for</a:t>
                </a:r>
                <a:r>
                  <a:rPr lang="ru-RU" sz="2000" dirty="0" smtClean="0"/>
                  <a:t> </a:t>
                </a:r>
                <a:r>
                  <a:rPr lang="en-US" sz="2000" dirty="0" smtClean="0"/>
                  <a:t>capillary effects</a:t>
                </a:r>
                <a:r>
                  <a:rPr lang="ru-RU" sz="2000" dirty="0" smtClean="0"/>
                  <a:t>.</a:t>
                </a:r>
                <a:r>
                  <a:rPr lang="en-US" sz="2000" dirty="0" smtClean="0"/>
                  <a:t> So, usage of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ru-RU" sz="20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solidFill>
                              <a:schemeClr val="tx2">
                                <a:lumMod val="50000"/>
                              </a:schemeClr>
                            </a:solidFill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b>
                        <m:r>
                          <m:rPr>
                            <m:nor/>
                          </m:rPr>
                          <a:rPr lang="en-US" sz="2000">
                            <a:solidFill>
                              <a:schemeClr val="tx2">
                                <a:lumMod val="50000"/>
                              </a:schemeClr>
                            </a:solidFill>
                          </a:rPr>
                          <m:t>Charnock</m:t>
                        </m:r>
                      </m:sub>
                    </m:sSub>
                  </m:oMath>
                </a14:m>
                <a:r>
                  <a:rPr lang="en-US" sz="2000" dirty="0" smtClean="0"/>
                  <a:t>  is </a:t>
                </a:r>
                <a:r>
                  <a:rPr lang="en-US" sz="2000" dirty="0" smtClean="0"/>
                  <a:t>debatable</a:t>
                </a:r>
                <a:r>
                  <a:rPr lang="en-US" sz="2000" dirty="0" smtClean="0"/>
                  <a:t>.</a:t>
                </a:r>
                <a:endParaRPr lang="ru-RU" sz="2000" dirty="0"/>
              </a:p>
            </p:txBody>
          </p:sp>
        </mc:Choice>
        <mc:Fallback>
          <p:sp>
            <p:nvSpPr>
              <p:cNvPr id="3" name="Объект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xfrm>
                <a:off x="0" y="5517232"/>
                <a:ext cx="9144000" cy="1159995"/>
              </a:xfrm>
              <a:blipFill>
                <a:blip r:embed="rId3"/>
                <a:stretch>
                  <a:fillRect l="-667" t="-2105" r="-667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251520" y="4378936"/>
            <a:ext cx="506347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/>
              <a:t>Dependence of the </a:t>
            </a:r>
            <a:r>
              <a:rPr lang="en-US" dirty="0" smtClean="0"/>
              <a:t>initial </a:t>
            </a:r>
            <a:r>
              <a:rPr lang="en-US" dirty="0"/>
              <a:t>amplitude threshold </a:t>
            </a:r>
            <a:r>
              <a:rPr lang="en-US" dirty="0" smtClean="0"/>
              <a:t>and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r</a:t>
            </a:r>
            <a:r>
              <a:rPr lang="en-US" dirty="0" smtClean="0">
                <a:solidFill>
                  <a:schemeClr val="tx2">
                    <a:lumMod val="50000"/>
                  </a:schemeClr>
                </a:solidFill>
              </a:rPr>
              <a:t>oughness </a:t>
            </a:r>
            <a:r>
              <a:rPr lang="en-US" dirty="0">
                <a:solidFill>
                  <a:schemeClr val="tx2">
                    <a:lumMod val="50000"/>
                  </a:schemeClr>
                </a:solidFill>
              </a:rPr>
              <a:t>height</a:t>
            </a:r>
            <a:r>
              <a:rPr lang="en-US" dirty="0" smtClean="0"/>
              <a:t> </a:t>
            </a:r>
            <a:r>
              <a:rPr lang="en-US" dirty="0"/>
              <a:t>on </a:t>
            </a:r>
            <a:r>
              <a:rPr lang="en-US" dirty="0" smtClean="0"/>
              <a:t>the friction velocity</a:t>
            </a:r>
            <a:endParaRPr lang="ru-RU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5940152" y="2204864"/>
                <a:ext cx="3203848" cy="262347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endParaRPr lang="en-US" sz="1600" dirty="0" smtClean="0">
                  <a:solidFill>
                    <a:schemeClr val="tx2">
                      <a:lumMod val="50000"/>
                    </a:schemeClr>
                  </a:solidFill>
                  <a:latin typeface="+mn-lt"/>
                </a:endParaRPr>
              </a:p>
              <a:p>
                <a:r>
                  <a:rPr lang="en-US" sz="1600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Experimental result:</a:t>
                </a:r>
                <a:endParaRPr lang="en-US" sz="1600" b="0" dirty="0" smtClean="0">
                  <a:solidFill>
                    <a:schemeClr val="tx2">
                      <a:lumMod val="50000"/>
                    </a:schemeClr>
                  </a:solidFill>
                  <a:latin typeface="+mn-lt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1600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sSub>
                            <m:sSubPr>
                              <m:ctrlPr>
                                <a:rPr lang="en-US" sz="1600" i="1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1600" i="1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1600" i="1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</a:rPr>
                                <m:t>∗</m:t>
                              </m:r>
                            </m:sub>
                          </m:sSub>
                        </m:e>
                        <m:sub>
                          <m:r>
                            <a:rPr lang="en-US" sz="1600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𝑡h𝑟</m:t>
                          </m:r>
                        </m:sub>
                      </m:sSub>
                      <m:r>
                        <a:rPr lang="en-US" sz="1600" b="0" i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≈1</m:t>
                      </m:r>
                      <m:r>
                        <a:rPr lang="en-US" sz="1600" b="0" i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𝑚</m:t>
                      </m:r>
                      <m:r>
                        <a:rPr lang="en-US" sz="1600" b="0" i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/</m:t>
                      </m:r>
                      <m:r>
                        <a:rPr lang="en-US" sz="1600" b="0" i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</m:t>
                      </m:r>
                    </m:oMath>
                  </m:oMathPara>
                </a14:m>
                <a:endParaRPr lang="en-US" sz="1600" dirty="0" smtClean="0">
                  <a:solidFill>
                    <a:schemeClr val="tx2">
                      <a:lumMod val="50000"/>
                    </a:schemeClr>
                  </a:solidFill>
                  <a:latin typeface="+mn-lt"/>
                </a:endParaRPr>
              </a:p>
              <a:p>
                <a:endParaRPr lang="en-US" sz="1600" dirty="0">
                  <a:solidFill>
                    <a:schemeClr val="tx2">
                      <a:lumMod val="50000"/>
                    </a:schemeClr>
                  </a:solidFill>
                  <a:latin typeface="+mn-lt"/>
                </a:endParaRPr>
              </a:p>
              <a:p>
                <a:r>
                  <a:rPr lang="en-US" sz="1600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Roughness height: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ru-RU" sz="160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1600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b>
                          <m:r>
                            <m:rPr>
                              <m:nor/>
                            </m:rPr>
                            <a:rPr lang="en-US" sz="160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+mn-lt"/>
                            </a:rPr>
                            <m:t>Charnock</m:t>
                          </m:r>
                        </m:sub>
                      </m:sSub>
                      <m:r>
                        <a:rPr lang="en-US" sz="1600" b="0" i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1600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1600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𝛼</m:t>
                          </m:r>
                          <m:sSubSup>
                            <m:sSubSupPr>
                              <m:ctrlPr>
                                <a:rPr lang="en-US" sz="1600" b="0" i="1" smtClean="0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SupPr>
                            <m:e>
                              <m:r>
                                <a:rPr lang="en-US" sz="1600" b="0" i="1" smtClean="0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𝑢</m:t>
                              </m:r>
                            </m:e>
                            <m:sub>
                              <m:r>
                                <a:rPr lang="en-US" sz="1600" b="0" i="1" smtClean="0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∗</m:t>
                              </m:r>
                            </m:sub>
                            <m:sup>
                              <m:r>
                                <a:rPr lang="en-US" sz="1600" b="0" i="1" smtClean="0">
                                  <a:solidFill>
                                    <a:schemeClr val="tx2">
                                      <a:lumMod val="50000"/>
                                    </a:schemeClr>
                                  </a:solidFill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2</m:t>
                              </m:r>
                            </m:sup>
                          </m:sSubSup>
                        </m:num>
                        <m:den>
                          <m:r>
                            <a:rPr lang="en-US" sz="1600" b="0" i="1" smtClean="0">
                              <a:solidFill>
                                <a:schemeClr val="tx2">
                                  <a:lumMod val="50000"/>
                                </a:schemeClr>
                              </a:solidFill>
                              <a:latin typeface="Cambria Math" panose="02040503050406030204" pitchFamily="18" charset="0"/>
                            </a:rPr>
                            <m:t>𝑔</m:t>
                          </m:r>
                        </m:den>
                      </m:f>
                    </m:oMath>
                  </m:oMathPara>
                </a14:m>
                <a:endParaRPr lang="en-US" sz="1600" dirty="0" smtClean="0">
                  <a:solidFill>
                    <a:schemeClr val="tx2">
                      <a:lumMod val="50000"/>
                    </a:schemeClr>
                  </a:solidFill>
                  <a:latin typeface="+mn-lt"/>
                </a:endParaRPr>
              </a:p>
              <a:p>
                <a:r>
                  <a:rPr lang="en-US" sz="1600" dirty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with the Charnock constant</a:t>
                </a:r>
                <a:r>
                  <a:rPr lang="en-US" sz="1600" dirty="0" smtClean="0">
                    <a:solidFill>
                      <a:schemeClr val="tx2">
                        <a:lumMod val="50000"/>
                      </a:schemeClr>
                    </a:solidFill>
                    <a:latin typeface="+mn-lt"/>
                  </a:rPr>
                  <a:t> 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1600" i="1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𝛼</m:t>
                      </m:r>
                      <m:r>
                        <a:rPr lang="en-US" sz="1600" b="0" i="1" smtClean="0">
                          <a:solidFill>
                            <a:schemeClr val="tx2">
                              <a:lumMod val="50000"/>
                            </a:schemeClr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=0.006</m:t>
                      </m:r>
                    </m:oMath>
                  </m:oMathPara>
                </a14:m>
                <a:endParaRPr lang="ru-RU" sz="1600" dirty="0" smtClean="0">
                  <a:solidFill>
                    <a:schemeClr val="tx2">
                      <a:lumMod val="50000"/>
                    </a:schemeClr>
                  </a:solidFill>
                  <a:latin typeface="+mn-lt"/>
                </a:endParaRPr>
              </a:p>
              <a:p>
                <a:pPr algn="ctr"/>
                <a:endParaRPr lang="ru-RU" sz="1600" dirty="0"/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940152" y="2204864"/>
                <a:ext cx="3203848" cy="2623475"/>
              </a:xfrm>
              <a:prstGeom prst="rect">
                <a:avLst/>
              </a:prstGeom>
              <a:blipFill>
                <a:blip r:embed="rId4"/>
                <a:stretch>
                  <a:fillRect l="-951"/>
                </a:stretch>
              </a:blipFill>
            </p:spPr>
            <p:txBody>
              <a:bodyPr/>
              <a:lstStyle/>
              <a:p>
                <a:r>
                  <a:rPr lang="ru-RU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5536" y="1412776"/>
            <a:ext cx="5037338" cy="28972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10022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8827</TotalTime>
  <Words>355</Words>
  <Application>Microsoft Office PowerPoint</Application>
  <PresentationFormat>Экран (4:3)</PresentationFormat>
  <Paragraphs>78</Paragraphs>
  <Slides>7</Slides>
  <Notes>4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Arial</vt:lpstr>
      <vt:lpstr>Calibri</vt:lpstr>
      <vt:lpstr>Cambria Math</vt:lpstr>
      <vt:lpstr>等线</vt:lpstr>
      <vt:lpstr>等线</vt:lpstr>
      <vt:lpstr>Times New Roman</vt:lpstr>
      <vt:lpstr>Тема Office</vt:lpstr>
      <vt:lpstr>Explosive interaction of gravity-capillary triads as the initial stage of “bag-breakup” droplet generation mechanism at high winds </vt:lpstr>
      <vt:lpstr>Презентация PowerPoint</vt:lpstr>
      <vt:lpstr>Презентация PowerPoint</vt:lpstr>
      <vt:lpstr>Презентация PowerPoint</vt:lpstr>
      <vt:lpstr>Explosive three-wave interaction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DK</dc:creator>
  <cp:lastModifiedBy>Дмитрий</cp:lastModifiedBy>
  <cp:revision>564</cp:revision>
  <cp:lastPrinted>2019-01-21T15:59:58Z</cp:lastPrinted>
  <dcterms:created xsi:type="dcterms:W3CDTF">2018-01-30T09:49:04Z</dcterms:created>
  <dcterms:modified xsi:type="dcterms:W3CDTF">2021-04-24T08:25:47Z</dcterms:modified>
</cp:coreProperties>
</file>