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</p:sldMasterIdLst>
  <p:notesMasterIdLst>
    <p:notesMasterId r:id="rId11"/>
  </p:notesMasterIdLst>
  <p:handoutMasterIdLst>
    <p:handoutMasterId r:id="rId12"/>
  </p:handoutMasterIdLst>
  <p:sldIdLst>
    <p:sldId id="319" r:id="rId2"/>
    <p:sldId id="878" r:id="rId3"/>
    <p:sldId id="879" r:id="rId4"/>
    <p:sldId id="880" r:id="rId5"/>
    <p:sldId id="881" r:id="rId6"/>
    <p:sldId id="882" r:id="rId7"/>
    <p:sldId id="883" r:id="rId8"/>
    <p:sldId id="884" r:id="rId9"/>
    <p:sldId id="840" r:id="rId10"/>
  </p:sldIdLst>
  <p:sldSz cx="12192000" cy="6858000"/>
  <p:notesSz cx="6784975" cy="9906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780" userDrawn="1">
          <p15:clr>
            <a:srgbClr val="A4A3A4"/>
          </p15:clr>
        </p15:guide>
        <p15:guide id="5" pos="39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cek Podoba" initials="JP" lastIdx="8" clrIdx="0"/>
  <p:cmAuthor id="1" name="Katarzyna Greszta" initials="KG" lastIdx="0" clrIdx="1"/>
  <p:cmAuthor id="2" name="Izabela Snopek" initials="IS" lastIdx="1" clrIdx="2"/>
  <p:cmAuthor id="3" name="Monika Teklak" initials="MT" lastIdx="1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D611B"/>
    <a:srgbClr val="AF0539"/>
    <a:srgbClr val="F2F2F2"/>
    <a:srgbClr val="623C75"/>
    <a:srgbClr val="6D8C30"/>
    <a:srgbClr val="CA5519"/>
    <a:srgbClr val="1C5799"/>
    <a:srgbClr val="EB8B5B"/>
    <a:srgbClr val="5A8D1D"/>
    <a:srgbClr val="6D39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2" autoAdjust="0"/>
    <p:restoredTop sz="97423" autoAdjust="0"/>
  </p:normalViewPr>
  <p:slideViewPr>
    <p:cSldViewPr snapToObjects="1">
      <p:cViewPr varScale="1">
        <p:scale>
          <a:sx n="115" d="100"/>
          <a:sy n="115" d="100"/>
        </p:scale>
        <p:origin x="630" y="108"/>
      </p:cViewPr>
      <p:guideLst>
        <p:guide orient="horz" pos="278"/>
        <p:guide pos="3840"/>
        <p:guide pos="3780"/>
        <p:guide pos="39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111" d="100"/>
          <a:sy n="111" d="100"/>
        </p:scale>
        <p:origin x="5190" y="90"/>
      </p:cViewPr>
      <p:guideLst>
        <p:guide orient="horz" pos="3120"/>
        <p:guide pos="213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5300"/>
          </a:xfrm>
          <a:prstGeom prst="rect">
            <a:avLst/>
          </a:prstGeom>
        </p:spPr>
        <p:txBody>
          <a:bodyPr vert="horz" lIns="91257" tIns="45629" rIns="91257" bIns="45629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3250" y="0"/>
            <a:ext cx="2940156" cy="495300"/>
          </a:xfrm>
          <a:prstGeom prst="rect">
            <a:avLst/>
          </a:prstGeom>
        </p:spPr>
        <p:txBody>
          <a:bodyPr vert="horz" lIns="91257" tIns="45629" rIns="91257" bIns="45629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4B36EEBF-430B-43AB-AE06-EC30D50D0997}" type="datetime1">
              <a:rPr lang="pl-PL" smtClean="0"/>
              <a:t>28.04.2021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0156" cy="495300"/>
          </a:xfrm>
          <a:prstGeom prst="rect">
            <a:avLst/>
          </a:prstGeom>
        </p:spPr>
        <p:txBody>
          <a:bodyPr vert="horz" lIns="91257" tIns="45629" rIns="91257" bIns="45629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3250" y="9408981"/>
            <a:ext cx="2940156" cy="495300"/>
          </a:xfrm>
          <a:prstGeom prst="rect">
            <a:avLst/>
          </a:prstGeom>
        </p:spPr>
        <p:txBody>
          <a:bodyPr vert="horz" lIns="91257" tIns="45629" rIns="91257" bIns="45629" rtlCol="0" anchor="b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BBA90314-0FAB-4A03-9846-17D472E408B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032163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5300"/>
          </a:xfrm>
          <a:prstGeom prst="rect">
            <a:avLst/>
          </a:prstGeom>
        </p:spPr>
        <p:txBody>
          <a:bodyPr vert="horz" lIns="91257" tIns="45629" rIns="91257" bIns="45629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3250" y="0"/>
            <a:ext cx="2940156" cy="495300"/>
          </a:xfrm>
          <a:prstGeom prst="rect">
            <a:avLst/>
          </a:prstGeom>
        </p:spPr>
        <p:txBody>
          <a:bodyPr vert="horz" lIns="91257" tIns="45629" rIns="91257" bIns="45629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C2A85BF-189D-41E4-97B1-BB4D9AD7AAB8}" type="datetime1">
              <a:rPr lang="pl-PL" smtClean="0"/>
              <a:t>28.04.2021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57" tIns="45629" rIns="91257" bIns="45629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8498" y="4705350"/>
            <a:ext cx="5427980" cy="4457700"/>
          </a:xfrm>
          <a:prstGeom prst="rect">
            <a:avLst/>
          </a:prstGeom>
        </p:spPr>
        <p:txBody>
          <a:bodyPr vert="horz" lIns="91257" tIns="45629" rIns="91257" bIns="45629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0156" cy="495300"/>
          </a:xfrm>
          <a:prstGeom prst="rect">
            <a:avLst/>
          </a:prstGeom>
        </p:spPr>
        <p:txBody>
          <a:bodyPr vert="horz" lIns="91257" tIns="45629" rIns="91257" bIns="45629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3250" y="9408981"/>
            <a:ext cx="2940156" cy="495300"/>
          </a:xfrm>
          <a:prstGeom prst="rect">
            <a:avLst/>
          </a:prstGeom>
        </p:spPr>
        <p:txBody>
          <a:bodyPr vert="horz" lIns="91257" tIns="45629" rIns="91257" bIns="45629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6B449D8-38CA-428E-9027-A112CF47A57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102059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2950"/>
            <a:ext cx="6604000" cy="3714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588A4F-7E75-471E-9AB0-D6799BAF0E64}" type="slidenum">
              <a:rPr lang="pl-PL" smtClean="0"/>
              <a:pPr>
                <a:defRPr/>
              </a:pPr>
              <a:t>1</a:t>
            </a:fld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5B59453-C3CE-4426-B868-B97BC057AD5C}" type="datetime1">
              <a:rPr lang="pl-PL" smtClean="0"/>
              <a:t>28.04.2021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7533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rona tytułow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349" b="3349"/>
          <a:stretch/>
        </p:blipFill>
        <p:spPr>
          <a:xfrm>
            <a:off x="-1" y="-1"/>
            <a:ext cx="3675183" cy="6858001"/>
          </a:xfrm>
          <a:prstGeom prst="rect">
            <a:avLst/>
          </a:prstGeom>
        </p:spPr>
      </p:pic>
      <p:sp>
        <p:nvSpPr>
          <p:cNvPr id="13" name="Prostokąt 12"/>
          <p:cNvSpPr/>
          <p:nvPr userDrawn="1"/>
        </p:nvSpPr>
        <p:spPr>
          <a:xfrm>
            <a:off x="1" y="4868863"/>
            <a:ext cx="12191999" cy="11887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11"/>
          <p:cNvSpPr>
            <a:spLocks noGrp="1"/>
          </p:cNvSpPr>
          <p:nvPr>
            <p:ph type="body" sz="quarter" idx="13"/>
          </p:nvPr>
        </p:nvSpPr>
        <p:spPr>
          <a:xfrm>
            <a:off x="3043269" y="4868864"/>
            <a:ext cx="9148732" cy="1188725"/>
          </a:xfrm>
          <a:prstGeom prst="rect">
            <a:avLst/>
          </a:prstGeom>
          <a:noFill/>
        </p:spPr>
        <p:txBody>
          <a:bodyPr wrap="square" lIns="180000" tIns="0" rIns="360000" bIns="0" anchor="ctr">
            <a:normAutofit/>
          </a:bodyPr>
          <a:lstStyle>
            <a:lvl1pPr algn="r">
              <a:buNone/>
              <a:defRPr sz="2000" b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  <a:lvl2pPr algn="r"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algn="r">
              <a:buNone/>
              <a:defRPr sz="2400">
                <a:latin typeface="Arial" pitchFamily="34" charset="0"/>
                <a:cs typeface="Arial" pitchFamily="34" charset="0"/>
              </a:defRPr>
            </a:lvl3pPr>
            <a:lvl4pPr algn="r">
              <a:buNone/>
              <a:defRPr sz="2400">
                <a:latin typeface="Arial" pitchFamily="34" charset="0"/>
                <a:cs typeface="Arial" pitchFamily="34" charset="0"/>
              </a:defRPr>
            </a:lvl4pPr>
            <a:lvl5pPr algn="r">
              <a:buNone/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Symbol zastępczy obrazu 8"/>
          <p:cNvSpPr>
            <a:spLocks noGrp="1"/>
          </p:cNvSpPr>
          <p:nvPr>
            <p:ph type="pic" sz="quarter" idx="16" hasCustomPrompt="1"/>
          </p:nvPr>
        </p:nvSpPr>
        <p:spPr>
          <a:xfrm>
            <a:off x="-1" y="1412777"/>
            <a:ext cx="12192000" cy="3497263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 smtClean="0"/>
              <a:t>          </a:t>
            </a:r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290" y="224644"/>
            <a:ext cx="3909147" cy="8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6955" userDrawn="1">
          <p15:clr>
            <a:srgbClr val="FBAE40"/>
          </p15:clr>
        </p15:guide>
        <p15:guide id="2" orient="horz" pos="1911" userDrawn="1">
          <p15:clr>
            <a:srgbClr val="FBAE40"/>
          </p15:clr>
        </p15:guide>
        <p15:guide id="3" orient="horz" pos="3430" userDrawn="1">
          <p15:clr>
            <a:srgbClr val="FBAE40"/>
          </p15:clr>
        </p15:guide>
        <p15:guide id="4" pos="363" userDrawn="1">
          <p15:clr>
            <a:srgbClr val="FBAE40"/>
          </p15:clr>
        </p15:guide>
        <p15:guide id="5" orient="horz" pos="3067" userDrawn="1">
          <p15:clr>
            <a:srgbClr val="FBAE40"/>
          </p15:clr>
        </p15:guide>
        <p15:guide id="6" orient="horz" pos="293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rona rozdziałow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349" b="3349"/>
          <a:stretch/>
        </p:blipFill>
        <p:spPr>
          <a:xfrm>
            <a:off x="-1" y="-1"/>
            <a:ext cx="3675183" cy="6858001"/>
          </a:xfrm>
          <a:prstGeom prst="rect">
            <a:avLst/>
          </a:prstGeom>
        </p:spPr>
      </p:pic>
      <p:sp>
        <p:nvSpPr>
          <p:cNvPr id="13" name="Prostokąt 12"/>
          <p:cNvSpPr/>
          <p:nvPr userDrawn="1"/>
        </p:nvSpPr>
        <p:spPr>
          <a:xfrm>
            <a:off x="1" y="4868863"/>
            <a:ext cx="12191999" cy="118872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11"/>
          <p:cNvSpPr>
            <a:spLocks noGrp="1"/>
          </p:cNvSpPr>
          <p:nvPr>
            <p:ph type="body" sz="quarter" idx="13"/>
          </p:nvPr>
        </p:nvSpPr>
        <p:spPr>
          <a:xfrm>
            <a:off x="3043269" y="4868864"/>
            <a:ext cx="9148732" cy="1188725"/>
          </a:xfrm>
          <a:prstGeom prst="rect">
            <a:avLst/>
          </a:prstGeom>
          <a:noFill/>
        </p:spPr>
        <p:txBody>
          <a:bodyPr wrap="square" lIns="180000" tIns="0" rIns="360000" bIns="0" anchor="ctr">
            <a:normAutofit/>
          </a:bodyPr>
          <a:lstStyle>
            <a:lvl1pPr algn="r">
              <a:buNone/>
              <a:defRPr sz="2000" b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  <a:lvl2pPr algn="r"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algn="r">
              <a:buNone/>
              <a:defRPr sz="2400">
                <a:latin typeface="Arial" pitchFamily="34" charset="0"/>
                <a:cs typeface="Arial" pitchFamily="34" charset="0"/>
              </a:defRPr>
            </a:lvl3pPr>
            <a:lvl4pPr algn="r">
              <a:buNone/>
              <a:defRPr sz="2400">
                <a:latin typeface="Arial" pitchFamily="34" charset="0"/>
                <a:cs typeface="Arial" pitchFamily="34" charset="0"/>
              </a:defRPr>
            </a:lvl4pPr>
            <a:lvl5pPr algn="r">
              <a:buNone/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Symbol zastępczy obrazu 8"/>
          <p:cNvSpPr>
            <a:spLocks noGrp="1"/>
          </p:cNvSpPr>
          <p:nvPr>
            <p:ph type="pic" sz="quarter" idx="16"/>
          </p:nvPr>
        </p:nvSpPr>
        <p:spPr>
          <a:xfrm>
            <a:off x="0" y="1371601"/>
            <a:ext cx="12192000" cy="3497263"/>
          </a:xfrm>
        </p:spPr>
        <p:txBody>
          <a:bodyPr/>
          <a:lstStyle/>
          <a:p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290" y="224644"/>
            <a:ext cx="3909147" cy="8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2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6955" userDrawn="1">
          <p15:clr>
            <a:srgbClr val="FBAE40"/>
          </p15:clr>
        </p15:guide>
        <p15:guide id="2" orient="horz" pos="1911" userDrawn="1">
          <p15:clr>
            <a:srgbClr val="FBAE40"/>
          </p15:clr>
        </p15:guide>
        <p15:guide id="3" orient="horz" pos="3430" userDrawn="1">
          <p15:clr>
            <a:srgbClr val="FBAE40"/>
          </p15:clr>
        </p15:guide>
        <p15:guide id="4" pos="363" userDrawn="1">
          <p15:clr>
            <a:srgbClr val="FBAE40"/>
          </p15:clr>
        </p15:guide>
        <p15:guide id="5" orient="horz" pos="3067" userDrawn="1">
          <p15:clr>
            <a:srgbClr val="FBAE40"/>
          </p15:clr>
        </p15:guide>
        <p15:guide id="6" orient="horz" pos="293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zekładkow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 userDrawn="1"/>
        </p:nvSpPr>
        <p:spPr>
          <a:xfrm>
            <a:off x="1" y="5445125"/>
            <a:ext cx="12191999" cy="10795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/>
          <p:cNvSpPr>
            <a:spLocks noGrp="1"/>
          </p:cNvSpPr>
          <p:nvPr>
            <p:ph type="pic" sz="quarter" idx="16"/>
          </p:nvPr>
        </p:nvSpPr>
        <p:spPr>
          <a:xfrm>
            <a:off x="0" y="1172777"/>
            <a:ext cx="12192000" cy="4272348"/>
          </a:xfrm>
        </p:spPr>
        <p:txBody>
          <a:bodyPr/>
          <a:lstStyle/>
          <a:p>
            <a:endParaRPr lang="pl-PL"/>
          </a:p>
        </p:txBody>
      </p:sp>
      <p:sp>
        <p:nvSpPr>
          <p:cNvPr id="18" name="Prostokąt 17"/>
          <p:cNvSpPr/>
          <p:nvPr userDrawn="1"/>
        </p:nvSpPr>
        <p:spPr>
          <a:xfrm>
            <a:off x="0" y="6524626"/>
            <a:ext cx="12192000" cy="333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7"/>
          </p:nvPr>
        </p:nvSpPr>
        <p:spPr>
          <a:xfrm>
            <a:off x="334434" y="5445125"/>
            <a:ext cx="11523133" cy="1079500"/>
          </a:xfrm>
        </p:spPr>
        <p:txBody>
          <a:bodyPr anchor="ctr"/>
          <a:lstStyle>
            <a:lvl1pPr algn="r">
              <a:defRPr/>
            </a:lvl1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14" name="Tytuł 3"/>
          <p:cNvSpPr>
            <a:spLocks noGrp="1"/>
          </p:cNvSpPr>
          <p:nvPr>
            <p:ph type="title"/>
          </p:nvPr>
        </p:nvSpPr>
        <p:spPr>
          <a:xfrm>
            <a:off x="334434" y="238089"/>
            <a:ext cx="11523133" cy="827946"/>
          </a:xfrm>
        </p:spPr>
        <p:txBody>
          <a:bodyPr/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618" y="6618972"/>
            <a:ext cx="4121949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7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6955" userDrawn="1">
          <p15:clr>
            <a:srgbClr val="FBAE40"/>
          </p15:clr>
        </p15:guide>
        <p15:guide id="2" orient="horz" pos="1911" userDrawn="1">
          <p15:clr>
            <a:srgbClr val="FBAE40"/>
          </p15:clr>
        </p15:guide>
        <p15:guide id="3" orient="horz" pos="3430" userDrawn="1">
          <p15:clr>
            <a:srgbClr val="FBAE40"/>
          </p15:clr>
        </p15:guide>
        <p15:guide id="4" pos="363" userDrawn="1">
          <p15:clr>
            <a:srgbClr val="FBAE40"/>
          </p15:clr>
        </p15:guide>
        <p15:guide id="5" orient="horz" pos="3067" userDrawn="1">
          <p15:clr>
            <a:srgbClr val="FBAE40"/>
          </p15:clr>
        </p15:guide>
        <p15:guide id="6" orient="horz" pos="293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zekładkow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zawartości 2"/>
          <p:cNvSpPr>
            <a:spLocks noGrp="1"/>
          </p:cNvSpPr>
          <p:nvPr>
            <p:ph sz="quarter" idx="14"/>
          </p:nvPr>
        </p:nvSpPr>
        <p:spPr>
          <a:xfrm>
            <a:off x="334434" y="1557339"/>
            <a:ext cx="11523133" cy="3671862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5674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6955" userDrawn="1">
          <p15:clr>
            <a:srgbClr val="FBAE40"/>
          </p15:clr>
        </p15:guide>
        <p15:guide id="2" orient="horz" pos="1911" userDrawn="1">
          <p15:clr>
            <a:srgbClr val="FBAE40"/>
          </p15:clr>
        </p15:guide>
        <p15:guide id="3" orient="horz" pos="3430" userDrawn="1">
          <p15:clr>
            <a:srgbClr val="FBAE40"/>
          </p15:clr>
        </p15:guide>
        <p15:guide id="4" pos="363" userDrawn="1">
          <p15:clr>
            <a:srgbClr val="FBAE40"/>
          </p15:clr>
        </p15:guide>
        <p15:guide id="5" orient="horz" pos="3067" userDrawn="1">
          <p15:clr>
            <a:srgbClr val="FBAE40"/>
          </p15:clr>
        </p15:guide>
        <p15:guide id="6" orient="horz" pos="293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528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754" userDrawn="1">
          <p15:clr>
            <a:srgbClr val="FBAE40"/>
          </p15:clr>
        </p15:guide>
        <p15:guide id="5" orient="horz" pos="1139" userDrawn="1">
          <p15:clr>
            <a:srgbClr val="FBAE40"/>
          </p15:clr>
        </p15:guide>
        <p15:guide id="6" orient="horz" pos="1366" userDrawn="1">
          <p15:clr>
            <a:srgbClr val="FBAE40"/>
          </p15:clr>
        </p15:guide>
        <p15:guide id="7" pos="6531" userDrawn="1">
          <p15:clr>
            <a:srgbClr val="FBAE40"/>
          </p15:clr>
        </p15:guide>
        <p15:guide id="8" orient="horz" pos="404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 zawartości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334434" y="1557339"/>
            <a:ext cx="11523133" cy="4572000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799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754" userDrawn="1">
          <p15:clr>
            <a:srgbClr val="FBAE40"/>
          </p15:clr>
        </p15:guide>
        <p15:guide id="5" orient="horz" pos="1139" userDrawn="1">
          <p15:clr>
            <a:srgbClr val="FBAE40"/>
          </p15:clr>
        </p15:guide>
        <p15:guide id="6" orient="horz" pos="1366" userDrawn="1">
          <p15:clr>
            <a:srgbClr val="FBAE40"/>
          </p15:clr>
        </p15:guide>
        <p15:guide id="7" pos="6955" userDrawn="1">
          <p15:clr>
            <a:srgbClr val="FBAE40"/>
          </p15:clr>
        </p15:guide>
        <p15:guide id="8" orient="horz" pos="4042" userDrawn="1">
          <p15:clr>
            <a:srgbClr val="FBAE40"/>
          </p15:clr>
        </p15:guide>
        <p15:guide id="9" orient="horz" pos="36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wykresu 4"/>
          <p:cNvSpPr>
            <a:spLocks noGrp="1"/>
          </p:cNvSpPr>
          <p:nvPr>
            <p:ph type="chart" sz="quarter" idx="13"/>
          </p:nvPr>
        </p:nvSpPr>
        <p:spPr>
          <a:xfrm>
            <a:off x="336551" y="1557338"/>
            <a:ext cx="11521016" cy="4572000"/>
          </a:xfrm>
        </p:spPr>
        <p:txBody>
          <a:bodyPr/>
          <a:lstStyle/>
          <a:p>
            <a:endParaRPr lang="pl-PL"/>
          </a:p>
        </p:txBody>
      </p:sp>
      <p:cxnSp>
        <p:nvCxnSpPr>
          <p:cNvPr id="23" name="Łącznik prosty 22"/>
          <p:cNvCxnSpPr/>
          <p:nvPr userDrawn="1"/>
        </p:nvCxnSpPr>
        <p:spPr>
          <a:xfrm>
            <a:off x="0" y="1196975"/>
            <a:ext cx="11040533" cy="0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131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5" orient="horz" pos="1139" userDrawn="1">
          <p15:clr>
            <a:srgbClr val="FBAE40"/>
          </p15:clr>
        </p15:guide>
        <p15:guide id="6" orient="horz" pos="1366" userDrawn="1">
          <p15:clr>
            <a:srgbClr val="FBAE40"/>
          </p15:clr>
        </p15:guide>
        <p15:guide id="7" pos="695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abeli 4"/>
          <p:cNvSpPr>
            <a:spLocks noGrp="1"/>
          </p:cNvSpPr>
          <p:nvPr>
            <p:ph type="tbl" sz="quarter" idx="15"/>
          </p:nvPr>
        </p:nvSpPr>
        <p:spPr>
          <a:xfrm>
            <a:off x="334434" y="1557339"/>
            <a:ext cx="11523133" cy="4572000"/>
          </a:xfrm>
        </p:spPr>
        <p:txBody>
          <a:bodyPr/>
          <a:lstStyle/>
          <a:p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258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5" orient="horz" pos="1139" userDrawn="1">
          <p15:clr>
            <a:srgbClr val="FBAE40"/>
          </p15:clr>
        </p15:guide>
        <p15:guide id="6" orient="horz" pos="1366" userDrawn="1">
          <p15:clr>
            <a:srgbClr val="FBAE40"/>
          </p15:clr>
        </p15:guide>
        <p15:guide id="7" pos="6955" userDrawn="1">
          <p15:clr>
            <a:srgbClr val="FBAE40"/>
          </p15:clr>
        </p15:guide>
        <p15:guide id="8" orient="horz" pos="4042" userDrawn="1">
          <p15:clr>
            <a:srgbClr val="FBAE40"/>
          </p15:clr>
        </p15:guide>
        <p15:guide id="9" pos="3840" userDrawn="1">
          <p15:clr>
            <a:srgbClr val="FBAE40"/>
          </p15:clr>
        </p15:guide>
        <p15:guide id="10" pos="3780" userDrawn="1">
          <p15:clr>
            <a:srgbClr val="FBAE40"/>
          </p15:clr>
        </p15:guide>
        <p15:guide id="11" pos="390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>
          <a:xfrm>
            <a:off x="334434" y="1557339"/>
            <a:ext cx="11523133" cy="4572000"/>
          </a:xfrm>
        </p:spPr>
        <p:txBody>
          <a:bodyPr/>
          <a:lstStyle>
            <a:lvl3pPr marL="357188" indent="-176213">
              <a:tabLst>
                <a:tab pos="179388" algn="l"/>
                <a:tab pos="357188" algn="l"/>
                <a:tab pos="358775" algn="l"/>
                <a:tab pos="538163" algn="l"/>
                <a:tab pos="719138" algn="l"/>
                <a:tab pos="898525" algn="l"/>
                <a:tab pos="1079500" algn="l"/>
              </a:tabLst>
              <a:defRPr/>
            </a:lvl3pPr>
            <a:lvl4pPr marL="538163" indent="-180975">
              <a:tabLst>
                <a:tab pos="179388" algn="l"/>
                <a:tab pos="358775" algn="l"/>
                <a:tab pos="538163" algn="l"/>
                <a:tab pos="539750" algn="l"/>
                <a:tab pos="898525" algn="l"/>
                <a:tab pos="1079500" algn="l"/>
              </a:tabLst>
              <a:defRPr/>
            </a:lvl4pPr>
            <a:lvl5pPr marL="714375" indent="-176213">
              <a:tabLst>
                <a:tab pos="179388" algn="l"/>
                <a:tab pos="358775" algn="l"/>
                <a:tab pos="539750" algn="l"/>
                <a:tab pos="714375" algn="l"/>
                <a:tab pos="719138" algn="l"/>
                <a:tab pos="1079500" algn="l"/>
              </a:tabLst>
              <a:defRPr/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542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1139" userDrawn="1">
          <p15:clr>
            <a:srgbClr val="FBAE40"/>
          </p15:clr>
        </p15:guide>
        <p15:guide id="5" orient="horz" pos="1366" userDrawn="1">
          <p15:clr>
            <a:srgbClr val="FBAE40"/>
          </p15:clr>
        </p15:guide>
        <p15:guide id="6" pos="6955" userDrawn="1">
          <p15:clr>
            <a:srgbClr val="FBAE40"/>
          </p15:clr>
        </p15:guide>
        <p15:guide id="7" orient="horz" pos="4042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pos="3780" userDrawn="1">
          <p15:clr>
            <a:srgbClr val="FBAE40"/>
          </p15:clr>
        </p15:guide>
        <p15:guide id="10" pos="3900" userDrawn="1">
          <p15:clr>
            <a:srgbClr val="FBAE40"/>
          </p15:clr>
        </p15:guide>
        <p15:guide id="11" orient="horz" pos="386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ęcia po lewe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ymbol zastępczy tekstu 15"/>
          <p:cNvSpPr>
            <a:spLocks noGrp="1"/>
          </p:cNvSpPr>
          <p:nvPr>
            <p:ph type="body" sz="quarter" idx="13"/>
          </p:nvPr>
        </p:nvSpPr>
        <p:spPr>
          <a:xfrm>
            <a:off x="4176185" y="1557339"/>
            <a:ext cx="7681383" cy="4572000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4" name="Symbol zastępczy obrazu 2"/>
          <p:cNvSpPr>
            <a:spLocks noGrp="1"/>
          </p:cNvSpPr>
          <p:nvPr>
            <p:ph type="pic" sz="quarter" idx="10"/>
          </p:nvPr>
        </p:nvSpPr>
        <p:spPr>
          <a:xfrm>
            <a:off x="334434" y="1557338"/>
            <a:ext cx="3505199" cy="1457762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dirty="0"/>
          </a:p>
        </p:txBody>
      </p:sp>
      <p:sp>
        <p:nvSpPr>
          <p:cNvPr id="21" name="Symbol zastępczy obrazu 2"/>
          <p:cNvSpPr>
            <a:spLocks noGrp="1"/>
          </p:cNvSpPr>
          <p:nvPr>
            <p:ph type="pic" sz="quarter" idx="15"/>
          </p:nvPr>
        </p:nvSpPr>
        <p:spPr>
          <a:xfrm>
            <a:off x="334434" y="3109049"/>
            <a:ext cx="3505199" cy="1457762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dirty="0"/>
          </a:p>
        </p:txBody>
      </p:sp>
      <p:sp>
        <p:nvSpPr>
          <p:cNvPr id="22" name="Symbol zastępczy obrazu 2"/>
          <p:cNvSpPr>
            <a:spLocks noGrp="1"/>
          </p:cNvSpPr>
          <p:nvPr>
            <p:ph type="pic" sz="quarter" idx="16"/>
          </p:nvPr>
        </p:nvSpPr>
        <p:spPr>
          <a:xfrm>
            <a:off x="334434" y="4660760"/>
            <a:ext cx="3505199" cy="1457762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370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754" userDrawn="1">
          <p15:clr>
            <a:srgbClr val="FBAE40"/>
          </p15:clr>
        </p15:guide>
        <p15:guide id="5" orient="horz" pos="1139" userDrawn="1">
          <p15:clr>
            <a:srgbClr val="FBAE40"/>
          </p15:clr>
        </p15:guide>
        <p15:guide id="6" orient="horz" pos="1366" userDrawn="1">
          <p15:clr>
            <a:srgbClr val="FBAE40"/>
          </p15:clr>
        </p15:guide>
        <p15:guide id="7" pos="6955" userDrawn="1">
          <p15:clr>
            <a:srgbClr val="FBAE40"/>
          </p15:clr>
        </p15:guide>
        <p15:guide id="8" orient="horz" pos="4042" userDrawn="1">
          <p15:clr>
            <a:srgbClr val="FBAE40"/>
          </p15:clr>
        </p15:guide>
        <p15:guide id="0" pos="2419" userDrawn="1">
          <p15:clr>
            <a:srgbClr val="FBAE40"/>
          </p15:clr>
        </p15:guide>
        <p15:guide id="9" pos="2631" userDrawn="1">
          <p15:clr>
            <a:srgbClr val="FBAE40"/>
          </p15:clr>
        </p15:guide>
        <p15:guide id="10" orient="horz" pos="981" userDrawn="1">
          <p15:clr>
            <a:srgbClr val="FBAE40"/>
          </p15:clr>
        </p15:guide>
        <p15:guide id="11" orient="horz" pos="368" userDrawn="1">
          <p15:clr>
            <a:srgbClr val="FBAE40"/>
          </p15:clr>
        </p15:guide>
        <p15:guide id="12" orient="horz" pos="79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ęcia na gór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/>
          <p:cNvSpPr>
            <a:spLocks noGrp="1"/>
          </p:cNvSpPr>
          <p:nvPr>
            <p:ph type="pic" sz="quarter" idx="10"/>
          </p:nvPr>
        </p:nvSpPr>
        <p:spPr>
          <a:xfrm>
            <a:off x="334433" y="1574265"/>
            <a:ext cx="3753987" cy="1979611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1"/>
          </p:nvPr>
        </p:nvSpPr>
        <p:spPr>
          <a:xfrm>
            <a:off x="334434" y="3681414"/>
            <a:ext cx="11523133" cy="2447925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20" name="Symbol zastępczy obrazu 2"/>
          <p:cNvSpPr>
            <a:spLocks noGrp="1"/>
          </p:cNvSpPr>
          <p:nvPr>
            <p:ph type="pic" sz="quarter" idx="12"/>
          </p:nvPr>
        </p:nvSpPr>
        <p:spPr>
          <a:xfrm>
            <a:off x="4213609" y="1574264"/>
            <a:ext cx="3753987" cy="1979611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dirty="0"/>
          </a:p>
        </p:txBody>
      </p:sp>
      <p:sp>
        <p:nvSpPr>
          <p:cNvPr id="21" name="Symbol zastępczy obrazu 2"/>
          <p:cNvSpPr>
            <a:spLocks noGrp="1"/>
          </p:cNvSpPr>
          <p:nvPr>
            <p:ph type="pic" sz="quarter" idx="13"/>
          </p:nvPr>
        </p:nvSpPr>
        <p:spPr>
          <a:xfrm>
            <a:off x="8092787" y="1574265"/>
            <a:ext cx="3753987" cy="1979611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06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754" userDrawn="1">
          <p15:clr>
            <a:srgbClr val="FBAE40"/>
          </p15:clr>
        </p15:guide>
        <p15:guide id="5" orient="horz" pos="1139" userDrawn="1">
          <p15:clr>
            <a:srgbClr val="FBAE40"/>
          </p15:clr>
        </p15:guide>
        <p15:guide id="6" orient="horz" pos="1366" userDrawn="1">
          <p15:clr>
            <a:srgbClr val="FBAE40"/>
          </p15:clr>
        </p15:guide>
        <p15:guide id="7" pos="6955" userDrawn="1">
          <p15:clr>
            <a:srgbClr val="FBAE40"/>
          </p15:clr>
        </p15:guide>
        <p15:guide id="8" orient="horz" pos="4042" userDrawn="1">
          <p15:clr>
            <a:srgbClr val="FBAE40"/>
          </p15:clr>
        </p15:guide>
        <p15:guide id="9" pos="5049" userDrawn="1">
          <p15:clr>
            <a:srgbClr val="FBAE40"/>
          </p15:clr>
        </p15:guide>
        <p15:guide id="10" orient="horz" pos="981" userDrawn="1">
          <p15:clr>
            <a:srgbClr val="FBAE40"/>
          </p15:clr>
        </p15:guide>
        <p15:guide id="11" orient="horz" pos="368" userDrawn="1">
          <p15:clr>
            <a:srgbClr val="FBAE40"/>
          </p15:clr>
        </p15:guide>
        <p15:guide id="0" pos="5261" userDrawn="1">
          <p15:clr>
            <a:srgbClr val="FBAE40"/>
          </p15:clr>
        </p15:guide>
        <p15:guide id="12" orient="horz" pos="231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ęcia na do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/>
          <p:cNvSpPr>
            <a:spLocks noGrp="1"/>
          </p:cNvSpPr>
          <p:nvPr>
            <p:ph type="body" sz="quarter" idx="11"/>
          </p:nvPr>
        </p:nvSpPr>
        <p:spPr>
          <a:xfrm>
            <a:off x="334434" y="1557338"/>
            <a:ext cx="11523133" cy="2627746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4" name="Symbol zastępczy obrazu 2"/>
          <p:cNvSpPr>
            <a:spLocks noGrp="1"/>
          </p:cNvSpPr>
          <p:nvPr>
            <p:ph type="pic" sz="quarter" idx="10"/>
          </p:nvPr>
        </p:nvSpPr>
        <p:spPr>
          <a:xfrm>
            <a:off x="334433" y="4324573"/>
            <a:ext cx="3753987" cy="1804767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dirty="0"/>
          </a:p>
        </p:txBody>
      </p:sp>
      <p:sp>
        <p:nvSpPr>
          <p:cNvPr id="15" name="Symbol zastępczy obrazu 2"/>
          <p:cNvSpPr>
            <a:spLocks noGrp="1"/>
          </p:cNvSpPr>
          <p:nvPr>
            <p:ph type="pic" sz="quarter" idx="12"/>
          </p:nvPr>
        </p:nvSpPr>
        <p:spPr>
          <a:xfrm>
            <a:off x="4213609" y="4324572"/>
            <a:ext cx="3753987" cy="1804767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dirty="0"/>
          </a:p>
        </p:txBody>
      </p:sp>
      <p:sp>
        <p:nvSpPr>
          <p:cNvPr id="16" name="Symbol zastępczy obrazu 2"/>
          <p:cNvSpPr>
            <a:spLocks noGrp="1"/>
          </p:cNvSpPr>
          <p:nvPr>
            <p:ph type="pic" sz="quarter" idx="13"/>
          </p:nvPr>
        </p:nvSpPr>
        <p:spPr>
          <a:xfrm>
            <a:off x="8092787" y="4324573"/>
            <a:ext cx="3753987" cy="1804767"/>
          </a:xfrm>
          <a:prstGeom prst="rect">
            <a:avLst/>
          </a:prstGeom>
        </p:spPr>
        <p:txBody>
          <a:bodyPr lIns="0" tIns="0" rIns="0" bIns="0"/>
          <a:lstStyle/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681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754" userDrawn="1">
          <p15:clr>
            <a:srgbClr val="FBAE40"/>
          </p15:clr>
        </p15:guide>
        <p15:guide id="5" orient="horz" pos="1139" userDrawn="1">
          <p15:clr>
            <a:srgbClr val="FBAE40"/>
          </p15:clr>
        </p15:guide>
        <p15:guide id="6" orient="horz" pos="1366" userDrawn="1">
          <p15:clr>
            <a:srgbClr val="FBAE40"/>
          </p15:clr>
        </p15:guide>
        <p15:guide id="7" pos="6955" userDrawn="1">
          <p15:clr>
            <a:srgbClr val="FBAE40"/>
          </p15:clr>
        </p15:guide>
        <p15:guide id="8" orient="horz" pos="4042" userDrawn="1">
          <p15:clr>
            <a:srgbClr val="FBAE40"/>
          </p15:clr>
        </p15:guide>
        <p15:guide id="9" pos="5049" userDrawn="1">
          <p15:clr>
            <a:srgbClr val="FBAE40"/>
          </p15:clr>
        </p15:guide>
        <p15:guide id="10" orient="horz" pos="981" userDrawn="1">
          <p15:clr>
            <a:srgbClr val="FBAE40"/>
          </p15:clr>
        </p15:guide>
        <p15:guide id="11" orient="horz" pos="368" userDrawn="1">
          <p15:clr>
            <a:srgbClr val="FBAE40"/>
          </p15:clr>
        </p15:guide>
        <p15:guide id="12" pos="5261" userDrawn="1">
          <p15:clr>
            <a:srgbClr val="FBAE40"/>
          </p15:clr>
        </p15:guide>
        <p15:guide id="13" orient="horz" pos="231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2"/>
          <p:cNvSpPr>
            <a:spLocks noGrp="1"/>
          </p:cNvSpPr>
          <p:nvPr>
            <p:ph type="body" sz="quarter" idx="21" hasCustomPrompt="1"/>
          </p:nvPr>
        </p:nvSpPr>
        <p:spPr>
          <a:xfrm>
            <a:off x="239349" y="5410408"/>
            <a:ext cx="3720016" cy="79090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10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 smtClean="0"/>
              <a:t>50-375 Wrocław</a:t>
            </a:r>
          </a:p>
          <a:p>
            <a:pPr lvl="0"/>
            <a:r>
              <a:rPr lang="pl-PL" dirty="0" smtClean="0"/>
              <a:t>ul. C. K. Norwida 25 </a:t>
            </a:r>
          </a:p>
        </p:txBody>
      </p:sp>
      <p:sp>
        <p:nvSpPr>
          <p:cNvPr id="16" name="Symbol zastępczy tekstu 2"/>
          <p:cNvSpPr>
            <a:spLocks noGrp="1"/>
          </p:cNvSpPr>
          <p:nvPr>
            <p:ph type="body" sz="quarter" idx="24" hasCustomPrompt="1"/>
          </p:nvPr>
        </p:nvSpPr>
        <p:spPr>
          <a:xfrm>
            <a:off x="4186733" y="5410407"/>
            <a:ext cx="3746128" cy="79090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105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 smtClean="0"/>
              <a:t>Centrala: tel. 71 320 5020</a:t>
            </a:r>
          </a:p>
          <a:p>
            <a:pPr lvl="0"/>
            <a:r>
              <a:rPr lang="pl-PL" dirty="0" smtClean="0"/>
              <a:t>Kancelaria Ogólna: tel. 71 320 5130 </a:t>
            </a:r>
          </a:p>
        </p:txBody>
      </p:sp>
      <p:sp>
        <p:nvSpPr>
          <p:cNvPr id="18" name="Symbol zastępczy tekstu 2"/>
          <p:cNvSpPr>
            <a:spLocks noGrp="1"/>
          </p:cNvSpPr>
          <p:nvPr>
            <p:ph type="body" sz="quarter" idx="26" hasCustomPrompt="1"/>
          </p:nvPr>
        </p:nvSpPr>
        <p:spPr>
          <a:xfrm>
            <a:off x="8160229" y="5410407"/>
            <a:ext cx="3671803" cy="7909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1800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tabLst>
                <a:tab pos="180000" algn="l"/>
                <a:tab pos="360000" algn="l"/>
                <a:tab pos="540000" algn="l"/>
                <a:tab pos="720000" algn="l"/>
                <a:tab pos="900000" algn="l"/>
                <a:tab pos="1080000" algn="l"/>
              </a:tabLst>
              <a:defRPr sz="2400" b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 dirty="0" smtClean="0"/>
              <a:t>www.up.wroc.pl</a:t>
            </a:r>
          </a:p>
        </p:txBody>
      </p:sp>
      <p:sp>
        <p:nvSpPr>
          <p:cNvPr id="19" name="Symbol zastępczy obrazu 8"/>
          <p:cNvSpPr>
            <a:spLocks noGrp="1"/>
          </p:cNvSpPr>
          <p:nvPr>
            <p:ph type="pic" sz="quarter" idx="16"/>
          </p:nvPr>
        </p:nvSpPr>
        <p:spPr>
          <a:xfrm>
            <a:off x="0" y="1371601"/>
            <a:ext cx="12192000" cy="3497263"/>
          </a:xfrm>
        </p:spPr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rostokąt 2"/>
          <p:cNvSpPr/>
          <p:nvPr userDrawn="1"/>
        </p:nvSpPr>
        <p:spPr>
          <a:xfrm>
            <a:off x="5615947" y="6561348"/>
            <a:ext cx="6576053" cy="296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290" y="224644"/>
            <a:ext cx="3909147" cy="8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349" b="3349"/>
          <a:stretch/>
        </p:blipFill>
        <p:spPr>
          <a:xfrm>
            <a:off x="-1" y="-1"/>
            <a:ext cx="3675183" cy="6858001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34434" y="1557339"/>
            <a:ext cx="11523133" cy="4751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334434" y="238089"/>
            <a:ext cx="8497871" cy="8279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13" name="Prostokąt 12"/>
          <p:cNvSpPr/>
          <p:nvPr userDrawn="1"/>
        </p:nvSpPr>
        <p:spPr>
          <a:xfrm>
            <a:off x="1" y="238089"/>
            <a:ext cx="191343" cy="8279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618" y="6618972"/>
            <a:ext cx="4121949" cy="1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3" r:id="rId2"/>
    <p:sldLayoutId id="2147483695" r:id="rId3"/>
    <p:sldLayoutId id="2147483696" r:id="rId4"/>
    <p:sldLayoutId id="2147483680" r:id="rId5"/>
    <p:sldLayoutId id="2147483692" r:id="rId6"/>
    <p:sldLayoutId id="2147483693" r:id="rId7"/>
    <p:sldLayoutId id="2147483688" r:id="rId8"/>
    <p:sldLayoutId id="2147483697" r:id="rId9"/>
    <p:sldLayoutId id="2147483689" r:id="rId10"/>
    <p:sldLayoutId id="2147483691" r:id="rId11"/>
    <p:sldLayoutId id="2147483694" r:id="rId12"/>
    <p:sldLayoutId id="2147483685" r:id="rId1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lang="pl-PL" sz="2400" b="0" kern="1200" dirty="0">
          <a:solidFill>
            <a:schemeClr val="accent1"/>
          </a:solidFill>
          <a:latin typeface="+mj-lt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chemeClr val="accent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algn="l" defTabSz="180000" rtl="0" fontAlgn="base">
        <a:spcBef>
          <a:spcPts val="300"/>
        </a:spcBef>
        <a:spcAft>
          <a:spcPct val="0"/>
        </a:spcAft>
        <a:buClr>
          <a:schemeClr val="accent1"/>
        </a:buClr>
        <a:buFont typeface="Arial" pitchFamily="34" charset="0"/>
        <a:tabLst>
          <a:tab pos="180000" algn="l"/>
          <a:tab pos="360000" algn="l"/>
          <a:tab pos="540000" algn="l"/>
          <a:tab pos="720000" algn="l"/>
          <a:tab pos="900000" algn="l"/>
          <a:tab pos="1080000" algn="l"/>
        </a:tabLst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180975" indent="-180975" algn="l" defTabSz="180000" rtl="0" fontAlgn="base">
        <a:spcBef>
          <a:spcPts val="300"/>
        </a:spcBef>
        <a:spcAft>
          <a:spcPct val="0"/>
        </a:spcAft>
        <a:buClr>
          <a:schemeClr val="accent1"/>
        </a:buClr>
        <a:buSzPct val="140000"/>
        <a:buFont typeface="Arial" panose="020B0604020202020204" pitchFamily="34" charset="0"/>
        <a:buChar char="•"/>
        <a:tabLst>
          <a:tab pos="180975" algn="l"/>
          <a:tab pos="357188" algn="l"/>
          <a:tab pos="538163" algn="l"/>
          <a:tab pos="714375" algn="l"/>
          <a:tab pos="896938" algn="l"/>
        </a:tabLst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2pPr>
      <a:lvl3pPr marL="358775" indent="-177800" algn="l" defTabSz="180000" rtl="0" fontAlgn="base">
        <a:spcBef>
          <a:spcPts val="300"/>
        </a:spcBef>
        <a:spcAft>
          <a:spcPct val="0"/>
        </a:spcAft>
        <a:buClr>
          <a:schemeClr val="tx2"/>
        </a:buClr>
        <a:buSzPct val="140000"/>
        <a:buFont typeface="Arial" panose="020B0604020202020204" pitchFamily="34" charset="0"/>
        <a:buChar char="•"/>
        <a:tabLst>
          <a:tab pos="179388" algn="l"/>
          <a:tab pos="357188" algn="l"/>
          <a:tab pos="358775" algn="l"/>
          <a:tab pos="538163" algn="l"/>
          <a:tab pos="719138" algn="l"/>
          <a:tab pos="898525" algn="l"/>
          <a:tab pos="1079500" algn="l"/>
        </a:tabLst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3pPr>
      <a:lvl4pPr marL="538163" indent="-180975" algn="l" defTabSz="180000" rtl="0" fontAlgn="base">
        <a:spcBef>
          <a:spcPts val="300"/>
        </a:spcBef>
        <a:spcAft>
          <a:spcPct val="0"/>
        </a:spcAft>
        <a:buClr>
          <a:schemeClr val="accent1"/>
        </a:buClr>
        <a:buSzPct val="140000"/>
        <a:buFont typeface="Arial" panose="020B0604020202020204" pitchFamily="34" charset="0"/>
        <a:buChar char="◦"/>
        <a:tabLst>
          <a:tab pos="180000" algn="l"/>
          <a:tab pos="360000" algn="l"/>
          <a:tab pos="540000" algn="l"/>
          <a:tab pos="720000" algn="l"/>
          <a:tab pos="900000" algn="l"/>
          <a:tab pos="1080000" algn="l"/>
        </a:tabLst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4pPr>
      <a:lvl5pPr marL="714375" indent="-176213" algn="l" defTabSz="180000" rtl="0" fontAlgn="base">
        <a:spcBef>
          <a:spcPts val="300"/>
        </a:spcBef>
        <a:spcAft>
          <a:spcPct val="0"/>
        </a:spcAft>
        <a:buClr>
          <a:schemeClr val="tx2"/>
        </a:buClr>
        <a:buSzPct val="140000"/>
        <a:buFont typeface="Arial" panose="020B0604020202020204" pitchFamily="34" charset="0"/>
        <a:buChar char="◦"/>
        <a:tabLst>
          <a:tab pos="179388" algn="l"/>
          <a:tab pos="358775" algn="l"/>
          <a:tab pos="539750" algn="l"/>
          <a:tab pos="719138" algn="l"/>
          <a:tab pos="1079500" algn="l"/>
        </a:tabLst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63" userDrawn="1">
          <p15:clr>
            <a:srgbClr val="F26B43"/>
          </p15:clr>
        </p15:guide>
        <p15:guide id="2" pos="6955" userDrawn="1">
          <p15:clr>
            <a:srgbClr val="F26B43"/>
          </p15:clr>
        </p15:guide>
        <p15:guide id="4" orient="horz" pos="981" userDrawn="1">
          <p15:clr>
            <a:srgbClr val="F26B43"/>
          </p15:clr>
        </p15:guide>
        <p15:guide id="6" pos="7469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  <p15:guide id="8" orient="horz" pos="3974" userDrawn="1">
          <p15:clr>
            <a:srgbClr val="F26B43"/>
          </p15:clr>
        </p15:guide>
        <p15:guide id="9" orient="horz" pos="663" userDrawn="1">
          <p15:clr>
            <a:srgbClr val="F26B43"/>
          </p15:clr>
        </p15:guide>
        <p15:guide id="10" orient="horz" pos="142" userDrawn="1">
          <p15:clr>
            <a:srgbClr val="F26B43"/>
          </p15:clr>
        </p15:guide>
        <p15:guide id="11" pos="211" userDrawn="1">
          <p15:clr>
            <a:srgbClr val="F26B43"/>
          </p15:clr>
        </p15:guide>
        <p15:guide id="12" pos="4324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  <p15:guide id="14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5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10" Type="http://schemas.openxmlformats.org/officeDocument/2006/relationships/image" Target="../media/image23.png"/><Relationship Id="rId4" Type="http://schemas.openxmlformats.org/officeDocument/2006/relationships/image" Target="../media/image30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ymbol zastępczy tekstu 2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Towards synergy of GNSS and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InSAR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mining deformation monitoring with Sentinel-1 data</a:t>
            </a:r>
            <a:endParaRPr lang="pl-P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pl-PL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Damian </a:t>
            </a:r>
            <a:r>
              <a:rPr lang="pl-PL" sz="16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Tondaś</a:t>
            </a:r>
            <a:r>
              <a:rPr lang="pl-PL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pl-PL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Maya </a:t>
            </a:r>
            <a:r>
              <a:rPr lang="pl-PL" sz="16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Ilieva</a:t>
            </a:r>
            <a:r>
              <a:rPr lang="pl-PL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pl-PL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Witold </a:t>
            </a:r>
            <a:r>
              <a:rPr lang="pl-PL" sz="16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Rohm</a:t>
            </a:r>
            <a:r>
              <a:rPr lang="pl-PL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pl-PL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Jan </a:t>
            </a:r>
            <a:r>
              <a:rPr lang="pl-PL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Kapłon</a:t>
            </a:r>
            <a:endParaRPr lang="pl-PL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3" name="Symbol zastępczy obrazu 2"/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05" b="28405"/>
          <a:stretch>
            <a:fillRect/>
          </a:stretch>
        </p:blipFill>
        <p:spPr/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52" y="254626"/>
            <a:ext cx="3126265" cy="859516"/>
          </a:xfrm>
          <a:prstGeom prst="rect">
            <a:avLst/>
          </a:prstGeom>
        </p:spPr>
      </p:pic>
      <p:pic>
        <p:nvPicPr>
          <p:cNvPr id="5" name="Picture 3" descr="E:\InSAR\dokumenty_EPOS\dol_EN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1523" y="6208828"/>
            <a:ext cx="5068955" cy="534505"/>
          </a:xfrm>
          <a:prstGeom prst="rect">
            <a:avLst/>
          </a:prstGeom>
          <a:noFill/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2" t="31100" r="10267" b="32675"/>
          <a:stretch/>
        </p:blipFill>
        <p:spPr>
          <a:xfrm>
            <a:off x="5087888" y="459511"/>
            <a:ext cx="1748376" cy="553385"/>
          </a:xfrm>
          <a:prstGeom prst="rect">
            <a:avLst/>
          </a:prstGeom>
        </p:spPr>
      </p:pic>
      <p:pic>
        <p:nvPicPr>
          <p:cNvPr id="7" name="Picture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544" y="6323687"/>
            <a:ext cx="1090504" cy="38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9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 txBox="1">
            <a:spLocks/>
          </p:cNvSpPr>
          <p:nvPr/>
        </p:nvSpPr>
        <p:spPr>
          <a:xfrm>
            <a:off x="263352" y="251520"/>
            <a:ext cx="8638090" cy="8279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pl-PL" sz="2400" b="0" kern="1200" dirty="0"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dirty="0" smtClean="0"/>
              <a:t>The </a:t>
            </a:r>
            <a:r>
              <a:rPr lang="pl-PL" dirty="0" err="1" smtClean="0"/>
              <a:t>area</a:t>
            </a:r>
            <a:r>
              <a:rPr lang="pl-PL" dirty="0" smtClean="0"/>
              <a:t> of </a:t>
            </a:r>
            <a:r>
              <a:rPr lang="pl-PL" dirty="0" err="1" smtClean="0"/>
              <a:t>interest</a:t>
            </a:r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699049" y="1736812"/>
            <a:ext cx="4482655" cy="3672408"/>
            <a:chOff x="44964" y="1160748"/>
            <a:chExt cx="2388704" cy="2048866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964" y="1160748"/>
              <a:ext cx="2388704" cy="2048866"/>
            </a:xfrm>
            <a:prstGeom prst="rect">
              <a:avLst/>
            </a:prstGeom>
          </p:spPr>
        </p:pic>
        <p:sp>
          <p:nvSpPr>
            <p:cNvPr id="7" name="Prostokąt 6"/>
            <p:cNvSpPr/>
            <p:nvPr/>
          </p:nvSpPr>
          <p:spPr>
            <a:xfrm>
              <a:off x="1055440" y="2636912"/>
              <a:ext cx="324036" cy="344084"/>
            </a:xfrm>
            <a:prstGeom prst="rect">
              <a:avLst/>
            </a:prstGeom>
            <a:noFill/>
            <a:ln w="19050">
              <a:solidFill>
                <a:srgbClr val="EA58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3426" y="2925342"/>
            <a:ext cx="3974204" cy="248387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4"/>
          <a:srcRect l="6574" t="5560" r="8183" b="7641"/>
          <a:stretch/>
        </p:blipFill>
        <p:spPr>
          <a:xfrm>
            <a:off x="9485277" y="3547798"/>
            <a:ext cx="1975319" cy="1865578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5895598" y="5267301"/>
            <a:ext cx="2869859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effectLst/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 </a:t>
            </a:r>
            <a:endParaRPr lang="pl-PL" sz="1100" dirty="0" smtClean="0">
              <a:solidFill>
                <a:srgbClr val="000000"/>
              </a:solidFill>
              <a:effectLst/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Fig.2. The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area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of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interest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: Upper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Silesian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Coal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Basin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orange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dots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– the GNSS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stations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)</a:t>
            </a:r>
            <a:endParaRPr lang="pl-PL" sz="1000" dirty="0">
              <a:solidFill>
                <a:schemeClr val="accent6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8076220" y="4809134"/>
            <a:ext cx="1146777" cy="246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pl-PL" sz="1000" spc="-20" dirty="0" err="1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Area</a:t>
            </a:r>
            <a:r>
              <a:rPr lang="pl-PL" sz="1000" spc="-2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~3 300 km</a:t>
            </a:r>
            <a:r>
              <a:rPr lang="pl-PL" sz="1000" spc="-20" baseline="30000" dirty="0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</a:p>
        </p:txBody>
      </p:sp>
      <p:cxnSp>
        <p:nvCxnSpPr>
          <p:cNvPr id="16" name="Łącznik prosty 15"/>
          <p:cNvCxnSpPr/>
          <p:nvPr/>
        </p:nvCxnSpPr>
        <p:spPr>
          <a:xfrm flipV="1">
            <a:off x="2595314" y="2925342"/>
            <a:ext cx="2748112" cy="1457361"/>
          </a:xfrm>
          <a:prstGeom prst="line">
            <a:avLst/>
          </a:prstGeom>
          <a:ln w="12700">
            <a:solidFill>
              <a:srgbClr val="ED61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>
            <a:off x="2595314" y="5005160"/>
            <a:ext cx="2748112" cy="408216"/>
          </a:xfrm>
          <a:prstGeom prst="line">
            <a:avLst/>
          </a:prstGeom>
          <a:ln w="12700">
            <a:solidFill>
              <a:srgbClr val="ED61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18"/>
          <p:cNvCxnSpPr/>
          <p:nvPr/>
        </p:nvCxnSpPr>
        <p:spPr>
          <a:xfrm flipV="1">
            <a:off x="5485526" y="3547798"/>
            <a:ext cx="3999751" cy="1012878"/>
          </a:xfrm>
          <a:prstGeom prst="line">
            <a:avLst/>
          </a:prstGeom>
          <a:ln w="12700">
            <a:solidFill>
              <a:srgbClr val="ED61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20"/>
          <p:cNvCxnSpPr/>
          <p:nvPr/>
        </p:nvCxnSpPr>
        <p:spPr>
          <a:xfrm>
            <a:off x="5485526" y="4591996"/>
            <a:ext cx="3999751" cy="821380"/>
          </a:xfrm>
          <a:prstGeom prst="line">
            <a:avLst/>
          </a:prstGeom>
          <a:ln w="12700">
            <a:solidFill>
              <a:srgbClr val="ED61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rostokąt 23"/>
          <p:cNvSpPr/>
          <p:nvPr/>
        </p:nvSpPr>
        <p:spPr>
          <a:xfrm>
            <a:off x="1845078" y="5422174"/>
            <a:ext cx="2108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Fig.1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.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Polish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coal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deposits</a:t>
            </a:r>
            <a:endParaRPr lang="pl-PL" sz="1000" dirty="0">
              <a:solidFill>
                <a:schemeClr val="accent6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  <a:p>
            <a:pPr algn="ctr"/>
            <a:r>
              <a:rPr lang="pl-PL" sz="8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(</a:t>
            </a:r>
            <a:r>
              <a:rPr lang="en-GB" sz="8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www.modernpowersystems.com</a:t>
            </a:r>
            <a:r>
              <a:rPr lang="pl-PL" sz="8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)</a:t>
            </a:r>
            <a:endParaRPr lang="en-GB" sz="800" dirty="0">
              <a:solidFill>
                <a:schemeClr val="accent6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9499356" y="5306218"/>
            <a:ext cx="18704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 </a:t>
            </a:r>
            <a:endParaRPr lang="pl-PL" sz="1000" dirty="0" smtClean="0">
              <a:solidFill>
                <a:srgbClr val="000000"/>
              </a:solidFill>
              <a:effectLst/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Fig.3.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Cross-location of GNSS station and </a:t>
            </a:r>
            <a:r>
              <a:rPr lang="en-US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DInSAR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pixel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</a:t>
            </a:r>
            <a:endParaRPr lang="pl-PL" sz="1000" dirty="0">
              <a:solidFill>
                <a:schemeClr val="accent6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sp>
        <p:nvSpPr>
          <p:cNvPr id="27" name="Prostokąt 26"/>
          <p:cNvSpPr/>
          <p:nvPr/>
        </p:nvSpPr>
        <p:spPr>
          <a:xfrm>
            <a:off x="5343426" y="1763471"/>
            <a:ext cx="6117170" cy="101438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en-GB" sz="14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 this </a:t>
            </a:r>
            <a:r>
              <a:rPr lang="pl-PL" sz="14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paper</a:t>
            </a:r>
            <a:r>
              <a:rPr lang="pl-PL" sz="14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en-GB" sz="14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we</a:t>
            </a:r>
            <a:r>
              <a:rPr lang="pl-PL" sz="14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are</a:t>
            </a:r>
            <a:r>
              <a:rPr lang="en-GB" sz="14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focus on the comparison of the deformation effects measured by Global Navigation Satellite Systems (GNSS) and satellite Interferometric SAR (</a:t>
            </a:r>
            <a:r>
              <a:rPr lang="en-GB" sz="14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InSAR</a:t>
            </a:r>
            <a:r>
              <a:rPr lang="en-GB" sz="14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 methods in the Upper-Silesian </a:t>
            </a:r>
            <a:r>
              <a:rPr lang="pl-PL" sz="14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Coal</a:t>
            </a:r>
            <a:r>
              <a:rPr lang="pl-PL" sz="14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Basin</a:t>
            </a:r>
            <a:r>
              <a:rPr lang="en-GB" sz="14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GB" sz="14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Poland).</a:t>
            </a:r>
            <a:endParaRPr lang="pl-PL" sz="1200" dirty="0">
              <a:solidFill>
                <a:schemeClr val="accent6">
                  <a:lumMod val="50000"/>
                </a:schemeClr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Obraz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392" y="121184"/>
            <a:ext cx="2340260" cy="6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1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 txBox="1">
            <a:spLocks/>
          </p:cNvSpPr>
          <p:nvPr/>
        </p:nvSpPr>
        <p:spPr>
          <a:xfrm>
            <a:off x="263352" y="251520"/>
            <a:ext cx="8638090" cy="8279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pl-PL" sz="2400" b="0" kern="1200" dirty="0"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Scheme of </a:t>
            </a:r>
            <a:r>
              <a:rPr lang="en-US" dirty="0" smtClean="0"/>
              <a:t>conversion GNSS</a:t>
            </a:r>
            <a:r>
              <a:rPr lang="pl-PL" dirty="0" smtClean="0"/>
              <a:t> </a:t>
            </a:r>
            <a:r>
              <a:rPr lang="pl-PL" dirty="0" err="1" smtClean="0"/>
              <a:t>geocentric</a:t>
            </a:r>
            <a:r>
              <a:rPr lang="en-US" dirty="0" smtClean="0"/>
              <a:t> coordinate</a:t>
            </a:r>
            <a:r>
              <a:rPr lang="pl-PL" dirty="0" smtClean="0"/>
              <a:t>s</a:t>
            </a:r>
            <a:r>
              <a:rPr lang="en-US" dirty="0" smtClean="0"/>
              <a:t> </a:t>
            </a:r>
            <a:r>
              <a:rPr lang="en-US" dirty="0"/>
              <a:t>to LOS</a:t>
            </a:r>
            <a:endParaRPr lang="pl-PL" dirty="0"/>
          </a:p>
        </p:txBody>
      </p:sp>
      <p:sp>
        <p:nvSpPr>
          <p:cNvPr id="20" name="Prostokąt zaokrąglony 19"/>
          <p:cNvSpPr/>
          <p:nvPr/>
        </p:nvSpPr>
        <p:spPr>
          <a:xfrm>
            <a:off x="7077442" y="1343308"/>
            <a:ext cx="4314568" cy="21340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cxnSp>
        <p:nvCxnSpPr>
          <p:cNvPr id="22" name="Łącznik prosty ze strzałką 21"/>
          <p:cNvCxnSpPr/>
          <p:nvPr/>
        </p:nvCxnSpPr>
        <p:spPr>
          <a:xfrm>
            <a:off x="7828257" y="2335171"/>
            <a:ext cx="0" cy="403114"/>
          </a:xfrm>
          <a:prstGeom prst="straightConnector1">
            <a:avLst/>
          </a:prstGeom>
          <a:ln>
            <a:solidFill>
              <a:srgbClr val="EA584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Dowolny kształt 22"/>
          <p:cNvSpPr/>
          <p:nvPr/>
        </p:nvSpPr>
        <p:spPr>
          <a:xfrm>
            <a:off x="7179131" y="1792830"/>
            <a:ext cx="1167345" cy="544317"/>
          </a:xfrm>
          <a:custGeom>
            <a:avLst/>
            <a:gdLst>
              <a:gd name="connsiteX0" fmla="*/ 0 w 1333198"/>
              <a:gd name="connsiteY0" fmla="*/ 66660 h 666599"/>
              <a:gd name="connsiteX1" fmla="*/ 66660 w 1333198"/>
              <a:gd name="connsiteY1" fmla="*/ 0 h 666599"/>
              <a:gd name="connsiteX2" fmla="*/ 1266538 w 1333198"/>
              <a:gd name="connsiteY2" fmla="*/ 0 h 666599"/>
              <a:gd name="connsiteX3" fmla="*/ 1333198 w 1333198"/>
              <a:gd name="connsiteY3" fmla="*/ 66660 h 666599"/>
              <a:gd name="connsiteX4" fmla="*/ 1333198 w 1333198"/>
              <a:gd name="connsiteY4" fmla="*/ 599939 h 666599"/>
              <a:gd name="connsiteX5" fmla="*/ 1266538 w 1333198"/>
              <a:gd name="connsiteY5" fmla="*/ 666599 h 666599"/>
              <a:gd name="connsiteX6" fmla="*/ 66660 w 1333198"/>
              <a:gd name="connsiteY6" fmla="*/ 666599 h 666599"/>
              <a:gd name="connsiteX7" fmla="*/ 0 w 1333198"/>
              <a:gd name="connsiteY7" fmla="*/ 599939 h 666599"/>
              <a:gd name="connsiteX8" fmla="*/ 0 w 1333198"/>
              <a:gd name="connsiteY8" fmla="*/ 66660 h 66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3198" h="666599">
                <a:moveTo>
                  <a:pt x="0" y="66660"/>
                </a:moveTo>
                <a:cubicBezTo>
                  <a:pt x="0" y="29845"/>
                  <a:pt x="29845" y="0"/>
                  <a:pt x="66660" y="0"/>
                </a:cubicBezTo>
                <a:lnTo>
                  <a:pt x="1266538" y="0"/>
                </a:lnTo>
                <a:cubicBezTo>
                  <a:pt x="1303353" y="0"/>
                  <a:pt x="1333198" y="29845"/>
                  <a:pt x="1333198" y="66660"/>
                </a:cubicBezTo>
                <a:lnTo>
                  <a:pt x="1333198" y="599939"/>
                </a:lnTo>
                <a:cubicBezTo>
                  <a:pt x="1333198" y="636754"/>
                  <a:pt x="1303353" y="666599"/>
                  <a:pt x="1266538" y="666599"/>
                </a:cubicBezTo>
                <a:lnTo>
                  <a:pt x="66660" y="666599"/>
                </a:lnTo>
                <a:cubicBezTo>
                  <a:pt x="29845" y="666599"/>
                  <a:pt x="0" y="636754"/>
                  <a:pt x="0" y="599939"/>
                </a:cubicBezTo>
                <a:lnTo>
                  <a:pt x="0" y="66660"/>
                </a:lnTo>
                <a:close/>
              </a:path>
            </a:pathLst>
          </a:custGeom>
          <a:solidFill>
            <a:srgbClr val="EA584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44" tIns="39844" rIns="39844" bIns="39844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Aft>
                <a:spcPct val="35000"/>
              </a:spcAft>
            </a:pPr>
            <a:r>
              <a:rPr lang="pl-PL" sz="2400" dirty="0">
                <a:solidFill>
                  <a:schemeClr val="bg1"/>
                </a:solidFill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XYZ</a:t>
            </a:r>
            <a:endParaRPr lang="en-US" sz="2400" dirty="0">
              <a:solidFill>
                <a:schemeClr val="bg1"/>
              </a:solidFill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</p:txBody>
      </p:sp>
      <p:sp>
        <p:nvSpPr>
          <p:cNvPr id="25" name="Dowolny kształt 24"/>
          <p:cNvSpPr/>
          <p:nvPr/>
        </p:nvSpPr>
        <p:spPr>
          <a:xfrm>
            <a:off x="7152597" y="2736821"/>
            <a:ext cx="1192471" cy="580320"/>
          </a:xfrm>
          <a:custGeom>
            <a:avLst/>
            <a:gdLst>
              <a:gd name="connsiteX0" fmla="*/ 0 w 1333198"/>
              <a:gd name="connsiteY0" fmla="*/ 66660 h 666599"/>
              <a:gd name="connsiteX1" fmla="*/ 66660 w 1333198"/>
              <a:gd name="connsiteY1" fmla="*/ 0 h 666599"/>
              <a:gd name="connsiteX2" fmla="*/ 1266538 w 1333198"/>
              <a:gd name="connsiteY2" fmla="*/ 0 h 666599"/>
              <a:gd name="connsiteX3" fmla="*/ 1333198 w 1333198"/>
              <a:gd name="connsiteY3" fmla="*/ 66660 h 666599"/>
              <a:gd name="connsiteX4" fmla="*/ 1333198 w 1333198"/>
              <a:gd name="connsiteY4" fmla="*/ 599939 h 666599"/>
              <a:gd name="connsiteX5" fmla="*/ 1266538 w 1333198"/>
              <a:gd name="connsiteY5" fmla="*/ 666599 h 666599"/>
              <a:gd name="connsiteX6" fmla="*/ 66660 w 1333198"/>
              <a:gd name="connsiteY6" fmla="*/ 666599 h 666599"/>
              <a:gd name="connsiteX7" fmla="*/ 0 w 1333198"/>
              <a:gd name="connsiteY7" fmla="*/ 599939 h 666599"/>
              <a:gd name="connsiteX8" fmla="*/ 0 w 1333198"/>
              <a:gd name="connsiteY8" fmla="*/ 66660 h 66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3198" h="666599">
                <a:moveTo>
                  <a:pt x="0" y="66660"/>
                </a:moveTo>
                <a:cubicBezTo>
                  <a:pt x="0" y="29845"/>
                  <a:pt x="29845" y="0"/>
                  <a:pt x="66660" y="0"/>
                </a:cubicBezTo>
                <a:lnTo>
                  <a:pt x="1266538" y="0"/>
                </a:lnTo>
                <a:cubicBezTo>
                  <a:pt x="1303353" y="0"/>
                  <a:pt x="1333198" y="29845"/>
                  <a:pt x="1333198" y="66660"/>
                </a:cubicBezTo>
                <a:lnTo>
                  <a:pt x="1333198" y="599939"/>
                </a:lnTo>
                <a:cubicBezTo>
                  <a:pt x="1333198" y="636754"/>
                  <a:pt x="1303353" y="666599"/>
                  <a:pt x="1266538" y="666599"/>
                </a:cubicBezTo>
                <a:lnTo>
                  <a:pt x="66660" y="666599"/>
                </a:lnTo>
                <a:cubicBezTo>
                  <a:pt x="29845" y="666599"/>
                  <a:pt x="0" y="636754"/>
                  <a:pt x="0" y="599939"/>
                </a:cubicBezTo>
                <a:lnTo>
                  <a:pt x="0" y="66660"/>
                </a:lnTo>
                <a:close/>
              </a:path>
            </a:pathLst>
          </a:custGeom>
          <a:solidFill>
            <a:srgbClr val="00878A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4" tIns="38574" rIns="38574" bIns="38574" numCol="1" spcCol="1270" anchor="ctr" anchorCtr="0">
            <a:noAutofit/>
          </a:bodyPr>
          <a:lstStyle/>
          <a:p>
            <a:pPr algn="ctr" defTabSz="1333500">
              <a:lnSpc>
                <a:spcPct val="90000"/>
              </a:lnSpc>
              <a:spcAft>
                <a:spcPct val="35000"/>
              </a:spcAft>
            </a:pPr>
            <a:r>
              <a:rPr lang="pl-PL" sz="2400" dirty="0" err="1">
                <a:solidFill>
                  <a:schemeClr val="bg1"/>
                </a:solidFill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BLh</a:t>
            </a:r>
            <a:endParaRPr lang="en-US" sz="2400" dirty="0">
              <a:solidFill>
                <a:schemeClr val="tx1"/>
              </a:solidFill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</p:txBody>
      </p:sp>
      <p:sp>
        <p:nvSpPr>
          <p:cNvPr id="28" name="Dowolny kształt 27"/>
          <p:cNvSpPr/>
          <p:nvPr/>
        </p:nvSpPr>
        <p:spPr>
          <a:xfrm>
            <a:off x="8859110" y="2163621"/>
            <a:ext cx="1060610" cy="626723"/>
          </a:xfrm>
          <a:custGeom>
            <a:avLst/>
            <a:gdLst>
              <a:gd name="connsiteX0" fmla="*/ 0 w 1333198"/>
              <a:gd name="connsiteY0" fmla="*/ 66660 h 666599"/>
              <a:gd name="connsiteX1" fmla="*/ 66660 w 1333198"/>
              <a:gd name="connsiteY1" fmla="*/ 0 h 666599"/>
              <a:gd name="connsiteX2" fmla="*/ 1266538 w 1333198"/>
              <a:gd name="connsiteY2" fmla="*/ 0 h 666599"/>
              <a:gd name="connsiteX3" fmla="*/ 1333198 w 1333198"/>
              <a:gd name="connsiteY3" fmla="*/ 66660 h 666599"/>
              <a:gd name="connsiteX4" fmla="*/ 1333198 w 1333198"/>
              <a:gd name="connsiteY4" fmla="*/ 599939 h 666599"/>
              <a:gd name="connsiteX5" fmla="*/ 1266538 w 1333198"/>
              <a:gd name="connsiteY5" fmla="*/ 666599 h 666599"/>
              <a:gd name="connsiteX6" fmla="*/ 66660 w 1333198"/>
              <a:gd name="connsiteY6" fmla="*/ 666599 h 666599"/>
              <a:gd name="connsiteX7" fmla="*/ 0 w 1333198"/>
              <a:gd name="connsiteY7" fmla="*/ 599939 h 666599"/>
              <a:gd name="connsiteX8" fmla="*/ 0 w 1333198"/>
              <a:gd name="connsiteY8" fmla="*/ 66660 h 66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3198" h="666599">
                <a:moveTo>
                  <a:pt x="0" y="66660"/>
                </a:moveTo>
                <a:cubicBezTo>
                  <a:pt x="0" y="29845"/>
                  <a:pt x="29845" y="0"/>
                  <a:pt x="66660" y="0"/>
                </a:cubicBezTo>
                <a:lnTo>
                  <a:pt x="1266538" y="0"/>
                </a:lnTo>
                <a:cubicBezTo>
                  <a:pt x="1303353" y="0"/>
                  <a:pt x="1333198" y="29845"/>
                  <a:pt x="1333198" y="66660"/>
                </a:cubicBezTo>
                <a:lnTo>
                  <a:pt x="1333198" y="599939"/>
                </a:lnTo>
                <a:cubicBezTo>
                  <a:pt x="1333198" y="636754"/>
                  <a:pt x="1303353" y="666599"/>
                  <a:pt x="1266538" y="666599"/>
                </a:cubicBezTo>
                <a:lnTo>
                  <a:pt x="66660" y="666599"/>
                </a:lnTo>
                <a:cubicBezTo>
                  <a:pt x="29845" y="666599"/>
                  <a:pt x="0" y="636754"/>
                  <a:pt x="0" y="599939"/>
                </a:cubicBezTo>
                <a:lnTo>
                  <a:pt x="0" y="66660"/>
                </a:lnTo>
                <a:close/>
              </a:path>
            </a:pathLst>
          </a:custGeom>
          <a:solidFill>
            <a:srgbClr val="A49E9E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34" tIns="36034" rIns="36034" bIns="36034" numCol="1" spcCol="1270" anchor="ctr" anchorCtr="0">
            <a:noAutofit/>
          </a:bodyPr>
          <a:lstStyle/>
          <a:p>
            <a:pPr algn="ctr" defTabSz="1155700">
              <a:lnSpc>
                <a:spcPct val="90000"/>
              </a:lnSpc>
              <a:spcAft>
                <a:spcPct val="35000"/>
              </a:spcAft>
            </a:pPr>
            <a:r>
              <a:rPr lang="pl-PL" sz="2400" dirty="0">
                <a:solidFill>
                  <a:schemeClr val="bg1"/>
                </a:solidFill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NEU</a:t>
            </a:r>
            <a:endParaRPr lang="en-US" sz="2400" dirty="0">
              <a:solidFill>
                <a:schemeClr val="bg1"/>
              </a:solidFill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</p:txBody>
      </p:sp>
      <p:cxnSp>
        <p:nvCxnSpPr>
          <p:cNvPr id="29" name="Łącznik prosty ze strzałką 28"/>
          <p:cNvCxnSpPr/>
          <p:nvPr/>
        </p:nvCxnSpPr>
        <p:spPr>
          <a:xfrm>
            <a:off x="8405540" y="1987550"/>
            <a:ext cx="417793" cy="403114"/>
          </a:xfrm>
          <a:prstGeom prst="straightConnector1">
            <a:avLst/>
          </a:prstGeom>
          <a:ln>
            <a:solidFill>
              <a:srgbClr val="EA584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Łącznik prosty ze strzałką 29"/>
          <p:cNvCxnSpPr/>
          <p:nvPr/>
        </p:nvCxnSpPr>
        <p:spPr>
          <a:xfrm flipV="1">
            <a:off x="8387911" y="2580596"/>
            <a:ext cx="429855" cy="452847"/>
          </a:xfrm>
          <a:prstGeom prst="straightConnector1">
            <a:avLst/>
          </a:prstGeom>
          <a:ln>
            <a:solidFill>
              <a:srgbClr val="00878A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1" name="pole tekstowe 30"/>
          <p:cNvSpPr txBox="1"/>
          <p:nvPr/>
        </p:nvSpPr>
        <p:spPr>
          <a:xfrm>
            <a:off x="7634033" y="1464367"/>
            <a:ext cx="3408142" cy="3219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buFont typeface="Arial" pitchFamily="34" charset="0"/>
              <a:buNone/>
            </a:pPr>
            <a:r>
              <a:rPr lang="pl-PL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E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TRF2000</a:t>
            </a:r>
            <a:endParaRPr lang="en-GB" sz="2000" dirty="0" err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</p:txBody>
      </p:sp>
      <p:sp>
        <p:nvSpPr>
          <p:cNvPr id="32" name="Dowolny kształt 31"/>
          <p:cNvSpPr/>
          <p:nvPr/>
        </p:nvSpPr>
        <p:spPr>
          <a:xfrm>
            <a:off x="10444348" y="2135658"/>
            <a:ext cx="875654" cy="717682"/>
          </a:xfrm>
          <a:custGeom>
            <a:avLst/>
            <a:gdLst>
              <a:gd name="connsiteX0" fmla="*/ 0 w 1333198"/>
              <a:gd name="connsiteY0" fmla="*/ 66660 h 666599"/>
              <a:gd name="connsiteX1" fmla="*/ 66660 w 1333198"/>
              <a:gd name="connsiteY1" fmla="*/ 0 h 666599"/>
              <a:gd name="connsiteX2" fmla="*/ 1266538 w 1333198"/>
              <a:gd name="connsiteY2" fmla="*/ 0 h 666599"/>
              <a:gd name="connsiteX3" fmla="*/ 1333198 w 1333198"/>
              <a:gd name="connsiteY3" fmla="*/ 66660 h 666599"/>
              <a:gd name="connsiteX4" fmla="*/ 1333198 w 1333198"/>
              <a:gd name="connsiteY4" fmla="*/ 599939 h 666599"/>
              <a:gd name="connsiteX5" fmla="*/ 1266538 w 1333198"/>
              <a:gd name="connsiteY5" fmla="*/ 666599 h 666599"/>
              <a:gd name="connsiteX6" fmla="*/ 66660 w 1333198"/>
              <a:gd name="connsiteY6" fmla="*/ 666599 h 666599"/>
              <a:gd name="connsiteX7" fmla="*/ 0 w 1333198"/>
              <a:gd name="connsiteY7" fmla="*/ 599939 h 666599"/>
              <a:gd name="connsiteX8" fmla="*/ 0 w 1333198"/>
              <a:gd name="connsiteY8" fmla="*/ 66660 h 66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3198" h="666599">
                <a:moveTo>
                  <a:pt x="0" y="66660"/>
                </a:moveTo>
                <a:cubicBezTo>
                  <a:pt x="0" y="29845"/>
                  <a:pt x="29845" y="0"/>
                  <a:pt x="66660" y="0"/>
                </a:cubicBezTo>
                <a:lnTo>
                  <a:pt x="1266538" y="0"/>
                </a:lnTo>
                <a:cubicBezTo>
                  <a:pt x="1303353" y="0"/>
                  <a:pt x="1333198" y="29845"/>
                  <a:pt x="1333198" y="66660"/>
                </a:cubicBezTo>
                <a:lnTo>
                  <a:pt x="1333198" y="599939"/>
                </a:lnTo>
                <a:cubicBezTo>
                  <a:pt x="1333198" y="636754"/>
                  <a:pt x="1303353" y="666599"/>
                  <a:pt x="1266538" y="666599"/>
                </a:cubicBezTo>
                <a:lnTo>
                  <a:pt x="66660" y="666599"/>
                </a:lnTo>
                <a:cubicBezTo>
                  <a:pt x="29845" y="666599"/>
                  <a:pt x="0" y="636754"/>
                  <a:pt x="0" y="599939"/>
                </a:cubicBezTo>
                <a:lnTo>
                  <a:pt x="0" y="6666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34" tIns="36034" rIns="36034" bIns="36034" numCol="1" spcCol="1270" anchor="ctr" anchorCtr="0">
            <a:noAutofit/>
          </a:bodyPr>
          <a:lstStyle/>
          <a:p>
            <a:pPr algn="ctr" defTabSz="1155700">
              <a:lnSpc>
                <a:spcPct val="90000"/>
              </a:lnSpc>
              <a:spcAft>
                <a:spcPct val="35000"/>
              </a:spcAft>
            </a:pPr>
            <a:r>
              <a:rPr lang="pl-PL" sz="2400" dirty="0">
                <a:solidFill>
                  <a:schemeClr val="bg1"/>
                </a:solidFill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LOS</a:t>
            </a:r>
            <a:endParaRPr lang="en-US" sz="2400" dirty="0">
              <a:solidFill>
                <a:schemeClr val="bg1"/>
              </a:solidFill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</p:txBody>
      </p:sp>
      <p:cxnSp>
        <p:nvCxnSpPr>
          <p:cNvPr id="33" name="Łącznik prosty ze strzałką 32"/>
          <p:cNvCxnSpPr/>
          <p:nvPr/>
        </p:nvCxnSpPr>
        <p:spPr>
          <a:xfrm>
            <a:off x="9979171" y="2427782"/>
            <a:ext cx="419571" cy="0"/>
          </a:xfrm>
          <a:prstGeom prst="straightConnector1">
            <a:avLst/>
          </a:prstGeom>
          <a:ln>
            <a:solidFill>
              <a:srgbClr val="A49E9E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4" name="Prostokąt 33"/>
          <p:cNvSpPr/>
          <p:nvPr/>
        </p:nvSpPr>
        <p:spPr>
          <a:xfrm>
            <a:off x="4582397" y="6453336"/>
            <a:ext cx="32458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Fig.5. Time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series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of GNSS and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InSAR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LOS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displacements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for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Ascending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and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Descending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obrits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for TYCH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location</a:t>
            </a:r>
            <a:endParaRPr lang="en-GB" sz="1000" dirty="0">
              <a:solidFill>
                <a:schemeClr val="accent6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sp>
        <p:nvSpPr>
          <p:cNvPr id="35" name="Prostokąt zaokrąglony 34"/>
          <p:cNvSpPr/>
          <p:nvPr/>
        </p:nvSpPr>
        <p:spPr>
          <a:xfrm>
            <a:off x="3870115" y="1343308"/>
            <a:ext cx="1530674" cy="11229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36" name="Dowolny kształt 35"/>
          <p:cNvSpPr/>
          <p:nvPr/>
        </p:nvSpPr>
        <p:spPr>
          <a:xfrm>
            <a:off x="4049351" y="1796270"/>
            <a:ext cx="1167345" cy="544317"/>
          </a:xfrm>
          <a:custGeom>
            <a:avLst/>
            <a:gdLst>
              <a:gd name="connsiteX0" fmla="*/ 0 w 1333198"/>
              <a:gd name="connsiteY0" fmla="*/ 66660 h 666599"/>
              <a:gd name="connsiteX1" fmla="*/ 66660 w 1333198"/>
              <a:gd name="connsiteY1" fmla="*/ 0 h 666599"/>
              <a:gd name="connsiteX2" fmla="*/ 1266538 w 1333198"/>
              <a:gd name="connsiteY2" fmla="*/ 0 h 666599"/>
              <a:gd name="connsiteX3" fmla="*/ 1333198 w 1333198"/>
              <a:gd name="connsiteY3" fmla="*/ 66660 h 666599"/>
              <a:gd name="connsiteX4" fmla="*/ 1333198 w 1333198"/>
              <a:gd name="connsiteY4" fmla="*/ 599939 h 666599"/>
              <a:gd name="connsiteX5" fmla="*/ 1266538 w 1333198"/>
              <a:gd name="connsiteY5" fmla="*/ 666599 h 666599"/>
              <a:gd name="connsiteX6" fmla="*/ 66660 w 1333198"/>
              <a:gd name="connsiteY6" fmla="*/ 666599 h 666599"/>
              <a:gd name="connsiteX7" fmla="*/ 0 w 1333198"/>
              <a:gd name="connsiteY7" fmla="*/ 599939 h 666599"/>
              <a:gd name="connsiteX8" fmla="*/ 0 w 1333198"/>
              <a:gd name="connsiteY8" fmla="*/ 66660 h 66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3198" h="666599">
                <a:moveTo>
                  <a:pt x="0" y="66660"/>
                </a:moveTo>
                <a:cubicBezTo>
                  <a:pt x="0" y="29845"/>
                  <a:pt x="29845" y="0"/>
                  <a:pt x="66660" y="0"/>
                </a:cubicBezTo>
                <a:lnTo>
                  <a:pt x="1266538" y="0"/>
                </a:lnTo>
                <a:cubicBezTo>
                  <a:pt x="1303353" y="0"/>
                  <a:pt x="1333198" y="29845"/>
                  <a:pt x="1333198" y="66660"/>
                </a:cubicBezTo>
                <a:lnTo>
                  <a:pt x="1333198" y="599939"/>
                </a:lnTo>
                <a:cubicBezTo>
                  <a:pt x="1333198" y="636754"/>
                  <a:pt x="1303353" y="666599"/>
                  <a:pt x="1266538" y="666599"/>
                </a:cubicBezTo>
                <a:lnTo>
                  <a:pt x="66660" y="666599"/>
                </a:lnTo>
                <a:cubicBezTo>
                  <a:pt x="29845" y="666599"/>
                  <a:pt x="0" y="636754"/>
                  <a:pt x="0" y="599939"/>
                </a:cubicBezTo>
                <a:lnTo>
                  <a:pt x="0" y="66660"/>
                </a:lnTo>
                <a:close/>
              </a:path>
            </a:pathLst>
          </a:custGeom>
          <a:solidFill>
            <a:srgbClr val="EA584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44" tIns="39844" rIns="39844" bIns="39844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Aft>
                <a:spcPct val="35000"/>
              </a:spcAft>
            </a:pPr>
            <a:r>
              <a:rPr lang="pl-PL" sz="2400" dirty="0">
                <a:solidFill>
                  <a:schemeClr val="bg1"/>
                </a:solidFill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XYZ</a:t>
            </a:r>
            <a:endParaRPr lang="en-US" sz="2400" dirty="0">
              <a:solidFill>
                <a:schemeClr val="bg1"/>
              </a:solidFill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2975890" y="1450869"/>
            <a:ext cx="3408142" cy="3219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buFont typeface="Arial" pitchFamily="34" charset="0"/>
              <a:buNone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ITRF2000</a:t>
            </a:r>
            <a:endParaRPr lang="en-GB" sz="2000" dirty="0" err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</p:txBody>
      </p:sp>
      <p:cxnSp>
        <p:nvCxnSpPr>
          <p:cNvPr id="38" name="Łącznik prosty ze strzałką 37"/>
          <p:cNvCxnSpPr/>
          <p:nvPr/>
        </p:nvCxnSpPr>
        <p:spPr>
          <a:xfrm>
            <a:off x="10188956" y="2646348"/>
            <a:ext cx="0" cy="1538736"/>
          </a:xfrm>
          <a:prstGeom prst="straightConnector1">
            <a:avLst/>
          </a:prstGeom>
          <a:ln>
            <a:solidFill>
              <a:srgbClr val="A49E9E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9" name="pole tekstowe 38"/>
          <p:cNvSpPr txBox="1"/>
          <p:nvPr/>
        </p:nvSpPr>
        <p:spPr>
          <a:xfrm>
            <a:off x="-120454" y="996810"/>
            <a:ext cx="3408142" cy="3219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buFont typeface="Arial" pitchFamily="34" charset="0"/>
              <a:buNone/>
            </a:pP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GNSS</a:t>
            </a:r>
            <a:endParaRPr lang="en-GB" sz="2000" dirty="0" err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</p:txBody>
      </p:sp>
      <p:sp>
        <p:nvSpPr>
          <p:cNvPr id="40" name="Prostokąt zaokrąglony 39"/>
          <p:cNvSpPr/>
          <p:nvPr/>
        </p:nvSpPr>
        <p:spPr>
          <a:xfrm>
            <a:off x="856239" y="1343308"/>
            <a:ext cx="1530674" cy="11229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41" name="pole tekstowe 40"/>
          <p:cNvSpPr txBox="1"/>
          <p:nvPr/>
        </p:nvSpPr>
        <p:spPr>
          <a:xfrm>
            <a:off x="-96688" y="1459594"/>
            <a:ext cx="3408142" cy="3219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buFont typeface="Arial" pitchFamily="34" charset="0"/>
              <a:buNone/>
            </a:pPr>
            <a:r>
              <a:rPr lang="pl-PL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I</a:t>
            </a:r>
            <a:r>
              <a:rPr lang="pl-PL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TRF2014</a:t>
            </a:r>
            <a:endParaRPr lang="en-GB" sz="2000" dirty="0" err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</p:txBody>
      </p:sp>
      <p:sp>
        <p:nvSpPr>
          <p:cNvPr id="42" name="Dowolny kształt 41"/>
          <p:cNvSpPr/>
          <p:nvPr/>
        </p:nvSpPr>
        <p:spPr>
          <a:xfrm>
            <a:off x="1030993" y="1792640"/>
            <a:ext cx="1167345" cy="544317"/>
          </a:xfrm>
          <a:custGeom>
            <a:avLst/>
            <a:gdLst>
              <a:gd name="connsiteX0" fmla="*/ 0 w 1333198"/>
              <a:gd name="connsiteY0" fmla="*/ 66660 h 666599"/>
              <a:gd name="connsiteX1" fmla="*/ 66660 w 1333198"/>
              <a:gd name="connsiteY1" fmla="*/ 0 h 666599"/>
              <a:gd name="connsiteX2" fmla="*/ 1266538 w 1333198"/>
              <a:gd name="connsiteY2" fmla="*/ 0 h 666599"/>
              <a:gd name="connsiteX3" fmla="*/ 1333198 w 1333198"/>
              <a:gd name="connsiteY3" fmla="*/ 66660 h 666599"/>
              <a:gd name="connsiteX4" fmla="*/ 1333198 w 1333198"/>
              <a:gd name="connsiteY4" fmla="*/ 599939 h 666599"/>
              <a:gd name="connsiteX5" fmla="*/ 1266538 w 1333198"/>
              <a:gd name="connsiteY5" fmla="*/ 666599 h 666599"/>
              <a:gd name="connsiteX6" fmla="*/ 66660 w 1333198"/>
              <a:gd name="connsiteY6" fmla="*/ 666599 h 666599"/>
              <a:gd name="connsiteX7" fmla="*/ 0 w 1333198"/>
              <a:gd name="connsiteY7" fmla="*/ 599939 h 666599"/>
              <a:gd name="connsiteX8" fmla="*/ 0 w 1333198"/>
              <a:gd name="connsiteY8" fmla="*/ 66660 h 66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3198" h="666599">
                <a:moveTo>
                  <a:pt x="0" y="66660"/>
                </a:moveTo>
                <a:cubicBezTo>
                  <a:pt x="0" y="29845"/>
                  <a:pt x="29845" y="0"/>
                  <a:pt x="66660" y="0"/>
                </a:cubicBezTo>
                <a:lnTo>
                  <a:pt x="1266538" y="0"/>
                </a:lnTo>
                <a:cubicBezTo>
                  <a:pt x="1303353" y="0"/>
                  <a:pt x="1333198" y="29845"/>
                  <a:pt x="1333198" y="66660"/>
                </a:cubicBezTo>
                <a:lnTo>
                  <a:pt x="1333198" y="599939"/>
                </a:lnTo>
                <a:cubicBezTo>
                  <a:pt x="1333198" y="636754"/>
                  <a:pt x="1303353" y="666599"/>
                  <a:pt x="1266538" y="666599"/>
                </a:cubicBezTo>
                <a:lnTo>
                  <a:pt x="66660" y="666599"/>
                </a:lnTo>
                <a:cubicBezTo>
                  <a:pt x="29845" y="666599"/>
                  <a:pt x="0" y="636754"/>
                  <a:pt x="0" y="599939"/>
                </a:cubicBezTo>
                <a:lnTo>
                  <a:pt x="0" y="66660"/>
                </a:lnTo>
                <a:close/>
              </a:path>
            </a:pathLst>
          </a:custGeom>
          <a:solidFill>
            <a:srgbClr val="EA584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44" tIns="39844" rIns="39844" bIns="39844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Aft>
                <a:spcPct val="35000"/>
              </a:spcAft>
            </a:pPr>
            <a:r>
              <a:rPr lang="pl-PL" sz="2400" dirty="0">
                <a:solidFill>
                  <a:schemeClr val="bg1"/>
                </a:solidFill>
                <a:latin typeface="DejaVu Math TeX Gyre" panose="02000503000000000000" pitchFamily="2" charset="-18"/>
                <a:ea typeface="DejaVu Math TeX Gyre" panose="02000503000000000000" pitchFamily="2" charset="-18"/>
                <a:cs typeface="DejaVu Math TeX Gyre" panose="02000503000000000000" pitchFamily="2" charset="-18"/>
              </a:rPr>
              <a:t>XYZ</a:t>
            </a:r>
            <a:endParaRPr lang="en-US" sz="2400" dirty="0">
              <a:solidFill>
                <a:schemeClr val="bg1"/>
              </a:solidFill>
              <a:latin typeface="DejaVu Math TeX Gyre" panose="02000503000000000000" pitchFamily="2" charset="-18"/>
              <a:ea typeface="DejaVu Math TeX Gyre" panose="02000503000000000000" pitchFamily="2" charset="-18"/>
              <a:cs typeface="DejaVu Math TeX Gyre" panose="02000503000000000000" pitchFamily="2" charset="-18"/>
            </a:endParaRPr>
          </a:p>
        </p:txBody>
      </p:sp>
      <p:sp>
        <p:nvSpPr>
          <p:cNvPr id="44" name="Prostokąt 43"/>
          <p:cNvSpPr/>
          <p:nvPr/>
        </p:nvSpPr>
        <p:spPr>
          <a:xfrm>
            <a:off x="886504" y="6475659"/>
            <a:ext cx="24886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Fig.4. Time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series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of GNSS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North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, East,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Up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displacments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for TYCH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station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 </a:t>
            </a:r>
            <a:endParaRPr lang="en-GB" sz="1000" dirty="0">
              <a:solidFill>
                <a:schemeClr val="accent6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cxnSp>
        <p:nvCxnSpPr>
          <p:cNvPr id="45" name="Łącznik prosty ze strzałką 44"/>
          <p:cNvCxnSpPr/>
          <p:nvPr/>
        </p:nvCxnSpPr>
        <p:spPr>
          <a:xfrm>
            <a:off x="5415465" y="2032569"/>
            <a:ext cx="1704602" cy="0"/>
          </a:xfrm>
          <a:prstGeom prst="straightConnector1">
            <a:avLst/>
          </a:prstGeom>
          <a:ln>
            <a:solidFill>
              <a:srgbClr val="EA584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6" name="Łącznik prosty ze strzałką 45"/>
          <p:cNvCxnSpPr/>
          <p:nvPr/>
        </p:nvCxnSpPr>
        <p:spPr>
          <a:xfrm>
            <a:off x="2252906" y="2018214"/>
            <a:ext cx="1704602" cy="0"/>
          </a:xfrm>
          <a:prstGeom prst="straightConnector1">
            <a:avLst/>
          </a:prstGeom>
          <a:ln>
            <a:solidFill>
              <a:srgbClr val="EA584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Prostokąt 46"/>
              <p:cNvSpPr/>
              <p:nvPr/>
            </p:nvSpPr>
            <p:spPr>
              <a:xfrm>
                <a:off x="9338104" y="4363503"/>
                <a:ext cx="1642111" cy="8369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l-PL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jaVu Math TeX Gyre" panose="02000503000000000000" pitchFamily="2" charset="-18"/>
                              <a:cs typeface="DejaVu Math TeX Gyre" panose="02000503000000000000" pitchFamily="2" charset="-18"/>
                            </a:rPr>
                          </m:ctrlPr>
                        </m:funcPr>
                        <m:fName>
                          <m:eqArr>
                            <m:eqArrPr>
                              <m:ctrlPr>
                                <a:rPr lang="pl-PL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𝑙𝑜𝑠</m:t>
                                  </m:r>
                                </m:sub>
                              </m:sSub>
                              <m:r>
                                <a:rPr lang="pl-PL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=</m:t>
                              </m:r>
                              <m:r>
                                <a:rPr lang="pl-PL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𝑁</m:t>
                              </m:r>
                              <m:r>
                                <a:rPr lang="pl-PL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⋅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pl-PL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l-PL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DejaVu Math TeX Gyre" panose="02000503000000000000" pitchFamily="2" charset="-18"/>
                                          <a:cs typeface="DejaVu Math TeX Gyre" panose="02000503000000000000" pitchFamily="2" charset="-1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DejaVu Math TeX Gyre" panose="02000503000000000000" pitchFamily="2" charset="-18"/>
                                          <a:cs typeface="DejaVu Math TeX Gyre" panose="02000503000000000000" pitchFamily="2" charset="-18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DejaVu Math TeX Gyre" panose="02000503000000000000" pitchFamily="2" charset="-18"/>
                                          <a:cs typeface="DejaVu Math TeX Gyre" panose="02000503000000000000" pitchFamily="2" charset="-18"/>
                                        </a:rPr>
                                        <m:t>𝑖𝑛𝑐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pl-PL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𝛼</m:t>
                                  </m:r>
                                </m:e>
                              </m:d>
                            </m:e>
                            <m:e>
                              <m:r>
                                <a:rPr lang="pl-PL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             </m:t>
                              </m:r>
                              <m:r>
                                <a:rPr lang="pl-PL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−</m:t>
                              </m:r>
                              <m:r>
                                <a:rPr lang="pl-PL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𝐸</m:t>
                              </m:r>
                              <m:r>
                                <a:rPr lang="pl-PL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⋅</m:t>
                              </m:r>
                              <m:func>
                                <m:funcPr>
                                  <m:ctrlPr>
                                    <a:rPr lang="pl-PL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𝑠𝑖𝑛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l-PL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DejaVu Math TeX Gyre" panose="02000503000000000000" pitchFamily="2" charset="-18"/>
                                          <a:cs typeface="DejaVu Math TeX Gyre" panose="02000503000000000000" pitchFamily="2" charset="-18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l-PL" sz="16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DejaVu Math TeX Gyre" panose="02000503000000000000" pitchFamily="2" charset="-18"/>
                                              <a:cs typeface="DejaVu Math TeX Gyre" panose="02000503000000000000" pitchFamily="2" charset="-18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DejaVu Math TeX Gyre" panose="02000503000000000000" pitchFamily="2" charset="-18"/>
                                              <a:cs typeface="DejaVu Math TeX Gyre" panose="02000503000000000000" pitchFamily="2" charset="-18"/>
                                            </a:rPr>
                                            <m:t>𝜃</m:t>
                                          </m:r>
                                        </m:e>
                                        <m:sub>
                                          <m:r>
                                            <a:rPr lang="en-US" sz="16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DejaVu Math TeX Gyre" panose="02000503000000000000" pitchFamily="2" charset="-18"/>
                                              <a:cs typeface="DejaVu Math TeX Gyre" panose="02000503000000000000" pitchFamily="2" charset="-18"/>
                                            </a:rPr>
                                            <m:t>𝑖𝑛𝑐</m:t>
                                          </m:r>
                                        </m:sub>
                                      </m:sSub>
                                    </m:e>
                                  </m:d>
                                  <m:func>
                                    <m:funcPr>
                                      <m:ctrlPr>
                                        <a:rPr lang="en-US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DejaVu Math TeX Gyre" panose="02000503000000000000" pitchFamily="2" charset="-18"/>
                                          <a:cs typeface="DejaVu Math TeX Gyre" panose="02000503000000000000" pitchFamily="2" charset="-18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DejaVu Math TeX Gyre" panose="02000503000000000000" pitchFamily="2" charset="-18"/>
                                          <a:cs typeface="DejaVu Math TeX Gyre" panose="02000503000000000000" pitchFamily="2" charset="-18"/>
                                        </a:rPr>
                                        <m:t>𝑐𝑜𝑠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16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DejaVu Math TeX Gyre" panose="02000503000000000000" pitchFamily="2" charset="-18"/>
                                              <a:cs typeface="DejaVu Math TeX Gyre" panose="02000503000000000000" pitchFamily="2" charset="-18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6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DejaVu Math TeX Gyre" panose="02000503000000000000" pitchFamily="2" charset="-18"/>
                                              <a:cs typeface="DejaVu Math TeX Gyre" panose="02000503000000000000" pitchFamily="2" charset="-18"/>
                                            </a:rPr>
                                            <m:t>𝛼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func>
                            </m:e>
                            <m:e>
                              <m:r>
                                <a:rPr lang="pl-PL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+</m:t>
                              </m:r>
                              <m:r>
                                <a:rPr lang="pl-PL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𝑈</m:t>
                              </m:r>
                              <m:r>
                                <a:rPr lang="pl-PL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⋅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𝑐𝑜𝑠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⁡(</m:t>
                              </m:r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𝑖𝑛𝑐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)</m:t>
                              </m:r>
                            </m:e>
                          </m:eqArr>
                        </m:fName>
                        <m:e>
                          <m:r>
                            <a:rPr lang="pl-PL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jaVu Math TeX Gyre" panose="02000503000000000000" pitchFamily="2" charset="-18"/>
                              <a:cs typeface="DejaVu Math TeX Gyre" panose="02000503000000000000" pitchFamily="2" charset="-18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pl-PL" sz="1100" dirty="0" smtClean="0">
                  <a:solidFill>
                    <a:srgbClr val="000000"/>
                  </a:solidFill>
                  <a:effectLst/>
                  <a:latin typeface="DejaVu Math TeX Gyre" panose="02000503000000000000" pitchFamily="2" charset="-18"/>
                  <a:ea typeface="DejaVu Math TeX Gyre" panose="02000503000000000000" pitchFamily="2" charset="-18"/>
                  <a:cs typeface="DejaVu Math TeX Gyre" panose="02000503000000000000" pitchFamily="2" charset="-18"/>
                </a:endParaRPr>
              </a:p>
            </p:txBody>
          </p:sp>
        </mc:Choice>
        <mc:Fallback xmlns="">
          <p:sp>
            <p:nvSpPr>
              <p:cNvPr id="47" name="Prostokąt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104" y="4363503"/>
                <a:ext cx="1642111" cy="836960"/>
              </a:xfrm>
              <a:prstGeom prst="rect">
                <a:avLst/>
              </a:prstGeom>
              <a:blipFill>
                <a:blip r:embed="rId2"/>
                <a:stretch>
                  <a:fillRect l="-23048" r="-193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Prostokąt 1"/>
              <p:cNvSpPr/>
              <p:nvPr/>
            </p:nvSpPr>
            <p:spPr>
              <a:xfrm>
                <a:off x="8859110" y="5262299"/>
                <a:ext cx="270815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l-PL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DejaVu Math TeX Gyre" panose="02000503000000000000" pitchFamily="2" charset="-18"/>
                  </a:rPr>
                  <a:t>where: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2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DejaVu Math TeX Gyre" panose="02000503000000000000" pitchFamily="2" charset="-18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l-PL" sz="12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DejaVu Math TeX Gyre" panose="02000503000000000000" pitchFamily="2" charset="-18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DejaVu Math TeX Gyre" panose="02000503000000000000" pitchFamily="2" charset="-18"/>
                          </a:rPr>
                          <m:t>los</m:t>
                        </m:r>
                      </m:sub>
                    </m:sSub>
                  </m:oMath>
                </a14:m>
                <a:r>
                  <a:rPr lang="pl-PL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- </a:t>
                </a:r>
                <a:r>
                  <a:rPr lang="en-US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</a:t>
                </a:r>
                <a:r>
                  <a:rPr lang="pl-PL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LOS </a:t>
                </a:r>
                <a:r>
                  <a:rPr lang="pl-PL" sz="1200" dirty="0" err="1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deformation</a:t>
                </a:r>
                <a:r>
                  <a:rPr lang="pl-PL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20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0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inc</m:t>
                        </m:r>
                      </m:sub>
                    </m:sSub>
                  </m:oMath>
                </a14:m>
                <a:r>
                  <a:rPr lang="en-US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l-PL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-</a:t>
                </a:r>
                <a:r>
                  <a:rPr lang="en-US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the incidence angle</a:t>
                </a:r>
                <a:r>
                  <a:rPr lang="pl-PL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endParaRPr lang="pl-PL" sz="1200" dirty="0" smtClean="0">
                  <a:solidFill>
                    <a:schemeClr val="accent6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1200" dirty="0" smtClean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α</a:t>
                </a:r>
                <a:r>
                  <a:rPr lang="pl-PL" sz="1200" dirty="0" smtClean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l-PL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- </a:t>
                </a:r>
                <a:r>
                  <a:rPr lang="en-US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azimuth</a:t>
                </a:r>
                <a:r>
                  <a:rPr lang="pl-PL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endParaRPr lang="pl-PL" sz="1200" dirty="0" smtClean="0">
                  <a:solidFill>
                    <a:schemeClr val="accent6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sz="120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120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  <m:r>
                      <a:rPr lang="en-US" sz="120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120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</m:t>
                    </m:r>
                  </m:oMath>
                </a14:m>
                <a:r>
                  <a:rPr lang="en-US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l-PL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- </a:t>
                </a:r>
                <a:r>
                  <a:rPr lang="pl-PL" sz="1200" dirty="0" err="1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local</a:t>
                </a:r>
                <a:r>
                  <a:rPr lang="en-US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l-PL" sz="1200" dirty="0" err="1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topocentric</a:t>
                </a:r>
                <a:r>
                  <a:rPr lang="pl-PL" sz="1200" dirty="0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l-PL" sz="1200" dirty="0" err="1">
                    <a:solidFill>
                      <a:schemeClr val="accent6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deformations</a:t>
                </a:r>
                <a:endParaRPr lang="pl-PL" sz="1200" dirty="0">
                  <a:solidFill>
                    <a:schemeClr val="accent6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DejaVu Math TeX Gyre" panose="02000503000000000000" pitchFamily="2" charset="-18"/>
                </a:endParaRPr>
              </a:p>
            </p:txBody>
          </p:sp>
        </mc:Choice>
        <mc:Fallback xmlns="">
          <p:sp>
            <p:nvSpPr>
              <p:cNvPr id="2" name="Prostoką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9110" y="5262299"/>
                <a:ext cx="2708158" cy="830997"/>
              </a:xfrm>
              <a:prstGeom prst="rect">
                <a:avLst/>
              </a:prstGeom>
              <a:blipFill>
                <a:blip r:embed="rId3"/>
                <a:stretch>
                  <a:fillRect b="-4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Obraz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392" y="121184"/>
            <a:ext cx="2340260" cy="643417"/>
          </a:xfrm>
          <a:prstGeom prst="rect">
            <a:avLst/>
          </a:prstGeom>
        </p:spPr>
      </p:pic>
      <p:pic>
        <p:nvPicPr>
          <p:cNvPr id="49" name="Obraz 4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285" y="3573336"/>
            <a:ext cx="3837073" cy="2880000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51" name="Obraz 5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8" y="3573016"/>
            <a:ext cx="3837073" cy="288000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cxnSp>
        <p:nvCxnSpPr>
          <p:cNvPr id="52" name="Łącznik prosty ze strzałką 51"/>
          <p:cNvCxnSpPr/>
          <p:nvPr/>
        </p:nvCxnSpPr>
        <p:spPr>
          <a:xfrm>
            <a:off x="3984241" y="5229200"/>
            <a:ext cx="419571" cy="0"/>
          </a:xfrm>
          <a:prstGeom prst="straightConnector1">
            <a:avLst/>
          </a:prstGeom>
          <a:ln>
            <a:solidFill>
              <a:srgbClr val="A49E9E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05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5" grpId="0" animBg="1"/>
      <p:bldP spid="28" grpId="0" animBg="1"/>
      <p:bldP spid="31" grpId="0"/>
      <p:bldP spid="32" grpId="0" animBg="1"/>
      <p:bldP spid="34" grpId="0"/>
      <p:bldP spid="35" grpId="0" animBg="1"/>
      <p:bldP spid="36" grpId="0" animBg="1"/>
      <p:bldP spid="37" grpId="0"/>
      <p:bldP spid="44" grpId="0"/>
      <p:bldP spid="47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 txBox="1">
            <a:spLocks/>
          </p:cNvSpPr>
          <p:nvPr/>
        </p:nvSpPr>
        <p:spPr>
          <a:xfrm>
            <a:off x="263352" y="251520"/>
            <a:ext cx="8638090" cy="8279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pl-PL" sz="2400" b="0" kern="1200" dirty="0"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dirty="0" err="1" smtClean="0"/>
              <a:t>Examples</a:t>
            </a:r>
            <a:r>
              <a:rPr lang="pl-PL" dirty="0" smtClean="0"/>
              <a:t> of non-</a:t>
            </a:r>
            <a:r>
              <a:rPr lang="pl-PL" dirty="0" err="1" smtClean="0"/>
              <a:t>deforming</a:t>
            </a:r>
            <a:r>
              <a:rPr lang="pl-PL" dirty="0" smtClean="0"/>
              <a:t> </a:t>
            </a:r>
            <a:r>
              <a:rPr lang="pl-PL" dirty="0" err="1" smtClean="0"/>
              <a:t>sites</a:t>
            </a:r>
            <a:endParaRPr lang="pl-PL" dirty="0"/>
          </a:p>
        </p:txBody>
      </p:sp>
      <p:pic>
        <p:nvPicPr>
          <p:cNvPr id="48" name="Obraz 4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17" y="1124884"/>
            <a:ext cx="3357439" cy="2520000"/>
          </a:xfrm>
          <a:prstGeom prst="rect">
            <a:avLst/>
          </a:prstGeom>
        </p:spPr>
      </p:pic>
      <p:pic>
        <p:nvPicPr>
          <p:cNvPr id="49" name="Obraz 4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614" y="1128075"/>
            <a:ext cx="3397948" cy="2520000"/>
          </a:xfrm>
          <a:prstGeom prst="rect">
            <a:avLst/>
          </a:prstGeom>
        </p:spPr>
      </p:pic>
      <p:pic>
        <p:nvPicPr>
          <p:cNvPr id="50" name="Obraz 4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320" y="1128075"/>
            <a:ext cx="3357440" cy="2520000"/>
          </a:xfrm>
          <a:prstGeom prst="rect">
            <a:avLst/>
          </a:prstGeom>
        </p:spPr>
      </p:pic>
      <p:pic>
        <p:nvPicPr>
          <p:cNvPr id="51" name="Obraz 5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17" y="3789040"/>
            <a:ext cx="3357439" cy="2520000"/>
          </a:xfrm>
          <a:prstGeom prst="rect">
            <a:avLst/>
          </a:prstGeom>
        </p:spPr>
      </p:pic>
      <p:pic>
        <p:nvPicPr>
          <p:cNvPr id="52" name="Obraz 5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614" y="3861048"/>
            <a:ext cx="3357439" cy="2520000"/>
          </a:xfrm>
          <a:prstGeom prst="rect">
            <a:avLst/>
          </a:prstGeom>
        </p:spPr>
      </p:pic>
      <p:pic>
        <p:nvPicPr>
          <p:cNvPr id="53" name="Obraz 5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360" y="3789040"/>
            <a:ext cx="3357439" cy="2520000"/>
          </a:xfrm>
          <a:prstGeom prst="rect">
            <a:avLst/>
          </a:prstGeom>
        </p:spPr>
      </p:pic>
      <p:cxnSp>
        <p:nvCxnSpPr>
          <p:cNvPr id="63" name="Łącznik prosty ze strzałką 62"/>
          <p:cNvCxnSpPr/>
          <p:nvPr/>
        </p:nvCxnSpPr>
        <p:spPr>
          <a:xfrm flipH="1">
            <a:off x="3575720" y="1844824"/>
            <a:ext cx="653919" cy="0"/>
          </a:xfrm>
          <a:prstGeom prst="straightConnector1">
            <a:avLst/>
          </a:prstGeom>
          <a:ln w="57150">
            <a:solidFill>
              <a:srgbClr val="3CFE2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4" name="Łącznik prosty ze strzałką 63"/>
          <p:cNvCxnSpPr/>
          <p:nvPr/>
        </p:nvCxnSpPr>
        <p:spPr>
          <a:xfrm>
            <a:off x="7616206" y="4509120"/>
            <a:ext cx="784050" cy="0"/>
          </a:xfrm>
          <a:prstGeom prst="straightConnector1">
            <a:avLst/>
          </a:prstGeom>
          <a:ln w="57150">
            <a:solidFill>
              <a:srgbClr val="3CFE2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3052675" y="6332267"/>
            <a:ext cx="551304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Fig.6. Time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series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of GNSS and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InSAR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deformations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in LOS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direction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for non-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deforming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sites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(a.-f.)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6" name="Prostokąt 65"/>
          <p:cNvSpPr/>
          <p:nvPr/>
        </p:nvSpPr>
        <p:spPr>
          <a:xfrm>
            <a:off x="3499705" y="1181944"/>
            <a:ext cx="27283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9" name="Prostokąt 68"/>
          <p:cNvSpPr/>
          <p:nvPr/>
        </p:nvSpPr>
        <p:spPr>
          <a:xfrm>
            <a:off x="7279324" y="1177006"/>
            <a:ext cx="2808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1" name="Prostokąt 70"/>
          <p:cNvSpPr/>
          <p:nvPr/>
        </p:nvSpPr>
        <p:spPr>
          <a:xfrm>
            <a:off x="3499705" y="3846240"/>
            <a:ext cx="2808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2" name="Prostokąt 71"/>
          <p:cNvSpPr/>
          <p:nvPr/>
        </p:nvSpPr>
        <p:spPr>
          <a:xfrm>
            <a:off x="7231332" y="3897052"/>
            <a:ext cx="27283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e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3" name="Prostokąt 72"/>
          <p:cNvSpPr/>
          <p:nvPr/>
        </p:nvSpPr>
        <p:spPr>
          <a:xfrm>
            <a:off x="10990140" y="3846240"/>
            <a:ext cx="2487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5" name="Prostokąt 74"/>
          <p:cNvSpPr/>
          <p:nvPr/>
        </p:nvSpPr>
        <p:spPr>
          <a:xfrm>
            <a:off x="10989338" y="1181944"/>
            <a:ext cx="26642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7" name="Prostokąt 76"/>
          <p:cNvSpPr/>
          <p:nvPr/>
        </p:nvSpPr>
        <p:spPr>
          <a:xfrm>
            <a:off x="1901586" y="6337349"/>
            <a:ext cx="77700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Fig.7. Time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series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of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InSAR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coherence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grey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) with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outliers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(red) and LOS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deformation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for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Descending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orbit in BEDZ (g.) and TYCH (h.)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sites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81" name="Obraz 8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639" y="1128092"/>
            <a:ext cx="3361923" cy="252000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78" name="Prostokąt 77"/>
          <p:cNvSpPr/>
          <p:nvPr/>
        </p:nvSpPr>
        <p:spPr>
          <a:xfrm>
            <a:off x="7303698" y="1292405"/>
            <a:ext cx="2744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g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82" name="Obraz 8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02" y="3861031"/>
            <a:ext cx="3361923" cy="252000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79" name="Prostokąt 78"/>
          <p:cNvSpPr/>
          <p:nvPr/>
        </p:nvSpPr>
        <p:spPr>
          <a:xfrm>
            <a:off x="7296008" y="4048472"/>
            <a:ext cx="2808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h.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80" name="Obraz 7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24392" y="121184"/>
            <a:ext cx="2340260" cy="6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8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7" grpId="0"/>
      <p:bldP spid="78" grpId="0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 txBox="1">
            <a:spLocks/>
          </p:cNvSpPr>
          <p:nvPr/>
        </p:nvSpPr>
        <p:spPr>
          <a:xfrm>
            <a:off x="263352" y="251520"/>
            <a:ext cx="8638090" cy="8279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pl-PL" sz="2400" b="0" kern="1200" dirty="0"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2000" b="1" dirty="0" smtClean="0"/>
              <a:t>1. </a:t>
            </a:r>
            <a:r>
              <a:rPr lang="pl-PL" sz="2000" b="1" dirty="0" err="1" smtClean="0"/>
              <a:t>Question</a:t>
            </a:r>
            <a:r>
              <a:rPr lang="pl-PL" sz="2000" dirty="0" smtClean="0"/>
              <a:t>: </a:t>
            </a:r>
            <a:r>
              <a:rPr lang="en-US" sz="2000" dirty="0"/>
              <a:t>What causes the discrepancy between LOS deformations for Ascending and Descending orbits</a:t>
            </a:r>
            <a:r>
              <a:rPr lang="en-US" sz="2000" dirty="0" smtClean="0"/>
              <a:t>?</a:t>
            </a:r>
            <a:r>
              <a:rPr lang="pl-PL" sz="2000" dirty="0" smtClean="0"/>
              <a:t> </a:t>
            </a:r>
            <a:endParaRPr lang="pl-PL" sz="2000" dirty="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1940470"/>
            <a:ext cx="5825054" cy="432000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" y="2638257"/>
            <a:ext cx="5283022" cy="3960000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119336" y="1219531"/>
            <a:ext cx="3006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a. PI02 (East) : -26 mm/</a:t>
            </a:r>
            <a:r>
              <a:rPr lang="pl-PL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year</a:t>
            </a:r>
            <a:endParaRPr lang="pl-PL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135247" y="1571138"/>
            <a:ext cx="3062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b. CES1 </a:t>
            </a:r>
            <a:r>
              <a:rPr lang="pl-PL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(East) </a:t>
            </a:r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: -41 mm/</a:t>
            </a:r>
            <a:r>
              <a:rPr lang="pl-PL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year</a:t>
            </a:r>
            <a:endParaRPr lang="pl-PL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135247" y="1940470"/>
            <a:ext cx="2995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c. PI05 </a:t>
            </a:r>
            <a:r>
              <a:rPr lang="pl-PL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(East) </a:t>
            </a:r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: -66 mm/</a:t>
            </a:r>
            <a:r>
              <a:rPr lang="pl-PL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year</a:t>
            </a:r>
            <a:endParaRPr lang="pl-PL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135247" y="2292077"/>
            <a:ext cx="3022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d. PI04 </a:t>
            </a:r>
            <a:r>
              <a:rPr lang="pl-PL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(East) </a:t>
            </a:r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: -84 mm/</a:t>
            </a:r>
            <a:r>
              <a:rPr lang="pl-PL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year</a:t>
            </a:r>
            <a:endParaRPr lang="pl-PL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cxnSp>
        <p:nvCxnSpPr>
          <p:cNvPr id="21" name="Łącznik prosty 20"/>
          <p:cNvCxnSpPr/>
          <p:nvPr/>
        </p:nvCxnSpPr>
        <p:spPr>
          <a:xfrm>
            <a:off x="8184232" y="3609020"/>
            <a:ext cx="0" cy="867088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" name="Łącznik prosty 21"/>
          <p:cNvCxnSpPr/>
          <p:nvPr/>
        </p:nvCxnSpPr>
        <p:spPr>
          <a:xfrm>
            <a:off x="7788188" y="3429000"/>
            <a:ext cx="0" cy="1241095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>
            <a:off x="6960096" y="3047764"/>
            <a:ext cx="0" cy="203742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>
            <a:off x="6456040" y="2744924"/>
            <a:ext cx="0" cy="2646297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" name="Łącznik prosty 24"/>
          <p:cNvCxnSpPr/>
          <p:nvPr/>
        </p:nvCxnSpPr>
        <p:spPr>
          <a:xfrm flipH="1">
            <a:off x="3074350" y="1414600"/>
            <a:ext cx="717394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 flipH="1">
            <a:off x="3074350" y="1755804"/>
            <a:ext cx="717394" cy="0"/>
          </a:xfrm>
          <a:prstGeom prst="line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7" name="Łącznik prosty 26"/>
          <p:cNvCxnSpPr/>
          <p:nvPr/>
        </p:nvCxnSpPr>
        <p:spPr>
          <a:xfrm flipH="1">
            <a:off x="3074350" y="2125136"/>
            <a:ext cx="71739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>
          <a:xfrm flipH="1">
            <a:off x="3074350" y="2492896"/>
            <a:ext cx="717394" cy="0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6597130" y="1440939"/>
            <a:ext cx="4775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1. </a:t>
            </a:r>
            <a:r>
              <a:rPr lang="pl-PL" b="1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Answer</a:t>
            </a:r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: The v</a:t>
            </a:r>
            <a:r>
              <a:rPr lang="en-US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olume</a:t>
            </a:r>
            <a:r>
              <a:rPr lang="en-US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en-US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of </a:t>
            </a:r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the East </a:t>
            </a:r>
            <a:r>
              <a:rPr lang="en-US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deformation</a:t>
            </a:r>
            <a:endParaRPr lang="pl-PL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sp>
        <p:nvSpPr>
          <p:cNvPr id="32" name="Prostokąt 31"/>
          <p:cNvSpPr/>
          <p:nvPr/>
        </p:nvSpPr>
        <p:spPr>
          <a:xfrm>
            <a:off x="133001" y="6633356"/>
            <a:ext cx="53222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Fig.8.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Time series of GNSS and </a:t>
            </a:r>
            <a:r>
              <a:rPr lang="en-US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DInSAR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observations in the area affected by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deformation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(a.-d.)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3" name="Obraz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392" y="121184"/>
            <a:ext cx="2340260" cy="643417"/>
          </a:xfrm>
          <a:prstGeom prst="rect">
            <a:avLst/>
          </a:prstGeom>
        </p:spPr>
      </p:pic>
      <p:sp>
        <p:nvSpPr>
          <p:cNvPr id="34" name="Prostokąt 33"/>
          <p:cNvSpPr/>
          <p:nvPr/>
        </p:nvSpPr>
        <p:spPr>
          <a:xfrm>
            <a:off x="4901669" y="2801543"/>
            <a:ext cx="27283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6" name="Obraz 3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7" y="2636912"/>
            <a:ext cx="5283021" cy="3960000"/>
          </a:xfrm>
          <a:prstGeom prst="rect">
            <a:avLst/>
          </a:prstGeom>
        </p:spPr>
      </p:pic>
      <p:sp>
        <p:nvSpPr>
          <p:cNvPr id="37" name="Prostokąt 36"/>
          <p:cNvSpPr/>
          <p:nvPr/>
        </p:nvSpPr>
        <p:spPr>
          <a:xfrm>
            <a:off x="4867056" y="2801543"/>
            <a:ext cx="2808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9" name="Obraz 3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7" y="2685995"/>
            <a:ext cx="5283021" cy="3960000"/>
          </a:xfrm>
          <a:prstGeom prst="rect">
            <a:avLst/>
          </a:prstGeom>
        </p:spPr>
      </p:pic>
      <p:sp>
        <p:nvSpPr>
          <p:cNvPr id="40" name="Prostokąt 39"/>
          <p:cNvSpPr/>
          <p:nvPr/>
        </p:nvSpPr>
        <p:spPr>
          <a:xfrm>
            <a:off x="4896682" y="2858743"/>
            <a:ext cx="26642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2" name="Obraz 4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2694112"/>
            <a:ext cx="5343725" cy="3960000"/>
          </a:xfrm>
          <a:prstGeom prst="rect">
            <a:avLst/>
          </a:prstGeom>
        </p:spPr>
      </p:pic>
      <p:sp>
        <p:nvSpPr>
          <p:cNvPr id="43" name="Prostokąt 42"/>
          <p:cNvSpPr/>
          <p:nvPr/>
        </p:nvSpPr>
        <p:spPr>
          <a:xfrm>
            <a:off x="4925194" y="2858743"/>
            <a:ext cx="3149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4" name="Prostokąt 53"/>
          <p:cNvSpPr/>
          <p:nvPr/>
        </p:nvSpPr>
        <p:spPr>
          <a:xfrm>
            <a:off x="6704435" y="6260470"/>
            <a:ext cx="45608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Fig.9.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Diagram of the dependence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between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East component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and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LOS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deformation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14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31" grpId="0"/>
      <p:bldP spid="37" grpId="0"/>
      <p:bldP spid="40" grpId="0"/>
      <p:bldP spid="4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 txBox="1">
            <a:spLocks/>
          </p:cNvSpPr>
          <p:nvPr/>
        </p:nvSpPr>
        <p:spPr>
          <a:xfrm>
            <a:off x="263352" y="251520"/>
            <a:ext cx="8638090" cy="8279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pl-PL" sz="2400" b="0" kern="1200" dirty="0"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dirty="0"/>
              <a:t>The impact of NEU </a:t>
            </a:r>
            <a:r>
              <a:rPr lang="en-US" sz="2000" dirty="0" smtClean="0"/>
              <a:t>components</a:t>
            </a:r>
            <a:r>
              <a:rPr lang="pl-PL" sz="2000" dirty="0" smtClean="0"/>
              <a:t> </a:t>
            </a:r>
            <a:r>
              <a:rPr lang="pl-PL" sz="2000" dirty="0" err="1" smtClean="0"/>
              <a:t>values</a:t>
            </a:r>
            <a:r>
              <a:rPr lang="en-US" sz="2000" dirty="0" smtClean="0"/>
              <a:t> </a:t>
            </a:r>
            <a:r>
              <a:rPr lang="en-US" sz="2000" dirty="0"/>
              <a:t>on LOS deformations</a:t>
            </a:r>
            <a:endParaRPr lang="pl-PL" sz="2000" dirty="0"/>
          </a:p>
        </p:txBody>
      </p:sp>
      <p:pic>
        <p:nvPicPr>
          <p:cNvPr id="30" name="Obraz 29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3240095"/>
            <a:ext cx="4253613" cy="294413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Prostokąt 31"/>
          <p:cNvSpPr/>
          <p:nvPr/>
        </p:nvSpPr>
        <p:spPr>
          <a:xfrm>
            <a:off x="1078940" y="3495608"/>
            <a:ext cx="3792378" cy="2590094"/>
          </a:xfrm>
          <a:prstGeom prst="rect">
            <a:avLst/>
          </a:prstGeom>
          <a:solidFill>
            <a:srgbClr val="00B0F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wal 32"/>
          <p:cNvSpPr/>
          <p:nvPr/>
        </p:nvSpPr>
        <p:spPr>
          <a:xfrm>
            <a:off x="947428" y="5085184"/>
            <a:ext cx="218105" cy="244824"/>
          </a:xfrm>
          <a:prstGeom prst="ellipse">
            <a:avLst/>
          </a:prstGeom>
          <a:noFill/>
          <a:ln w="57150">
            <a:solidFill>
              <a:srgbClr val="121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Prostokąt 33"/>
              <p:cNvSpPr/>
              <p:nvPr/>
            </p:nvSpPr>
            <p:spPr>
              <a:xfrm>
                <a:off x="1355800" y="1824822"/>
                <a:ext cx="315602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</m:ctrlPr>
                      </m:sSubPr>
                      <m:e>
                        <m:r>
                          <a:rPr lang="pl-PL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𝑙𝑜𝑠</m:t>
                        </m:r>
                      </m:e>
                      <m:sub>
                        <m:r>
                          <a:rPr lang="pl-PL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𝑁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DejaVu Math TeX Gyre" panose="02000503000000000000" pitchFamily="2" charset="-18"/>
                        <a:cs typeface="DejaVu Math TeX Gyre" panose="02000503000000000000" pitchFamily="2" charset="-18"/>
                      </a:rPr>
                      <m:t>=</m:t>
                    </m:r>
                    <m:func>
                      <m:funcPr>
                        <m:ctrlP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N</m:t>
                        </m:r>
                        <m:r>
                          <a:rPr lang="pl-PL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∗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sin</m:t>
                        </m:r>
                        <m:d>
                          <m:dPr>
                            <m:ctrlP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DejaVu Math TeX Gyre" panose="02000503000000000000" pitchFamily="2" charset="-18"/>
                                <a:cs typeface="DejaVu Math TeX Gyre" panose="02000503000000000000" pitchFamily="2" charset="-1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l-PL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DejaVu Math TeX Gyre" panose="02000503000000000000" pitchFamily="2" charset="-18"/>
                                    <a:cs typeface="DejaVu Math TeX Gyre" panose="02000503000000000000" pitchFamily="2" charset="-18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DejaVu Math TeX Gyre" panose="02000503000000000000" pitchFamily="2" charset="-18"/>
                                    <a:cs typeface="DejaVu Math TeX Gyre" panose="02000503000000000000" pitchFamily="2" charset="-18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DejaVu Math TeX Gyre" panose="02000503000000000000" pitchFamily="2" charset="-18"/>
                                    <a:cs typeface="DejaVu Math TeX Gyre" panose="02000503000000000000" pitchFamily="2" charset="-18"/>
                                  </a:rPr>
                                  <m:t>𝑖𝑛𝑐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𝑠𝑖𝑛</m:t>
                        </m:r>
                        <m:d>
                          <m:dPr>
                            <m:ctrlP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DejaVu Math TeX Gyre" panose="02000503000000000000" pitchFamily="2" charset="-18"/>
                                <a:cs typeface="DejaVu Math TeX Gyre" panose="02000503000000000000" pitchFamily="2" charset="-18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DejaVu Math TeX Gyre" panose="02000503000000000000" pitchFamily="2" charset="-18"/>
                                <a:cs typeface="DejaVu Math TeX Gyre" panose="02000503000000000000" pitchFamily="2" charset="-18"/>
                              </a:rPr>
                              <m:t>𝛼</m:t>
                            </m:r>
                          </m:e>
                        </m:d>
                      </m:fName>
                      <m:e>
                        <m: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   </m:t>
                        </m:r>
                      </m:e>
                    </m:func>
                  </m:oMath>
                </a14:m>
                <a:r>
                  <a:rPr lang="en-US" dirty="0">
                    <a:solidFill>
                      <a:srgbClr val="000000"/>
                    </a:solidFill>
                    <a:latin typeface="DejaVu Math TeX Gyre" panose="02000503000000000000" pitchFamily="2" charset="-18"/>
                    <a:ea typeface="DejaVu Math TeX Gyre" panose="02000503000000000000" pitchFamily="2" charset="-18"/>
                    <a:cs typeface="DejaVu Math TeX Gyre" panose="02000503000000000000" pitchFamily="2" charset="-18"/>
                  </a:rPr>
                  <a:t> </a:t>
                </a:r>
                <a:endParaRPr lang="pl-PL" sz="1400" i="1" dirty="0">
                  <a:solidFill>
                    <a:srgbClr val="000000"/>
                  </a:solidFill>
                  <a:latin typeface="Cambria Math" panose="02040503050406030204" pitchFamily="18" charset="0"/>
                  <a:ea typeface="DejaVu Math TeX Gyre" panose="02000503000000000000" pitchFamily="2" charset="-18"/>
                  <a:cs typeface="DejaVu Math TeX Gyre" panose="02000503000000000000" pitchFamily="2" charset="-18"/>
                </a:endParaRPr>
              </a:p>
            </p:txBody>
          </p:sp>
        </mc:Choice>
        <mc:Fallback xmlns="">
          <p:sp>
            <p:nvSpPr>
              <p:cNvPr id="34" name="Prostokąt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800" y="1824822"/>
                <a:ext cx="315602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Prostokąt 34"/>
              <p:cNvSpPr/>
              <p:nvPr/>
            </p:nvSpPr>
            <p:spPr>
              <a:xfrm>
                <a:off x="1343472" y="2238623"/>
                <a:ext cx="315602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</m:ctrlPr>
                      </m:sSubPr>
                      <m:e>
                        <m:r>
                          <a:rPr lang="pl-PL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𝑙𝑜𝑠</m:t>
                        </m:r>
                      </m:e>
                      <m:sub>
                        <m:r>
                          <a:rPr lang="pl-PL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𝑈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DejaVu Math TeX Gyre" panose="02000503000000000000" pitchFamily="2" charset="-18"/>
                        <a:cs typeface="DejaVu Math TeX Gyre" panose="02000503000000000000" pitchFamily="2" charset="-18"/>
                      </a:rPr>
                      <m:t>=</m:t>
                    </m:r>
                    <m:func>
                      <m:funcPr>
                        <m:ctrlP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U</m:t>
                        </m:r>
                        <m:r>
                          <a:rPr lang="pl-PL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∗</m:t>
                        </m:r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cos</m:t>
                        </m:r>
                        <m:d>
                          <m:dPr>
                            <m:ctrlP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DejaVu Math TeX Gyre" panose="02000503000000000000" pitchFamily="2" charset="-18"/>
                                <a:cs typeface="DejaVu Math TeX Gyre" panose="02000503000000000000" pitchFamily="2" charset="-1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l-PL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DejaVu Math TeX Gyre" panose="02000503000000000000" pitchFamily="2" charset="-18"/>
                                    <a:cs typeface="DejaVu Math TeX Gyre" panose="02000503000000000000" pitchFamily="2" charset="-18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DejaVu Math TeX Gyre" panose="02000503000000000000" pitchFamily="2" charset="-18"/>
                                    <a:cs typeface="DejaVu Math TeX Gyre" panose="02000503000000000000" pitchFamily="2" charset="-18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DejaVu Math TeX Gyre" panose="02000503000000000000" pitchFamily="2" charset="-18"/>
                                    <a:cs typeface="DejaVu Math TeX Gyre" panose="02000503000000000000" pitchFamily="2" charset="-18"/>
                                  </a:rPr>
                                  <m:t>𝑖𝑛𝑐</m:t>
                                </m:r>
                              </m:sub>
                            </m:sSub>
                          </m:e>
                        </m:d>
                      </m:fName>
                      <m:e>
                        <m: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   </m:t>
                        </m:r>
                      </m:e>
                    </m:func>
                  </m:oMath>
                </a14:m>
                <a:r>
                  <a:rPr lang="en-US" dirty="0">
                    <a:solidFill>
                      <a:srgbClr val="000000"/>
                    </a:solidFill>
                    <a:latin typeface="DejaVu Math TeX Gyre" panose="02000503000000000000" pitchFamily="2" charset="-18"/>
                    <a:ea typeface="DejaVu Math TeX Gyre" panose="02000503000000000000" pitchFamily="2" charset="-18"/>
                    <a:cs typeface="DejaVu Math TeX Gyre" panose="02000503000000000000" pitchFamily="2" charset="-18"/>
                  </a:rPr>
                  <a:t> </a:t>
                </a:r>
                <a:endParaRPr lang="pl-PL" sz="1400" i="1" dirty="0">
                  <a:solidFill>
                    <a:srgbClr val="000000"/>
                  </a:solidFill>
                  <a:latin typeface="Cambria Math" panose="02040503050406030204" pitchFamily="18" charset="0"/>
                  <a:ea typeface="DejaVu Math TeX Gyre" panose="02000503000000000000" pitchFamily="2" charset="-18"/>
                  <a:cs typeface="DejaVu Math TeX Gyre" panose="02000503000000000000" pitchFamily="2" charset="-18"/>
                </a:endParaRPr>
              </a:p>
            </p:txBody>
          </p:sp>
        </mc:Choice>
        <mc:Fallback xmlns="">
          <p:sp>
            <p:nvSpPr>
              <p:cNvPr id="35" name="Prostokąt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472" y="2238623"/>
                <a:ext cx="315602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Prostokąt 35"/>
              <p:cNvSpPr/>
              <p:nvPr/>
            </p:nvSpPr>
            <p:spPr>
              <a:xfrm>
                <a:off x="1343472" y="2627620"/>
                <a:ext cx="338437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</m:ctrlPr>
                      </m:sSubPr>
                      <m:e>
                        <m:r>
                          <a:rPr lang="pl-PL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𝑙𝑜𝑠</m:t>
                        </m:r>
                      </m:e>
                      <m:sub>
                        <m:r>
                          <a:rPr lang="pl-PL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𝐸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DejaVu Math TeX Gyre" panose="02000503000000000000" pitchFamily="2" charset="-18"/>
                        <a:cs typeface="DejaVu Math TeX Gyre" panose="02000503000000000000" pitchFamily="2" charset="-18"/>
                      </a:rPr>
                      <m:t>=</m:t>
                    </m:r>
                    <m:func>
                      <m:funcPr>
                        <m:ctrlP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l-PL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E</m:t>
                        </m:r>
                        <m:r>
                          <a:rPr lang="pl-PL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∗−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sin</m:t>
                        </m:r>
                        <m:d>
                          <m:dPr>
                            <m:ctrlP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DejaVu Math TeX Gyre" panose="02000503000000000000" pitchFamily="2" charset="-18"/>
                                <a:cs typeface="DejaVu Math TeX Gyre" panose="02000503000000000000" pitchFamily="2" charset="-1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l-PL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DejaVu Math TeX Gyre" panose="02000503000000000000" pitchFamily="2" charset="-18"/>
                                    <a:cs typeface="DejaVu Math TeX Gyre" panose="02000503000000000000" pitchFamily="2" charset="-18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DejaVu Math TeX Gyre" panose="02000503000000000000" pitchFamily="2" charset="-18"/>
                                    <a:cs typeface="DejaVu Math TeX Gyre" panose="02000503000000000000" pitchFamily="2" charset="-18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DejaVu Math TeX Gyre" panose="02000503000000000000" pitchFamily="2" charset="-18"/>
                                    <a:cs typeface="DejaVu Math TeX Gyre" panose="02000503000000000000" pitchFamily="2" charset="-18"/>
                                  </a:rPr>
                                  <m:t>𝑖𝑛𝑐</m:t>
                                </m:r>
                              </m:sub>
                            </m:sSub>
                          </m:e>
                        </m:d>
                        <m:r>
                          <a:rPr lang="pl-PL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𝑐𝑜𝑠</m:t>
                        </m:r>
                        <m:d>
                          <m:dPr>
                            <m:ctrlPr>
                              <a:rPr lang="pl-PL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DejaVu Math TeX Gyre" panose="02000503000000000000" pitchFamily="2" charset="-18"/>
                                <a:cs typeface="DejaVu Math TeX Gyre" panose="02000503000000000000" pitchFamily="2" charset="-18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DejaVu Math TeX Gyre" panose="02000503000000000000" pitchFamily="2" charset="-18"/>
                                <a:cs typeface="DejaVu Math TeX Gyre" panose="02000503000000000000" pitchFamily="2" charset="-18"/>
                              </a:rPr>
                              <m:t>𝛼</m:t>
                            </m:r>
                          </m:e>
                        </m:d>
                      </m:fName>
                      <m:e>
                        <m:r>
                          <a:rPr lang="pl-PL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   </m:t>
                        </m:r>
                      </m:e>
                    </m:func>
                  </m:oMath>
                </a14:m>
                <a:r>
                  <a:rPr lang="en-US" dirty="0">
                    <a:solidFill>
                      <a:srgbClr val="000000"/>
                    </a:solidFill>
                    <a:latin typeface="DejaVu Math TeX Gyre" panose="02000503000000000000" pitchFamily="2" charset="-18"/>
                    <a:ea typeface="DejaVu Math TeX Gyre" panose="02000503000000000000" pitchFamily="2" charset="-18"/>
                    <a:cs typeface="DejaVu Math TeX Gyre" panose="02000503000000000000" pitchFamily="2" charset="-18"/>
                  </a:rPr>
                  <a:t> </a:t>
                </a:r>
                <a:endParaRPr lang="pl-PL" sz="1400" i="1" dirty="0">
                  <a:solidFill>
                    <a:srgbClr val="000000"/>
                  </a:solidFill>
                  <a:latin typeface="Cambria Math" panose="02040503050406030204" pitchFamily="18" charset="0"/>
                  <a:ea typeface="DejaVu Math TeX Gyre" panose="02000503000000000000" pitchFamily="2" charset="-18"/>
                  <a:cs typeface="DejaVu Math TeX Gyre" panose="02000503000000000000" pitchFamily="2" charset="-18"/>
                </a:endParaRPr>
              </a:p>
            </p:txBody>
          </p:sp>
        </mc:Choice>
        <mc:Fallback xmlns="">
          <p:sp>
            <p:nvSpPr>
              <p:cNvPr id="36" name="Prostokąt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472" y="2627620"/>
                <a:ext cx="33843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wal 36"/>
          <p:cNvSpPr/>
          <p:nvPr/>
        </p:nvSpPr>
        <p:spPr>
          <a:xfrm>
            <a:off x="2493519" y="5939407"/>
            <a:ext cx="218105" cy="244824"/>
          </a:xfrm>
          <a:prstGeom prst="ellipse">
            <a:avLst/>
          </a:prstGeom>
          <a:noFill/>
          <a:ln w="57150">
            <a:solidFill>
              <a:srgbClr val="121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wal 37"/>
          <p:cNvSpPr/>
          <p:nvPr/>
        </p:nvSpPr>
        <p:spPr>
          <a:xfrm>
            <a:off x="4761771" y="4905164"/>
            <a:ext cx="218105" cy="242355"/>
          </a:xfrm>
          <a:prstGeom prst="ellipse">
            <a:avLst/>
          </a:prstGeom>
          <a:noFill/>
          <a:ln w="57150">
            <a:solidFill>
              <a:srgbClr val="121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wal 38"/>
          <p:cNvSpPr/>
          <p:nvPr/>
        </p:nvSpPr>
        <p:spPr>
          <a:xfrm>
            <a:off x="4617755" y="3356992"/>
            <a:ext cx="218105" cy="244824"/>
          </a:xfrm>
          <a:prstGeom prst="ellipse">
            <a:avLst/>
          </a:prstGeom>
          <a:noFill/>
          <a:ln w="57150">
            <a:solidFill>
              <a:srgbClr val="121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0" name="Łącznik prosty ze strzałką 39"/>
          <p:cNvCxnSpPr/>
          <p:nvPr/>
        </p:nvCxnSpPr>
        <p:spPr>
          <a:xfrm>
            <a:off x="2891644" y="1528803"/>
            <a:ext cx="0" cy="324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Prostokąt 40"/>
              <p:cNvSpPr/>
              <p:nvPr/>
            </p:nvSpPr>
            <p:spPr>
              <a:xfrm>
                <a:off x="-11967" y="1189699"/>
                <a:ext cx="6732748" cy="362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jaVu Math TeX Gyre" panose="02000503000000000000" pitchFamily="2" charset="-18"/>
                              <a:cs typeface="DejaVu Math TeX Gyre" panose="02000503000000000000" pitchFamily="2" charset="-18"/>
                            </a:rPr>
                          </m:ctrlPr>
                        </m:sSubPr>
                        <m:e>
                          <m:r>
                            <a:rPr lang="pl-PL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jaVu Math TeX Gyre" panose="02000503000000000000" pitchFamily="2" charset="-18"/>
                              <a:cs typeface="DejaVu Math TeX Gyre" panose="02000503000000000000" pitchFamily="2" charset="-18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jaVu Math TeX Gyre" panose="02000503000000000000" pitchFamily="2" charset="-18"/>
                              <a:cs typeface="DejaVu Math TeX Gyre" panose="02000503000000000000" pitchFamily="2" charset="-18"/>
                            </a:rPr>
                            <m:t>𝑙𝑜𝑠</m:t>
                          </m:r>
                        </m:sub>
                      </m:sSub>
                      <m:r>
                        <a:rPr lang="pl-PL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jaVu Math TeX Gyre" panose="02000503000000000000" pitchFamily="2" charset="-18"/>
                          <a:cs typeface="DejaVu Math TeX Gyre" panose="02000503000000000000" pitchFamily="2" charset="-18"/>
                        </a:rPr>
                        <m:t>=</m:t>
                      </m:r>
                      <m:r>
                        <a:rPr lang="pl-PL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jaVu Math TeX Gyre" panose="02000503000000000000" pitchFamily="2" charset="-18"/>
                          <a:cs typeface="DejaVu Math TeX Gyre" panose="02000503000000000000" pitchFamily="2" charset="-18"/>
                        </a:rPr>
                        <m:t>𝑁</m:t>
                      </m:r>
                      <m:r>
                        <a:rPr lang="pl-PL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jaVu Math TeX Gyre" panose="02000503000000000000" pitchFamily="2" charset="-18"/>
                          <a:cs typeface="DejaVu Math TeX Gyre" panose="02000503000000000000" pitchFamily="2" charset="-18"/>
                        </a:rPr>
                        <m:t>⋅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jaVu Math TeX Gyre" panose="02000503000000000000" pitchFamily="2" charset="-18"/>
                          <a:cs typeface="DejaVu Math TeX Gyre" panose="02000503000000000000" pitchFamily="2" charset="-18"/>
                        </a:rPr>
                        <m:t>𝑠𝑖𝑛</m:t>
                      </m:r>
                      <m:d>
                        <m:dPr>
                          <m:ctrlPr>
                            <a:rPr lang="pl-PL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jaVu Math TeX Gyre" panose="02000503000000000000" pitchFamily="2" charset="-18"/>
                              <a:cs typeface="DejaVu Math TeX Gyre" panose="02000503000000000000" pitchFamily="2" charset="-18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l-PL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𝑖𝑛𝑐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jaVu Math TeX Gyre" panose="02000503000000000000" pitchFamily="2" charset="-18"/>
                          <a:cs typeface="DejaVu Math TeX Gyre" panose="02000503000000000000" pitchFamily="2" charset="-18"/>
                        </a:rPr>
                        <m:t>𝑠𝑖𝑛</m:t>
                      </m:r>
                      <m:d>
                        <m:dPr>
                          <m:ctrlPr>
                            <a:rPr lang="pl-PL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jaVu Math TeX Gyre" panose="02000503000000000000" pitchFamily="2" charset="-18"/>
                              <a:cs typeface="DejaVu Math TeX Gyre" panose="02000503000000000000" pitchFamily="2" charset="-18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jaVu Math TeX Gyre" panose="02000503000000000000" pitchFamily="2" charset="-18"/>
                              <a:cs typeface="DejaVu Math TeX Gyre" panose="02000503000000000000" pitchFamily="2" charset="-18"/>
                            </a:rPr>
                            <m:t>𝛼</m:t>
                          </m:r>
                        </m:e>
                      </m:d>
                      <m:r>
                        <a:rPr lang="pl-PL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jaVu Math TeX Gyre" panose="02000503000000000000" pitchFamily="2" charset="-18"/>
                          <a:cs typeface="DejaVu Math TeX Gyre" panose="02000503000000000000" pitchFamily="2" charset="-18"/>
                        </a:rPr>
                        <m:t>−</m:t>
                      </m:r>
                      <m:r>
                        <a:rPr lang="pl-PL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jaVu Math TeX Gyre" panose="02000503000000000000" pitchFamily="2" charset="-18"/>
                          <a:cs typeface="DejaVu Math TeX Gyre" panose="02000503000000000000" pitchFamily="2" charset="-18"/>
                        </a:rPr>
                        <m:t>𝐸</m:t>
                      </m:r>
                      <m:r>
                        <a:rPr lang="pl-PL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jaVu Math TeX Gyre" panose="02000503000000000000" pitchFamily="2" charset="-18"/>
                          <a:cs typeface="DejaVu Math TeX Gyre" panose="02000503000000000000" pitchFamily="2" charset="-18"/>
                        </a:rPr>
                        <m:t>⋅</m:t>
                      </m:r>
                      <m:func>
                        <m:funcPr>
                          <m:ctrlPr>
                            <a:rPr lang="pl-PL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jaVu Math TeX Gyre" panose="02000503000000000000" pitchFamily="2" charset="-18"/>
                              <a:cs typeface="DejaVu Math TeX Gyre" panose="02000503000000000000" pitchFamily="2" charset="-18"/>
                            </a:rPr>
                          </m:ctrlPr>
                        </m:funcPr>
                        <m:fNam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jaVu Math TeX Gyre" panose="02000503000000000000" pitchFamily="2" charset="-18"/>
                              <a:cs typeface="DejaVu Math TeX Gyre" panose="02000503000000000000" pitchFamily="2" charset="-18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lang="pl-PL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l-PL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𝑖𝑛𝑐</m:t>
                                  </m:r>
                                </m:sub>
                              </m:sSub>
                            </m:e>
                          </m:d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</m:ctrlPr>
                            </m:funcPr>
                            <m:fNam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𝑐𝑜𝑠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𝛼</m:t>
                                  </m:r>
                                </m:e>
                              </m:d>
                              <m:r>
                                <a:rPr lang="pl-PL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+</m:t>
                              </m:r>
                              <m:r>
                                <a:rPr lang="pl-PL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𝑈</m:t>
                              </m:r>
                              <m:r>
                                <a:rPr lang="pl-PL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⋅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𝑐𝑜𝑠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⁡(</m:t>
                              </m:r>
                              <m:sSub>
                                <m:sSubPr>
                                  <m:ctrlPr>
                                    <a:rPr lang="pl-PL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DejaVu Math TeX Gyre" panose="02000503000000000000" pitchFamily="2" charset="-18"/>
                                      <a:cs typeface="DejaVu Math TeX Gyre" panose="02000503000000000000" pitchFamily="2" charset="-18"/>
                                    </a:rPr>
                                    <m:t>𝑖𝑛𝑐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DejaVu Math TeX Gyre" panose="02000503000000000000" pitchFamily="2" charset="-18"/>
                                  <a:cs typeface="DejaVu Math TeX Gyre" panose="02000503000000000000" pitchFamily="2" charset="-18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l-PL" sz="1600" i="1" dirty="0">
                  <a:solidFill>
                    <a:srgbClr val="000000"/>
                  </a:solidFill>
                  <a:latin typeface="Cambria Math" panose="02040503050406030204" pitchFamily="18" charset="0"/>
                  <a:ea typeface="DejaVu Math TeX Gyre" panose="02000503000000000000" pitchFamily="2" charset="-18"/>
                  <a:cs typeface="DejaVu Math TeX Gyre" panose="02000503000000000000" pitchFamily="2" charset="-18"/>
                </a:endParaRPr>
              </a:p>
            </p:txBody>
          </p:sp>
        </mc:Choice>
        <mc:Fallback xmlns="">
          <p:sp>
            <p:nvSpPr>
              <p:cNvPr id="41" name="Prostokąt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967" y="1189699"/>
                <a:ext cx="6732748" cy="362984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Nawias klamrowy zamykający 41"/>
          <p:cNvSpPr/>
          <p:nvPr/>
        </p:nvSpPr>
        <p:spPr>
          <a:xfrm>
            <a:off x="4297235" y="1824822"/>
            <a:ext cx="202261" cy="1172130"/>
          </a:xfrm>
          <a:prstGeom prst="righ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Prostokąt 42"/>
              <p:cNvSpPr/>
              <p:nvPr/>
            </p:nvSpPr>
            <p:spPr>
              <a:xfrm>
                <a:off x="4609415" y="2194154"/>
                <a:ext cx="104381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l-PL" sz="24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ea typeface="DejaVu Math TeX Gyre" panose="02000503000000000000" pitchFamily="2" charset="-18"/>
                    <a:cs typeface="DejaVu Math TeX Gyre" panose="02000503000000000000" pitchFamily="2" charset="-18"/>
                  </a:rPr>
                  <a:t>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400" b="1" i="1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</m:ctrlPr>
                      </m:sSubPr>
                      <m:e>
                        <m:r>
                          <a:rPr lang="en-US" sz="2400" b="1" i="0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𝛉</m:t>
                        </m:r>
                      </m:e>
                      <m:sub>
                        <m:r>
                          <a:rPr lang="en-US" sz="2400" b="1" i="0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DejaVu Math TeX Gyre" panose="02000503000000000000" pitchFamily="2" charset="-18"/>
                            <a:cs typeface="DejaVu Math TeX Gyre" panose="02000503000000000000" pitchFamily="2" charset="-18"/>
                          </a:rPr>
                          <m:t>𝐢𝐧𝐜</m:t>
                        </m:r>
                      </m:sub>
                    </m:sSub>
                  </m:oMath>
                </a14:m>
                <a:r>
                  <a:rPr lang="pl-PL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ea typeface="DejaVu Math TeX Gyre" panose="02000503000000000000" pitchFamily="2" charset="-18"/>
                    <a:cs typeface="DejaVu Math TeX Gyre" panose="02000503000000000000" pitchFamily="2" charset="-18"/>
                  </a:rPr>
                  <a:t>)</a:t>
                </a:r>
                <a:endParaRPr lang="en-GB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DejaVu Math TeX Gyre" panose="02000503000000000000" pitchFamily="2" charset="-18"/>
                  <a:cs typeface="DejaVu Math TeX Gyre" panose="02000503000000000000" pitchFamily="2" charset="-18"/>
                </a:endParaRPr>
              </a:p>
            </p:txBody>
          </p:sp>
        </mc:Choice>
        <mc:Fallback xmlns="">
          <p:sp>
            <p:nvSpPr>
              <p:cNvPr id="43" name="Prostokąt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415" y="2194154"/>
                <a:ext cx="1043812" cy="461665"/>
              </a:xfrm>
              <a:prstGeom prst="rect">
                <a:avLst/>
              </a:prstGeom>
              <a:blipFill>
                <a:blip r:embed="rId7"/>
                <a:stretch>
                  <a:fillRect l="-9357" t="-11842" r="-12865" b="-35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Obraz 4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026" y="1742913"/>
            <a:ext cx="5755610" cy="4320000"/>
          </a:xfrm>
          <a:prstGeom prst="rect">
            <a:avLst/>
          </a:prstGeom>
        </p:spPr>
      </p:pic>
      <p:pic>
        <p:nvPicPr>
          <p:cNvPr id="48" name="Obraz 4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4392" y="121184"/>
            <a:ext cx="2340260" cy="643417"/>
          </a:xfrm>
          <a:prstGeom prst="rect">
            <a:avLst/>
          </a:prstGeom>
        </p:spPr>
      </p:pic>
      <p:sp>
        <p:nvSpPr>
          <p:cNvPr id="49" name="Prostokąt 48"/>
          <p:cNvSpPr/>
          <p:nvPr/>
        </p:nvSpPr>
        <p:spPr>
          <a:xfrm>
            <a:off x="1392772" y="6227319"/>
            <a:ext cx="31567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Fig.10. The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area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of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interest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cyan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rectangle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)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created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by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four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four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outermost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GNSS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stations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blue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circles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) 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0" name="Prostokąt 49"/>
          <p:cNvSpPr/>
          <p:nvPr/>
        </p:nvSpPr>
        <p:spPr>
          <a:xfrm>
            <a:off x="7052620" y="6069014"/>
            <a:ext cx="3780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Fig.11.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Diagram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of the dependence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between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North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(a.),  East (b.) and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Up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(c.)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components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and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LOS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deformation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1" name="Prostokąt 50"/>
          <p:cNvSpPr/>
          <p:nvPr/>
        </p:nvSpPr>
        <p:spPr>
          <a:xfrm>
            <a:off x="6710416" y="1880828"/>
            <a:ext cx="3149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4" name="Obraz 5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026" y="1749014"/>
            <a:ext cx="5825054" cy="4320000"/>
          </a:xfrm>
          <a:prstGeom prst="rect">
            <a:avLst/>
          </a:prstGeom>
        </p:spPr>
      </p:pic>
      <p:sp>
        <p:nvSpPr>
          <p:cNvPr id="55" name="Prostokąt 54"/>
          <p:cNvSpPr/>
          <p:nvPr/>
        </p:nvSpPr>
        <p:spPr>
          <a:xfrm flipH="1">
            <a:off x="6438790" y="1929118"/>
            <a:ext cx="8581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9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</a:t>
            </a:r>
            <a:r>
              <a:rPr lang="pl-PL" sz="9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.</a:t>
            </a:r>
            <a:endParaRPr lang="pl-PL" sz="9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6" name="Obraz 5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034" y="1745572"/>
            <a:ext cx="5755610" cy="4320000"/>
          </a:xfrm>
          <a:prstGeom prst="rect">
            <a:avLst/>
          </a:prstGeom>
        </p:spPr>
      </p:pic>
      <p:sp>
        <p:nvSpPr>
          <p:cNvPr id="57" name="Prostokąt 56"/>
          <p:cNvSpPr/>
          <p:nvPr/>
        </p:nvSpPr>
        <p:spPr>
          <a:xfrm flipH="1">
            <a:off x="6438790" y="1888626"/>
            <a:ext cx="8581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c.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32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5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 txBox="1">
            <a:spLocks/>
          </p:cNvSpPr>
          <p:nvPr/>
        </p:nvSpPr>
        <p:spPr>
          <a:xfrm>
            <a:off x="263352" y="251520"/>
            <a:ext cx="8638090" cy="8279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pl-PL" sz="2400" b="0" kern="1200" dirty="0"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2000" b="1" dirty="0" smtClean="0"/>
              <a:t>2. </a:t>
            </a:r>
            <a:r>
              <a:rPr lang="pl-PL" sz="2000" b="1" dirty="0" err="1" smtClean="0"/>
              <a:t>Question</a:t>
            </a:r>
            <a:r>
              <a:rPr lang="pl-PL" sz="2000" b="1" dirty="0" smtClean="0"/>
              <a:t>: </a:t>
            </a:r>
            <a:r>
              <a:rPr lang="en-US" sz="2000" dirty="0"/>
              <a:t>How the north component affects on LOS deformation value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pic>
        <p:nvPicPr>
          <p:cNvPr id="19" name="Obraz 1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218" y="1956595"/>
            <a:ext cx="4796342" cy="3600000"/>
          </a:xfrm>
          <a:prstGeom prst="rect">
            <a:avLst/>
          </a:prstGeom>
        </p:spPr>
      </p:pic>
      <p:sp>
        <p:nvSpPr>
          <p:cNvPr id="20" name="Prostokąt 19"/>
          <p:cNvSpPr/>
          <p:nvPr/>
        </p:nvSpPr>
        <p:spPr>
          <a:xfrm>
            <a:off x="7075842" y="4596586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+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8552006" y="2710904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+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10064174" y="2197556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chemeClr val="accent6">
                    <a:lumMod val="50000"/>
                  </a:schemeClr>
                </a:solidFill>
              </a:rPr>
              <a:t>-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7543894" y="4596586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+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9020058" y="2674900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chemeClr val="accent6">
                    <a:lumMod val="50000"/>
                  </a:schemeClr>
                </a:solidFill>
              </a:rPr>
              <a:t>-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10486640" y="2233560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-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7703553" y="1649109"/>
            <a:ext cx="2504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N=E=U</a:t>
            </a:r>
            <a:r>
              <a:rPr lang="pl-PL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= </a:t>
            </a:r>
            <a:r>
              <a:rPr lang="pl-PL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l-PL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-50 </a:t>
            </a:r>
            <a:r>
              <a:rPr lang="pl-PL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mm/</a:t>
            </a:r>
            <a:r>
              <a:rPr lang="pl-PL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year</a:t>
            </a:r>
            <a:endParaRPr lang="en-GB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7" name="Obraz 2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15" y="1956595"/>
            <a:ext cx="4796342" cy="3600000"/>
          </a:xfrm>
          <a:prstGeom prst="rect">
            <a:avLst/>
          </a:prstGeom>
        </p:spPr>
      </p:pic>
      <p:cxnSp>
        <p:nvCxnSpPr>
          <p:cNvPr id="31" name="Łącznik prosty 30"/>
          <p:cNvCxnSpPr/>
          <p:nvPr/>
        </p:nvCxnSpPr>
        <p:spPr>
          <a:xfrm>
            <a:off x="2359318" y="3044232"/>
            <a:ext cx="0" cy="140175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" name="Prostokąt 1"/>
          <p:cNvSpPr/>
          <p:nvPr/>
        </p:nvSpPr>
        <p:spPr>
          <a:xfrm>
            <a:off x="955974" y="1030968"/>
            <a:ext cx="7252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To determine the impact of the northern component, we can assume the same value of GNSS deformation in each direction (north, east and up).</a:t>
            </a:r>
            <a:endParaRPr lang="en-GB" i="1" dirty="0">
              <a:solidFill>
                <a:schemeClr val="accent6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925002" y="5951021"/>
            <a:ext cx="8720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b="1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2. </a:t>
            </a:r>
            <a:r>
              <a:rPr lang="pl-PL" b="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Answer</a:t>
            </a:r>
            <a:r>
              <a:rPr lang="pl-PL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: </a:t>
            </a:r>
            <a:r>
              <a:rPr lang="en-US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The influence of the northern component </a:t>
            </a:r>
            <a:r>
              <a:rPr lang="pl-PL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is</a:t>
            </a:r>
            <a:r>
              <a:rPr lang="en-US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en-US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around 10% for both </a:t>
            </a:r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</a:t>
            </a:r>
            <a:r>
              <a:rPr lang="en-US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scending</a:t>
            </a:r>
            <a:r>
              <a:rPr lang="en-US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en-US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and </a:t>
            </a:r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</a:t>
            </a:r>
            <a:r>
              <a:rPr lang="en-US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escending</a:t>
            </a:r>
            <a:r>
              <a:rPr lang="en-US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en-US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orbits. This influence is inversely proportional to the LOS deformation.</a:t>
            </a:r>
            <a:endParaRPr lang="pl-PL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sp>
        <p:nvSpPr>
          <p:cNvPr id="53" name="Prostokąt 52"/>
          <p:cNvSpPr/>
          <p:nvPr/>
        </p:nvSpPr>
        <p:spPr>
          <a:xfrm>
            <a:off x="1163452" y="5563311"/>
            <a:ext cx="4788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Fig.12.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Diagram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of the dependence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between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NEU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components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and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LOS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deformation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4" name="Obraz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392" y="121184"/>
            <a:ext cx="2340260" cy="643417"/>
          </a:xfrm>
          <a:prstGeom prst="rect">
            <a:avLst/>
          </a:prstGeom>
        </p:spPr>
      </p:pic>
      <p:sp>
        <p:nvSpPr>
          <p:cNvPr id="55" name="Prostokąt 54"/>
          <p:cNvSpPr/>
          <p:nvPr/>
        </p:nvSpPr>
        <p:spPr>
          <a:xfrm>
            <a:off x="6561824" y="5517232"/>
            <a:ext cx="47881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Fig.13.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Percentage contribution of the components N,E,U on the deformation value in the LOS direction assuming their equal value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62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4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 txBox="1">
            <a:spLocks/>
          </p:cNvSpPr>
          <p:nvPr/>
        </p:nvSpPr>
        <p:spPr>
          <a:xfrm>
            <a:off x="263352" y="251520"/>
            <a:ext cx="8638090" cy="8279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pl-PL" sz="2400" b="0" kern="1200" dirty="0"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2000" b="1" dirty="0" smtClean="0"/>
              <a:t>3. </a:t>
            </a:r>
            <a:r>
              <a:rPr lang="pl-PL" sz="2000" b="1" dirty="0" err="1"/>
              <a:t>Question</a:t>
            </a:r>
            <a:r>
              <a:rPr lang="pl-PL" sz="2000" b="1" dirty="0"/>
              <a:t>: </a:t>
            </a:r>
            <a:r>
              <a:rPr lang="en-US" sz="2000" dirty="0"/>
              <a:t>What is more influential: location in the study area or direction of deformation (North, East or Up)?</a:t>
            </a:r>
          </a:p>
        </p:txBody>
      </p:sp>
      <p:pic>
        <p:nvPicPr>
          <p:cNvPr id="27" name="Obraz 2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78" y="1602163"/>
            <a:ext cx="4796342" cy="3600000"/>
          </a:xfrm>
          <a:prstGeom prst="rect">
            <a:avLst/>
          </a:prstGeom>
        </p:spPr>
      </p:pic>
      <p:graphicFrame>
        <p:nvGraphicFramePr>
          <p:cNvPr id="28" name="Tabela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991086"/>
              </p:ext>
            </p:extLst>
          </p:nvPr>
        </p:nvGraphicFramePr>
        <p:xfrm>
          <a:off x="5987988" y="4291744"/>
          <a:ext cx="5012435" cy="1333500"/>
        </p:xfrm>
        <a:graphic>
          <a:graphicData uri="http://schemas.openxmlformats.org/drawingml/2006/table">
            <a:tbl>
              <a:tblPr firstRow="1" firstCol="1" bandRow="1"/>
              <a:tblGrid>
                <a:gridCol w="576064">
                  <a:extLst>
                    <a:ext uri="{9D8B030D-6E8A-4147-A177-3AD203B41FA5}">
                      <a16:colId xmlns:a16="http://schemas.microsoft.com/office/drawing/2014/main" val="2822125016"/>
                    </a:ext>
                  </a:extLst>
                </a:gridCol>
                <a:gridCol w="769637">
                  <a:extLst>
                    <a:ext uri="{9D8B030D-6E8A-4147-A177-3AD203B41FA5}">
                      <a16:colId xmlns:a16="http://schemas.microsoft.com/office/drawing/2014/main" val="1120832130"/>
                    </a:ext>
                  </a:extLst>
                </a:gridCol>
                <a:gridCol w="619955">
                  <a:extLst>
                    <a:ext uri="{9D8B030D-6E8A-4147-A177-3AD203B41FA5}">
                      <a16:colId xmlns:a16="http://schemas.microsoft.com/office/drawing/2014/main" val="4098315935"/>
                    </a:ext>
                  </a:extLst>
                </a:gridCol>
                <a:gridCol w="619955">
                  <a:extLst>
                    <a:ext uri="{9D8B030D-6E8A-4147-A177-3AD203B41FA5}">
                      <a16:colId xmlns:a16="http://schemas.microsoft.com/office/drawing/2014/main" val="1899821690"/>
                    </a:ext>
                  </a:extLst>
                </a:gridCol>
                <a:gridCol w="651385">
                  <a:extLst>
                    <a:ext uri="{9D8B030D-6E8A-4147-A177-3AD203B41FA5}">
                      <a16:colId xmlns:a16="http://schemas.microsoft.com/office/drawing/2014/main" val="1068545621"/>
                    </a:ext>
                  </a:extLst>
                </a:gridCol>
                <a:gridCol w="651385">
                  <a:extLst>
                    <a:ext uri="{9D8B030D-6E8A-4147-A177-3AD203B41FA5}">
                      <a16:colId xmlns:a16="http://schemas.microsoft.com/office/drawing/2014/main" val="482706599"/>
                    </a:ext>
                  </a:extLst>
                </a:gridCol>
                <a:gridCol w="562027">
                  <a:extLst>
                    <a:ext uri="{9D8B030D-6E8A-4147-A177-3AD203B41FA5}">
                      <a16:colId xmlns:a16="http://schemas.microsoft.com/office/drawing/2014/main" val="1064016917"/>
                    </a:ext>
                  </a:extLst>
                </a:gridCol>
                <a:gridCol w="562027">
                  <a:extLst>
                    <a:ext uri="{9D8B030D-6E8A-4147-A177-3AD203B41FA5}">
                      <a16:colId xmlns:a16="http://schemas.microsoft.com/office/drawing/2014/main" val="3429128129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GNSS </a:t>
                      </a:r>
                      <a:r>
                        <a:rPr lang="pl-PL" sz="11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site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Location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Asc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7589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vN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vU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vN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vU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0707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RACI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west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-0.16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-0.58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0.80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-0.18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0.68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0.71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2935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JAST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south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-0.16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-0.60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-0.18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445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CES1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east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-0.17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-0.64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0.75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-0.17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0.75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5066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BEDZ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north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-0.17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-0.64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0.75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-0.17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0.75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70917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-0,16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-0.62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-0.17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359709"/>
                  </a:ext>
                </a:extLst>
              </a:tr>
            </a:tbl>
          </a:graphicData>
        </a:graphic>
      </p:graphicFrame>
      <p:sp>
        <p:nvSpPr>
          <p:cNvPr id="29" name="Prostokąt 28"/>
          <p:cNvSpPr/>
          <p:nvPr/>
        </p:nvSpPr>
        <p:spPr>
          <a:xfrm>
            <a:off x="6142332" y="3864144"/>
            <a:ext cx="48580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Tab.1. The s</a:t>
            </a:r>
            <a:r>
              <a:rPr lang="en-US" sz="1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ummary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of the directional coefficients of the straight lines, depending on the N,E,U components and the LOS deformation for the 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sz="1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scending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and 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en-US" sz="1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escending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orbits </a:t>
            </a:r>
            <a:endParaRPr lang="en-GB" sz="1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5" name="Obraz 1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1709194"/>
            <a:ext cx="3024336" cy="190382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Prostokąt 15"/>
          <p:cNvSpPr/>
          <p:nvPr/>
        </p:nvSpPr>
        <p:spPr>
          <a:xfrm>
            <a:off x="7055603" y="1839605"/>
            <a:ext cx="2696396" cy="1674881"/>
          </a:xfrm>
          <a:prstGeom prst="rect">
            <a:avLst/>
          </a:prstGeom>
          <a:solidFill>
            <a:srgbClr val="00B0F0">
              <a:alpha val="3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wal 16"/>
          <p:cNvSpPr/>
          <p:nvPr/>
        </p:nvSpPr>
        <p:spPr>
          <a:xfrm>
            <a:off x="6943195" y="2917367"/>
            <a:ext cx="155074" cy="158315"/>
          </a:xfrm>
          <a:prstGeom prst="ellipse">
            <a:avLst/>
          </a:prstGeom>
          <a:noFill/>
          <a:ln w="57150">
            <a:solidFill>
              <a:srgbClr val="121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wal 17"/>
          <p:cNvSpPr/>
          <p:nvPr/>
        </p:nvSpPr>
        <p:spPr>
          <a:xfrm>
            <a:off x="8034373" y="3454700"/>
            <a:ext cx="155074" cy="158315"/>
          </a:xfrm>
          <a:prstGeom prst="ellipse">
            <a:avLst/>
          </a:prstGeom>
          <a:noFill/>
          <a:ln w="57150">
            <a:solidFill>
              <a:srgbClr val="121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wal 29"/>
          <p:cNvSpPr/>
          <p:nvPr/>
        </p:nvSpPr>
        <p:spPr>
          <a:xfrm>
            <a:off x="9654553" y="2774947"/>
            <a:ext cx="155074" cy="156719"/>
          </a:xfrm>
          <a:prstGeom prst="ellipse">
            <a:avLst/>
          </a:prstGeom>
          <a:noFill/>
          <a:ln w="57150">
            <a:solidFill>
              <a:srgbClr val="121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wal 31"/>
          <p:cNvSpPr/>
          <p:nvPr/>
        </p:nvSpPr>
        <p:spPr>
          <a:xfrm>
            <a:off x="9546541" y="1779538"/>
            <a:ext cx="155074" cy="158315"/>
          </a:xfrm>
          <a:prstGeom prst="ellipse">
            <a:avLst/>
          </a:prstGeom>
          <a:noFill/>
          <a:ln w="57150">
            <a:solidFill>
              <a:srgbClr val="121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Prostokąt 32"/>
          <p:cNvSpPr/>
          <p:nvPr/>
        </p:nvSpPr>
        <p:spPr>
          <a:xfrm>
            <a:off x="1055440" y="5718462"/>
            <a:ext cx="9941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3</a:t>
            </a:r>
            <a:r>
              <a:rPr lang="pl-PL" b="1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. </a:t>
            </a:r>
            <a:r>
              <a:rPr lang="pl-PL" b="1" dirty="0" err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Answer</a:t>
            </a:r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: </a:t>
            </a:r>
            <a:r>
              <a:rPr lang="en-US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The </a:t>
            </a:r>
            <a:r>
              <a:rPr lang="en-US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direction of the deformation has a greater significance than the place where it occurs</a:t>
            </a:r>
            <a:r>
              <a:rPr lang="pl-PL" dirty="0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endParaRPr lang="pl-PL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DejaVu Math TeX Gyre" panose="02000503000000000000" pitchFamily="2" charset="-18"/>
            </a:endParaRPr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392" y="121184"/>
            <a:ext cx="2340260" cy="643417"/>
          </a:xfrm>
          <a:prstGeom prst="rect">
            <a:avLst/>
          </a:prstGeom>
        </p:spPr>
      </p:pic>
      <p:sp>
        <p:nvSpPr>
          <p:cNvPr id="36" name="Prostokąt 35"/>
          <p:cNvSpPr/>
          <p:nvPr/>
        </p:nvSpPr>
        <p:spPr>
          <a:xfrm>
            <a:off x="659810" y="5214091"/>
            <a:ext cx="4788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Fig.12. </a:t>
            </a:r>
            <a:r>
              <a:rPr lang="en-US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Diagram 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of the dependence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between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NEU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components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and</a:t>
            </a:r>
            <a:r>
              <a:rPr lang="en-US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LOS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deformation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7" name="Prostokąt 36"/>
          <p:cNvSpPr/>
          <p:nvPr/>
        </p:nvSpPr>
        <p:spPr>
          <a:xfrm>
            <a:off x="6893872" y="1304764"/>
            <a:ext cx="31567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Fig.13. The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area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of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interest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cyan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rectangle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)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created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by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four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four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outermost</a:t>
            </a:r>
            <a:r>
              <a:rPr lang="pl-PL" sz="1000" dirty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GNSS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stations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(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blue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 </a:t>
            </a:r>
            <a:r>
              <a:rPr lang="pl-PL" sz="1000" dirty="0" err="1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circles</a:t>
            </a:r>
            <a:r>
              <a:rPr lang="pl-PL" sz="1000" dirty="0" smtClean="0">
                <a:solidFill>
                  <a:schemeClr val="accent6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DejaVu Math TeX Gyre" panose="02000503000000000000" pitchFamily="2" charset="-18"/>
              </a:rPr>
              <a:t>) </a:t>
            </a:r>
            <a:endParaRPr lang="pl-PL" sz="1000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63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ymbol zastępczy obrazu 22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" r="2365"/>
          <a:stretch>
            <a:fillRect/>
          </a:stretch>
        </p:blipFill>
        <p:spPr/>
      </p:pic>
      <p:sp>
        <p:nvSpPr>
          <p:cNvPr id="10" name="Tytuł 16"/>
          <p:cNvSpPr txBox="1">
            <a:spLocks/>
          </p:cNvSpPr>
          <p:nvPr/>
        </p:nvSpPr>
        <p:spPr>
          <a:xfrm>
            <a:off x="2889166" y="5176536"/>
            <a:ext cx="6413667" cy="82708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pl-PL" sz="2400" b="0" kern="1200" dirty="0">
                <a:solidFill>
                  <a:schemeClr val="accent1"/>
                </a:solidFill>
                <a:latin typeface="+mj-lt"/>
                <a:ea typeface="+mj-ea"/>
                <a:cs typeface="Arial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l-PL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Damian Tondaś</a:t>
            </a:r>
          </a:p>
          <a:p>
            <a:pPr algn="ctr"/>
            <a:r>
              <a:rPr lang="pl-PL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pl-PL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amian.tondas@upwr.edu.pl</a:t>
            </a: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9224"/>
            <a:ext cx="3126265" cy="859516"/>
          </a:xfrm>
          <a:prstGeom prst="rect">
            <a:avLst/>
          </a:prstGeom>
        </p:spPr>
      </p:pic>
      <p:pic>
        <p:nvPicPr>
          <p:cNvPr id="13" name="Picture 3" descr="E:\InSAR\dokumenty_EPOS\dol_E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1523" y="6208828"/>
            <a:ext cx="5068955" cy="534505"/>
          </a:xfrm>
          <a:prstGeom prst="rect">
            <a:avLst/>
          </a:prstGeom>
          <a:noFill/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2" t="31100" r="10267" b="32675"/>
          <a:stretch/>
        </p:blipFill>
        <p:spPr>
          <a:xfrm>
            <a:off x="5087888" y="459511"/>
            <a:ext cx="1748376" cy="553385"/>
          </a:xfrm>
          <a:prstGeom prst="rect">
            <a:avLst/>
          </a:prstGeom>
        </p:spPr>
      </p:pic>
      <p:pic>
        <p:nvPicPr>
          <p:cNvPr id="15" name="Pictur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544" y="6323687"/>
            <a:ext cx="1090504" cy="38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9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ony ogólne">
  <a:themeElements>
    <a:clrScheme name="UP 2">
      <a:dk1>
        <a:srgbClr val="737373"/>
      </a:dk1>
      <a:lt1>
        <a:srgbClr val="FFFFFF"/>
      </a:lt1>
      <a:dk2>
        <a:srgbClr val="737373"/>
      </a:dk2>
      <a:lt2>
        <a:srgbClr val="FFFFFF"/>
      </a:lt2>
      <a:accent1>
        <a:srgbClr val="782834"/>
      </a:accent1>
      <a:accent2>
        <a:srgbClr val="7F4D4D"/>
      </a:accent2>
      <a:accent3>
        <a:srgbClr val="B69090"/>
      </a:accent3>
      <a:accent4>
        <a:srgbClr val="CDB3B3"/>
      </a:accent4>
      <a:accent5>
        <a:srgbClr val="633737"/>
      </a:accent5>
      <a:accent6>
        <a:srgbClr val="737373"/>
      </a:accent6>
      <a:hlink>
        <a:srgbClr val="1F497D"/>
      </a:hlink>
      <a:folHlink>
        <a:srgbClr val="17365D"/>
      </a:folHlink>
    </a:clrScheme>
    <a:fontScheme name="Niestandardowy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0053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150000"/>
          </a:lnSpc>
          <a:buFont typeface="Arial" pitchFamily="34" charset="0"/>
          <a:buNone/>
          <a:defRPr sz="1200" dirty="0" err="1" smtClean="0">
            <a:solidFill>
              <a:schemeClr val="bg1">
                <a:lumMod val="50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16815</TotalTime>
  <Words>674</Words>
  <Application>Microsoft Office PowerPoint</Application>
  <PresentationFormat>Panoramiczny</PresentationFormat>
  <Paragraphs>132</Paragraphs>
  <Slides>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7" baseType="lpstr">
      <vt:lpstr>Arial</vt:lpstr>
      <vt:lpstr>Calibri</vt:lpstr>
      <vt:lpstr>Cambria</vt:lpstr>
      <vt:lpstr>Cambria Math</vt:lpstr>
      <vt:lpstr>DejaVu Math TeX Gyre</vt:lpstr>
      <vt:lpstr>Segoe UI</vt:lpstr>
      <vt:lpstr>Times New Roman</vt:lpstr>
      <vt:lpstr>Strony ogólne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zaslpczenie</dc:creator>
  <cp:lastModifiedBy>Damian Tondaś</cp:lastModifiedBy>
  <cp:revision>2206</cp:revision>
  <cp:lastPrinted>2014-06-20T06:45:11Z</cp:lastPrinted>
  <dcterms:created xsi:type="dcterms:W3CDTF">2011-10-13T10:25:48Z</dcterms:created>
  <dcterms:modified xsi:type="dcterms:W3CDTF">2021-04-28T06:29:09Z</dcterms:modified>
</cp:coreProperties>
</file>