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7"/>
  </p:notesMasterIdLst>
  <p:sldIdLst>
    <p:sldId id="259" r:id="rId2"/>
    <p:sldId id="258" r:id="rId3"/>
    <p:sldId id="261" r:id="rId4"/>
    <p:sldId id="260" r:id="rId5"/>
    <p:sldId id="262" r:id="rId6"/>
  </p:sldIdLst>
  <p:sldSz cx="12190413" cy="6859588"/>
  <p:notesSz cx="6858000" cy="9144000"/>
  <p:defaultTextStyle>
    <a:defPPr>
      <a:defRPr lang="ru-RU"/>
    </a:defPPr>
    <a:lvl1pPr marL="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12" autoAdjust="0"/>
  </p:normalViewPr>
  <p:slideViewPr>
    <p:cSldViewPr>
      <p:cViewPr>
        <p:scale>
          <a:sx n="75" d="100"/>
          <a:sy n="75" d="100"/>
        </p:scale>
        <p:origin x="946" y="221"/>
      </p:cViewPr>
      <p:guideLst>
        <p:guide orient="horz" pos="2161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FF69AE-DBEE-42C3-8433-0C571AEC1E72}" type="datetimeFigureOut">
              <a:rPr lang="ru-RU" smtClean="0"/>
              <a:pPr/>
              <a:t>27.04.2021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8E70B4-A8AE-48F7-BDA0-306EAE9AC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585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170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75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33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924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509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093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678" algn="l" defTabSz="121917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FD6D26-DFC1-4205-8031-D811C74E9FFA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960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281" y="2130919"/>
            <a:ext cx="10361851" cy="147036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562" y="3887100"/>
            <a:ext cx="8533289" cy="17530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959" y="4407922"/>
            <a:ext cx="10361851" cy="1362390"/>
          </a:xfrm>
        </p:spPr>
        <p:txBody>
          <a:bodyPr anchor="t"/>
          <a:lstStyle>
            <a:lvl1pPr algn="l">
              <a:defRPr sz="53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959" y="2907386"/>
            <a:ext cx="10361851" cy="1500534"/>
          </a:xfrm>
        </p:spPr>
        <p:txBody>
          <a:bodyPr anchor="b"/>
          <a:lstStyle>
            <a:lvl1pPr marL="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521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6793" y="1600572"/>
            <a:ext cx="5384099" cy="4527011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535469"/>
            <a:ext cx="5386216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521" y="2175378"/>
            <a:ext cx="5386216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562" y="1535469"/>
            <a:ext cx="5388332" cy="639911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700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00" b="1"/>
            </a:lvl4pPr>
            <a:lvl5pPr marL="2438339" indent="0">
              <a:buNone/>
              <a:defRPr sz="2100" b="1"/>
            </a:lvl5pPr>
            <a:lvl6pPr marL="3047924" indent="0">
              <a:buNone/>
              <a:defRPr sz="2100" b="1"/>
            </a:lvl6pPr>
            <a:lvl7pPr marL="3657509" indent="0">
              <a:buNone/>
              <a:defRPr sz="2100" b="1"/>
            </a:lvl7pPr>
            <a:lvl8pPr marL="4267093" indent="0">
              <a:buNone/>
              <a:defRPr sz="2100" b="1"/>
            </a:lvl8pPr>
            <a:lvl9pPr marL="4876678" indent="0">
              <a:buNone/>
              <a:defRPr sz="21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2562" y="2175378"/>
            <a:ext cx="5388332" cy="3952203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3" y="273112"/>
            <a:ext cx="4010562" cy="116232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113" y="273114"/>
            <a:ext cx="6814779" cy="5854469"/>
          </a:xfrm>
        </p:spPr>
        <p:txBody>
          <a:bodyPr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523" y="1435434"/>
            <a:ext cx="4010562" cy="46921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406" y="4801712"/>
            <a:ext cx="7314248" cy="566870"/>
          </a:xfrm>
        </p:spPr>
        <p:txBody>
          <a:bodyPr anchor="b"/>
          <a:lstStyle>
            <a:lvl1pPr algn="l">
              <a:defRPr sz="27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406" y="612916"/>
            <a:ext cx="7314248" cy="4115753"/>
          </a:xfrm>
        </p:spPr>
        <p:txBody>
          <a:bodyPr/>
          <a:lstStyle>
            <a:lvl1pPr marL="0" indent="0">
              <a:buNone/>
              <a:defRPr sz="4300"/>
            </a:lvl1pPr>
            <a:lvl2pPr marL="609585" indent="0">
              <a:buNone/>
              <a:defRPr sz="3700"/>
            </a:lvl2pPr>
            <a:lvl3pPr marL="1219170" indent="0">
              <a:buNone/>
              <a:defRPr sz="3200"/>
            </a:lvl3pPr>
            <a:lvl4pPr marL="1828754" indent="0">
              <a:buNone/>
              <a:defRPr sz="2700"/>
            </a:lvl4pPr>
            <a:lvl5pPr marL="2438339" indent="0">
              <a:buNone/>
              <a:defRPr sz="2700"/>
            </a:lvl5pPr>
            <a:lvl6pPr marL="3047924" indent="0">
              <a:buNone/>
              <a:defRPr sz="2700"/>
            </a:lvl6pPr>
            <a:lvl7pPr marL="3657509" indent="0">
              <a:buNone/>
              <a:defRPr sz="2700"/>
            </a:lvl7pPr>
            <a:lvl8pPr marL="4267093" indent="0">
              <a:buNone/>
              <a:defRPr sz="2700"/>
            </a:lvl8pPr>
            <a:lvl9pPr marL="4876678" indent="0">
              <a:buNone/>
              <a:defRPr sz="27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406" y="5368581"/>
            <a:ext cx="7314248" cy="805049"/>
          </a:xfrm>
        </p:spPr>
        <p:txBody>
          <a:bodyPr/>
          <a:lstStyle>
            <a:lvl1pPr marL="0" indent="0">
              <a:buNone/>
              <a:defRPr sz="1900"/>
            </a:lvl1pPr>
            <a:lvl2pPr marL="609585" indent="0">
              <a:buNone/>
              <a:defRPr sz="1600"/>
            </a:lvl2pPr>
            <a:lvl3pPr marL="1219170" indent="0">
              <a:buNone/>
              <a:defRPr sz="1300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8049" y="274702"/>
            <a:ext cx="2742843" cy="585288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521" y="274702"/>
            <a:ext cx="8025355" cy="585288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7"/>
          <p:cNvSpPr/>
          <p:nvPr/>
        </p:nvSpPr>
        <p:spPr>
          <a:xfrm>
            <a:off x="0" y="685959"/>
            <a:ext cx="12190413" cy="10162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/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101773"/>
            <a:ext cx="11342385" cy="492557"/>
          </a:xfrm>
          <a:prstGeom prst="rect">
            <a:avLst/>
          </a:prstGeom>
        </p:spPr>
        <p:txBody>
          <a:bodyPr anchor="t" anchorCtr="1">
            <a:spAutoFit/>
          </a:bodyPr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8" name="Picture 2" descr="Главная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3446" y="0"/>
            <a:ext cx="664964" cy="66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fld id="{36D9782F-EDD5-4D48-A76E-C212EFE213D7}" type="slidenum">
              <a:rPr lang="ru-RU" smtClean="0"/>
              <a:pPr algn="r"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981219" y="1261561"/>
            <a:ext cx="6272762" cy="147036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названия</a:t>
            </a:r>
          </a:p>
        </p:txBody>
      </p:sp>
      <p:pic>
        <p:nvPicPr>
          <p:cNvPr id="11" name="Picture 2" descr="Главная"/>
          <p:cNvPicPr>
            <a:picLocks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3446" y="0"/>
            <a:ext cx="664964" cy="665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714224" y="6557594"/>
            <a:ext cx="476189" cy="296871"/>
          </a:xfrm>
          <a:prstGeom prst="rect">
            <a:avLst/>
          </a:prstGeom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algn="r">
              <a:defRPr/>
            </a:pPr>
            <a:fld id="{36D9782F-EDD5-4D48-A76E-C212EFE213D7}" type="slidenum">
              <a:rPr lang="ru-RU" smtClean="0"/>
              <a:pPr algn="r"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521" y="274701"/>
            <a:ext cx="10971372" cy="1143265"/>
          </a:xfrm>
          <a:prstGeom prst="rect">
            <a:avLst/>
          </a:prstGeom>
        </p:spPr>
        <p:txBody>
          <a:bodyPr vert="horz" lIns="121917" tIns="60958" rIns="121917" bIns="6095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521" y="1600572"/>
            <a:ext cx="10971372" cy="4527011"/>
          </a:xfrm>
          <a:prstGeom prst="rect">
            <a:avLst/>
          </a:prstGeom>
        </p:spPr>
        <p:txBody>
          <a:bodyPr vert="horz" lIns="121917" tIns="60958" rIns="121917" bIns="6095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520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058" y="6357822"/>
            <a:ext cx="3860297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6463" y="6357822"/>
            <a:ext cx="2844430" cy="36521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52CF87-7378-43D4-AAC3-3C48E6BD12E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121917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.png"/><Relationship Id="rId7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1"/>
          <p:cNvSpPr>
            <a:spLocks noChangeArrowheads="1"/>
          </p:cNvSpPr>
          <p:nvPr/>
        </p:nvSpPr>
        <p:spPr bwMode="auto">
          <a:xfrm>
            <a:off x="0" y="2762560"/>
            <a:ext cx="12190413" cy="95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Algorithms for constructing structural surfaces by geophysical data based on neural networks</a:t>
            </a:r>
          </a:p>
        </p:txBody>
      </p:sp>
      <p:sp>
        <p:nvSpPr>
          <p:cNvPr id="4" name="Прямоугольник 1"/>
          <p:cNvSpPr>
            <a:spLocks noChangeArrowheads="1"/>
          </p:cNvSpPr>
          <p:nvPr/>
        </p:nvSpPr>
        <p:spPr bwMode="auto">
          <a:xfrm>
            <a:off x="186821" y="-34998"/>
            <a:ext cx="11582007" cy="707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Lomonosov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Moscow State University</a:t>
            </a:r>
          </a:p>
          <a:p>
            <a:pPr algn="ctr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Faculty of geology, Department of Geophysics</a:t>
            </a:r>
            <a:endParaRPr lang="ru-RU" sz="20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1"/>
          <p:cNvSpPr>
            <a:spLocks noChangeArrowheads="1"/>
          </p:cNvSpPr>
          <p:nvPr/>
        </p:nvSpPr>
        <p:spPr bwMode="auto">
          <a:xfrm>
            <a:off x="8543478" y="4581922"/>
            <a:ext cx="3646935" cy="2677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Shklyaruk A.D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algn="ctr"/>
            <a:r>
              <a:rPr lang="en-US" sz="2100" i="1" dirty="0" err="1" smtClean="0">
                <a:latin typeface="Times New Roman" pitchFamily="18" charset="0"/>
                <a:cs typeface="Times New Roman" pitchFamily="18" charset="0"/>
              </a:rPr>
              <a:t>Kuznetsov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K.M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algn="ctr"/>
            <a:r>
              <a:rPr lang="en-US" sz="2100" i="1" dirty="0" err="1" smtClean="0">
                <a:latin typeface="Times New Roman" pitchFamily="18" charset="0"/>
                <a:cs typeface="Times New Roman" pitchFamily="18" charset="0"/>
              </a:rPr>
              <a:t>Arutyunyan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D.A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.,</a:t>
            </a:r>
          </a:p>
          <a:p>
            <a:pPr algn="ctr"/>
            <a:r>
              <a:rPr lang="en-US" sz="2100" i="1" dirty="0" err="1" smtClean="0">
                <a:latin typeface="Times New Roman" pitchFamily="18" charset="0"/>
                <a:cs typeface="Times New Roman" pitchFamily="18" charset="0"/>
              </a:rPr>
              <a:t>Lygin</a:t>
            </a:r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100" i="1" dirty="0">
                <a:latin typeface="Times New Roman" pitchFamily="18" charset="0"/>
                <a:cs typeface="Times New Roman" pitchFamily="18" charset="0"/>
              </a:rPr>
              <a:t>I.V.</a:t>
            </a:r>
          </a:p>
          <a:p>
            <a:pPr algn="ctr"/>
            <a:endParaRPr lang="en-US" sz="21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100" i="1" dirty="0" smtClean="0">
                <a:latin typeface="Times New Roman" pitchFamily="18" charset="0"/>
                <a:cs typeface="Times New Roman" pitchFamily="18" charset="0"/>
              </a:rPr>
              <a:t>E-mail: alexsh9898@gmail.com</a:t>
            </a:r>
          </a:p>
          <a:p>
            <a:pPr algn="ctr"/>
            <a:endParaRPr lang="en-US" sz="21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100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806541" y="0"/>
            <a:ext cx="235125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https://encrypted-tbn0.gstatic.com/images?q=tbn:ANd9GcRMZ-X9OS58ehjCRlFMSFFo3Yhhh6mBzjiDjQ&amp;usqp=CAU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160" t="10080" r="12641" b="36161"/>
          <a:stretch>
            <a:fillRect/>
          </a:stretch>
        </p:blipFill>
        <p:spPr bwMode="auto">
          <a:xfrm>
            <a:off x="0" y="-1"/>
            <a:ext cx="910630" cy="7285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4"/>
          <p:cNvSpPr txBox="1">
            <a:spLocks/>
          </p:cNvSpPr>
          <p:nvPr/>
        </p:nvSpPr>
        <p:spPr>
          <a:xfrm>
            <a:off x="0" y="101773"/>
            <a:ext cx="12192000" cy="492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3000" dirty="0">
                <a:latin typeface="Times New Roman" pitchFamily="18" charset="0"/>
                <a:ea typeface="+mj-ea"/>
                <a:cs typeface="Times New Roman" pitchFamily="18" charset="0"/>
              </a:rPr>
              <a:t>Introduction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2" name="Rectangle 4"/>
          <p:cNvSpPr>
            <a:spLocks noChangeArrowheads="1"/>
          </p:cNvSpPr>
          <p:nvPr/>
        </p:nvSpPr>
        <p:spPr bwMode="auto">
          <a:xfrm>
            <a:off x="0" y="974725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0" y="133985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736463" y="6357822"/>
            <a:ext cx="2844430" cy="365210"/>
          </a:xfrm>
        </p:spPr>
        <p:txBody>
          <a:bodyPr/>
          <a:lstStyle/>
          <a:p>
            <a:pPr algn="r">
              <a:defRPr/>
            </a:pPr>
            <a:fld id="{36D9782F-EDD5-4D48-A76E-C212EFE213D7}" type="slidenum">
              <a:rPr lang="ru-RU" smtClean="0"/>
              <a:pPr algn="r">
                <a:defRPr/>
              </a:pPr>
              <a:t>2</a:t>
            </a:fld>
            <a:endParaRPr lang="ru-RU" dirty="0"/>
          </a:p>
        </p:txBody>
      </p:sp>
      <p:pic>
        <p:nvPicPr>
          <p:cNvPr id="2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6541" y="0"/>
            <a:ext cx="235125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Picture 5" descr="https://encrypted-tbn0.gstatic.com/images?q=tbn:ANd9GcRMZ-X9OS58ehjCRlFMSFFo3Yhhh6mBzjiDjQ&amp;usqp=CAU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160" t="10080" r="12641" b="36161"/>
          <a:stretch>
            <a:fillRect/>
          </a:stretch>
        </p:blipFill>
        <p:spPr bwMode="auto">
          <a:xfrm>
            <a:off x="0" y="-1"/>
            <a:ext cx="910630" cy="728503"/>
          </a:xfrm>
          <a:prstGeom prst="rect">
            <a:avLst/>
          </a:prstGeom>
          <a:noFill/>
        </p:spPr>
      </p:pic>
      <p:sp>
        <p:nvSpPr>
          <p:cNvPr id="19" name="Прямоугольник 18"/>
          <p:cNvSpPr/>
          <p:nvPr/>
        </p:nvSpPr>
        <p:spPr>
          <a:xfrm>
            <a:off x="327447" y="1053336"/>
            <a:ext cx="5277176" cy="532453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stage of small and medium-scale geological and geophysical studies, in addition to seismic exploration, methods of potential fields (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gravimetry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magnetometry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are usually actively used. These methods, in contrast to the profile seismic observations, taking into account modern satellite and aviation technologies, provide a high-quality areal density and magnetic characteristics of the study area. The main tasks of modern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gravimetry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magnetometry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include the task of constructing areal models, contrasting in density and magnetization of surfaces. Among a large number of algorithmic solutions, the most effective are methods using an integrated approach, in which seismic data on the morphology of reflecting horizon is used as a reference.</a:t>
            </a:r>
            <a:endParaRPr lang="ru-RU" sz="1000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5973542" y="1715604"/>
            <a:ext cx="5908543" cy="13234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180000" algn="just"/>
            <a:r>
              <a:rPr lang="en-US" sz="2000" b="1" i="1" u="sng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neural network</a:t>
            </a:r>
            <a:r>
              <a:rPr lang="en-US" sz="2000" b="1" i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 distributed parallel processor consisting of elementary information processing units (neurons) that accumulate experimental knowledge and provide it for further processing using synapses.</a:t>
            </a:r>
            <a:endParaRPr lang="ru-RU" sz="2000" b="1" i="1" dirty="0">
              <a:solidFill>
                <a:sysClr val="windowText" lastClr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Группа 1"/>
          <p:cNvGrpSpPr/>
          <p:nvPr/>
        </p:nvGrpSpPr>
        <p:grpSpPr>
          <a:xfrm>
            <a:off x="5834949" y="3585978"/>
            <a:ext cx="6088095" cy="2835421"/>
            <a:chOff x="2810496" y="1941625"/>
            <a:chExt cx="2295938" cy="1069292"/>
          </a:xfrm>
        </p:grpSpPr>
        <p:grpSp>
          <p:nvGrpSpPr>
            <p:cNvPr id="23" name="Группа 22"/>
            <p:cNvGrpSpPr/>
            <p:nvPr/>
          </p:nvGrpSpPr>
          <p:grpSpPr>
            <a:xfrm>
              <a:off x="2854846" y="1941625"/>
              <a:ext cx="2211718" cy="1069292"/>
              <a:chOff x="2263962" y="1757992"/>
              <a:chExt cx="2211718" cy="1069292"/>
            </a:xfrm>
          </p:grpSpPr>
          <p:pic>
            <p:nvPicPr>
              <p:cNvPr id="24" name="Рисунок 23" descr="C:\SSD\Бакалаврская\Рисунки\3-artificial_neuron_model.png"/>
              <p:cNvPicPr/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271878" y="1790143"/>
                <a:ext cx="2183084" cy="1037141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5" name="Прямоугольник 24"/>
              <p:cNvSpPr/>
              <p:nvPr/>
            </p:nvSpPr>
            <p:spPr>
              <a:xfrm>
                <a:off x="2263962" y="1821295"/>
                <a:ext cx="309693" cy="1218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2000"/>
              </a:p>
            </p:txBody>
          </p:sp>
          <p:sp>
            <p:nvSpPr>
              <p:cNvPr id="26" name="Прямоугольник 25"/>
              <p:cNvSpPr/>
              <p:nvPr/>
            </p:nvSpPr>
            <p:spPr>
              <a:xfrm>
                <a:off x="2587972" y="1757992"/>
                <a:ext cx="309693" cy="1218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dirty="0"/>
              </a:p>
            </p:txBody>
          </p:sp>
          <p:sp>
            <p:nvSpPr>
              <p:cNvPr id="27" name="Прямоугольник 26"/>
              <p:cNvSpPr/>
              <p:nvPr/>
            </p:nvSpPr>
            <p:spPr>
              <a:xfrm>
                <a:off x="3554206" y="2031946"/>
                <a:ext cx="404384" cy="16070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8" name="Прямоугольник 27"/>
              <p:cNvSpPr/>
              <p:nvPr/>
            </p:nvSpPr>
            <p:spPr>
              <a:xfrm>
                <a:off x="4165987" y="2360523"/>
                <a:ext cx="309693" cy="1218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Прямоугольник 29"/>
              <p:cNvSpPr/>
              <p:nvPr/>
            </p:nvSpPr>
            <p:spPr>
              <a:xfrm>
                <a:off x="3169791" y="2474759"/>
                <a:ext cx="375620" cy="121805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35" name="TextBox 34"/>
            <p:cNvSpPr txBox="1"/>
            <p:nvPr/>
          </p:nvSpPr>
          <p:spPr>
            <a:xfrm>
              <a:off x="2810496" y="1965163"/>
              <a:ext cx="274716" cy="1308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Inputs</a:t>
              </a:r>
              <a:endParaRPr lang="ru-RU" sz="2000" dirty="0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717000" y="2545915"/>
              <a:ext cx="389434" cy="15088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Outputs</a:t>
              </a:r>
              <a:endParaRPr lang="ru-RU" sz="20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563408" y="3585978"/>
            <a:ext cx="10305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Weights</a:t>
            </a:r>
            <a:endParaRPr lang="ru-RU" sz="2000" dirty="0"/>
          </a:p>
        </p:txBody>
      </p:sp>
      <p:sp>
        <p:nvSpPr>
          <p:cNvPr id="39" name="TextBox 38"/>
          <p:cNvSpPr txBox="1"/>
          <p:nvPr/>
        </p:nvSpPr>
        <p:spPr>
          <a:xfrm>
            <a:off x="9265328" y="4129697"/>
            <a:ext cx="123649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Activation</a:t>
            </a:r>
          </a:p>
          <a:p>
            <a:pPr algn="ctr"/>
            <a:r>
              <a:rPr lang="en-US" sz="2000" dirty="0" smtClean="0"/>
              <a:t>function</a:t>
            </a:r>
            <a:endParaRPr lang="ru-RU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8880525" y="3618590"/>
            <a:ext cx="1142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Neuron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9992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4"/>
          <p:cNvSpPr txBox="1">
            <a:spLocks/>
          </p:cNvSpPr>
          <p:nvPr/>
        </p:nvSpPr>
        <p:spPr>
          <a:xfrm>
            <a:off x="-729860" y="87072"/>
            <a:ext cx="12192000" cy="49255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914400">
              <a:lnSpc>
                <a:spcPct val="90000"/>
              </a:lnSpc>
              <a:spcBef>
                <a:spcPct val="0"/>
              </a:spcBef>
              <a:defRPr/>
            </a:pPr>
            <a:r>
              <a:rPr lang="en-US" sz="3000" dirty="0">
                <a:solidFill>
                  <a:prstClr val="black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Reconstruction of structural surfaces by potential fields</a:t>
            </a:r>
            <a:endParaRPr kumimoji="0" lang="ru-RU" sz="3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1" name="Rectangle 3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4" name="Rectangle 7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8" name="Номер слайда 2"/>
          <p:cNvSpPr>
            <a:spLocks noGrp="1"/>
          </p:cNvSpPr>
          <p:nvPr>
            <p:ph type="sldNum" sz="quarter" idx="10"/>
          </p:nvPr>
        </p:nvSpPr>
        <p:spPr>
          <a:xfrm>
            <a:off x="8736463" y="6357822"/>
            <a:ext cx="2844430" cy="365210"/>
          </a:xfrm>
        </p:spPr>
        <p:txBody>
          <a:bodyPr/>
          <a:lstStyle/>
          <a:p>
            <a:pPr algn="r">
              <a:defRPr/>
            </a:pPr>
            <a:fld id="{36D9782F-EDD5-4D48-A76E-C212EFE213D7}" type="slidenum">
              <a:rPr lang="ru-RU" smtClean="0"/>
              <a:pPr algn="r">
                <a:defRPr/>
              </a:pPr>
              <a:t>3</a:t>
            </a:fld>
            <a:endParaRPr lang="ru-RU" dirty="0"/>
          </a:p>
        </p:txBody>
      </p:sp>
      <p:pic>
        <p:nvPicPr>
          <p:cNvPr id="1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6541" y="0"/>
            <a:ext cx="235125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5" descr="https://encrypted-tbn0.gstatic.com/images?q=tbn:ANd9GcRMZ-X9OS58ehjCRlFMSFFo3Yhhh6mBzjiDjQ&amp;usqp=CAU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160" t="10080" r="12641" b="36161"/>
          <a:stretch>
            <a:fillRect/>
          </a:stretch>
        </p:blipFill>
        <p:spPr bwMode="auto">
          <a:xfrm>
            <a:off x="0" y="-1"/>
            <a:ext cx="910630" cy="728503"/>
          </a:xfrm>
          <a:prstGeom prst="rect">
            <a:avLst/>
          </a:prstGeom>
          <a:noFill/>
        </p:spPr>
      </p:pic>
      <p:sp>
        <p:nvSpPr>
          <p:cNvPr id="66" name="Прямоугольник 65"/>
          <p:cNvSpPr/>
          <p:nvPr/>
        </p:nvSpPr>
        <p:spPr>
          <a:xfrm>
            <a:off x="4048953" y="3917291"/>
            <a:ext cx="4082550" cy="1754326"/>
          </a:xfrm>
          <a:prstGeom prst="rect">
            <a:avLst/>
          </a:prstGeom>
          <a:gradFill flip="none" rotWithShape="1">
            <a:gsLst>
              <a:gs pos="0">
                <a:srgbClr val="5B9BD5">
                  <a:lumMod val="60000"/>
                  <a:lumOff val="40000"/>
                  <a:tint val="66000"/>
                  <a:satMod val="160000"/>
                </a:srgbClr>
              </a:gs>
              <a:gs pos="50000">
                <a:srgbClr val="5B9BD5">
                  <a:lumMod val="60000"/>
                  <a:lumOff val="40000"/>
                  <a:tint val="44500"/>
                  <a:satMod val="160000"/>
                </a:srgbClr>
              </a:gs>
              <a:gs pos="100000">
                <a:srgbClr val="5B9BD5">
                  <a:lumMod val="60000"/>
                  <a:lumOff val="40000"/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lvl="0" indent="-720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Linear regression;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720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Regression based on Gaussian processes;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720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Regression tree;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720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Random forest</a:t>
            </a:r>
            <a:r>
              <a:rPr lang="ru-RU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720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Neural networks</a:t>
            </a: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indent="-72000" algn="just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n-US" sz="18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and etc.</a:t>
            </a:r>
            <a:endParaRPr lang="ru-RU" sz="18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133363" y="2974043"/>
            <a:ext cx="1844159" cy="584775"/>
          </a:xfrm>
          <a:prstGeom prst="rect">
            <a:avLst/>
          </a:prstGeom>
          <a:gradFill flip="none" rotWithShape="1">
            <a:gsLst>
              <a:gs pos="0">
                <a:srgbClr val="5B9BD5">
                  <a:tint val="66000"/>
                  <a:satMod val="160000"/>
                </a:srgbClr>
              </a:gs>
              <a:gs pos="50000">
                <a:srgbClr val="5B9BD5">
                  <a:tint val="44500"/>
                  <a:satMod val="160000"/>
                </a:srgbClr>
              </a:gs>
              <a:gs pos="100000">
                <a:srgbClr val="5B9BD5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sz="3200" dirty="0"/>
              <a:t>Algorithm</a:t>
            </a:r>
            <a:endParaRPr lang="ru-RU" sz="3200" dirty="0"/>
          </a:p>
        </p:txBody>
      </p:sp>
      <p:sp>
        <p:nvSpPr>
          <p:cNvPr id="68" name="TextBox 67"/>
          <p:cNvSpPr txBox="1"/>
          <p:nvPr/>
        </p:nvSpPr>
        <p:spPr>
          <a:xfrm>
            <a:off x="9695606" y="3384953"/>
            <a:ext cx="856325" cy="369332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sz="1800" dirty="0"/>
              <a:t>Output</a:t>
            </a:r>
            <a:endParaRPr lang="ru-RU" sz="1800" dirty="0"/>
          </a:p>
        </p:txBody>
      </p:sp>
      <p:sp>
        <p:nvSpPr>
          <p:cNvPr id="69" name="TextBox 68"/>
          <p:cNvSpPr txBox="1"/>
          <p:nvPr/>
        </p:nvSpPr>
        <p:spPr>
          <a:xfrm>
            <a:off x="1536230" y="1334220"/>
            <a:ext cx="684803" cy="369332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en-US" sz="1800" dirty="0"/>
              <a:t>Input</a:t>
            </a:r>
            <a:endParaRPr lang="ru-RU" sz="1800" dirty="0"/>
          </a:p>
        </p:txBody>
      </p:sp>
      <p:pic>
        <p:nvPicPr>
          <p:cNvPr id="70" name="Рисунок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676" y="3804098"/>
            <a:ext cx="3813281" cy="1800000"/>
          </a:xfrm>
          <a:prstGeom prst="rect">
            <a:avLst/>
          </a:prstGeom>
        </p:spPr>
      </p:pic>
      <p:grpSp>
        <p:nvGrpSpPr>
          <p:cNvPr id="71" name="Группа 70"/>
          <p:cNvGrpSpPr/>
          <p:nvPr/>
        </p:nvGrpSpPr>
        <p:grpSpPr>
          <a:xfrm>
            <a:off x="109042" y="1754909"/>
            <a:ext cx="3810001" cy="4555205"/>
            <a:chOff x="109042" y="2166271"/>
            <a:chExt cx="3810001" cy="4555205"/>
          </a:xfrm>
        </p:grpSpPr>
        <p:pic>
          <p:nvPicPr>
            <p:cNvPr id="72" name="Рисунок 71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9" b="5753"/>
            <a:stretch/>
          </p:blipFill>
          <p:spPr>
            <a:xfrm>
              <a:off x="514010" y="5142569"/>
              <a:ext cx="3036198" cy="1465051"/>
            </a:xfrm>
            <a:prstGeom prst="rect">
              <a:avLst/>
            </a:prstGeom>
          </p:spPr>
        </p:pic>
        <p:pic>
          <p:nvPicPr>
            <p:cNvPr id="73" name="Рисунок 7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694" b="6383"/>
            <a:stretch/>
          </p:blipFill>
          <p:spPr>
            <a:xfrm>
              <a:off x="573206" y="2169429"/>
              <a:ext cx="2880000" cy="1500838"/>
            </a:xfrm>
            <a:prstGeom prst="rect">
              <a:avLst/>
            </a:prstGeom>
          </p:spPr>
        </p:pic>
        <p:pic>
          <p:nvPicPr>
            <p:cNvPr id="74" name="Рисунок 73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034" b="7094"/>
            <a:stretch/>
          </p:blipFill>
          <p:spPr>
            <a:xfrm>
              <a:off x="531711" y="3675453"/>
              <a:ext cx="2880000" cy="1452739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1214186" y="4233240"/>
              <a:ext cx="1237839" cy="307777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rtlCol="0">
              <a:spAutoFit/>
            </a:bodyPr>
            <a:lstStyle/>
            <a:p>
              <a:pPr lvl="0" algn="ctr" defTabSz="914400"/>
              <a:r>
                <a:rPr lang="en-US" sz="1400" kern="0" dirty="0">
                  <a:solidFill>
                    <a:prstClr val="black"/>
                  </a:solidFill>
                  <a:latin typeface="Times New Roman" panose="02020603050405020304"/>
                </a:rPr>
                <a:t>Magnetic field</a:t>
              </a:r>
            </a:p>
          </p:txBody>
        </p:sp>
        <p:sp>
          <p:nvSpPr>
            <p:cNvPr id="76" name="Прямоугольник 75"/>
            <p:cNvSpPr/>
            <p:nvPr/>
          </p:nvSpPr>
          <p:spPr>
            <a:xfrm>
              <a:off x="109042" y="2166271"/>
              <a:ext cx="3810001" cy="4555205"/>
            </a:xfrm>
            <a:prstGeom prst="rect">
              <a:avLst/>
            </a:prstGeom>
            <a:noFill/>
            <a:ln w="28575" cap="flat" cmpd="sng" algn="ctr">
              <a:solidFill>
                <a:srgbClr val="00B05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7" name="Прямоугольник 76"/>
            <p:cNvSpPr/>
            <p:nvPr/>
          </p:nvSpPr>
          <p:spPr>
            <a:xfrm>
              <a:off x="220980" y="5115461"/>
              <a:ext cx="3534943" cy="1521913"/>
            </a:xfrm>
            <a:prstGeom prst="rect">
              <a:avLst/>
            </a:prstGeom>
            <a:noFill/>
            <a:ln w="2857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291018" y="2785443"/>
              <a:ext cx="1106392" cy="307777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none" rtlCol="0">
              <a:spAutoFit/>
            </a:bodyPr>
            <a:lstStyle/>
            <a:p>
              <a:pPr lvl="0" algn="ctr" defTabSz="914400"/>
              <a:r>
                <a:rPr lang="en-US" sz="1400" kern="0" dirty="0" smtClean="0">
                  <a:solidFill>
                    <a:prstClr val="black"/>
                  </a:solidFill>
                  <a:latin typeface="Times New Roman" panose="02020603050405020304"/>
                </a:rPr>
                <a:t>Gravity field</a:t>
              </a:r>
              <a:endParaRPr lang="en-US" sz="1400" kern="0" dirty="0">
                <a:solidFill>
                  <a:prstClr val="black"/>
                </a:solidFill>
                <a:latin typeface="Times New Roman" panose="02020603050405020304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935538" y="5351874"/>
              <a:ext cx="1561162" cy="400110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lvl="0" algn="ctr" defTabSz="914400"/>
              <a:r>
                <a:rPr lang="en-US" sz="1000" kern="0" dirty="0">
                  <a:solidFill>
                    <a:prstClr val="black"/>
                  </a:solidFill>
                  <a:latin typeface="Times New Roman" panose="02020603050405020304"/>
                </a:rPr>
                <a:t>The relief of the bottom of the sedimentary cover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Прямоугольник 79"/>
              <p:cNvSpPr/>
              <p:nvPr/>
            </p:nvSpPr>
            <p:spPr>
              <a:xfrm>
                <a:off x="3960538" y="1350549"/>
                <a:ext cx="8122419" cy="1200329"/>
              </a:xfrm>
              <a:prstGeom prst="rect">
                <a:avLst/>
              </a:prstGeom>
              <a:gradFill flip="none" rotWithShape="1">
                <a:gsLst>
                  <a:gs pos="0">
                    <a:srgbClr val="5B9BD5">
                      <a:lumMod val="60000"/>
                      <a:lumOff val="40000"/>
                      <a:tint val="66000"/>
                      <a:satMod val="160000"/>
                    </a:srgbClr>
                  </a:gs>
                  <a:gs pos="50000">
                    <a:srgbClr val="5B9BD5">
                      <a:lumMod val="60000"/>
                      <a:lumOff val="40000"/>
                      <a:tint val="44500"/>
                      <a:satMod val="160000"/>
                    </a:srgbClr>
                  </a:gs>
                  <a:gs pos="100000">
                    <a:srgbClr val="5B9BD5">
                      <a:lumMod val="60000"/>
                      <a:lumOff val="40000"/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Mathematically, the task is to find the dependence 𝑓 in the equation</a:t>
                </a:r>
                <a:r>
                  <a:rPr 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: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1800" i="1">
                        <a:latin typeface="Cambria Math" panose="02040503050406030204" pitchFamily="18" charset="0"/>
                      </a:rPr>
                      <m:t>𝐻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 baseline="-2500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,…</m:t>
                    </m:r>
                    <m:r>
                      <a:rPr lang="en-US" sz="1800" i="1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800" i="1" baseline="-2500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8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ru-RU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</a:p>
              <a:p>
                <a:pPr algn="just"/>
                <a:r>
                  <a:rPr lang="en-US" sz="18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where 𝐻 is the depth of the reflecting horizon, 𝑥1, 𝑥2,… 𝑥𝑖 - input data. Having received the dependence, you can restore the target horizon over the entire study area.</a:t>
                </a:r>
                <a:endParaRPr lang="ru-RU" sz="18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0" name="Прямоугольник 7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0538" y="1350549"/>
                <a:ext cx="8122419" cy="1200329"/>
              </a:xfrm>
              <a:prstGeom prst="rect">
                <a:avLst/>
              </a:prstGeom>
              <a:blipFill>
                <a:blip r:embed="rId8"/>
                <a:stretch>
                  <a:fillRect l="-676" t="-3571" r="-601" b="-76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Прямоугольник 80"/>
          <p:cNvSpPr/>
          <p:nvPr/>
        </p:nvSpPr>
        <p:spPr>
          <a:xfrm>
            <a:off x="3068554" y="4749088"/>
            <a:ext cx="506371" cy="95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2" name="TextBox 81"/>
          <p:cNvSpPr txBox="1"/>
          <p:nvPr/>
        </p:nvSpPr>
        <p:spPr>
          <a:xfrm>
            <a:off x="3068554" y="4713095"/>
            <a:ext cx="53853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 smtClean="0"/>
              <a:t>Depth, m</a:t>
            </a:r>
            <a:endParaRPr lang="ru-RU" sz="700" dirty="0"/>
          </a:p>
        </p:txBody>
      </p:sp>
      <p:sp>
        <p:nvSpPr>
          <p:cNvPr id="83" name="Прямоугольник 82"/>
          <p:cNvSpPr/>
          <p:nvPr/>
        </p:nvSpPr>
        <p:spPr>
          <a:xfrm>
            <a:off x="3129551" y="3284584"/>
            <a:ext cx="282160" cy="912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4" name="TextBox 83"/>
          <p:cNvSpPr txBox="1"/>
          <p:nvPr/>
        </p:nvSpPr>
        <p:spPr>
          <a:xfrm>
            <a:off x="3083672" y="3238649"/>
            <a:ext cx="40427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/>
              <a:t>Ta, </a:t>
            </a:r>
            <a:r>
              <a:rPr lang="en-US" sz="700" dirty="0" err="1"/>
              <a:t>n</a:t>
            </a:r>
            <a:r>
              <a:rPr lang="en-US" sz="700" dirty="0" err="1" smtClean="0"/>
              <a:t>T</a:t>
            </a:r>
            <a:endParaRPr lang="ru-RU" sz="700" dirty="0"/>
          </a:p>
        </p:txBody>
      </p:sp>
      <p:sp>
        <p:nvSpPr>
          <p:cNvPr id="85" name="Прямоугольник 84"/>
          <p:cNvSpPr/>
          <p:nvPr/>
        </p:nvSpPr>
        <p:spPr>
          <a:xfrm>
            <a:off x="3104030" y="1787808"/>
            <a:ext cx="363561" cy="947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TextBox 85"/>
          <p:cNvSpPr txBox="1"/>
          <p:nvPr/>
        </p:nvSpPr>
        <p:spPr>
          <a:xfrm>
            <a:off x="3027566" y="1735785"/>
            <a:ext cx="51648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 smtClean="0">
                <a:sym typeface="Symbol" panose="05050102010706020507" pitchFamily="18" charset="2"/>
              </a:rPr>
              <a:t></a:t>
            </a:r>
            <a:r>
              <a:rPr lang="en-US" sz="700" dirty="0" smtClean="0"/>
              <a:t>g, </a:t>
            </a:r>
            <a:r>
              <a:rPr lang="en-US" sz="700" dirty="0" err="1" smtClean="0"/>
              <a:t>mGal</a:t>
            </a:r>
            <a:endParaRPr lang="ru-RU" sz="700" dirty="0"/>
          </a:p>
        </p:txBody>
      </p:sp>
      <p:sp>
        <p:nvSpPr>
          <p:cNvPr id="87" name="Прямоугольник 86"/>
          <p:cNvSpPr/>
          <p:nvPr/>
        </p:nvSpPr>
        <p:spPr>
          <a:xfrm>
            <a:off x="11515605" y="3821878"/>
            <a:ext cx="578379" cy="9541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8" name="TextBox 87"/>
          <p:cNvSpPr txBox="1"/>
          <p:nvPr/>
        </p:nvSpPr>
        <p:spPr>
          <a:xfrm>
            <a:off x="11539545" y="3754285"/>
            <a:ext cx="57606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 smtClean="0"/>
              <a:t>Depth, m</a:t>
            </a:r>
            <a:endParaRPr lang="ru-RU" sz="800" dirty="0"/>
          </a:p>
        </p:txBody>
      </p:sp>
    </p:spTree>
    <p:extLst>
      <p:ext uri="{BB962C8B-B14F-4D97-AF65-F5344CB8AC3E}">
        <p14:creationId xmlns:p14="http://schemas.microsoft.com/office/powerpoint/2010/main" val="99929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1773"/>
            <a:ext cx="11342385" cy="584771"/>
          </a:xfrm>
        </p:spPr>
        <p:txBody>
          <a:bodyPr/>
          <a:lstStyle/>
          <a:p>
            <a:r>
              <a:rPr lang="en-US" sz="3000" dirty="0"/>
              <a:t>Initial data</a:t>
            </a:r>
            <a:endParaRPr lang="ru-RU" sz="3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fld id="{36D9782F-EDD5-4D48-A76E-C212EFE213D7}" type="slidenum">
              <a:rPr lang="ru-RU" smtClean="0"/>
              <a:pPr algn="r">
                <a:defRPr/>
              </a:pPr>
              <a:t>4</a:t>
            </a:fld>
            <a:endParaRPr lang="ru-RU" dirty="0"/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6541" y="0"/>
            <a:ext cx="235125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5" descr="https://encrypted-tbn0.gstatic.com/images?q=tbn:ANd9GcRMZ-X9OS58ehjCRlFMSFFo3Yhhh6mBzjiDjQ&amp;usqp=CAU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160" t="10080" r="12641" b="36161"/>
          <a:stretch>
            <a:fillRect/>
          </a:stretch>
        </p:blipFill>
        <p:spPr bwMode="auto">
          <a:xfrm>
            <a:off x="0" y="-1"/>
            <a:ext cx="910630" cy="728503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55033" y="4070275"/>
            <a:ext cx="6096418" cy="255454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180000" algn="just">
              <a:spcAft>
                <a:spcPts val="0"/>
              </a:spcAft>
            </a:pP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course of the work, several configurations of neural networks were considered. The result with the smallest residual is provided by a two-layer neural network with 30 and 3 neurons in the first and second layers, respectively. As an input signal for a neural network, 12 fields (gravitational and magnetic fields and their </a:t>
            </a:r>
            <a:r>
              <a:rPr lang="en-US" sz="2000" dirty="0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transformants</a:t>
            </a:r>
            <a:r>
              <a:rPr lang="en-US" sz="20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and 3 reflecting horizons located at different depths are considered.</a:t>
            </a:r>
            <a:endParaRPr lang="ru-RU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 descr="C:\Морские технологии\Картинки\Буге.pn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0" t="19356" r="2460" b="21654"/>
          <a:stretch/>
        </p:blipFill>
        <p:spPr bwMode="auto">
          <a:xfrm>
            <a:off x="91771" y="837866"/>
            <a:ext cx="5765253" cy="32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Рисунок 7" descr="C:\Морские технологии\Картинки\Магн.pn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2" t="18752" r="2203" b="21654"/>
          <a:stretch/>
        </p:blipFill>
        <p:spPr bwMode="auto">
          <a:xfrm>
            <a:off x="6167214" y="837866"/>
            <a:ext cx="5723213" cy="324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Рисунок 8" descr="C:\Users\alexs\OneDrive\Рабочий стол\Морские технологии\Картинки\Нейронка.pn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" r="528"/>
          <a:stretch/>
        </p:blipFill>
        <p:spPr bwMode="auto">
          <a:xfrm>
            <a:off x="6344697" y="4509914"/>
            <a:ext cx="5717458" cy="16028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Прямоугольник 9"/>
          <p:cNvSpPr/>
          <p:nvPr/>
        </p:nvSpPr>
        <p:spPr>
          <a:xfrm>
            <a:off x="5298476" y="860321"/>
            <a:ext cx="558547" cy="1932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174158" y="818241"/>
            <a:ext cx="75706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>
                <a:sym typeface="Symbol" panose="05050102010706020507" pitchFamily="18" charset="2"/>
              </a:rPr>
              <a:t></a:t>
            </a:r>
            <a:r>
              <a:rPr lang="en-US" sz="1200" dirty="0" smtClean="0"/>
              <a:t>g, </a:t>
            </a:r>
            <a:r>
              <a:rPr lang="en-US" sz="1200" dirty="0" err="1" smtClean="0"/>
              <a:t>mGal</a:t>
            </a:r>
            <a:endParaRPr lang="ru-RU" sz="1200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782838" y="3898149"/>
            <a:ext cx="504056" cy="132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2697718" y="3814241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ym typeface="Symbol" panose="05050102010706020507" pitchFamily="18" charset="2"/>
              </a:rPr>
              <a:t>meters</a:t>
            </a:r>
            <a:endParaRPr lang="ru-RU" sz="1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8861471" y="3907962"/>
            <a:ext cx="504056" cy="1322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8776351" y="3824054"/>
            <a:ext cx="55335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 smtClean="0">
                <a:sym typeface="Symbol" panose="05050102010706020507" pitchFamily="18" charset="2"/>
              </a:rPr>
              <a:t>meters</a:t>
            </a:r>
            <a:endParaRPr lang="ru-RU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11339507" y="818241"/>
            <a:ext cx="550920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200" dirty="0" smtClean="0"/>
              <a:t>Ta, </a:t>
            </a:r>
            <a:r>
              <a:rPr lang="en-US" sz="1200" dirty="0" err="1"/>
              <a:t>n</a:t>
            </a:r>
            <a:r>
              <a:rPr lang="en-US" sz="1200" dirty="0" err="1" smtClean="0"/>
              <a:t>T</a:t>
            </a:r>
            <a:endParaRPr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01773"/>
            <a:ext cx="11342385" cy="584771"/>
          </a:xfrm>
        </p:spPr>
        <p:txBody>
          <a:bodyPr/>
          <a:lstStyle/>
          <a:p>
            <a:r>
              <a:rPr lang="en-US" sz="3000" dirty="0"/>
              <a:t>Horizon restoration results</a:t>
            </a:r>
            <a:endParaRPr lang="ru-RU" sz="3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r">
              <a:defRPr/>
            </a:pPr>
            <a:fld id="{36D9782F-EDD5-4D48-A76E-C212EFE213D7}" type="slidenum">
              <a:rPr lang="ru-RU" smtClean="0"/>
              <a:pPr algn="r">
                <a:defRPr/>
              </a:pPr>
              <a:t>5</a:t>
            </a:fld>
            <a:endParaRPr lang="ru-RU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06541" y="0"/>
            <a:ext cx="2351250" cy="68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https://encrypted-tbn0.gstatic.com/images?q=tbn:ANd9GcRMZ-X9OS58ehjCRlFMSFFo3Yhhh6mBzjiDjQ&amp;usqp=CAU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0160" t="10080" r="12641" b="36161"/>
          <a:stretch>
            <a:fillRect/>
          </a:stretch>
        </p:blipFill>
        <p:spPr bwMode="auto">
          <a:xfrm>
            <a:off x="0" y="-1"/>
            <a:ext cx="910630" cy="728503"/>
          </a:xfrm>
          <a:prstGeom prst="rect">
            <a:avLst/>
          </a:prstGeom>
          <a:noFill/>
        </p:spPr>
      </p:pic>
      <p:pic>
        <p:nvPicPr>
          <p:cNvPr id="13" name="Рисунок 12" descr="C:\Морские технологии\Картинки\G.png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56" t="18755" r="2203" b="21347"/>
          <a:stretch/>
        </p:blipFill>
        <p:spPr bwMode="auto">
          <a:xfrm>
            <a:off x="118542" y="981762"/>
            <a:ext cx="3771678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Рисунок 13" descr="C:\Морские технологии\Картинки\Ha.png"/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25" t="19395" r="2141" b="22034"/>
          <a:stretch/>
        </p:blipFill>
        <p:spPr bwMode="auto">
          <a:xfrm>
            <a:off x="4174020" y="960534"/>
            <a:ext cx="3865402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Рисунок 14" descr="C:\Морские технологии\Картинки\T1.png"/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53" t="18815" r="1923" b="21777"/>
          <a:stretch/>
        </p:blipFill>
        <p:spPr bwMode="auto">
          <a:xfrm>
            <a:off x="8111430" y="965235"/>
            <a:ext cx="3817023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Рисунок 15" descr="C:\Морские технологии\Картинки\G_neur.png"/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08" t="18999" r="1762" b="21814"/>
          <a:stretch/>
        </p:blipFill>
        <p:spPr bwMode="auto">
          <a:xfrm>
            <a:off x="46534" y="3642651"/>
            <a:ext cx="3847883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7" name="Рисунок 16" descr="C:\Морские технологии\Картинки\Ha_neur.png"/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2" t="19519" r="1995" b="21638"/>
          <a:stretch/>
        </p:blipFill>
        <p:spPr bwMode="auto">
          <a:xfrm>
            <a:off x="3989291" y="3666440"/>
            <a:ext cx="3866093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8" name="Рисунок 17" descr="C:\Морские технологии\Картинки\T1_neur.png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2" t="18971" r="1539" b="21915"/>
          <a:stretch/>
        </p:blipFill>
        <p:spPr bwMode="auto">
          <a:xfrm>
            <a:off x="8047746" y="3674152"/>
            <a:ext cx="3868905" cy="216000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19" name="Прямая со стрелкой 18"/>
          <p:cNvCxnSpPr/>
          <p:nvPr/>
        </p:nvCxnSpPr>
        <p:spPr>
          <a:xfrm flipH="1">
            <a:off x="2061258" y="3151952"/>
            <a:ext cx="1" cy="6943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 flipH="1">
            <a:off x="6158658" y="3151952"/>
            <a:ext cx="1" cy="6943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flipH="1">
            <a:off x="10055646" y="3151952"/>
            <a:ext cx="1" cy="694382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/>
          <p:cNvSpPr/>
          <p:nvPr/>
        </p:nvSpPr>
        <p:spPr>
          <a:xfrm>
            <a:off x="46534" y="5918829"/>
            <a:ext cx="11012129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tint val="66000"/>
                  <a:satMod val="160000"/>
                </a:schemeClr>
              </a:gs>
              <a:gs pos="50000">
                <a:schemeClr val="accent1">
                  <a:lumMod val="60000"/>
                  <a:lumOff val="40000"/>
                  <a:tint val="44500"/>
                  <a:satMod val="160000"/>
                </a:schemeClr>
              </a:gs>
              <a:gs pos="100000">
                <a:schemeClr val="accent1">
                  <a:lumMod val="60000"/>
                  <a:lumOff val="40000"/>
                  <a:tint val="23500"/>
                  <a:satMod val="160000"/>
                </a:schemeClr>
              </a:gs>
            </a:gsLst>
            <a:lin ang="16200000" scaled="1"/>
            <a:tileRect/>
          </a:gradFill>
        </p:spPr>
        <p:txBody>
          <a:bodyPr wrap="square">
            <a:spAutoFit/>
          </a:bodyPr>
          <a:lstStyle/>
          <a:p>
            <a:pPr indent="180000" algn="just"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train neural networks were used 54,627 points,</a:t>
            </a:r>
            <a:r>
              <a:rPr lang="en-US" sz="16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restoration - 91,343 points, the step between points was 250 meters. Difference maps (the difference between the relief of the reflecting horizons and the reconstructed horizons using a neural network) were calculated to assess the accuracy of the reconstruction. The SD parameter was 20 meters.</a:t>
            </a:r>
            <a:endParaRPr lang="ru-RU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763</TotalTime>
  <Words>475</Words>
  <Application>Microsoft Office PowerPoint</Application>
  <PresentationFormat>Произвольный</PresentationFormat>
  <Paragraphs>51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1" baseType="lpstr">
      <vt:lpstr>Arial</vt:lpstr>
      <vt:lpstr>Calibri</vt:lpstr>
      <vt:lpstr>Cambria Math</vt:lpstr>
      <vt:lpstr>Symbol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Initial data</vt:lpstr>
      <vt:lpstr>Horizon restoration results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Геофизик</dc:creator>
  <cp:lastModifiedBy>Алексей Шклярук</cp:lastModifiedBy>
  <cp:revision>258</cp:revision>
  <dcterms:created xsi:type="dcterms:W3CDTF">2021-02-12T19:43:09Z</dcterms:created>
  <dcterms:modified xsi:type="dcterms:W3CDTF">2021-04-27T10:35:56Z</dcterms:modified>
</cp:coreProperties>
</file>