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14"/>
  </p:notesMasterIdLst>
  <p:sldIdLst>
    <p:sldId id="256" r:id="rId3"/>
    <p:sldId id="296" r:id="rId4"/>
    <p:sldId id="294" r:id="rId5"/>
    <p:sldId id="297" r:id="rId6"/>
    <p:sldId id="300" r:id="rId7"/>
    <p:sldId id="298" r:id="rId8"/>
    <p:sldId id="299" r:id="rId9"/>
    <p:sldId id="303" r:id="rId10"/>
    <p:sldId id="302" r:id="rId11"/>
    <p:sldId id="304" r:id="rId12"/>
    <p:sldId id="305" r:id="rId13"/>
  </p:sldIdLst>
  <p:sldSz cx="9144000" cy="5143500" type="screen16x9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CCCC00"/>
    <a:srgbClr val="996633"/>
    <a:srgbClr val="2E1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de-DE" sz="2400" b="0" strike="noStrike" spc="-1">
                <a:solidFill>
                  <a:srgbClr val="000000"/>
                </a:solidFill>
                <a:latin typeface="Arial"/>
              </a:rPr>
              <a:t>Folie mittels Klicken verschieben</a:t>
            </a: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de-DE" sz="2000" b="0" strike="noStrike" spc="-1">
                <a:latin typeface="Arial"/>
              </a:rPr>
              <a:t>Format der Notizen mittels Klicken bearbeiten</a:t>
            </a:r>
          </a:p>
        </p:txBody>
      </p:sp>
      <p:sp>
        <p:nvSpPr>
          <p:cNvPr id="9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&lt;Kopfzeile&gt;</a:t>
            </a:r>
          </a:p>
        </p:txBody>
      </p:sp>
      <p:sp>
        <p:nvSpPr>
          <p:cNvPr id="91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de-DE" sz="1400" b="0" strike="noStrike" spc="-1">
                <a:latin typeface="Times New Roman"/>
              </a:rPr>
              <a:t>&lt;Datum/Uhrzeit&gt;</a:t>
            </a:r>
          </a:p>
        </p:txBody>
      </p:sp>
      <p:sp>
        <p:nvSpPr>
          <p:cNvPr id="92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de-DE" sz="1400" b="0" strike="noStrike" spc="-1">
                <a:latin typeface="Times New Roman"/>
              </a:rPr>
              <a:t>&lt;Fußzeile&gt;</a:t>
            </a:r>
          </a:p>
        </p:txBody>
      </p:sp>
      <p:sp>
        <p:nvSpPr>
          <p:cNvPr id="93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D9888BE3-397A-4211-A6BB-B6D363347C05}" type="slidenum">
              <a:rPr lang="de-DE" sz="1400" b="0" strike="noStrike" spc="-1">
                <a:latin typeface="Times New Roman"/>
              </a:rPr>
              <a:t>‹#›</a:t>
            </a:fld>
            <a:endParaRPr lang="de-DE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914400" y="4343400"/>
            <a:ext cx="5028840" cy="41144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de-DE" sz="2000" b="0" strike="noStrike" spc="-1" dirty="0">
              <a:latin typeface="Arial"/>
            </a:endParaRPr>
          </a:p>
        </p:txBody>
      </p:sp>
      <p:sp>
        <p:nvSpPr>
          <p:cNvPr id="245" name="TextShape 3"/>
          <p:cNvSpPr txBox="1"/>
          <p:nvPr/>
        </p:nvSpPr>
        <p:spPr>
          <a:xfrm>
            <a:off x="3886200" y="868680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C4087BC3-3876-4662-9BC0-9AE9B58125C7}" type="slidenum">
              <a:rPr lang="de-DE" sz="1000" b="0" strike="noStrike" spc="-1">
                <a:solidFill>
                  <a:srgbClr val="004D95"/>
                </a:solidFill>
                <a:latin typeface="Verdana"/>
                <a:ea typeface="MS PGothic"/>
              </a:rPr>
              <a:t>1</a:t>
            </a:fld>
            <a:endParaRPr lang="de-DE" sz="10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152280" y="1257480"/>
            <a:ext cx="8838720" cy="302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883872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152280" y="228600"/>
            <a:ext cx="8838720" cy="4238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152280" y="283932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681440" y="283932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152280" y="2839320"/>
            <a:ext cx="883872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883872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152280" y="2839320"/>
            <a:ext cx="883872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152280" y="283932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81440" y="283932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140640" y="125748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29360" y="125748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152280" y="283932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body"/>
          </p:nvPr>
        </p:nvSpPr>
        <p:spPr>
          <a:xfrm>
            <a:off x="3140640" y="283932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body"/>
          </p:nvPr>
        </p:nvSpPr>
        <p:spPr>
          <a:xfrm>
            <a:off x="6129360" y="283932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152280" y="1257480"/>
            <a:ext cx="8838720" cy="30286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883872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152280" y="228600"/>
            <a:ext cx="8838720" cy="4238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152280" y="283932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30286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81440" y="283932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152280" y="2839320"/>
            <a:ext cx="883872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883872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152280" y="2839320"/>
            <a:ext cx="883872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81440" y="125748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152280" y="283932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681440" y="2839320"/>
            <a:ext cx="431316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de-DE" sz="2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152280" y="125748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3140640" y="125748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6129360" y="125748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152280" y="283932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 type="body"/>
          </p:nvPr>
        </p:nvSpPr>
        <p:spPr>
          <a:xfrm>
            <a:off x="3140640" y="283932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 type="body"/>
          </p:nvPr>
        </p:nvSpPr>
        <p:spPr>
          <a:xfrm>
            <a:off x="6129360" y="2839320"/>
            <a:ext cx="2845800" cy="14443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w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1"/>
          <p:cNvSpPr/>
          <p:nvPr/>
        </p:nvSpPr>
        <p:spPr>
          <a:xfrm>
            <a:off x="0" y="4563720"/>
            <a:ext cx="9144000" cy="0"/>
          </a:xfrm>
          <a:prstGeom prst="line">
            <a:avLst/>
          </a:prstGeom>
          <a:ln w="6350">
            <a:solidFill>
              <a:srgbClr val="004D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0" name="Bild 10" descr="GFZ-LogoNeu_eng_4c.eps"/>
          <p:cNvPicPr/>
          <p:nvPr/>
        </p:nvPicPr>
        <p:blipFill>
          <a:blip r:embed="rId14"/>
          <a:stretch/>
        </p:blipFill>
        <p:spPr>
          <a:xfrm>
            <a:off x="108000" y="4659480"/>
            <a:ext cx="576000" cy="371160"/>
          </a:xfrm>
          <a:prstGeom prst="rect">
            <a:avLst/>
          </a:prstGeom>
          <a:ln w="0">
            <a:noFill/>
          </a:ln>
        </p:spPr>
      </p:pic>
      <p:pic>
        <p:nvPicPr>
          <p:cNvPr id="2" name="Grafik 2"/>
          <p:cNvPicPr/>
          <p:nvPr/>
        </p:nvPicPr>
        <p:blipFill>
          <a:blip r:embed="rId15"/>
          <a:stretch/>
        </p:blipFill>
        <p:spPr>
          <a:xfrm>
            <a:off x="7905600" y="4803840"/>
            <a:ext cx="1134720" cy="158400"/>
          </a:xfrm>
          <a:prstGeom prst="rect">
            <a:avLst/>
          </a:prstGeom>
          <a:ln w="0">
            <a:noFill/>
          </a:ln>
        </p:spPr>
      </p:pic>
      <p:sp>
        <p:nvSpPr>
          <p:cNvPr id="3" name="CustomShape 2"/>
          <p:cNvSpPr/>
          <p:nvPr/>
        </p:nvSpPr>
        <p:spPr>
          <a:xfrm>
            <a:off x="0" y="1440"/>
            <a:ext cx="9143640" cy="5143320"/>
          </a:xfrm>
          <a:prstGeom prst="rect">
            <a:avLst/>
          </a:prstGeom>
          <a:solidFill>
            <a:srgbClr val="00589C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" name="Line 3"/>
          <p:cNvSpPr/>
          <p:nvPr/>
        </p:nvSpPr>
        <p:spPr>
          <a:xfrm>
            <a:off x="-36360" y="4587840"/>
            <a:ext cx="9288000" cy="0"/>
          </a:xfrm>
          <a:prstGeom prst="line">
            <a:avLst/>
          </a:prstGeom>
          <a:ln w="9525">
            <a:solidFill>
              <a:schemeClr val="bg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" name="Bild 11" descr="GFZ-LogoNeu_eng_neg_1c.eps"/>
          <p:cNvPicPr/>
          <p:nvPr/>
        </p:nvPicPr>
        <p:blipFill>
          <a:blip r:embed="rId16"/>
          <a:stretch/>
        </p:blipFill>
        <p:spPr>
          <a:xfrm>
            <a:off x="108000" y="4659480"/>
            <a:ext cx="587160" cy="37908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4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1542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3200" b="0" strike="noStrike" spc="-1">
                <a:solidFill>
                  <a:srgbClr val="FFFFFF"/>
                </a:solidFill>
                <a:latin typeface="Verdana"/>
                <a:ea typeface="Arial Unicode MS"/>
              </a:rPr>
              <a:t>Titelmasterformat durch Klicken bearbeiten</a:t>
            </a:r>
            <a:endParaRPr lang="de-DE" sz="32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Grafik 7"/>
          <p:cNvPicPr/>
          <p:nvPr/>
        </p:nvPicPr>
        <p:blipFill>
          <a:blip r:embed="rId17"/>
          <a:stretch/>
        </p:blipFill>
        <p:spPr>
          <a:xfrm>
            <a:off x="7812360" y="4744800"/>
            <a:ext cx="1331280" cy="285480"/>
          </a:xfrm>
          <a:prstGeom prst="rect">
            <a:avLst/>
          </a:prstGeom>
          <a:ln w="0">
            <a:noFill/>
          </a:ln>
        </p:spPr>
      </p:pic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000000"/>
                </a:solidFill>
                <a:latin typeface="Verdana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400" b="0" strike="noStrike" spc="-1">
                <a:solidFill>
                  <a:srgbClr val="000000"/>
                </a:solidFill>
                <a:latin typeface="Verdana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200" b="0" strike="noStrike" spc="-1">
                <a:solidFill>
                  <a:srgbClr val="000000"/>
                </a:solidFill>
                <a:latin typeface="Verdana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000" b="0" strike="noStrike" spc="-1">
                <a:solidFill>
                  <a:srgbClr val="808080"/>
                </a:solidFill>
                <a:latin typeface="Verdana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808080"/>
                </a:solidFill>
                <a:latin typeface="Verdana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808080"/>
                </a:solidFill>
                <a:latin typeface="Verdana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solidFill>
                  <a:srgbClr val="808080"/>
                </a:solidFill>
                <a:latin typeface="Verdana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Line 1"/>
          <p:cNvSpPr/>
          <p:nvPr/>
        </p:nvSpPr>
        <p:spPr>
          <a:xfrm>
            <a:off x="0" y="4563720"/>
            <a:ext cx="9144000" cy="0"/>
          </a:xfrm>
          <a:prstGeom prst="line">
            <a:avLst/>
          </a:prstGeom>
          <a:ln w="6350">
            <a:solidFill>
              <a:srgbClr val="004D9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6" name="Bild 10" descr="GFZ-LogoNeu_eng_4c.eps"/>
          <p:cNvPicPr/>
          <p:nvPr/>
        </p:nvPicPr>
        <p:blipFill>
          <a:blip r:embed="rId14"/>
          <a:stretch/>
        </p:blipFill>
        <p:spPr>
          <a:xfrm>
            <a:off x="108000" y="4659480"/>
            <a:ext cx="576000" cy="371160"/>
          </a:xfrm>
          <a:prstGeom prst="rect">
            <a:avLst/>
          </a:prstGeom>
          <a:ln w="0">
            <a:noFill/>
          </a:ln>
        </p:spPr>
      </p:pic>
      <p:pic>
        <p:nvPicPr>
          <p:cNvPr id="47" name="Grafik 2"/>
          <p:cNvPicPr/>
          <p:nvPr/>
        </p:nvPicPr>
        <p:blipFill>
          <a:blip r:embed="rId15"/>
          <a:stretch/>
        </p:blipFill>
        <p:spPr>
          <a:xfrm>
            <a:off x="7905600" y="4803840"/>
            <a:ext cx="1134720" cy="158400"/>
          </a:xfrm>
          <a:prstGeom prst="rect">
            <a:avLst/>
          </a:prstGeom>
          <a:ln w="0">
            <a:noFill/>
          </a:ln>
        </p:spPr>
      </p:pic>
      <p:sp>
        <p:nvSpPr>
          <p:cNvPr id="48" name="PlaceHolder 2"/>
          <p:cNvSpPr>
            <a:spLocks noGrp="1"/>
          </p:cNvSpPr>
          <p:nvPr>
            <p:ph type="title"/>
          </p:nvPr>
        </p:nvSpPr>
        <p:spPr>
          <a:xfrm>
            <a:off x="152280" y="228600"/>
            <a:ext cx="8838720" cy="91404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de-DE" sz="3200" b="0" strike="noStrike" spc="-1">
                <a:solidFill>
                  <a:srgbClr val="00589C"/>
                </a:solidFill>
                <a:latin typeface="Verdana"/>
                <a:ea typeface="Arial Unicode MS"/>
              </a:rPr>
              <a:t>Titelmasterformat durch Klicken bearbeiten</a:t>
            </a:r>
            <a:endParaRPr lang="de-DE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152280" y="1257480"/>
            <a:ext cx="8838720" cy="30286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3080" indent="-34272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de-DE" sz="2000" b="0" strike="noStrike" spc="-1">
                <a:solidFill>
                  <a:srgbClr val="000000"/>
                </a:solidFill>
                <a:latin typeface="Verdana"/>
                <a:ea typeface="Arial Unicode MS"/>
              </a:rPr>
              <a:t>Textmasterformat bearbeiten</a:t>
            </a:r>
            <a:endParaRPr lang="de-DE" sz="2000" b="0" strike="noStrike" spc="-1">
              <a:solidFill>
                <a:srgbClr val="000000"/>
              </a:solidFill>
              <a:latin typeface="Verdana"/>
            </a:endParaRPr>
          </a:p>
          <a:p>
            <a:pPr marL="743040" lvl="1" indent="-285480">
              <a:lnSpc>
                <a:spcPct val="100000"/>
              </a:lnSpc>
              <a:spcBef>
                <a:spcPts val="281"/>
              </a:spcBef>
              <a:buClr>
                <a:srgbClr val="00589C"/>
              </a:buClr>
              <a:buFont typeface="Symbol" charset="2"/>
              <a:buChar char=""/>
            </a:pPr>
            <a:r>
              <a:rPr lang="de-DE" sz="1400" b="0" strike="noStrike" spc="-1">
                <a:solidFill>
                  <a:srgbClr val="00589C"/>
                </a:solidFill>
                <a:latin typeface="Verdana"/>
                <a:ea typeface="Arial Unicode MS"/>
              </a:rPr>
              <a:t>Zweite Ebene</a:t>
            </a:r>
            <a:endParaRPr lang="de-DE" sz="1400" b="0" strike="noStrike" spc="-1">
              <a:solidFill>
                <a:srgbClr val="000000"/>
              </a:solidFill>
              <a:latin typeface="Verdana"/>
            </a:endParaRPr>
          </a:p>
          <a:p>
            <a:pPr marL="1143000" lvl="2" indent="-22824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de-DE" sz="1400" b="0" strike="noStrike" spc="-1">
                <a:solidFill>
                  <a:srgbClr val="000000"/>
                </a:solidFill>
                <a:latin typeface="Verdana"/>
                <a:ea typeface="Arial Unicode MS"/>
              </a:rPr>
              <a:t>Dritte Ebene</a:t>
            </a:r>
            <a:endParaRPr lang="de-DE" sz="1400" b="0" strike="noStrike" spc="-1">
              <a:solidFill>
                <a:srgbClr val="000000"/>
              </a:solidFill>
              <a:latin typeface="Verdana"/>
            </a:endParaRPr>
          </a:p>
          <a:p>
            <a:pPr marL="1600200" lvl="3" indent="-228240">
              <a:lnSpc>
                <a:spcPct val="100000"/>
              </a:lnSpc>
              <a:spcBef>
                <a:spcPts val="241"/>
              </a:spcBef>
              <a:buClr>
                <a:srgbClr val="000000"/>
              </a:buClr>
              <a:buFont typeface="Symbol" charset="2"/>
              <a:buChar char=""/>
            </a:pPr>
            <a:r>
              <a:rPr lang="de-DE" sz="1200" b="0" strike="noStrike" spc="-1">
                <a:solidFill>
                  <a:srgbClr val="000000"/>
                </a:solidFill>
                <a:latin typeface="Verdana"/>
                <a:ea typeface="Arial Unicode MS"/>
              </a:rPr>
              <a:t>Vierte Ebene</a:t>
            </a:r>
            <a:endParaRPr lang="de-DE" sz="1200" b="0" strike="noStrike" spc="-1">
              <a:solidFill>
                <a:srgbClr val="808080"/>
              </a:solidFill>
              <a:latin typeface="Verdana"/>
            </a:endParaRPr>
          </a:p>
          <a:p>
            <a:pPr marL="2057400" lvl="4" indent="-228240">
              <a:lnSpc>
                <a:spcPct val="100000"/>
              </a:lnSpc>
              <a:spcBef>
                <a:spcPts val="201"/>
              </a:spcBef>
              <a:buClr>
                <a:srgbClr val="808080"/>
              </a:buClr>
              <a:buFont typeface="StarSymbol"/>
              <a:buChar char="»"/>
            </a:pPr>
            <a:r>
              <a:rPr lang="de-DE" sz="1000" b="0" strike="noStrike" spc="-1">
                <a:solidFill>
                  <a:srgbClr val="808080"/>
                </a:solidFill>
                <a:latin typeface="Verdana"/>
                <a:ea typeface="Arial Unicode MS"/>
              </a:rPr>
              <a:t>Fünfte Ebene</a:t>
            </a:r>
            <a:endParaRPr lang="de-DE" sz="1000" b="0" strike="noStrike" spc="-1">
              <a:solidFill>
                <a:srgbClr val="808080"/>
              </a:solidFill>
              <a:latin typeface="Verdana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ftr"/>
          </p:nvPr>
        </p:nvSpPr>
        <p:spPr>
          <a:xfrm>
            <a:off x="1371600" y="4888080"/>
            <a:ext cx="5409720" cy="25524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de-DE" sz="2400" b="0" strike="noStrike" spc="-1">
              <a:latin typeface="Times New Roman"/>
            </a:endParaRPr>
          </a:p>
        </p:txBody>
      </p:sp>
      <p:sp>
        <p:nvSpPr>
          <p:cNvPr id="51" name="PlaceHolder 5"/>
          <p:cNvSpPr>
            <a:spLocks noGrp="1"/>
          </p:cNvSpPr>
          <p:nvPr>
            <p:ph type="sldNum"/>
          </p:nvPr>
        </p:nvSpPr>
        <p:spPr>
          <a:xfrm>
            <a:off x="6934320" y="4888080"/>
            <a:ext cx="837720" cy="255240"/>
          </a:xfrm>
          <a:prstGeom prst="rect">
            <a:avLst/>
          </a:prstGeom>
        </p:spPr>
        <p:txBody>
          <a:bodyPr>
            <a:noAutofit/>
          </a:bodyPr>
          <a:lstStyle/>
          <a:p>
            <a:pPr algn="r">
              <a:lnSpc>
                <a:spcPct val="100000"/>
              </a:lnSpc>
            </a:pPr>
            <a:fld id="{27885E9D-CB30-4272-B3DA-5E0C169A5E3D}" type="slidenum">
              <a:rPr lang="de-DE" sz="1200" b="0" strike="noStrike" spc="-1">
                <a:solidFill>
                  <a:srgbClr val="808080"/>
                </a:solidFill>
                <a:latin typeface="Verdana"/>
                <a:ea typeface="MS PGothic"/>
              </a:rPr>
              <a:t>‹#›</a:t>
            </a:fld>
            <a:endParaRPr lang="de-DE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meetingorganizer.copernicus.org/EGU21/session/39336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Shape 1"/>
          <p:cNvSpPr txBox="1"/>
          <p:nvPr/>
        </p:nvSpPr>
        <p:spPr>
          <a:xfrm>
            <a:off x="152279" y="413266"/>
            <a:ext cx="8838720" cy="1542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GB" sz="32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How seismicity relates to lithospheric heterogeneity in the Alps</a:t>
            </a:r>
            <a:endParaRPr lang="de-DE" sz="3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95" name="TextShape 2"/>
          <p:cNvSpPr txBox="1"/>
          <p:nvPr/>
        </p:nvSpPr>
        <p:spPr>
          <a:xfrm>
            <a:off x="152279" y="2175258"/>
            <a:ext cx="8838720" cy="79992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  <a:tabLst>
                <a:tab pos="0" algn="l"/>
              </a:tabLst>
            </a:pPr>
            <a:r>
              <a:rPr lang="de-DE" sz="2000" b="1" strike="noStrike" spc="-1" dirty="0" err="1">
                <a:solidFill>
                  <a:srgbClr val="FFFFFF"/>
                </a:solidFill>
                <a:latin typeface="Verdana"/>
                <a:ea typeface="Arial Unicode MS"/>
              </a:rPr>
              <a:t>Ajay</a:t>
            </a:r>
            <a:r>
              <a:rPr lang="de-DE" sz="2000" b="1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 Kumar</a:t>
            </a:r>
            <a:r>
              <a:rPr lang="de-DE" sz="2000" b="0" strike="noStrike" spc="-1" baseline="30000" dirty="0">
                <a:solidFill>
                  <a:srgbClr val="FFFFFF"/>
                </a:solidFill>
                <a:latin typeface="Verdana"/>
                <a:ea typeface="Arial Unicode MS"/>
              </a:rPr>
              <a:t>1</a:t>
            </a:r>
            <a:r>
              <a:rPr lang="de-DE" sz="20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, </a:t>
            </a:r>
            <a:r>
              <a:rPr lang="de-DE" sz="200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Cameron Spooner</a:t>
            </a:r>
            <a:r>
              <a:rPr lang="de-DE" sz="2000" b="0" strike="noStrike" spc="-1" baseline="30000" dirty="0">
                <a:solidFill>
                  <a:srgbClr val="FFFFFF"/>
                </a:solidFill>
                <a:latin typeface="Verdana"/>
                <a:ea typeface="Arial Unicode MS"/>
              </a:rPr>
              <a:t>1,2</a:t>
            </a:r>
            <a:r>
              <a:rPr lang="de-DE" sz="20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, Magdalena Scheck-Wenderoth</a:t>
            </a:r>
            <a:r>
              <a:rPr lang="de-DE" sz="2000" b="0" strike="noStrike" spc="-1" baseline="30000" dirty="0">
                <a:solidFill>
                  <a:srgbClr val="FFFFFF"/>
                </a:solidFill>
                <a:latin typeface="Verdana"/>
                <a:ea typeface="Arial Unicode MS"/>
              </a:rPr>
              <a:t>1,3</a:t>
            </a:r>
            <a:r>
              <a:rPr lang="de-DE" sz="20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, Mauro Cacace</a:t>
            </a:r>
            <a:r>
              <a:rPr lang="de-DE" sz="2000" b="0" strike="noStrike" spc="-1" baseline="30000" dirty="0">
                <a:solidFill>
                  <a:srgbClr val="FFFFFF"/>
                </a:solidFill>
                <a:latin typeface="Verdana"/>
                <a:ea typeface="Arial Unicode MS"/>
              </a:rPr>
              <a:t>1</a:t>
            </a:r>
            <a:r>
              <a:rPr lang="de-DE" sz="20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 </a:t>
            </a:r>
            <a:endParaRPr lang="de-DE" sz="2000" b="0" strike="noStrike" spc="-1" dirty="0">
              <a:latin typeface="Arial"/>
            </a:endParaRPr>
          </a:p>
        </p:txBody>
      </p:sp>
      <p:sp>
        <p:nvSpPr>
          <p:cNvPr id="96" name="CustomShape 3"/>
          <p:cNvSpPr/>
          <p:nvPr/>
        </p:nvSpPr>
        <p:spPr>
          <a:xfrm>
            <a:off x="152279" y="3557930"/>
            <a:ext cx="6168427" cy="81560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281"/>
              </a:spcBef>
              <a:tabLst>
                <a:tab pos="0" algn="l"/>
              </a:tabLst>
            </a:pPr>
            <a:r>
              <a:rPr lang="de-DE" sz="14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1 – GFZ – German Research </a:t>
            </a:r>
            <a:r>
              <a:rPr lang="de-DE" sz="1400" b="0" strike="noStrike" spc="-1" dirty="0" err="1">
                <a:solidFill>
                  <a:srgbClr val="FFFFFF"/>
                </a:solidFill>
                <a:latin typeface="Verdana"/>
                <a:ea typeface="Arial Unicode MS"/>
              </a:rPr>
              <a:t>Centre</a:t>
            </a:r>
            <a:r>
              <a:rPr lang="de-DE" sz="14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 </a:t>
            </a:r>
            <a:r>
              <a:rPr lang="de-DE" sz="1400" b="0" strike="noStrike" spc="-1" dirty="0" err="1">
                <a:solidFill>
                  <a:srgbClr val="FFFFFF"/>
                </a:solidFill>
                <a:latin typeface="Verdana"/>
                <a:ea typeface="Arial Unicode MS"/>
              </a:rPr>
              <a:t>for</a:t>
            </a:r>
            <a:r>
              <a:rPr lang="de-DE" sz="14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 </a:t>
            </a:r>
            <a:r>
              <a:rPr lang="de-DE" sz="1400" b="0" strike="noStrike" spc="-1" dirty="0" err="1">
                <a:solidFill>
                  <a:srgbClr val="FFFFFF"/>
                </a:solidFill>
                <a:latin typeface="Verdana"/>
                <a:ea typeface="Arial Unicode MS"/>
              </a:rPr>
              <a:t>Geosciences</a:t>
            </a:r>
            <a:r>
              <a:rPr lang="de-DE" sz="14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 </a:t>
            </a:r>
            <a:endParaRPr lang="de-DE" sz="1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Bef>
                <a:spcPts val="281"/>
              </a:spcBef>
              <a:tabLst>
                <a:tab pos="0" algn="l"/>
              </a:tabLst>
            </a:pPr>
            <a:r>
              <a:rPr lang="de-DE" sz="14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2 – </a:t>
            </a:r>
            <a:r>
              <a:rPr lang="en-US" sz="1400" spc="-1" dirty="0">
                <a:solidFill>
                  <a:srgbClr val="FFFFFF"/>
                </a:solidFill>
                <a:latin typeface="Verdana"/>
                <a:ea typeface="Arial Unicode MS"/>
              </a:rPr>
              <a:t>Potsdam University, Germany</a:t>
            </a:r>
          </a:p>
          <a:p>
            <a:pPr>
              <a:lnSpc>
                <a:spcPct val="100000"/>
              </a:lnSpc>
              <a:spcBef>
                <a:spcPts val="281"/>
              </a:spcBef>
              <a:tabLst>
                <a:tab pos="0" algn="l"/>
              </a:tabLst>
            </a:pPr>
            <a:r>
              <a:rPr lang="de-DE" sz="1400" b="0" strike="noStrike" spc="-1" dirty="0">
                <a:solidFill>
                  <a:srgbClr val="FFFFFF"/>
                </a:solidFill>
                <a:latin typeface="Verdana"/>
                <a:ea typeface="Arial Unicode MS"/>
              </a:rPr>
              <a:t>3 – RWTH Aachen University</a:t>
            </a:r>
            <a:endParaRPr lang="de-DE" sz="1400" b="0" strike="noStrike" spc="-1" dirty="0">
              <a:latin typeface="Arial"/>
            </a:endParaRPr>
          </a:p>
        </p:txBody>
      </p:sp>
      <p:pic>
        <p:nvPicPr>
          <p:cNvPr id="99" name="Grafik 5"/>
          <p:cNvPicPr/>
          <p:nvPr/>
        </p:nvPicPr>
        <p:blipFill>
          <a:blip r:embed="rId3"/>
          <a:stretch/>
        </p:blipFill>
        <p:spPr>
          <a:xfrm>
            <a:off x="1547259" y="4653000"/>
            <a:ext cx="935640" cy="395280"/>
          </a:xfrm>
          <a:prstGeom prst="rect">
            <a:avLst/>
          </a:prstGeom>
          <a:ln w="0"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20DB55E-3E8A-4A16-B3CB-671832A1C614}"/>
              </a:ext>
            </a:extLst>
          </p:cNvPr>
          <p:cNvSpPr/>
          <p:nvPr/>
        </p:nvSpPr>
        <p:spPr>
          <a:xfrm>
            <a:off x="4313431" y="43934"/>
            <a:ext cx="48569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  <a:latin typeface="Open Sans"/>
              </a:rPr>
              <a:t>EGU21-11552 | </a:t>
            </a:r>
            <a:r>
              <a:rPr lang="en-GB" b="1" dirty="0" err="1">
                <a:solidFill>
                  <a:srgbClr val="FFFF00"/>
                </a:solidFill>
                <a:latin typeface="Open Sans"/>
              </a:rPr>
              <a:t>vPICO</a:t>
            </a:r>
            <a:r>
              <a:rPr lang="en-GB" b="1" dirty="0">
                <a:solidFill>
                  <a:srgbClr val="FFFF00"/>
                </a:solidFill>
                <a:latin typeface="Open Sans"/>
              </a:rPr>
              <a:t> presentations | </a:t>
            </a:r>
            <a:r>
              <a:rPr lang="en-GB" b="1" u="sng" dirty="0">
                <a:solidFill>
                  <a:srgbClr val="FFFF00"/>
                </a:solidFill>
                <a:latin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TS7.8</a:t>
            </a:r>
            <a:endParaRPr lang="en-DE" b="1" u="sng" dirty="0">
              <a:solidFill>
                <a:srgbClr val="FFFF00"/>
              </a:solidFill>
            </a:endParaRPr>
          </a:p>
        </p:txBody>
      </p:sp>
      <p:pic>
        <p:nvPicPr>
          <p:cNvPr id="1026" name="Picture 2" descr="logo-4dmb_dfg_combined">
            <a:extLst>
              <a:ext uri="{FF2B5EF4-FFF2-40B4-BE49-F238E27FC236}">
                <a16:creationId xmlns:a16="http://schemas.microsoft.com/office/drawing/2014/main" id="{5712CEC0-6756-451F-B372-F7E3766F2E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32"/>
          <a:stretch/>
        </p:blipFill>
        <p:spPr bwMode="auto">
          <a:xfrm>
            <a:off x="6147169" y="4681230"/>
            <a:ext cx="700819" cy="37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-4dmb_dfg_combined">
            <a:extLst>
              <a:ext uri="{FF2B5EF4-FFF2-40B4-BE49-F238E27FC236}">
                <a16:creationId xmlns:a16="http://schemas.microsoft.com/office/drawing/2014/main" id="{F2D40EBF-DC4A-485D-9D86-93604E9EB1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431"/>
          <a:stretch/>
        </p:blipFill>
        <p:spPr bwMode="auto">
          <a:xfrm>
            <a:off x="3757356" y="4681230"/>
            <a:ext cx="1301519" cy="370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4C85EEBA-3CDB-4B3B-BFCA-D35F6ADD508D}"/>
              </a:ext>
            </a:extLst>
          </p:cNvPr>
          <p:cNvGrpSpPr/>
          <p:nvPr/>
        </p:nvGrpSpPr>
        <p:grpSpPr>
          <a:xfrm>
            <a:off x="459972" y="401983"/>
            <a:ext cx="3731586" cy="2950157"/>
            <a:chOff x="831535" y="226485"/>
            <a:chExt cx="4409548" cy="327232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69A706-B016-490C-99B5-23F7110D8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535" y="606089"/>
              <a:ext cx="4409548" cy="2892725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4154E9F-40B9-4D6E-8DA4-47355724FBD8}"/>
                </a:ext>
              </a:extLst>
            </p:cNvPr>
            <p:cNvSpPr/>
            <p:nvPr/>
          </p:nvSpPr>
          <p:spPr>
            <a:xfrm>
              <a:off x="1121939" y="241874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Upper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C33CFEA-4AAB-4ACD-A9F2-C40FFC1DE0ED}"/>
                </a:ext>
              </a:extLst>
            </p:cNvPr>
            <p:cNvSpPr/>
            <p:nvPr/>
          </p:nvSpPr>
          <p:spPr>
            <a:xfrm>
              <a:off x="2438523" y="226485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EBD2019-825B-4F12-BED2-ABFC3050B908}"/>
                </a:ext>
              </a:extLst>
            </p:cNvPr>
            <p:cNvSpPr/>
            <p:nvPr/>
          </p:nvSpPr>
          <p:spPr>
            <a:xfrm>
              <a:off x="3754571" y="226485"/>
              <a:ext cx="1148179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Subduction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1B139828-D747-466A-BA5E-97A2EE6C8F73}"/>
              </a:ext>
            </a:extLst>
          </p:cNvPr>
          <p:cNvSpPr/>
          <p:nvPr/>
        </p:nvSpPr>
        <p:spPr>
          <a:xfrm>
            <a:off x="2640435" y="3437343"/>
            <a:ext cx="284596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latin typeface="Arial" panose="020B0604020202020204" pitchFamily="34" charset="0"/>
              </a:rPr>
              <a:t>ISC reviewed bulletin</a:t>
            </a:r>
            <a:endParaRPr lang="en-DE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3D4A43-6789-40EE-9572-099748B4ED96}"/>
              </a:ext>
            </a:extLst>
          </p:cNvPr>
          <p:cNvSpPr txBox="1"/>
          <p:nvPr/>
        </p:nvSpPr>
        <p:spPr>
          <a:xfrm>
            <a:off x="4455197" y="1441578"/>
            <a:ext cx="35775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Upper-crust level seismicity in the Alps in contrast to whole crust level seismicity in the forelands.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66240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4C85EEBA-3CDB-4B3B-BFCA-D35F6ADD508D}"/>
              </a:ext>
            </a:extLst>
          </p:cNvPr>
          <p:cNvGrpSpPr/>
          <p:nvPr/>
        </p:nvGrpSpPr>
        <p:grpSpPr>
          <a:xfrm>
            <a:off x="459972" y="401983"/>
            <a:ext cx="3731586" cy="2950157"/>
            <a:chOff x="831535" y="226485"/>
            <a:chExt cx="4409548" cy="327232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69A706-B016-490C-99B5-23F7110D8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535" y="606089"/>
              <a:ext cx="4409548" cy="2892725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4154E9F-40B9-4D6E-8DA4-47355724FBD8}"/>
                </a:ext>
              </a:extLst>
            </p:cNvPr>
            <p:cNvSpPr/>
            <p:nvPr/>
          </p:nvSpPr>
          <p:spPr>
            <a:xfrm>
              <a:off x="1121939" y="241874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Upper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C33CFEA-4AAB-4ACD-A9F2-C40FFC1DE0ED}"/>
                </a:ext>
              </a:extLst>
            </p:cNvPr>
            <p:cNvSpPr/>
            <p:nvPr/>
          </p:nvSpPr>
          <p:spPr>
            <a:xfrm>
              <a:off x="2438523" y="226485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EBD2019-825B-4F12-BED2-ABFC3050B908}"/>
                </a:ext>
              </a:extLst>
            </p:cNvPr>
            <p:cNvSpPr/>
            <p:nvPr/>
          </p:nvSpPr>
          <p:spPr>
            <a:xfrm>
              <a:off x="3754571" y="226485"/>
              <a:ext cx="1148179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Subduction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1B139828-D747-466A-BA5E-97A2EE6C8F73}"/>
              </a:ext>
            </a:extLst>
          </p:cNvPr>
          <p:cNvSpPr/>
          <p:nvPr/>
        </p:nvSpPr>
        <p:spPr>
          <a:xfrm>
            <a:off x="2640435" y="3437343"/>
            <a:ext cx="284596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latin typeface="Arial" panose="020B0604020202020204" pitchFamily="34" charset="0"/>
              </a:rPr>
              <a:t>ISC reviewed bulletin</a:t>
            </a:r>
            <a:endParaRPr lang="en-DE" dirty="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B55758F-0FBA-464B-9366-79EE0098714F}"/>
              </a:ext>
            </a:extLst>
          </p:cNvPr>
          <p:cNvGrpSpPr/>
          <p:nvPr/>
        </p:nvGrpSpPr>
        <p:grpSpPr>
          <a:xfrm>
            <a:off x="4732780" y="799100"/>
            <a:ext cx="3770798" cy="2311194"/>
            <a:chOff x="7246744" y="316969"/>
            <a:chExt cx="4453137" cy="245590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1887699-E801-46F9-ABF6-5D034EC6A22E}"/>
                </a:ext>
              </a:extLst>
            </p:cNvPr>
            <p:cNvSpPr txBox="1"/>
            <p:nvPr/>
          </p:nvSpPr>
          <p:spPr>
            <a:xfrm>
              <a:off x="7496588" y="316969"/>
              <a:ext cx="1712285" cy="434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Western Alps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BD3644A-5858-47F0-9474-C2A56FA09E16}"/>
                </a:ext>
              </a:extLst>
            </p:cNvPr>
            <p:cNvSpPr/>
            <p:nvPr/>
          </p:nvSpPr>
          <p:spPr>
            <a:xfrm>
              <a:off x="9788540" y="353770"/>
              <a:ext cx="1624202" cy="434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Eastern Alps</a:t>
              </a:r>
              <a:endParaRPr lang="en-DE" sz="1050" dirty="0"/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6B1132D7-B8F8-4513-A468-51932A969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46744" y="570989"/>
              <a:ext cx="4453137" cy="2201880"/>
            </a:xfrm>
            <a:prstGeom prst="rect">
              <a:avLst/>
            </a:prstGeom>
          </p:spPr>
        </p:pic>
      </p:grp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C65F2E-B700-44C6-81A2-42F2F08673B0}"/>
              </a:ext>
            </a:extLst>
          </p:cNvPr>
          <p:cNvCxnSpPr/>
          <p:nvPr/>
        </p:nvCxnSpPr>
        <p:spPr>
          <a:xfrm flipV="1">
            <a:off x="1034542" y="1448358"/>
            <a:ext cx="1747137" cy="607376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3BD4734F-6569-4066-8264-457623BD4BE2}"/>
              </a:ext>
            </a:extLst>
          </p:cNvPr>
          <p:cNvSpPr/>
          <p:nvPr/>
        </p:nvSpPr>
        <p:spPr>
          <a:xfrm>
            <a:off x="6495869" y="4740679"/>
            <a:ext cx="24771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</a:rPr>
              <a:t>Spooner et al. (2020)</a:t>
            </a:r>
            <a:endParaRPr lang="en-DE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244456-5A8A-4F1D-B449-6EDA27A5E799}"/>
              </a:ext>
            </a:extLst>
          </p:cNvPr>
          <p:cNvSpPr/>
          <p:nvPr/>
        </p:nvSpPr>
        <p:spPr>
          <a:xfrm>
            <a:off x="4448522" y="3560453"/>
            <a:ext cx="4572000" cy="6719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Almost all of the seismicity in the Alps is restricted below 450 </a:t>
            </a:r>
            <a:r>
              <a:rPr lang="en-US" baseline="30000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isotherm </a:t>
            </a:r>
            <a:endParaRPr lang="en-DE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078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4C85EEBA-3CDB-4B3B-BFCA-D35F6ADD508D}"/>
              </a:ext>
            </a:extLst>
          </p:cNvPr>
          <p:cNvGrpSpPr/>
          <p:nvPr/>
        </p:nvGrpSpPr>
        <p:grpSpPr>
          <a:xfrm>
            <a:off x="459972" y="401983"/>
            <a:ext cx="3731586" cy="2950157"/>
            <a:chOff x="831535" y="226485"/>
            <a:chExt cx="4409548" cy="3272329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269A706-B016-490C-99B5-23F7110D8F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535" y="606089"/>
              <a:ext cx="4409548" cy="2892725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4154E9F-40B9-4D6E-8DA4-47355724FBD8}"/>
                </a:ext>
              </a:extLst>
            </p:cNvPr>
            <p:cNvSpPr/>
            <p:nvPr/>
          </p:nvSpPr>
          <p:spPr>
            <a:xfrm>
              <a:off x="1121939" y="241874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Upper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C33CFEA-4AAB-4ACD-A9F2-C40FFC1DE0ED}"/>
                </a:ext>
              </a:extLst>
            </p:cNvPr>
            <p:cNvSpPr/>
            <p:nvPr/>
          </p:nvSpPr>
          <p:spPr>
            <a:xfrm>
              <a:off x="2438523" y="226485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5EBD2019-825B-4F12-BED2-ABFC3050B908}"/>
                </a:ext>
              </a:extLst>
            </p:cNvPr>
            <p:cNvSpPr/>
            <p:nvPr/>
          </p:nvSpPr>
          <p:spPr>
            <a:xfrm>
              <a:off x="3754571" y="226485"/>
              <a:ext cx="1148179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Subduction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1B139828-D747-466A-BA5E-97A2EE6C8F73}"/>
              </a:ext>
            </a:extLst>
          </p:cNvPr>
          <p:cNvSpPr/>
          <p:nvPr/>
        </p:nvSpPr>
        <p:spPr>
          <a:xfrm>
            <a:off x="2640435" y="3437343"/>
            <a:ext cx="284596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latin typeface="Arial" panose="020B0604020202020204" pitchFamily="34" charset="0"/>
              </a:rPr>
              <a:t>ISC reviewed bulletin</a:t>
            </a:r>
            <a:endParaRPr lang="en-DE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97EE5E1-5B2E-487A-A35F-DADAAB1DD62A}"/>
              </a:ext>
            </a:extLst>
          </p:cNvPr>
          <p:cNvGrpSpPr/>
          <p:nvPr/>
        </p:nvGrpSpPr>
        <p:grpSpPr>
          <a:xfrm>
            <a:off x="4505255" y="659011"/>
            <a:ext cx="4124999" cy="2440083"/>
            <a:chOff x="7598507" y="3873094"/>
            <a:chExt cx="4356210" cy="257685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21392D95-CC56-4C6D-8992-29CF3BC444E3}"/>
                </a:ext>
              </a:extLst>
            </p:cNvPr>
            <p:cNvSpPr/>
            <p:nvPr/>
          </p:nvSpPr>
          <p:spPr>
            <a:xfrm>
              <a:off x="9700698" y="3914121"/>
              <a:ext cx="765749" cy="434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Alps</a:t>
              </a:r>
              <a:endParaRPr lang="en-DE" sz="1050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A0C040F-C555-4895-A3E6-C67473049268}"/>
                </a:ext>
              </a:extLst>
            </p:cNvPr>
            <p:cNvSpPr/>
            <p:nvPr/>
          </p:nvSpPr>
          <p:spPr>
            <a:xfrm>
              <a:off x="8414428" y="3914942"/>
              <a:ext cx="1061957" cy="434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Europe</a:t>
              </a:r>
              <a:endParaRPr lang="en-DE" sz="1050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03FAD17-0D60-4B25-BB43-36351F7C909F}"/>
                </a:ext>
              </a:extLst>
            </p:cNvPr>
            <p:cNvSpPr/>
            <p:nvPr/>
          </p:nvSpPr>
          <p:spPr>
            <a:xfrm>
              <a:off x="10945807" y="3873094"/>
              <a:ext cx="856258" cy="43443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Adria</a:t>
              </a:r>
              <a:endParaRPr lang="en-DE" sz="1050" dirty="0"/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58F48AA-982B-4787-BDB9-36229AA8F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8507" y="4233436"/>
              <a:ext cx="4356210" cy="2216511"/>
            </a:xfrm>
            <a:prstGeom prst="rect">
              <a:avLst/>
            </a:prstGeom>
          </p:spPr>
        </p:pic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0040CFC-AD72-4C60-BEE6-52CE41261136}"/>
              </a:ext>
            </a:extLst>
          </p:cNvPr>
          <p:cNvCxnSpPr>
            <a:cxnSpLocks/>
          </p:cNvCxnSpPr>
          <p:nvPr/>
        </p:nvCxnSpPr>
        <p:spPr>
          <a:xfrm>
            <a:off x="1488403" y="1188053"/>
            <a:ext cx="467212" cy="123477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FE2B131-D325-41A9-8719-075488769768}"/>
              </a:ext>
            </a:extLst>
          </p:cNvPr>
          <p:cNvSpPr/>
          <p:nvPr/>
        </p:nvSpPr>
        <p:spPr>
          <a:xfrm>
            <a:off x="6495869" y="4740679"/>
            <a:ext cx="24771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</a:rPr>
              <a:t>Spooner et al. (2020)</a:t>
            </a:r>
            <a:endParaRPr lang="en-DE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977FFBD-8B1D-4580-896A-7CB8CC816338}"/>
              </a:ext>
            </a:extLst>
          </p:cNvPr>
          <p:cNvSpPr/>
          <p:nvPr/>
        </p:nvSpPr>
        <p:spPr>
          <a:xfrm>
            <a:off x="7955947" y="1701985"/>
            <a:ext cx="407142" cy="507279"/>
          </a:xfrm>
          <a:prstGeom prst="ellipse">
            <a:avLst/>
          </a:prstGeom>
          <a:noFill/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426F29E-2EEA-4ABA-B901-D49E2D8041B5}"/>
              </a:ext>
            </a:extLst>
          </p:cNvPr>
          <p:cNvSpPr/>
          <p:nvPr/>
        </p:nvSpPr>
        <p:spPr>
          <a:xfrm>
            <a:off x="6055354" y="1784303"/>
            <a:ext cx="498957" cy="507279"/>
          </a:xfrm>
          <a:prstGeom prst="ellipse">
            <a:avLst/>
          </a:prstGeom>
          <a:noFill/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7F16A51-AADF-4AE0-9617-B63C8A957467}"/>
              </a:ext>
            </a:extLst>
          </p:cNvPr>
          <p:cNvSpPr/>
          <p:nvPr/>
        </p:nvSpPr>
        <p:spPr>
          <a:xfrm>
            <a:off x="7810138" y="2354238"/>
            <a:ext cx="624178" cy="634621"/>
          </a:xfrm>
          <a:prstGeom prst="ellipse">
            <a:avLst/>
          </a:prstGeom>
          <a:noFill/>
          <a:ln w="31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8F541C-EFB0-4050-855C-7983C279BACF}"/>
              </a:ext>
            </a:extLst>
          </p:cNvPr>
          <p:cNvSpPr/>
          <p:nvPr/>
        </p:nvSpPr>
        <p:spPr>
          <a:xfrm>
            <a:off x="4112028" y="3167232"/>
            <a:ext cx="4572000" cy="107087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Regions where seismicity is above 600 </a:t>
            </a:r>
            <a:r>
              <a:rPr lang="en-US" baseline="30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are know to have subducting slab as in Apennine.</a:t>
            </a:r>
            <a:endParaRPr lang="en-D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473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ttps://lh3.googleusercontent.com/T1xL1qbm8D5VqlJperUE9TN_bTJZkvlAmt6oQ4yuV4hF6-UDtpfYSkJUqhHDTc02PYE916dXvzc4xFetPAyOGweUab1hEgI0URpW1gw48sQUgLZ6l8yqUBpNfjTfaRgbisLWlwTO8TA">
            <a:extLst>
              <a:ext uri="{FF2B5EF4-FFF2-40B4-BE49-F238E27FC236}">
                <a16:creationId xmlns:a16="http://schemas.microsoft.com/office/drawing/2014/main" id="{51C023F0-EB71-48E1-8918-F5BA74F4F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515" y="887213"/>
            <a:ext cx="4880918" cy="25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83E658BF-9184-4FAF-B816-199A8B6A323A}"/>
              </a:ext>
            </a:extLst>
          </p:cNvPr>
          <p:cNvGrpSpPr/>
          <p:nvPr/>
        </p:nvGrpSpPr>
        <p:grpSpPr>
          <a:xfrm>
            <a:off x="684262" y="1879881"/>
            <a:ext cx="5487761" cy="2577314"/>
            <a:chOff x="-2815341" y="1520189"/>
            <a:chExt cx="7317015" cy="343641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F686C89-4031-4DC4-8042-735ACC30FCBC}"/>
                </a:ext>
              </a:extLst>
            </p:cNvPr>
            <p:cNvSpPr/>
            <p:nvPr/>
          </p:nvSpPr>
          <p:spPr>
            <a:xfrm>
              <a:off x="-2815341" y="4187165"/>
              <a:ext cx="477900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dirty="0">
                  <a:solidFill>
                    <a:srgbClr val="0070C0"/>
                  </a:solidFill>
                </a:rPr>
                <a:t>Alpine seismicity </a:t>
              </a:r>
              <a:r>
                <a:rPr lang="en-US" sz="1050" dirty="0"/>
                <a:t>correlates to </a:t>
              </a:r>
              <a:r>
                <a:rPr lang="en-US" sz="1050" dirty="0">
                  <a:solidFill>
                    <a:srgbClr val="0070C0"/>
                  </a:solidFill>
                </a:rPr>
                <a:t>weaker regions of both crust and lithosphere</a:t>
              </a:r>
              <a:r>
                <a:rPr lang="en-US" sz="1050" dirty="0"/>
                <a:t>, North and West of the </a:t>
              </a:r>
              <a:r>
                <a:rPr lang="en-US" sz="1050" dirty="0" err="1"/>
                <a:t>Guidicarie</a:t>
              </a:r>
              <a:r>
                <a:rPr lang="en-US" sz="1050" dirty="0"/>
                <a:t> line. </a:t>
              </a:r>
              <a:endParaRPr lang="en-US" sz="105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Arc 24">
              <a:extLst>
                <a:ext uri="{FF2B5EF4-FFF2-40B4-BE49-F238E27FC236}">
                  <a16:creationId xmlns:a16="http://schemas.microsoft.com/office/drawing/2014/main" id="{0EFBEC0B-E426-48D8-A7A3-4847F888B049}"/>
                </a:ext>
              </a:extLst>
            </p:cNvPr>
            <p:cNvSpPr/>
            <p:nvPr/>
          </p:nvSpPr>
          <p:spPr>
            <a:xfrm rot="20086811" flipH="1">
              <a:off x="2483206" y="1520189"/>
              <a:ext cx="2018468" cy="990855"/>
            </a:xfrm>
            <a:prstGeom prst="arc">
              <a:avLst>
                <a:gd name="adj1" fmla="val 11269594"/>
                <a:gd name="adj2" fmla="val 61778"/>
              </a:avLst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DE" sz="135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FA4A6C-992A-4830-8970-117493B2C3AB}"/>
              </a:ext>
            </a:extLst>
          </p:cNvPr>
          <p:cNvGrpSpPr/>
          <p:nvPr/>
        </p:nvGrpSpPr>
        <p:grpSpPr>
          <a:xfrm>
            <a:off x="459972" y="401983"/>
            <a:ext cx="3731586" cy="2950157"/>
            <a:chOff x="831535" y="226485"/>
            <a:chExt cx="4409548" cy="327232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7E9156A-9C09-49FF-A2FF-00F48BCF4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535" y="606089"/>
              <a:ext cx="4409548" cy="2892725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E3C7AEC-2EC0-4726-A582-DFFA6894AB80}"/>
                </a:ext>
              </a:extLst>
            </p:cNvPr>
            <p:cNvSpPr/>
            <p:nvPr/>
          </p:nvSpPr>
          <p:spPr>
            <a:xfrm>
              <a:off x="1121939" y="241874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Upper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C0C0B17-CD6B-4AD3-866B-87735BDCB160}"/>
                </a:ext>
              </a:extLst>
            </p:cNvPr>
            <p:cNvSpPr/>
            <p:nvPr/>
          </p:nvSpPr>
          <p:spPr>
            <a:xfrm>
              <a:off x="2438523" y="226485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1D34526-917C-4CFE-AFD7-4A378B4A3CF4}"/>
                </a:ext>
              </a:extLst>
            </p:cNvPr>
            <p:cNvSpPr/>
            <p:nvPr/>
          </p:nvSpPr>
          <p:spPr>
            <a:xfrm>
              <a:off x="3754571" y="226485"/>
              <a:ext cx="1148179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Subduction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F134ABB4-CBFC-4456-AF78-93CB1EF8863B}"/>
              </a:ext>
            </a:extLst>
          </p:cNvPr>
          <p:cNvSpPr/>
          <p:nvPr/>
        </p:nvSpPr>
        <p:spPr>
          <a:xfrm>
            <a:off x="2640435" y="3437343"/>
            <a:ext cx="284596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latin typeface="Arial" panose="020B0604020202020204" pitchFamily="34" charset="0"/>
              </a:rPr>
              <a:t>ISC reviewed bulletin</a:t>
            </a:r>
            <a:endParaRPr lang="en-DE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EF03244-90C7-43D2-A07D-D24D553D1687}"/>
              </a:ext>
            </a:extLst>
          </p:cNvPr>
          <p:cNvSpPr/>
          <p:nvPr/>
        </p:nvSpPr>
        <p:spPr>
          <a:xfrm>
            <a:off x="5961911" y="4740679"/>
            <a:ext cx="24771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</a:rPr>
              <a:t>Spooner et al. (2021) in review</a:t>
            </a:r>
            <a:endParaRPr lang="en-DE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4A84743-B310-417D-AE07-50BE57203805}"/>
              </a:ext>
            </a:extLst>
          </p:cNvPr>
          <p:cNvSpPr/>
          <p:nvPr/>
        </p:nvSpPr>
        <p:spPr>
          <a:xfrm>
            <a:off x="5007317" y="415857"/>
            <a:ext cx="91403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Lithospheric</a:t>
            </a:r>
          </a:p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1D043F1-E5BE-4820-A500-A51A83604A85}"/>
              </a:ext>
            </a:extLst>
          </p:cNvPr>
          <p:cNvSpPr/>
          <p:nvPr/>
        </p:nvSpPr>
        <p:spPr>
          <a:xfrm>
            <a:off x="7619014" y="416471"/>
            <a:ext cx="671979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Crustal</a:t>
            </a:r>
          </a:p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6DDFCA5-3EC1-473F-B2A6-C368D2ACEAAF}"/>
              </a:ext>
            </a:extLst>
          </p:cNvPr>
          <p:cNvGrpSpPr/>
          <p:nvPr/>
        </p:nvGrpSpPr>
        <p:grpSpPr>
          <a:xfrm>
            <a:off x="6033708" y="3437343"/>
            <a:ext cx="2969499" cy="246221"/>
            <a:chOff x="6033708" y="3085691"/>
            <a:chExt cx="2969499" cy="246221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DE00213-F7A7-4DC7-A483-CF1C2495E853}"/>
                </a:ext>
              </a:extLst>
            </p:cNvPr>
            <p:cNvSpPr txBox="1"/>
            <p:nvPr/>
          </p:nvSpPr>
          <p:spPr>
            <a:xfrm>
              <a:off x="6056567" y="3085691"/>
              <a:ext cx="2946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 *Earthquakes complemented by local catalogue.</a:t>
              </a:r>
              <a:endParaRPr lang="en-DE" sz="1000" dirty="0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10AF037-1F27-4D37-87A6-6561B10EE025}"/>
                </a:ext>
              </a:extLst>
            </p:cNvPr>
            <p:cNvSpPr/>
            <p:nvPr/>
          </p:nvSpPr>
          <p:spPr>
            <a:xfrm>
              <a:off x="6033708" y="3210421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92FE8B17-37BA-4967-9C02-26823B71258D}"/>
              </a:ext>
            </a:extLst>
          </p:cNvPr>
          <p:cNvSpPr/>
          <p:nvPr/>
        </p:nvSpPr>
        <p:spPr>
          <a:xfrm>
            <a:off x="4308616" y="2994572"/>
            <a:ext cx="5816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CCCC00"/>
                </a:solidFill>
                <a:latin typeface="Arial" panose="020B0604020202020204" pitchFamily="34" charset="0"/>
              </a:rPr>
              <a:t>Weak</a:t>
            </a:r>
            <a:endParaRPr lang="en-DE" dirty="0">
              <a:solidFill>
                <a:srgbClr val="CCCC00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DA4FFF-5D8E-49D1-A642-2F4B99512781}"/>
              </a:ext>
            </a:extLst>
          </p:cNvPr>
          <p:cNvSpPr/>
          <p:nvPr/>
        </p:nvSpPr>
        <p:spPr>
          <a:xfrm>
            <a:off x="6356560" y="2994572"/>
            <a:ext cx="63826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996633"/>
                </a:solidFill>
                <a:latin typeface="Arial" panose="020B0604020202020204" pitchFamily="34" charset="0"/>
              </a:rPr>
              <a:t>Strong</a:t>
            </a:r>
            <a:endParaRPr lang="en-DE" dirty="0">
              <a:solidFill>
                <a:srgbClr val="9966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088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ttps://lh3.googleusercontent.com/T1xL1qbm8D5VqlJperUE9TN_bTJZkvlAmt6oQ4yuV4hF6-UDtpfYSkJUqhHDTc02PYE916dXvzc4xFetPAyOGweUab1hEgI0URpW1gw48sQUgLZ6l8yqUBpNfjTfaRgbisLWlwTO8TA">
            <a:extLst>
              <a:ext uri="{FF2B5EF4-FFF2-40B4-BE49-F238E27FC236}">
                <a16:creationId xmlns:a16="http://schemas.microsoft.com/office/drawing/2014/main" id="{51C023F0-EB71-48E1-8918-F5BA74F4F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515" y="887213"/>
            <a:ext cx="4880918" cy="25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1D0B1373-64FB-47C1-82C8-63577B16DC57}"/>
              </a:ext>
            </a:extLst>
          </p:cNvPr>
          <p:cNvGrpSpPr/>
          <p:nvPr/>
        </p:nvGrpSpPr>
        <p:grpSpPr>
          <a:xfrm>
            <a:off x="643901" y="1098139"/>
            <a:ext cx="6882272" cy="3287064"/>
            <a:chOff x="858534" y="1464184"/>
            <a:chExt cx="9176362" cy="438275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27194D7-4659-410A-A797-7F9F01F42A62}"/>
                </a:ext>
              </a:extLst>
            </p:cNvPr>
            <p:cNvSpPr txBox="1"/>
            <p:nvPr/>
          </p:nvSpPr>
          <p:spPr>
            <a:xfrm>
              <a:off x="858534" y="5077493"/>
              <a:ext cx="4484969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>
                  <a:solidFill>
                    <a:srgbClr val="0070C0"/>
                  </a:solidFill>
                </a:rPr>
                <a:t>Northern foreland seismicity </a:t>
              </a:r>
              <a:r>
                <a:rPr lang="en-US" sz="1050" dirty="0"/>
                <a:t>correlates to </a:t>
              </a:r>
              <a:r>
                <a:rPr lang="en-US" sz="1050" dirty="0">
                  <a:solidFill>
                    <a:srgbClr val="0070C0"/>
                  </a:solidFill>
                </a:rPr>
                <a:t>weaker areas of the crust (CERS)</a:t>
              </a:r>
              <a:r>
                <a:rPr lang="en-US" sz="1050" dirty="0"/>
                <a:t>, where temperatures are higher and the crust is thinned.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5C260CD-4C5F-4D91-B8AD-4288A1E49C2D}"/>
                </a:ext>
              </a:extLst>
            </p:cNvPr>
            <p:cNvSpPr/>
            <p:nvPr/>
          </p:nvSpPr>
          <p:spPr>
            <a:xfrm rot="680304">
              <a:off x="9276783" y="1464184"/>
              <a:ext cx="758113" cy="1334514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35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FA4A6C-992A-4830-8970-117493B2C3AB}"/>
              </a:ext>
            </a:extLst>
          </p:cNvPr>
          <p:cNvGrpSpPr/>
          <p:nvPr/>
        </p:nvGrpSpPr>
        <p:grpSpPr>
          <a:xfrm>
            <a:off x="459972" y="401983"/>
            <a:ext cx="3731586" cy="2950157"/>
            <a:chOff x="831535" y="226485"/>
            <a:chExt cx="4409548" cy="327232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7E9156A-9C09-49FF-A2FF-00F48BCF4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535" y="606089"/>
              <a:ext cx="4409548" cy="2892725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E3C7AEC-2EC0-4726-A582-DFFA6894AB80}"/>
                </a:ext>
              </a:extLst>
            </p:cNvPr>
            <p:cNvSpPr/>
            <p:nvPr/>
          </p:nvSpPr>
          <p:spPr>
            <a:xfrm>
              <a:off x="1121939" y="241874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Upper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C0C0B17-CD6B-4AD3-866B-87735BDCB160}"/>
                </a:ext>
              </a:extLst>
            </p:cNvPr>
            <p:cNvSpPr/>
            <p:nvPr/>
          </p:nvSpPr>
          <p:spPr>
            <a:xfrm>
              <a:off x="2438523" y="226485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1D34526-917C-4CFE-AFD7-4A378B4A3CF4}"/>
                </a:ext>
              </a:extLst>
            </p:cNvPr>
            <p:cNvSpPr/>
            <p:nvPr/>
          </p:nvSpPr>
          <p:spPr>
            <a:xfrm>
              <a:off x="3754571" y="226485"/>
              <a:ext cx="1148179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Subduction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F134ABB4-CBFC-4456-AF78-93CB1EF8863B}"/>
              </a:ext>
            </a:extLst>
          </p:cNvPr>
          <p:cNvSpPr/>
          <p:nvPr/>
        </p:nvSpPr>
        <p:spPr>
          <a:xfrm>
            <a:off x="2640435" y="3437343"/>
            <a:ext cx="284596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latin typeface="Arial" panose="020B0604020202020204" pitchFamily="34" charset="0"/>
              </a:rPr>
              <a:t>ISC reviewed bulletin</a:t>
            </a:r>
            <a:endParaRPr lang="en-DE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AC405AC-1E27-4C39-8C6D-1019941FFA69}"/>
              </a:ext>
            </a:extLst>
          </p:cNvPr>
          <p:cNvSpPr/>
          <p:nvPr/>
        </p:nvSpPr>
        <p:spPr>
          <a:xfrm>
            <a:off x="5961911" y="4740679"/>
            <a:ext cx="24771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</a:rPr>
              <a:t>Spooner et al. (2021) in review</a:t>
            </a:r>
            <a:endParaRPr lang="en-D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7111209-C7F7-43BA-9A6C-FD9B54B39483}"/>
              </a:ext>
            </a:extLst>
          </p:cNvPr>
          <p:cNvSpPr/>
          <p:nvPr/>
        </p:nvSpPr>
        <p:spPr>
          <a:xfrm>
            <a:off x="5007317" y="415857"/>
            <a:ext cx="91403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Lithospheric</a:t>
            </a:r>
          </a:p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D2BAA4F-2846-4C27-84E5-FB554E334FCE}"/>
              </a:ext>
            </a:extLst>
          </p:cNvPr>
          <p:cNvSpPr/>
          <p:nvPr/>
        </p:nvSpPr>
        <p:spPr>
          <a:xfrm>
            <a:off x="7619014" y="416471"/>
            <a:ext cx="67197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Crustal</a:t>
            </a:r>
          </a:p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59341F-00F0-43BB-8E63-ECD48BFBD683}"/>
              </a:ext>
            </a:extLst>
          </p:cNvPr>
          <p:cNvSpPr/>
          <p:nvPr/>
        </p:nvSpPr>
        <p:spPr>
          <a:xfrm>
            <a:off x="4308616" y="2994572"/>
            <a:ext cx="5816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CCCC00"/>
                </a:solidFill>
                <a:latin typeface="Arial" panose="020B0604020202020204" pitchFamily="34" charset="0"/>
              </a:rPr>
              <a:t>Weak</a:t>
            </a:r>
            <a:endParaRPr lang="en-DE" dirty="0">
              <a:solidFill>
                <a:srgbClr val="CCCC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158578D-3854-4B9E-8AF0-199B00D38729}"/>
              </a:ext>
            </a:extLst>
          </p:cNvPr>
          <p:cNvSpPr/>
          <p:nvPr/>
        </p:nvSpPr>
        <p:spPr>
          <a:xfrm>
            <a:off x="6356560" y="2994572"/>
            <a:ext cx="63826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996633"/>
                </a:solidFill>
                <a:latin typeface="Arial" panose="020B0604020202020204" pitchFamily="34" charset="0"/>
              </a:rPr>
              <a:t>Strong</a:t>
            </a:r>
            <a:endParaRPr lang="en-DE" dirty="0">
              <a:solidFill>
                <a:srgbClr val="996633"/>
              </a:solidFill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9584783-E10B-42A9-9CFE-F1DB95DE31C0}"/>
              </a:ext>
            </a:extLst>
          </p:cNvPr>
          <p:cNvGrpSpPr/>
          <p:nvPr/>
        </p:nvGrpSpPr>
        <p:grpSpPr>
          <a:xfrm>
            <a:off x="5961911" y="3985545"/>
            <a:ext cx="2946640" cy="246221"/>
            <a:chOff x="5961911" y="3633893"/>
            <a:chExt cx="2946640" cy="24622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CF07DF-F587-42E5-B0C2-062700D6A240}"/>
                </a:ext>
              </a:extLst>
            </p:cNvPr>
            <p:cNvSpPr txBox="1"/>
            <p:nvPr/>
          </p:nvSpPr>
          <p:spPr>
            <a:xfrm>
              <a:off x="5961911" y="3633893"/>
              <a:ext cx="2946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 *Earthquakes complemented by local catalogue.</a:t>
              </a:r>
              <a:endParaRPr lang="en-DE" sz="1000" dirty="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3FE168E-19E4-48A3-A815-DCD5325A0662}"/>
                </a:ext>
              </a:extLst>
            </p:cNvPr>
            <p:cNvSpPr/>
            <p:nvPr/>
          </p:nvSpPr>
          <p:spPr>
            <a:xfrm>
              <a:off x="6033708" y="374436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</p:spTree>
    <p:extLst>
      <p:ext uri="{BB962C8B-B14F-4D97-AF65-F5344CB8AC3E}">
        <p14:creationId xmlns:p14="http://schemas.microsoft.com/office/powerpoint/2010/main" val="74840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https://lh3.googleusercontent.com/T1xL1qbm8D5VqlJperUE9TN_bTJZkvlAmt6oQ4yuV4hF6-UDtpfYSkJUqhHDTc02PYE916dXvzc4xFetPAyOGweUab1hEgI0URpW1gw48sQUgLZ6l8yqUBpNfjTfaRgbisLWlwTO8TA">
            <a:extLst>
              <a:ext uri="{FF2B5EF4-FFF2-40B4-BE49-F238E27FC236}">
                <a16:creationId xmlns:a16="http://schemas.microsoft.com/office/drawing/2014/main" id="{51C023F0-EB71-48E1-8918-F5BA74F4F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515" y="887213"/>
            <a:ext cx="4880918" cy="2515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5F5DB244-26A6-47FA-9066-E3B91E4256FA}"/>
              </a:ext>
            </a:extLst>
          </p:cNvPr>
          <p:cNvGrpSpPr/>
          <p:nvPr/>
        </p:nvGrpSpPr>
        <p:grpSpPr>
          <a:xfrm>
            <a:off x="619055" y="2043214"/>
            <a:ext cx="5953989" cy="2356070"/>
            <a:chOff x="727516" y="3228589"/>
            <a:chExt cx="7938651" cy="3141427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056BA8A-7656-4A13-87C7-1DB4C27910D5}"/>
                </a:ext>
              </a:extLst>
            </p:cNvPr>
            <p:cNvSpPr/>
            <p:nvPr/>
          </p:nvSpPr>
          <p:spPr>
            <a:xfrm>
              <a:off x="727516" y="5600575"/>
              <a:ext cx="426957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50" dirty="0">
                  <a:solidFill>
                    <a:srgbClr val="0070C0"/>
                  </a:solidFill>
                </a:rPr>
                <a:t>Southern foreland seismicity </a:t>
              </a:r>
              <a:r>
                <a:rPr lang="en-US" sz="1050" dirty="0"/>
                <a:t>correlates with lithospheric strength, occurring at the</a:t>
              </a:r>
              <a:r>
                <a:rPr lang="en-US" sz="1050" dirty="0">
                  <a:solidFill>
                    <a:srgbClr val="0070C0"/>
                  </a:solidFill>
                </a:rPr>
                <a:t> edges of the strong Adriatic indenter</a:t>
              </a:r>
              <a:r>
                <a:rPr lang="en-US" sz="1050" dirty="0"/>
                <a:t>. </a:t>
              </a:r>
              <a:endParaRPr lang="en-US" sz="1050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F0D4C80-1A89-4F7F-99BC-D20D334C8623}"/>
                </a:ext>
              </a:extLst>
            </p:cNvPr>
            <p:cNvSpPr/>
            <p:nvPr/>
          </p:nvSpPr>
          <p:spPr>
            <a:xfrm rot="14981555">
              <a:off x="7303644" y="2762385"/>
              <a:ext cx="896320" cy="1828727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 sz="135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0FA4A6C-992A-4830-8970-117493B2C3AB}"/>
              </a:ext>
            </a:extLst>
          </p:cNvPr>
          <p:cNvGrpSpPr/>
          <p:nvPr/>
        </p:nvGrpSpPr>
        <p:grpSpPr>
          <a:xfrm>
            <a:off x="459972" y="401983"/>
            <a:ext cx="3731586" cy="2950157"/>
            <a:chOff x="831535" y="226485"/>
            <a:chExt cx="4409548" cy="3272329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47E9156A-9C09-49FF-A2FF-00F48BCF4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535" y="606089"/>
              <a:ext cx="4409548" cy="2892725"/>
            </a:xfrm>
            <a:prstGeom prst="rect">
              <a:avLst/>
            </a:prstGeom>
          </p:spPr>
        </p:pic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2E3C7AEC-2EC0-4726-A582-DFFA6894AB80}"/>
                </a:ext>
              </a:extLst>
            </p:cNvPr>
            <p:cNvSpPr/>
            <p:nvPr/>
          </p:nvSpPr>
          <p:spPr>
            <a:xfrm>
              <a:off x="1121939" y="241874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Upper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CC0C0B17-CD6B-4AD3-866B-87735BDCB160}"/>
                </a:ext>
              </a:extLst>
            </p:cNvPr>
            <p:cNvSpPr/>
            <p:nvPr/>
          </p:nvSpPr>
          <p:spPr>
            <a:xfrm>
              <a:off x="2438523" y="226485"/>
              <a:ext cx="1175964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Lower crust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1D34526-917C-4CFE-AFD7-4A378B4A3CF4}"/>
                </a:ext>
              </a:extLst>
            </p:cNvPr>
            <p:cNvSpPr/>
            <p:nvPr/>
          </p:nvSpPr>
          <p:spPr>
            <a:xfrm>
              <a:off x="3754571" y="226485"/>
              <a:ext cx="1148179" cy="33855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Subduction</a:t>
              </a:r>
              <a:endParaRPr lang="en-US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F134ABB4-CBFC-4456-AF78-93CB1EF8863B}"/>
              </a:ext>
            </a:extLst>
          </p:cNvPr>
          <p:cNvSpPr/>
          <p:nvPr/>
        </p:nvSpPr>
        <p:spPr>
          <a:xfrm>
            <a:off x="2640435" y="3437343"/>
            <a:ext cx="284596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latin typeface="Arial" panose="020B0604020202020204" pitchFamily="34" charset="0"/>
              </a:rPr>
              <a:t>ISC reviewed bulletin</a:t>
            </a:r>
            <a:endParaRPr lang="en-DE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BC3ADDA-0BD8-4DF9-871C-E43F8E766531}"/>
              </a:ext>
            </a:extLst>
          </p:cNvPr>
          <p:cNvSpPr/>
          <p:nvPr/>
        </p:nvSpPr>
        <p:spPr>
          <a:xfrm>
            <a:off x="5961911" y="4740679"/>
            <a:ext cx="2477177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</a:rPr>
              <a:t>Spooner et al. (2021) in review</a:t>
            </a:r>
            <a:endParaRPr lang="en-DE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0C04E65-E4DF-4354-8024-DFD21AB74D76}"/>
              </a:ext>
            </a:extLst>
          </p:cNvPr>
          <p:cNvSpPr/>
          <p:nvPr/>
        </p:nvSpPr>
        <p:spPr>
          <a:xfrm>
            <a:off x="5007317" y="415857"/>
            <a:ext cx="914033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Lithospheric</a:t>
            </a:r>
          </a:p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C602C0-3CEF-4819-9802-E5361BAB9455}"/>
              </a:ext>
            </a:extLst>
          </p:cNvPr>
          <p:cNvSpPr/>
          <p:nvPr/>
        </p:nvSpPr>
        <p:spPr>
          <a:xfrm>
            <a:off x="7619014" y="416471"/>
            <a:ext cx="671979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Crustal</a:t>
            </a:r>
          </a:p>
          <a:p>
            <a:pPr algn="ctr"/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</a:t>
            </a: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09D840C-6585-4665-9D0D-A42693F74A68}"/>
              </a:ext>
            </a:extLst>
          </p:cNvPr>
          <p:cNvGrpSpPr/>
          <p:nvPr/>
        </p:nvGrpSpPr>
        <p:grpSpPr>
          <a:xfrm>
            <a:off x="5961911" y="3985545"/>
            <a:ext cx="2946640" cy="246221"/>
            <a:chOff x="5961911" y="3633893"/>
            <a:chExt cx="2946640" cy="24622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1B045B0-9F4E-4AFB-AA3A-18AEBB7A43C9}"/>
                </a:ext>
              </a:extLst>
            </p:cNvPr>
            <p:cNvSpPr txBox="1"/>
            <p:nvPr/>
          </p:nvSpPr>
          <p:spPr>
            <a:xfrm>
              <a:off x="5961911" y="3633893"/>
              <a:ext cx="294664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/>
                <a:t> *Earthquakes complemented by local catalogue.</a:t>
              </a:r>
              <a:endParaRPr lang="en-DE" sz="100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43CE515C-6081-478A-BFA9-61368630507C}"/>
                </a:ext>
              </a:extLst>
            </p:cNvPr>
            <p:cNvSpPr/>
            <p:nvPr/>
          </p:nvSpPr>
          <p:spPr>
            <a:xfrm>
              <a:off x="6033708" y="3744368"/>
              <a:ext cx="45719" cy="45719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C0984122-365E-49D8-9DCA-15C10B5E5466}"/>
              </a:ext>
            </a:extLst>
          </p:cNvPr>
          <p:cNvSpPr/>
          <p:nvPr/>
        </p:nvSpPr>
        <p:spPr>
          <a:xfrm>
            <a:off x="4308616" y="2994572"/>
            <a:ext cx="58164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CCCC00"/>
                </a:solidFill>
                <a:latin typeface="Arial" panose="020B0604020202020204" pitchFamily="34" charset="0"/>
              </a:rPr>
              <a:t>Weak</a:t>
            </a:r>
            <a:endParaRPr lang="en-DE" dirty="0">
              <a:solidFill>
                <a:srgbClr val="CCCC00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B4A81260-15BE-417B-8E6B-F5435D5577DD}"/>
              </a:ext>
            </a:extLst>
          </p:cNvPr>
          <p:cNvSpPr/>
          <p:nvPr/>
        </p:nvSpPr>
        <p:spPr>
          <a:xfrm>
            <a:off x="6356560" y="2994572"/>
            <a:ext cx="63826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996633"/>
                </a:solidFill>
                <a:latin typeface="Arial" panose="020B0604020202020204" pitchFamily="34" charset="0"/>
              </a:rPr>
              <a:t>Strong</a:t>
            </a:r>
            <a:endParaRPr lang="en-DE" dirty="0">
              <a:solidFill>
                <a:srgbClr val="9966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949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C3AFA0-98CF-40A7-B4B2-CB8C6AA3C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0" y="-2126859"/>
            <a:ext cx="8710253" cy="192183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B6A1B3E-56ED-40F5-99D8-6F6CECB0A2A2}"/>
              </a:ext>
            </a:extLst>
          </p:cNvPr>
          <p:cNvSpPr/>
          <p:nvPr/>
        </p:nvSpPr>
        <p:spPr>
          <a:xfrm>
            <a:off x="638351" y="977748"/>
            <a:ext cx="196720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Upper crust level seismicity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AF5AFA1-0BE1-484A-9983-454DB99477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65" y="1295436"/>
            <a:ext cx="2948237" cy="189144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2D1BA1DB-3AA8-4869-9750-D90C83F4F3AC}"/>
              </a:ext>
            </a:extLst>
          </p:cNvPr>
          <p:cNvSpPr/>
          <p:nvPr/>
        </p:nvSpPr>
        <p:spPr>
          <a:xfrm>
            <a:off x="3632951" y="977748"/>
            <a:ext cx="1973618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Lower crust level seismicity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CBCA7A5-7173-48B6-8FD0-6096F5FE78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7686" y="1295436"/>
            <a:ext cx="2944002" cy="18914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F4DAAA6-AA44-4ED2-B101-5EA8AFE41D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1238" y="1302110"/>
            <a:ext cx="2969326" cy="189144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58677A0-9123-4BFC-9AF8-0CFDAE5751C0}"/>
              </a:ext>
            </a:extLst>
          </p:cNvPr>
          <p:cNvSpPr/>
          <p:nvPr/>
        </p:nvSpPr>
        <p:spPr>
          <a:xfrm>
            <a:off x="7176268" y="977748"/>
            <a:ext cx="1188146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050" b="1" dirty="0">
                <a:latin typeface="Arial" panose="020B0604020202020204" pitchFamily="34" charset="0"/>
                <a:cs typeface="Arial" panose="020B0604020202020204" pitchFamily="34" charset="0"/>
              </a:rPr>
              <a:t>deep seismicity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BB9803-879D-4A97-BBC8-A73988CAEAEB}"/>
              </a:ext>
            </a:extLst>
          </p:cNvPr>
          <p:cNvSpPr txBox="1"/>
          <p:nvPr/>
        </p:nvSpPr>
        <p:spPr>
          <a:xfrm>
            <a:off x="1048509" y="145333"/>
            <a:ext cx="70469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Despite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 the </a:t>
            </a:r>
            <a:r>
              <a:rPr lang="en-US" sz="13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order of convergence </a:t>
            </a:r>
            <a:r>
              <a:rPr lang="en-US" sz="1350" dirty="0">
                <a:latin typeface="Arial" panose="020B0604020202020204" pitchFamily="34" charset="0"/>
                <a:cs typeface="Arial" panose="020B0604020202020204" pitchFamily="34" charset="0"/>
              </a:rPr>
              <a:t>rate </a:t>
            </a:r>
            <a:r>
              <a:rPr lang="en-US" sz="13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depth level seismicity!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2156B0-6ED2-43B7-B4B9-8349D0CA73D9}"/>
              </a:ext>
            </a:extLst>
          </p:cNvPr>
          <p:cNvSpPr txBox="1"/>
          <p:nvPr/>
        </p:nvSpPr>
        <p:spPr>
          <a:xfrm>
            <a:off x="1096269" y="578109"/>
            <a:ext cx="70469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Betics</a:t>
            </a:r>
            <a:r>
              <a:rPr lang="en-US" sz="13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3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Kabylies</a:t>
            </a:r>
            <a:r>
              <a:rPr lang="en-US" sz="13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show entire crustal level seismicity.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BC9D85-5254-40C4-B071-27F2325EACAE}"/>
              </a:ext>
            </a:extLst>
          </p:cNvPr>
          <p:cNvGrpSpPr/>
          <p:nvPr/>
        </p:nvGrpSpPr>
        <p:grpSpPr>
          <a:xfrm>
            <a:off x="800231" y="2043820"/>
            <a:ext cx="7003527" cy="758327"/>
            <a:chOff x="800231" y="2043820"/>
            <a:chExt cx="7003527" cy="758327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3AA6AD8-969F-4D5D-83C6-5BDA1618ADED}"/>
                </a:ext>
              </a:extLst>
            </p:cNvPr>
            <p:cNvSpPr/>
            <p:nvPr/>
          </p:nvSpPr>
          <p:spPr>
            <a:xfrm rot="19879328">
              <a:off x="3718587" y="2564781"/>
              <a:ext cx="474014" cy="171404"/>
            </a:xfrm>
            <a:prstGeom prst="ellipse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108FACD-14F7-465C-86E0-894A5591FAEE}"/>
                </a:ext>
              </a:extLst>
            </p:cNvPr>
            <p:cNvSpPr/>
            <p:nvPr/>
          </p:nvSpPr>
          <p:spPr>
            <a:xfrm rot="21261926">
              <a:off x="4315857" y="2612551"/>
              <a:ext cx="474014" cy="171404"/>
            </a:xfrm>
            <a:prstGeom prst="ellipse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E891B77D-35FF-4D6C-8FF5-AC0367E2174F}"/>
                </a:ext>
              </a:extLst>
            </p:cNvPr>
            <p:cNvSpPr/>
            <p:nvPr/>
          </p:nvSpPr>
          <p:spPr>
            <a:xfrm rot="895432">
              <a:off x="3968706" y="2062020"/>
              <a:ext cx="474014" cy="171404"/>
            </a:xfrm>
            <a:prstGeom prst="ellipse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0E050BC-328B-47B3-BF18-FA2EAFC49C49}"/>
                </a:ext>
              </a:extLst>
            </p:cNvPr>
            <p:cNvSpPr/>
            <p:nvPr/>
          </p:nvSpPr>
          <p:spPr>
            <a:xfrm rot="19879328">
              <a:off x="800231" y="2546581"/>
              <a:ext cx="474014" cy="171404"/>
            </a:xfrm>
            <a:prstGeom prst="ellipse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DC3A7B60-2323-4BF2-B0C5-87FFD560378E}"/>
                </a:ext>
              </a:extLst>
            </p:cNvPr>
            <p:cNvSpPr/>
            <p:nvPr/>
          </p:nvSpPr>
          <p:spPr>
            <a:xfrm rot="21261926">
              <a:off x="1397501" y="2594351"/>
              <a:ext cx="474014" cy="171404"/>
            </a:xfrm>
            <a:prstGeom prst="ellipse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3959A92-1752-437A-9A76-17FDCA4C2512}"/>
                </a:ext>
              </a:extLst>
            </p:cNvPr>
            <p:cNvSpPr/>
            <p:nvPr/>
          </p:nvSpPr>
          <p:spPr>
            <a:xfrm rot="895432">
              <a:off x="1050350" y="2043820"/>
              <a:ext cx="474014" cy="171404"/>
            </a:xfrm>
            <a:prstGeom prst="ellipse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46B88D2-8C02-4E30-BB28-40A977203A26}"/>
                </a:ext>
              </a:extLst>
            </p:cNvPr>
            <p:cNvSpPr/>
            <p:nvPr/>
          </p:nvSpPr>
          <p:spPr>
            <a:xfrm rot="19879328">
              <a:off x="6732474" y="2582973"/>
              <a:ext cx="474014" cy="171404"/>
            </a:xfrm>
            <a:prstGeom prst="ellipse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CF82990-1C11-42BA-9C71-93DCFC5457F6}"/>
                </a:ext>
              </a:extLst>
            </p:cNvPr>
            <p:cNvSpPr/>
            <p:nvPr/>
          </p:nvSpPr>
          <p:spPr>
            <a:xfrm rot="21261926">
              <a:off x="7329744" y="2630743"/>
              <a:ext cx="474014" cy="171404"/>
            </a:xfrm>
            <a:prstGeom prst="ellipse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1CD097DF-07BE-44FC-A719-1333EEFD8E32}"/>
                </a:ext>
              </a:extLst>
            </p:cNvPr>
            <p:cNvSpPr/>
            <p:nvPr/>
          </p:nvSpPr>
          <p:spPr>
            <a:xfrm rot="895432">
              <a:off x="6982593" y="2080212"/>
              <a:ext cx="474014" cy="171404"/>
            </a:xfrm>
            <a:prstGeom prst="ellipse">
              <a:avLst/>
            </a:prstGeom>
            <a:noFill/>
            <a:ln w="3175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1F59A445-A3CD-49A4-A2D0-2DC765FE5DEA}"/>
              </a:ext>
            </a:extLst>
          </p:cNvPr>
          <p:cNvSpPr/>
          <p:nvPr/>
        </p:nvSpPr>
        <p:spPr>
          <a:xfrm>
            <a:off x="638170" y="3457684"/>
            <a:ext cx="8245525" cy="968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In the other mountains of the Western Mediterranean where convergence rate are of similar order of magnitude as Alps, </a:t>
            </a:r>
            <a:r>
              <a:rPr lang="en-US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Betics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dirty="0" err="1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Kabylies</a:t>
            </a:r>
            <a:r>
              <a:rPr lang="en-US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show whole crust level seismicity and Pyrenees, similar to the Alps, upper crust level seismicity.</a:t>
            </a:r>
            <a:endParaRPr lang="en-DE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94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C3AFA0-98CF-40A7-B4B2-CB8C6AA3C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0" y="-2126859"/>
            <a:ext cx="8710253" cy="19218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AF3A9C9-DD40-4096-A1DB-F829198E77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117132"/>
            <a:ext cx="2938358" cy="1921835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63D3A84-02F9-44EE-BDE2-4448F1D99CD5}"/>
              </a:ext>
            </a:extLst>
          </p:cNvPr>
          <p:cNvCxnSpPr>
            <a:cxnSpLocks/>
          </p:cNvCxnSpPr>
          <p:nvPr/>
        </p:nvCxnSpPr>
        <p:spPr>
          <a:xfrm flipH="1">
            <a:off x="1401636" y="941098"/>
            <a:ext cx="73418" cy="2002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FB4BD46-BBE1-4501-BCE2-37B473216D66}"/>
              </a:ext>
            </a:extLst>
          </p:cNvPr>
          <p:cNvCxnSpPr>
            <a:cxnSpLocks/>
          </p:cNvCxnSpPr>
          <p:nvPr/>
        </p:nvCxnSpPr>
        <p:spPr>
          <a:xfrm>
            <a:off x="1328216" y="1241448"/>
            <a:ext cx="307025" cy="39379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A696437-4B2A-4BE4-96FB-BF4201C00933}"/>
              </a:ext>
            </a:extLst>
          </p:cNvPr>
          <p:cNvCxnSpPr>
            <a:cxnSpLocks/>
          </p:cNvCxnSpPr>
          <p:nvPr/>
        </p:nvCxnSpPr>
        <p:spPr>
          <a:xfrm>
            <a:off x="1074587" y="1438344"/>
            <a:ext cx="160187" cy="2970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4051AFF1-8CD7-4F69-9741-93C935EEF4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2862933"/>
            <a:ext cx="8456717" cy="1485000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EFAEB19-770B-4807-B278-0E25F8FF72C4}"/>
              </a:ext>
            </a:extLst>
          </p:cNvPr>
          <p:cNvCxnSpPr>
            <a:cxnSpLocks/>
          </p:cNvCxnSpPr>
          <p:nvPr/>
        </p:nvCxnSpPr>
        <p:spPr>
          <a:xfrm flipH="1" flipV="1">
            <a:off x="287001" y="2695687"/>
            <a:ext cx="528042" cy="2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AECA4950-E1F1-44C7-B637-38FBE53330FC}"/>
              </a:ext>
            </a:extLst>
          </p:cNvPr>
          <p:cNvSpPr/>
          <p:nvPr/>
        </p:nvSpPr>
        <p:spPr>
          <a:xfrm>
            <a:off x="338660" y="2514741"/>
            <a:ext cx="51488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North</a:t>
            </a:r>
            <a:endParaRPr lang="en-DE" sz="105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24B0DF16-7883-4FC1-B707-0E620438DE76}"/>
              </a:ext>
            </a:extLst>
          </p:cNvPr>
          <p:cNvSpPr txBox="1"/>
          <p:nvPr/>
        </p:nvSpPr>
        <p:spPr>
          <a:xfrm>
            <a:off x="4202913" y="463333"/>
            <a:ext cx="4413805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Seismicity in 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Betics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bounded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 and recently thinned lithosphere of 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Alboran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basin. 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Seismicity in 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Kabylies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bounded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 and recently generated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back-arc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oceanic lithosphere 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Algerian basin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2B64794-BAA7-4B24-8F19-12BE31741934}"/>
              </a:ext>
            </a:extLst>
          </p:cNvPr>
          <p:cNvGrpSpPr/>
          <p:nvPr/>
        </p:nvGrpSpPr>
        <p:grpSpPr>
          <a:xfrm>
            <a:off x="1008776" y="2667238"/>
            <a:ext cx="6558142" cy="312136"/>
            <a:chOff x="1008776" y="2667238"/>
            <a:chExt cx="6558142" cy="312136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5DC783EC-B1F8-409D-B8C2-EB2423B451E5}"/>
                </a:ext>
              </a:extLst>
            </p:cNvPr>
            <p:cNvGrpSpPr/>
            <p:nvPr/>
          </p:nvGrpSpPr>
          <p:grpSpPr>
            <a:xfrm>
              <a:off x="1008776" y="2667238"/>
              <a:ext cx="6558142" cy="312136"/>
              <a:chOff x="1008776" y="2667238"/>
              <a:chExt cx="6558142" cy="312136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393E916B-549C-4804-AD29-BCBB60D365AF}"/>
                  </a:ext>
                </a:extLst>
              </p:cNvPr>
              <p:cNvGrpSpPr/>
              <p:nvPr/>
            </p:nvGrpSpPr>
            <p:grpSpPr>
              <a:xfrm>
                <a:off x="1008776" y="2667238"/>
                <a:ext cx="6558142" cy="312136"/>
                <a:chOff x="1992484" y="3766245"/>
                <a:chExt cx="8744189" cy="416182"/>
              </a:xfrm>
            </p:grpSpPr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C6273E51-4185-41DF-8BCC-A06C009ADA44}"/>
                    </a:ext>
                  </a:extLst>
                </p:cNvPr>
                <p:cNvSpPr/>
                <p:nvPr/>
              </p:nvSpPr>
              <p:spPr>
                <a:xfrm>
                  <a:off x="4143327" y="3811786"/>
                  <a:ext cx="735672" cy="3385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50" dirty="0" err="1">
                      <a:solidFill>
                        <a:srgbClr val="0070C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Betics</a:t>
                  </a:r>
                  <a:endParaRPr lang="en-DE" sz="1050" dirty="0"/>
                </a:p>
              </p:txBody>
            </p:sp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B014687-83FF-404A-AB0C-F20C22282B1E}"/>
                    </a:ext>
                  </a:extLst>
                </p:cNvPr>
                <p:cNvSpPr/>
                <p:nvPr/>
              </p:nvSpPr>
              <p:spPr>
                <a:xfrm>
                  <a:off x="9808641" y="3766245"/>
                  <a:ext cx="928032" cy="3385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50" dirty="0" err="1">
                      <a:solidFill>
                        <a:srgbClr val="0070C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Kabylies</a:t>
                  </a:r>
                  <a:endParaRPr lang="en-DE" sz="1050" dirty="0"/>
                </a:p>
              </p:txBody>
            </p:sp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0635375F-613E-49B5-A070-7F976DDF2C92}"/>
                    </a:ext>
                  </a:extLst>
                </p:cNvPr>
                <p:cNvSpPr/>
                <p:nvPr/>
              </p:nvSpPr>
              <p:spPr>
                <a:xfrm>
                  <a:off x="1992484" y="3843872"/>
                  <a:ext cx="1007113" cy="3385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50" dirty="0">
                      <a:solidFill>
                        <a:srgbClr val="0070C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Pyrenees</a:t>
                  </a:r>
                  <a:endParaRPr lang="en-DE" sz="1050" dirty="0"/>
                </a:p>
              </p:txBody>
            </p:sp>
          </p:grp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1AA8ABD3-2A5F-4F8C-AF87-3DCF9D306143}"/>
                  </a:ext>
                </a:extLst>
              </p:cNvPr>
              <p:cNvSpPr/>
              <p:nvPr/>
            </p:nvSpPr>
            <p:spPr>
              <a:xfrm>
                <a:off x="3173662" y="2701394"/>
                <a:ext cx="102624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50" dirty="0" err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Alboran</a:t>
                </a:r>
                <a:r>
                  <a:rPr lang="en-US" sz="105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Basin</a:t>
                </a:r>
                <a:endParaRPr lang="en-DE" sz="1050" dirty="0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6D60138-B93D-418F-B61A-87C42D640489}"/>
                  </a:ext>
                </a:extLst>
              </p:cNvPr>
              <p:cNvSpPr/>
              <p:nvPr/>
            </p:nvSpPr>
            <p:spPr>
              <a:xfrm>
                <a:off x="5896693" y="2688837"/>
                <a:ext cx="105670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5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Algerian Basin</a:t>
                </a:r>
                <a:endParaRPr lang="en-DE" sz="1050" dirty="0"/>
              </a:p>
            </p:txBody>
          </p:sp>
        </p:grp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BC13BD2-8F64-4E57-B63C-C42318240775}"/>
                </a:ext>
              </a:extLst>
            </p:cNvPr>
            <p:cNvSpPr/>
            <p:nvPr/>
          </p:nvSpPr>
          <p:spPr>
            <a:xfrm>
              <a:off x="4591203" y="2688837"/>
              <a:ext cx="478016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CCR</a:t>
              </a:r>
              <a:endParaRPr lang="en-DE" sz="1050" dirty="0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912BB951-0663-4E39-81BB-235C42F88329}"/>
              </a:ext>
            </a:extLst>
          </p:cNvPr>
          <p:cNvSpPr/>
          <p:nvPr/>
        </p:nvSpPr>
        <p:spPr>
          <a:xfrm>
            <a:off x="4758885" y="4740679"/>
            <a:ext cx="36802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</a:rPr>
              <a:t>Kumar et al. (2021) in </a:t>
            </a:r>
            <a:r>
              <a:rPr lang="en-GB" sz="1000" i="1" dirty="0" err="1">
                <a:solidFill>
                  <a:srgbClr val="000000"/>
                </a:solidFill>
                <a:latin typeface="Arial" panose="020B0604020202020204" pitchFamily="34" charset="0"/>
              </a:rPr>
              <a:t>review;Carballo</a:t>
            </a:r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</a:rPr>
              <a:t> et al., (2015a)</a:t>
            </a:r>
            <a:endParaRPr lang="en-D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C043EB1-23E5-4F5F-91DF-0CC09BB558B0}"/>
              </a:ext>
            </a:extLst>
          </p:cNvPr>
          <p:cNvGrpSpPr/>
          <p:nvPr/>
        </p:nvGrpSpPr>
        <p:grpSpPr>
          <a:xfrm>
            <a:off x="7959477" y="2838756"/>
            <a:ext cx="657241" cy="1280185"/>
            <a:chOff x="7959477" y="2838756"/>
            <a:chExt cx="657241" cy="1280185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96B1C48-9056-4C63-9ED1-F71E9A859E18}"/>
                </a:ext>
              </a:extLst>
            </p:cNvPr>
            <p:cNvSpPr/>
            <p:nvPr/>
          </p:nvSpPr>
          <p:spPr>
            <a:xfrm>
              <a:off x="7959477" y="2838756"/>
              <a:ext cx="58164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i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</a:rPr>
                <a:t>Weak</a:t>
              </a:r>
              <a:endParaRPr lang="en-DE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95B9C374-CDEA-4598-A0B5-14586C7DCB62}"/>
                </a:ext>
              </a:extLst>
            </p:cNvPr>
            <p:cNvSpPr/>
            <p:nvPr/>
          </p:nvSpPr>
          <p:spPr>
            <a:xfrm>
              <a:off x="7978453" y="3872720"/>
              <a:ext cx="63826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i="1" dirty="0">
                  <a:solidFill>
                    <a:srgbClr val="663300"/>
                  </a:solidFill>
                  <a:latin typeface="Arial" panose="020B0604020202020204" pitchFamily="34" charset="0"/>
                </a:rPr>
                <a:t>Strong</a:t>
              </a:r>
              <a:endParaRPr lang="en-DE" dirty="0">
                <a:solidFill>
                  <a:srgbClr val="663300"/>
                </a:solidFill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7AE36DE6-2F5C-4620-9FEB-5D2812FF296F}"/>
              </a:ext>
            </a:extLst>
          </p:cNvPr>
          <p:cNvSpPr/>
          <p:nvPr/>
        </p:nvSpPr>
        <p:spPr>
          <a:xfrm>
            <a:off x="2531660" y="2667238"/>
            <a:ext cx="1666984" cy="928947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F4E93C-A049-4067-AA28-06848895AE54}"/>
              </a:ext>
            </a:extLst>
          </p:cNvPr>
          <p:cNvSpPr/>
          <p:nvPr/>
        </p:nvSpPr>
        <p:spPr>
          <a:xfrm>
            <a:off x="5886500" y="2636250"/>
            <a:ext cx="1666984" cy="928947"/>
          </a:xfrm>
          <a:prstGeom prst="rect">
            <a:avLst/>
          </a:prstGeom>
          <a:noFill/>
          <a:ln w="63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56869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C3AFA0-98CF-40A7-B4B2-CB8C6AA3C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0" y="-2126859"/>
            <a:ext cx="8710253" cy="1921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20199F-B28A-437A-B928-27C5DE201A5D}"/>
              </a:ext>
            </a:extLst>
          </p:cNvPr>
          <p:cNvSpPr txBox="1"/>
          <p:nvPr/>
        </p:nvSpPr>
        <p:spPr>
          <a:xfrm>
            <a:off x="4202913" y="463333"/>
            <a:ext cx="4413805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Seismicity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is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bounded by ~650 </a:t>
            </a:r>
            <a:r>
              <a:rPr lang="en-US" sz="1050" baseline="30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isotherm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Betics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Kabylies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Whereas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by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~300 </a:t>
            </a:r>
            <a:r>
              <a:rPr lang="en-US" sz="1050" baseline="30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isotherm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Pyrenees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Catalan Coastal Ranges (CCR) 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Except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in orogens where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slabs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 are imaged 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mantle</a:t>
            </a: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5319D2-4ABC-4757-8CA7-DAEFC0898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117132"/>
            <a:ext cx="2938358" cy="1921835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D4B2A63-5BD0-486F-B9B2-C53C2F3808F3}"/>
              </a:ext>
            </a:extLst>
          </p:cNvPr>
          <p:cNvCxnSpPr>
            <a:cxnSpLocks/>
          </p:cNvCxnSpPr>
          <p:nvPr/>
        </p:nvCxnSpPr>
        <p:spPr>
          <a:xfrm flipH="1">
            <a:off x="1401636" y="941098"/>
            <a:ext cx="73418" cy="20023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34BA047-852B-471D-963E-521C27934772}"/>
              </a:ext>
            </a:extLst>
          </p:cNvPr>
          <p:cNvCxnSpPr>
            <a:cxnSpLocks/>
          </p:cNvCxnSpPr>
          <p:nvPr/>
        </p:nvCxnSpPr>
        <p:spPr>
          <a:xfrm>
            <a:off x="1328216" y="1241448"/>
            <a:ext cx="307025" cy="393793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75E64DB-8CF1-4DF6-BDDF-1C86794B6C25}"/>
              </a:ext>
            </a:extLst>
          </p:cNvPr>
          <p:cNvCxnSpPr>
            <a:cxnSpLocks/>
          </p:cNvCxnSpPr>
          <p:nvPr/>
        </p:nvCxnSpPr>
        <p:spPr>
          <a:xfrm>
            <a:off x="1074587" y="1438344"/>
            <a:ext cx="160187" cy="297014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48EBDAD0-72EE-489E-870A-EE49CE45F1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304" y="2862933"/>
            <a:ext cx="8456716" cy="1485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032C971-F440-4A73-BE96-F15F3E205488}"/>
              </a:ext>
            </a:extLst>
          </p:cNvPr>
          <p:cNvSpPr/>
          <p:nvPr/>
        </p:nvSpPr>
        <p:spPr>
          <a:xfrm>
            <a:off x="2090565" y="3535251"/>
            <a:ext cx="8931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Alboran</a:t>
            </a:r>
            <a:r>
              <a:rPr lang="en-US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slab</a:t>
            </a:r>
            <a:endParaRPr lang="en-DE" sz="1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065404-FFD0-45AE-BE41-3921B2712FAD}"/>
              </a:ext>
            </a:extLst>
          </p:cNvPr>
          <p:cNvSpPr/>
          <p:nvPr/>
        </p:nvSpPr>
        <p:spPr>
          <a:xfrm>
            <a:off x="6174393" y="3359212"/>
            <a:ext cx="8915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Subduction?</a:t>
            </a:r>
            <a:endParaRPr lang="en-DE" sz="1000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6454AF5-BF7A-4FCA-8D99-A83EA66EC112}"/>
              </a:ext>
            </a:extLst>
          </p:cNvPr>
          <p:cNvGrpSpPr/>
          <p:nvPr/>
        </p:nvGrpSpPr>
        <p:grpSpPr>
          <a:xfrm>
            <a:off x="1008776" y="2667238"/>
            <a:ext cx="6558142" cy="312136"/>
            <a:chOff x="1008776" y="2667238"/>
            <a:chExt cx="6558142" cy="312136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73554060-BB40-48E1-AF2A-5C1C881CC00C}"/>
                </a:ext>
              </a:extLst>
            </p:cNvPr>
            <p:cNvGrpSpPr/>
            <p:nvPr/>
          </p:nvGrpSpPr>
          <p:grpSpPr>
            <a:xfrm>
              <a:off x="1008776" y="2667238"/>
              <a:ext cx="6558142" cy="312136"/>
              <a:chOff x="1008776" y="2667238"/>
              <a:chExt cx="6558142" cy="312136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617D7717-B438-4EDD-A5F9-B686DE277143}"/>
                  </a:ext>
                </a:extLst>
              </p:cNvPr>
              <p:cNvGrpSpPr/>
              <p:nvPr/>
            </p:nvGrpSpPr>
            <p:grpSpPr>
              <a:xfrm>
                <a:off x="1008776" y="2667238"/>
                <a:ext cx="6558142" cy="312136"/>
                <a:chOff x="1992484" y="3766245"/>
                <a:chExt cx="8744189" cy="416182"/>
              </a:xfrm>
            </p:grpSpPr>
            <p:sp>
              <p:nvSpPr>
                <p:cNvPr id="40" name="Rectangle 39">
                  <a:extLst>
                    <a:ext uri="{FF2B5EF4-FFF2-40B4-BE49-F238E27FC236}">
                      <a16:creationId xmlns:a16="http://schemas.microsoft.com/office/drawing/2014/main" id="{622A0238-5178-46AF-B8B6-22544682B69E}"/>
                    </a:ext>
                  </a:extLst>
                </p:cNvPr>
                <p:cNvSpPr/>
                <p:nvPr/>
              </p:nvSpPr>
              <p:spPr>
                <a:xfrm>
                  <a:off x="4143327" y="3811786"/>
                  <a:ext cx="735672" cy="3385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50" dirty="0" err="1">
                      <a:solidFill>
                        <a:srgbClr val="0070C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Betics</a:t>
                  </a:r>
                  <a:endParaRPr lang="en-DE" sz="1050" dirty="0"/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00EE607D-0ECC-4572-B0FE-31F7DA97DAB7}"/>
                    </a:ext>
                  </a:extLst>
                </p:cNvPr>
                <p:cNvSpPr/>
                <p:nvPr/>
              </p:nvSpPr>
              <p:spPr>
                <a:xfrm>
                  <a:off x="9808641" y="3766245"/>
                  <a:ext cx="928032" cy="3385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50" dirty="0" err="1">
                      <a:solidFill>
                        <a:srgbClr val="0070C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Kabylies</a:t>
                  </a:r>
                  <a:endParaRPr lang="en-DE" sz="1050" dirty="0"/>
                </a:p>
              </p:txBody>
            </p:sp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7AA1A90C-10E7-4F9D-9F8A-9DFB09E7A880}"/>
                    </a:ext>
                  </a:extLst>
                </p:cNvPr>
                <p:cNvSpPr/>
                <p:nvPr/>
              </p:nvSpPr>
              <p:spPr>
                <a:xfrm>
                  <a:off x="1992484" y="3843872"/>
                  <a:ext cx="1007113" cy="33855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50" dirty="0">
                      <a:solidFill>
                        <a:srgbClr val="0070C0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Pyrenees</a:t>
                  </a:r>
                  <a:endParaRPr lang="en-DE" sz="1050" dirty="0"/>
                </a:p>
              </p:txBody>
            </p:sp>
          </p:grp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CED5F7C-6246-485A-9056-B0109157BCA3}"/>
                  </a:ext>
                </a:extLst>
              </p:cNvPr>
              <p:cNvSpPr/>
              <p:nvPr/>
            </p:nvSpPr>
            <p:spPr>
              <a:xfrm>
                <a:off x="3173662" y="2701394"/>
                <a:ext cx="102624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50" dirty="0" err="1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Alboran</a:t>
                </a:r>
                <a:r>
                  <a:rPr lang="en-US" sz="105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Basin</a:t>
                </a:r>
                <a:endParaRPr lang="en-DE" sz="1050" dirty="0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C66173DA-2561-431B-B9A6-BE9E765550FD}"/>
                  </a:ext>
                </a:extLst>
              </p:cNvPr>
              <p:cNvSpPr/>
              <p:nvPr/>
            </p:nvSpPr>
            <p:spPr>
              <a:xfrm>
                <a:off x="5896693" y="2688837"/>
                <a:ext cx="1056700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50" dirty="0">
                    <a:solidFill>
                      <a:srgbClr val="0070C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Algerian Basin</a:t>
                </a:r>
                <a:endParaRPr lang="en-DE" sz="1050" dirty="0"/>
              </a:p>
            </p:txBody>
          </p:sp>
        </p:grp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3D7800D-EE77-4E9A-B436-4B96A245D71D}"/>
                </a:ext>
              </a:extLst>
            </p:cNvPr>
            <p:cNvSpPr/>
            <p:nvPr/>
          </p:nvSpPr>
          <p:spPr>
            <a:xfrm>
              <a:off x="4591203" y="2688837"/>
              <a:ext cx="478016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50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CCR</a:t>
              </a:r>
              <a:endParaRPr lang="en-DE" sz="1050" dirty="0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4D48CED7-0542-4A5B-9AE9-4CCDE9B14878}"/>
              </a:ext>
            </a:extLst>
          </p:cNvPr>
          <p:cNvSpPr/>
          <p:nvPr/>
        </p:nvSpPr>
        <p:spPr>
          <a:xfrm>
            <a:off x="4758885" y="4740679"/>
            <a:ext cx="36802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</a:rPr>
              <a:t>Kumar et al. (2021) in review; Carballo et al., (2015a)</a:t>
            </a:r>
            <a:endParaRPr lang="en-DE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A51F243-75B6-4321-9B21-9029064C0E10}"/>
              </a:ext>
            </a:extLst>
          </p:cNvPr>
          <p:cNvGrpSpPr/>
          <p:nvPr/>
        </p:nvGrpSpPr>
        <p:grpSpPr>
          <a:xfrm>
            <a:off x="7959477" y="2838756"/>
            <a:ext cx="657241" cy="1280185"/>
            <a:chOff x="7959477" y="2838756"/>
            <a:chExt cx="657241" cy="1280185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5CCE394-82E3-4F41-AE0B-4F5DCEE4C363}"/>
                </a:ext>
              </a:extLst>
            </p:cNvPr>
            <p:cNvSpPr/>
            <p:nvPr/>
          </p:nvSpPr>
          <p:spPr>
            <a:xfrm>
              <a:off x="7959477" y="2838756"/>
              <a:ext cx="58164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i="1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</a:rPr>
                <a:t>Weak</a:t>
              </a:r>
              <a:endParaRPr lang="en-DE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53E1BA04-4146-47ED-B0C8-AC4F32B9B89F}"/>
                </a:ext>
              </a:extLst>
            </p:cNvPr>
            <p:cNvSpPr/>
            <p:nvPr/>
          </p:nvSpPr>
          <p:spPr>
            <a:xfrm>
              <a:off x="7978453" y="3872720"/>
              <a:ext cx="638265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000" i="1" dirty="0">
                  <a:solidFill>
                    <a:srgbClr val="663300"/>
                  </a:solidFill>
                  <a:latin typeface="Arial" panose="020B0604020202020204" pitchFamily="34" charset="0"/>
                </a:rPr>
                <a:t>Strong</a:t>
              </a:r>
              <a:endParaRPr lang="en-DE" dirty="0">
                <a:solidFill>
                  <a:srgbClr val="6633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3717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C3AFA0-98CF-40A7-B4B2-CB8C6AA3C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70" y="-2126859"/>
            <a:ext cx="8710253" cy="19218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220199F-B28A-437A-B928-27C5DE201A5D}"/>
              </a:ext>
            </a:extLst>
          </p:cNvPr>
          <p:cNvSpPr txBox="1"/>
          <p:nvPr/>
        </p:nvSpPr>
        <p:spPr>
          <a:xfrm>
            <a:off x="4428060" y="1307867"/>
            <a:ext cx="4413805" cy="28392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do we have whole crust level seismicity in the 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Betics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Kabylies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comparison to the Alps and Pyrenees?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Does it have to do with the active subduction in the </a:t>
            </a:r>
            <a:r>
              <a:rPr lang="en-US" sz="105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Betics</a:t>
            </a: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initiation of subduction at north margin of Africa?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does it tell us about the composition or the hydration state of the crust?</a:t>
            </a:r>
          </a:p>
          <a:p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r>
              <a:rPr lang="en-US" sz="10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other mountains in the Alpine-Himalayan collision zone, e.g. Tibet, Zagros, compares to their </a:t>
            </a:r>
            <a:r>
              <a:rPr lang="en-US" sz="105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respective forelands?</a:t>
            </a:r>
            <a:endParaRPr lang="en-US" sz="105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Ø"/>
            </a:pPr>
            <a:endParaRPr lang="en-US" sz="1050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D48CED7-0542-4A5B-9AE9-4CCDE9B14878}"/>
              </a:ext>
            </a:extLst>
          </p:cNvPr>
          <p:cNvSpPr/>
          <p:nvPr/>
        </p:nvSpPr>
        <p:spPr>
          <a:xfrm>
            <a:off x="4758885" y="4740679"/>
            <a:ext cx="36802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i="1" dirty="0">
                <a:solidFill>
                  <a:srgbClr val="000000"/>
                </a:solidFill>
                <a:latin typeface="Arial" panose="020B0604020202020204" pitchFamily="34" charset="0"/>
              </a:rPr>
              <a:t>Kumar et al. (2021) in review; Carballo et al., (2015a)</a:t>
            </a:r>
            <a:endParaRPr lang="en-DE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A9F429E-0891-4B40-8174-23BD504CFFF9}"/>
              </a:ext>
            </a:extLst>
          </p:cNvPr>
          <p:cNvGrpSpPr/>
          <p:nvPr/>
        </p:nvGrpSpPr>
        <p:grpSpPr>
          <a:xfrm>
            <a:off x="183558" y="743953"/>
            <a:ext cx="4224836" cy="3403153"/>
            <a:chOff x="3847316" y="1905041"/>
            <a:chExt cx="4224836" cy="3403153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9B14BFD7-3007-4DEE-9814-F80092E1609C}"/>
                </a:ext>
              </a:extLst>
            </p:cNvPr>
            <p:cNvGrpSpPr/>
            <p:nvPr/>
          </p:nvGrpSpPr>
          <p:grpSpPr>
            <a:xfrm>
              <a:off x="3847316" y="1905041"/>
              <a:ext cx="4224836" cy="3403153"/>
              <a:chOff x="3962287" y="1605915"/>
              <a:chExt cx="4224836" cy="3403153"/>
            </a:xfrm>
          </p:grpSpPr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4CE16A0B-F192-4390-84C7-4DE55B22B8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62287" y="2157438"/>
                <a:ext cx="4224836" cy="2851630"/>
              </a:xfrm>
              <a:prstGeom prst="rect">
                <a:avLst/>
              </a:prstGeom>
            </p:spPr>
          </p:pic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E651586-D750-4B2B-9144-704F87DDB22A}"/>
                  </a:ext>
                </a:extLst>
              </p:cNvPr>
              <p:cNvSpPr/>
              <p:nvPr/>
            </p:nvSpPr>
            <p:spPr>
              <a:xfrm>
                <a:off x="4479219" y="1643585"/>
                <a:ext cx="88197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Upper crust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0CB7EE4E-F83D-48EC-A40D-74EF2F51C0E9}"/>
                  </a:ext>
                </a:extLst>
              </p:cNvPr>
              <p:cNvSpPr/>
              <p:nvPr/>
            </p:nvSpPr>
            <p:spPr>
              <a:xfrm>
                <a:off x="5591589" y="1616225"/>
                <a:ext cx="88197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Lower crust</a:t>
                </a:r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1DB05B4-5C3D-4E1E-817F-1A1F9682FCDE}"/>
                  </a:ext>
                </a:extLst>
              </p:cNvPr>
              <p:cNvSpPr/>
              <p:nvPr/>
            </p:nvSpPr>
            <p:spPr>
              <a:xfrm>
                <a:off x="6717486" y="1605915"/>
                <a:ext cx="861133" cy="2539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Subduction</a:t>
                </a:r>
              </a:p>
            </p:txBody>
          </p:sp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3B081DB8-073E-44CC-8562-D75E6A1E79D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93596"/>
              <a:stretch/>
            </p:blipFill>
            <p:spPr>
              <a:xfrm>
                <a:off x="4114395" y="1829521"/>
                <a:ext cx="3731586" cy="167013"/>
              </a:xfrm>
              <a:prstGeom prst="rect">
                <a:avLst/>
              </a:prstGeom>
            </p:spPr>
          </p:pic>
        </p:grp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19D1158-CBDF-4458-B87D-AA85D12EEE7D}"/>
                </a:ext>
              </a:extLst>
            </p:cNvPr>
            <p:cNvSpPr/>
            <p:nvPr/>
          </p:nvSpPr>
          <p:spPr>
            <a:xfrm>
              <a:off x="4872054" y="3324204"/>
              <a:ext cx="755336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Pyrenees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A32C71A-58A5-4103-93DD-00552CF47FC5}"/>
                </a:ext>
              </a:extLst>
            </p:cNvPr>
            <p:cNvSpPr/>
            <p:nvPr/>
          </p:nvSpPr>
          <p:spPr>
            <a:xfrm>
              <a:off x="4288655" y="4202704"/>
              <a:ext cx="551754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 err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Betics</a:t>
              </a:r>
              <a:endParaRPr lang="en-US" sz="105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24F91A6-0B34-4B4D-B2A6-F9064EDAA3C9}"/>
                </a:ext>
              </a:extLst>
            </p:cNvPr>
            <p:cNvSpPr/>
            <p:nvPr/>
          </p:nvSpPr>
          <p:spPr>
            <a:xfrm>
              <a:off x="5383642" y="4610361"/>
              <a:ext cx="696024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 err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Kabylies</a:t>
              </a:r>
              <a:endParaRPr lang="en-US" sz="105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AD6F4657-C907-4A41-9366-25CDDE951CD3}"/>
                </a:ext>
              </a:extLst>
            </p:cNvPr>
            <p:cNvSpPr/>
            <p:nvPr/>
          </p:nvSpPr>
          <p:spPr>
            <a:xfrm>
              <a:off x="5641438" y="2964149"/>
              <a:ext cx="44755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Alps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BE9AFFD-D99F-4C84-8B78-9E80312FF026}"/>
                </a:ext>
              </a:extLst>
            </p:cNvPr>
            <p:cNvSpPr/>
            <p:nvPr/>
          </p:nvSpPr>
          <p:spPr>
            <a:xfrm>
              <a:off x="6311744" y="3395672"/>
              <a:ext cx="75693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05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Apennine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EEE75849-6417-431C-8939-C148E2B6E511}"/>
              </a:ext>
            </a:extLst>
          </p:cNvPr>
          <p:cNvSpPr txBox="1"/>
          <p:nvPr/>
        </p:nvSpPr>
        <p:spPr>
          <a:xfrm>
            <a:off x="1048509" y="145333"/>
            <a:ext cx="704698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Outlook</a:t>
            </a:r>
            <a:endParaRPr lang="en-US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1373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GFZ_Praesentation_ppt2013_16x9_en</Template>
  <TotalTime>0</TotalTime>
  <Words>611</Words>
  <Application>Microsoft Office PowerPoint</Application>
  <PresentationFormat>On-screen Show (16:9)</PresentationFormat>
  <Paragraphs>126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MS PGothic</vt:lpstr>
      <vt:lpstr>Arial</vt:lpstr>
      <vt:lpstr>Arial Unicode MS</vt:lpstr>
      <vt:lpstr>Calibri</vt:lpstr>
      <vt:lpstr>DejaVu Sans</vt:lpstr>
      <vt:lpstr>Open Sans</vt:lpstr>
      <vt:lpstr>StarSymbol</vt:lpstr>
      <vt:lpstr>Symbol</vt:lpstr>
      <vt:lpstr>Times New Roman</vt:lpstr>
      <vt:lpstr>Verdana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subject/>
  <dc:creator>AV-Medien_G222</dc:creator>
  <dc:description/>
  <cp:lastModifiedBy>kumar</cp:lastModifiedBy>
  <cp:revision>338</cp:revision>
  <dcterms:created xsi:type="dcterms:W3CDTF">2018-04-25T15:07:40Z</dcterms:created>
  <dcterms:modified xsi:type="dcterms:W3CDTF">2021-04-26T05:25:22Z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6</vt:i4>
  </property>
  <property fmtid="{D5CDD505-2E9C-101B-9397-08002B2CF9AE}" pid="8" name="PresentationFormat">
    <vt:lpwstr>Bildschirmpräsentation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17</vt:i4>
  </property>
</Properties>
</file>