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256" r:id="rId6"/>
  </p:sldIdLst>
  <p:sldSz cx="42811700" cy="30275213"/>
  <p:notesSz cx="6858000" cy="9144000"/>
  <p:defaultTextStyle>
    <a:defPPr>
      <a:defRPr lang="en-US"/>
    </a:defPPr>
    <a:lvl1pPr marL="0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7941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5882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3823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1764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9705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7646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5587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3528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>
          <p15:clr>
            <a:srgbClr val="A4A3A4"/>
          </p15:clr>
        </p15:guide>
        <p15:guide id="2" pos="134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clrMru>
    <a:srgbClr val="569BBE"/>
    <a:srgbClr val="555559"/>
    <a:srgbClr val="78A22F"/>
    <a:srgbClr val="8721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4660" autoAdjust="0"/>
  </p:normalViewPr>
  <p:slideViewPr>
    <p:cSldViewPr snapToGrid="0">
      <p:cViewPr varScale="1">
        <p:scale>
          <a:sx n="25" d="100"/>
          <a:sy n="25" d="100"/>
        </p:scale>
        <p:origin x="1482" y="90"/>
      </p:cViewPr>
      <p:guideLst>
        <p:guide orient="horz" pos="9535"/>
        <p:guide pos="134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EE934-69F3-5941-ADF8-9A478A38E988}" type="datetimeFigureOut">
              <a:rPr lang="en-GB"/>
              <a:pPr/>
              <a:t>26/04/2021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6ED16-3541-1041-9F96-E79E95DE9A67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12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4A823-6FA9-3743-9310-B3C829E3CFA1}" type="datetimeFigureOut">
              <a:rPr lang="en-GB"/>
              <a:pPr/>
              <a:t>26/04/2021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ED9A5-F830-7F49-9B34-00E0ACAA11F8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37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er landscape logo J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199" y="3778786"/>
            <a:ext cx="8218727" cy="4088486"/>
          </a:xfrm>
          <a:prstGeom prst="rect">
            <a:avLst/>
          </a:prstGeom>
        </p:spPr>
      </p:pic>
      <p:pic>
        <p:nvPicPr>
          <p:cNvPr id="4" name="Picture 3" descr="SG logo_ pos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37" y="28302902"/>
            <a:ext cx="7379208" cy="1347216"/>
          </a:xfrm>
          <a:prstGeom prst="rect">
            <a:avLst/>
          </a:prstGeom>
        </p:spPr>
      </p:pic>
      <p:pic>
        <p:nvPicPr>
          <p:cNvPr id="6" name="Picture 5" descr="Landscape bann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9" y="0"/>
            <a:ext cx="42811700" cy="26420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208794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956" indent="-1565956" algn="l" defTabSz="2087941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904" indent="-1304963" algn="l" defTabSz="2087941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852" indent="-1043970" algn="l" defTabSz="2087941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793" indent="-1043970" algn="l" defTabSz="2087941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5734" indent="-1043970" algn="l" defTabSz="2087941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3675" indent="-1043970" algn="l" defTabSz="208794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1616" indent="-1043970" algn="l" defTabSz="208794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9557" indent="-1043970" algn="l" defTabSz="208794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7498" indent="-1043970" algn="l" defTabSz="208794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941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5882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3823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1764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9705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7646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5587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3528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B36F4DC-A544-435B-AC82-7E781620FC03}"/>
              </a:ext>
            </a:extLst>
          </p:cNvPr>
          <p:cNvSpPr txBox="1"/>
          <p:nvPr/>
        </p:nvSpPr>
        <p:spPr>
          <a:xfrm>
            <a:off x="9890922" y="24239501"/>
            <a:ext cx="8036025" cy="46303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Overland risk for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Methobromuron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Combined interventions of 50% reduced pesticide application rate, management of plough pan, delayed application timing and field buffer installation reduced the probability of high-risk from overland flow while the impact of individual interventions was limited.</a:t>
            </a:r>
          </a:p>
          <a:p>
            <a:pPr>
              <a:lnSpc>
                <a:spcPts val="1920"/>
              </a:lnSpc>
            </a:pPr>
            <a:endParaRPr lang="en-US" sz="3400" dirty="0">
              <a:solidFill>
                <a:srgbClr val="5555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3EEEFF-210A-4354-ABCD-7EB9EB59D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0061" y="10499339"/>
            <a:ext cx="24832275" cy="137539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E63929-C54B-426B-A47F-6E6BDA171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5500" y="4600876"/>
            <a:ext cx="5137478" cy="2876988"/>
          </a:xfrm>
          <a:prstGeom prst="rect">
            <a:avLst/>
          </a:prstGeom>
        </p:spPr>
      </p:pic>
      <p:pic>
        <p:nvPicPr>
          <p:cNvPr id="18" name="Content Placeholder 8">
            <a:extLst>
              <a:ext uri="{FF2B5EF4-FFF2-40B4-BE49-F238E27FC236}">
                <a16:creationId xmlns:a16="http://schemas.microsoft.com/office/drawing/2014/main" id="{F62546D2-E17F-4A89-9F8E-F38BC3048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60" y="19799567"/>
            <a:ext cx="9224744" cy="4932306"/>
          </a:xfrm>
          <a:prstGeom prst="rect">
            <a:avLst/>
          </a:prstGeom>
          <a:solidFill>
            <a:srgbClr val="569BBE"/>
          </a:solidFill>
          <a:ln>
            <a:solidFill>
              <a:schemeClr val="accent1"/>
            </a:solidFill>
          </a:ln>
        </p:spPr>
      </p:pic>
      <p:sp>
        <p:nvSpPr>
          <p:cNvPr id="32" name="Rounded Rectangle 31"/>
          <p:cNvSpPr/>
          <p:nvPr/>
        </p:nvSpPr>
        <p:spPr>
          <a:xfrm>
            <a:off x="9160336" y="28556016"/>
            <a:ext cx="33155800" cy="1268327"/>
          </a:xfrm>
          <a:prstGeom prst="roundRect">
            <a:avLst>
              <a:gd name="adj" fmla="val 0"/>
            </a:avLst>
          </a:prstGeom>
          <a:solidFill>
            <a:srgbClr val="555559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91603" y="7604063"/>
            <a:ext cx="42429332" cy="2641900"/>
          </a:xfrm>
          <a:prstGeom prst="roundRect">
            <a:avLst>
              <a:gd name="adj" fmla="val 0"/>
            </a:avLst>
          </a:prstGeom>
          <a:solidFill>
            <a:srgbClr val="78A22F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3780" y="2810700"/>
            <a:ext cx="32833830" cy="394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9600" b="1" dirty="0">
                <a:solidFill>
                  <a:srgbClr val="555559"/>
                </a:solidFill>
                <a:latin typeface="Calibri"/>
                <a:ea typeface="ヒラギノ角ゴ ProN W3"/>
                <a:cs typeface="ヒラギノ角ゴ ProN W3"/>
              </a:rPr>
              <a:t>A probabilistic decision support tool for field level pesticide risk assessment in a small drinking water catchment on the Island of Jersey</a:t>
            </a:r>
            <a:endParaRPr lang="en-US" sz="7200" dirty="0">
              <a:solidFill>
                <a:srgbClr val="555559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546" y="10550511"/>
            <a:ext cx="16956457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simulated inherent risk of </a:t>
            </a:r>
            <a:r>
              <a:rPr lang="en-GB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pesticide loss via overland flow and leaching to groundwater</a:t>
            </a:r>
            <a:r>
              <a:rPr lang="en-GB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five active ingredients considered: </a:t>
            </a:r>
          </a:p>
          <a:p>
            <a:pPr marL="571500" indent="-5715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climate and hydrology </a:t>
            </a:r>
            <a:r>
              <a:rPr lang="en-GB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(temperature, rainfall, evapotranspiration, overland and subsurface flow)</a:t>
            </a:r>
          </a:p>
          <a:p>
            <a:pPr marL="571500" indent="-5715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soil properties </a:t>
            </a:r>
            <a:r>
              <a:rPr lang="en-GB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(texture, organic matter content, water retention)</a:t>
            </a:r>
          </a:p>
          <a:p>
            <a:pPr marL="571500" indent="-5715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topography</a:t>
            </a:r>
            <a:r>
              <a:rPr lang="en-GB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(slope, distance to surface water/depth to groundwater)</a:t>
            </a:r>
          </a:p>
          <a:p>
            <a:pPr marL="571500" indent="-5715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landcover and agronomic practices, pesticide properties and usage</a:t>
            </a:r>
          </a:p>
          <a:p>
            <a:pPr>
              <a:spcAft>
                <a:spcPts val="800"/>
              </a:spcAft>
            </a:pPr>
            <a:r>
              <a:rPr lang="en-GB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Simulated</a:t>
            </a:r>
            <a:r>
              <a:rPr lang="en-GB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mitigation measures </a:t>
            </a:r>
            <a:r>
              <a:rPr lang="en-GB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included: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timing of pesticide application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10%, 25% and 50% reduction in application rate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field buffers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presence/absence of soil pan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33847" y="5491225"/>
            <a:ext cx="19799885" cy="144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dirty="0">
                <a:solidFill>
                  <a:srgbClr val="555559"/>
                </a:solidFill>
              </a:rPr>
              <a:t>Miriam Glendell</a:t>
            </a:r>
            <a:r>
              <a:rPr lang="en-US" sz="3200" baseline="30000" dirty="0">
                <a:solidFill>
                  <a:srgbClr val="555559"/>
                </a:solidFill>
                <a:latin typeface="Calibri"/>
              </a:rPr>
              <a:t>1</a:t>
            </a:r>
            <a:r>
              <a:rPr lang="en-US" sz="3200" dirty="0">
                <a:solidFill>
                  <a:srgbClr val="555559"/>
                </a:solidFill>
              </a:rPr>
              <a:t>, Mads Troldborg</a:t>
            </a:r>
            <a:r>
              <a:rPr lang="en-US" sz="3200" baseline="30000" dirty="0">
                <a:solidFill>
                  <a:srgbClr val="555559"/>
                </a:solidFill>
                <a:latin typeface="Calibri"/>
              </a:rPr>
              <a:t>1</a:t>
            </a:r>
            <a:r>
              <a:rPr lang="en-US" sz="3200" dirty="0">
                <a:solidFill>
                  <a:srgbClr val="555559"/>
                </a:solidFill>
              </a:rPr>
              <a:t>, Zisis Gagkas</a:t>
            </a:r>
            <a:r>
              <a:rPr lang="en-US" sz="3200" baseline="30000" dirty="0">
                <a:solidFill>
                  <a:srgbClr val="555559"/>
                </a:solidFill>
                <a:latin typeface="Calibri"/>
              </a:rPr>
              <a:t>1</a:t>
            </a:r>
            <a:r>
              <a:rPr lang="en-US" sz="3200" dirty="0">
                <a:solidFill>
                  <a:srgbClr val="555559"/>
                </a:solidFill>
              </a:rPr>
              <a:t>, Andy Vinten</a:t>
            </a:r>
            <a:r>
              <a:rPr lang="en-US" sz="3200" baseline="30000" dirty="0">
                <a:solidFill>
                  <a:srgbClr val="555559"/>
                </a:solidFill>
                <a:latin typeface="Calibri"/>
              </a:rPr>
              <a:t>1</a:t>
            </a:r>
            <a:r>
              <a:rPr lang="en-US" sz="3200" dirty="0">
                <a:solidFill>
                  <a:srgbClr val="555559"/>
                </a:solidFill>
              </a:rPr>
              <a:t>, Allan Lilly</a:t>
            </a:r>
            <a:r>
              <a:rPr lang="en-US" sz="3200" baseline="30000" dirty="0">
                <a:solidFill>
                  <a:srgbClr val="555559"/>
                </a:solidFill>
                <a:latin typeface="Calibri"/>
              </a:rPr>
              <a:t>1</a:t>
            </a:r>
            <a:r>
              <a:rPr lang="en-US" sz="3200" dirty="0">
                <a:solidFill>
                  <a:srgbClr val="555559"/>
                </a:solidFill>
              </a:rPr>
              <a:t>, and Donald Reid</a:t>
            </a:r>
            <a:r>
              <a:rPr lang="en-US" sz="3200" baseline="30000" dirty="0">
                <a:solidFill>
                  <a:srgbClr val="555559"/>
                </a:solidFill>
                <a:latin typeface="Calibri"/>
              </a:rPr>
              <a:t>2</a:t>
            </a:r>
            <a:endParaRPr lang="en-US" sz="3200" dirty="0">
              <a:solidFill>
                <a:srgbClr val="555559"/>
              </a:solidFill>
            </a:endParaRPr>
          </a:p>
          <a:p>
            <a:pPr>
              <a:lnSpc>
                <a:spcPts val="2400"/>
              </a:lnSpc>
            </a:pPr>
            <a:r>
              <a:rPr lang="en-US" sz="2800" baseline="30000" dirty="0">
                <a:solidFill>
                  <a:srgbClr val="555559"/>
                </a:solidFill>
                <a:latin typeface="Calibri"/>
              </a:rPr>
              <a:t>1</a:t>
            </a:r>
            <a:r>
              <a:rPr lang="en-US" sz="2800" dirty="0">
                <a:solidFill>
                  <a:srgbClr val="555559"/>
                </a:solidFill>
                <a:latin typeface="Calibri"/>
              </a:rPr>
              <a:t>The James Hutton Institute, Environmental and Biochemical Sciences Group, Craigiebuckler, Aberdeen , Scotland, UK </a:t>
            </a:r>
            <a:r>
              <a:rPr lang="en-US" sz="2800" dirty="0">
                <a:solidFill>
                  <a:srgbClr val="555559"/>
                </a:solidFill>
              </a:rPr>
              <a:t>Email: miriam.glendell@hutton.ac.uk</a:t>
            </a:r>
          </a:p>
          <a:p>
            <a:pPr>
              <a:lnSpc>
                <a:spcPts val="2400"/>
              </a:lnSpc>
            </a:pPr>
            <a:r>
              <a:rPr lang="en-US" sz="2800" baseline="30000" dirty="0">
                <a:solidFill>
                  <a:srgbClr val="555559"/>
                </a:solidFill>
                <a:latin typeface="Calibri"/>
              </a:rPr>
              <a:t>2</a:t>
            </a:r>
            <a:r>
              <a:rPr lang="en-US" sz="2800" dirty="0">
                <a:solidFill>
                  <a:srgbClr val="555559"/>
                </a:solidFill>
                <a:latin typeface="Calibri"/>
              </a:rPr>
              <a:t>Jersey Water, </a:t>
            </a:r>
            <a:r>
              <a:rPr lang="en-US" sz="2800" dirty="0" err="1">
                <a:solidFill>
                  <a:srgbClr val="555559"/>
                </a:solidFill>
                <a:latin typeface="Calibri"/>
              </a:rPr>
              <a:t>Mulcaster</a:t>
            </a:r>
            <a:r>
              <a:rPr lang="en-US" sz="2800" dirty="0">
                <a:solidFill>
                  <a:srgbClr val="555559"/>
                </a:solidFill>
                <a:latin typeface="Calibri"/>
              </a:rPr>
              <a:t> House, Westmount Road, Jersey, JE1 1DG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66278" y="27540712"/>
            <a:ext cx="5963221" cy="6337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400"/>
              </a:lnSpc>
            </a:pPr>
            <a:r>
              <a:rPr lang="en-US" sz="2000" b="1" dirty="0">
                <a:solidFill>
                  <a:srgbClr val="555559"/>
                </a:solidFill>
              </a:rPr>
              <a:t>Acknowledgements</a:t>
            </a:r>
          </a:p>
          <a:p>
            <a:pPr>
              <a:lnSpc>
                <a:spcPts val="2400"/>
              </a:lnSpc>
            </a:pPr>
            <a:r>
              <a:rPr lang="en-US" sz="2000" b="1" dirty="0">
                <a:solidFill>
                  <a:srgbClr val="555559"/>
                </a:solidFill>
              </a:rPr>
              <a:t>This research was funded by Jersey Water company.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1879" y="7672386"/>
            <a:ext cx="41615554" cy="2473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GB" sz="4500" dirty="0">
                <a:solidFill>
                  <a:schemeClr val="bg1"/>
                </a:solidFill>
                <a:latin typeface="Calibri"/>
              </a:rPr>
              <a:t>Pesticides continue to present a significant risk to drinking water quality.</a:t>
            </a:r>
          </a:p>
          <a:p>
            <a:pPr>
              <a:lnSpc>
                <a:spcPts val="4600"/>
              </a:lnSpc>
            </a:pPr>
            <a:r>
              <a:rPr lang="en-GB" sz="4500" dirty="0">
                <a:solidFill>
                  <a:schemeClr val="bg1"/>
                </a:solidFill>
                <a:latin typeface="Calibri"/>
              </a:rPr>
              <a:t>Effectiveness of pollution mitigation measures is uncertain and needs to consider local biophysical, agronomic and social aspects.</a:t>
            </a:r>
          </a:p>
          <a:p>
            <a:pPr>
              <a:lnSpc>
                <a:spcPts val="4600"/>
              </a:lnSpc>
            </a:pPr>
            <a:r>
              <a:rPr lang="en-GB" sz="4500" dirty="0">
                <a:solidFill>
                  <a:schemeClr val="bg1"/>
                </a:solidFill>
                <a:latin typeface="Calibri"/>
              </a:rPr>
              <a:t>We developed a probabilistic decision support tool (DST) based on spatial Bayesian Belief Networks (BBN) to simulate inherent pesticide leaching risk to ground- and surface- water quality in a small drinking water catchment (3.5 km</a:t>
            </a:r>
            <a:r>
              <a:rPr lang="en-GB" sz="4500" baseline="30000" dirty="0">
                <a:solidFill>
                  <a:schemeClr val="bg1"/>
                </a:solidFill>
                <a:latin typeface="Calibri"/>
              </a:rPr>
              <a:t>2</a:t>
            </a:r>
            <a:r>
              <a:rPr lang="en-GB" sz="4500" dirty="0">
                <a:solidFill>
                  <a:schemeClr val="bg1"/>
                </a:solidFill>
                <a:latin typeface="Calibri"/>
              </a:rPr>
              <a:t>) with limited observational data.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44025" y="28677099"/>
            <a:ext cx="32823407" cy="10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graphical nature of the BBN facilitated interactive model co-development and was deemed ideal for engaging in dialogue with stakeholders. The model can be easily transferred to similar catchments with limited data, while accounting for uncertainties.</a:t>
            </a:r>
            <a:endParaRPr lang="en-GB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7080" y="10372163"/>
            <a:ext cx="42297655" cy="19574437"/>
          </a:xfrm>
          <a:prstGeom prst="rect">
            <a:avLst/>
          </a:prstGeom>
          <a:noFill/>
          <a:ln w="127000" cap="sq">
            <a:solidFill>
              <a:srgbClr val="373A3A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A67828-89F9-4317-BF5E-B174623F4EBE}"/>
              </a:ext>
            </a:extLst>
          </p:cNvPr>
          <p:cNvSpPr txBox="1"/>
          <p:nvPr/>
        </p:nvSpPr>
        <p:spPr>
          <a:xfrm>
            <a:off x="551879" y="24849988"/>
            <a:ext cx="9224744" cy="9186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3600"/>
              </a:lnSpc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 </a:t>
            </a:r>
            <a:r>
              <a:rPr lang="en-GB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Conceptual diagram of sub-models represented in the BBN</a:t>
            </a:r>
          </a:p>
          <a:p>
            <a:pPr>
              <a:lnSpc>
                <a:spcPts val="1920"/>
              </a:lnSpc>
            </a:pPr>
            <a:endParaRPr lang="en-US" sz="3400" dirty="0">
              <a:solidFill>
                <a:srgbClr val="5555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2A6984-FE1F-4609-A75F-44EC36210C32}"/>
              </a:ext>
            </a:extLst>
          </p:cNvPr>
          <p:cNvSpPr txBox="1"/>
          <p:nvPr/>
        </p:nvSpPr>
        <p:spPr>
          <a:xfrm>
            <a:off x="10563821" y="19632100"/>
            <a:ext cx="2313979" cy="26637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 de la Mare  catchment on the Island of Jersey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873690" y="22949864"/>
            <a:ext cx="17787910" cy="10732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conceptual model structure. </a:t>
            </a:r>
            <a:r>
              <a:rPr lang="en-GB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Deeper red indicates more sensitive variables. Application timing, active ingredient and crop type were identified as the most important risk factors.</a:t>
            </a:r>
          </a:p>
          <a:p>
            <a:pPr>
              <a:lnSpc>
                <a:spcPts val="1920"/>
              </a:lnSpc>
            </a:pPr>
            <a:endParaRPr lang="en-US" sz="3400" dirty="0">
              <a:solidFill>
                <a:srgbClr val="555559"/>
              </a:solidFill>
            </a:endParaRPr>
          </a:p>
        </p:txBody>
      </p:sp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6B909DFA-4839-45EF-B9C1-D32E7EF48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58700" y="16714755"/>
            <a:ext cx="4894303" cy="692208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2587660-3D87-40C1-BF30-1552B7EB0F35}"/>
              </a:ext>
            </a:extLst>
          </p:cNvPr>
          <p:cNvGrpSpPr>
            <a:grpSpLocks noChangeAspect="1"/>
          </p:cNvGrpSpPr>
          <p:nvPr/>
        </p:nvGrpSpPr>
        <p:grpSpPr>
          <a:xfrm>
            <a:off x="17848567" y="24253307"/>
            <a:ext cx="24732087" cy="4180451"/>
            <a:chOff x="18937896" y="24731873"/>
            <a:chExt cx="19115959" cy="323116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51E3E50-2999-4FD9-B1C6-48B778FDD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937896" y="24731873"/>
              <a:ext cx="9827604" cy="323116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8B70D4C-18E7-4DC1-843C-71F6944C0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500595" y="24756259"/>
              <a:ext cx="9553260" cy="31823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Hutton Poster Template_Landscap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62D038233C51469147F003D8E0F8C5" ma:contentTypeVersion="2" ma:contentTypeDescription="Create a new document." ma:contentTypeScope="" ma:versionID="460adbf0d06597c5193aeeffe506f3a5">
  <xsd:schema xmlns:xsd="http://www.w3.org/2001/XMLSchema" xmlns:xs="http://www.w3.org/2001/XMLSchema" xmlns:p="http://schemas.microsoft.com/office/2006/metadata/properties" xmlns:ns1="http://schemas.microsoft.com/sharepoint/v3" xmlns:ns2="dd4118c1-80c0-4fd0-a895-4f8cc7b15db9" targetNamespace="http://schemas.microsoft.com/office/2006/metadata/properties" ma:root="true" ma:fieldsID="7fdb9e80014ce22284f30f74730fcf76" ns1:_="" ns2:_="">
    <xsd:import namespace="http://schemas.microsoft.com/sharepoint/v3"/>
    <xsd:import namespace="dd4118c1-80c0-4fd0-a895-4f8cc7b15db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KeywordTaxHTField" minOccurs="0"/>
                <xsd:element ref="ns2:TaxCatchAll" minOccurs="0"/>
                <xsd:element ref="ns2:TaxCatchAllLabel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118c1-80c0-4fd0-a895-4f8cc7b15db9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Enterprise Keywords" ma:fieldId="{23f27201-bee3-471e-b2e7-b64fd8b7ca38}" ma:taxonomyMulti="true" ma:sspId="0fbbd0a1-8703-46e1-8d9e-cad271c09ae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7a9d32c9-126f-4343-9ebe-808524d350ec}" ma:internalName="TaxCatchAll" ma:showField="CatchAllData" ma:web="dd4118c1-80c0-4fd0-a895-4f8cc7b15d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7a9d32c9-126f-4343-9ebe-808524d350ec}" ma:internalName="TaxCatchAllLabel" ma:readOnly="true" ma:showField="CatchAllDataLabel" ma:web="dd4118c1-80c0-4fd0-a895-4f8cc7b15d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dd4118c1-80c0-4fd0-a895-4f8cc7b15db9">
      <Terms xmlns="http://schemas.microsoft.com/office/infopath/2007/PartnerControls"/>
    </TaxKeywordTaxHTField>
    <TaxCatchAll xmlns="dd4118c1-80c0-4fd0-a895-4f8cc7b15db9"/>
    <PublishingExpirationDate xmlns="http://schemas.microsoft.com/sharepoint/v3" xsi:nil="true"/>
    <PublishingStartDate xmlns="http://schemas.microsoft.com/sharepoint/v3" xsi:nil="true"/>
    <_dlc_DocId xmlns="dd4118c1-80c0-4fd0-a895-4f8cc7b15db9">6X5HV3WVA3CC-138-178</_dlc_DocId>
    <_dlc_DocIdUrl xmlns="dd4118c1-80c0-4fd0-a895-4f8cc7b15db9">
      <Url>http://connect.hutton.ac.uk/Organisation/Comms/_layouts/15/DocIdRedir.aspx?ID=6X5HV3WVA3CC-138-178</Url>
      <Description>6X5HV3WVA3CC-138-178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F09E3C-C67E-44BE-8D11-E2BEB2A91DD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918B6CC-3DC1-4ACB-AD08-12C643EB6F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4118c1-80c0-4fd0-a895-4f8cc7b15d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2F090D-17F8-499B-ADF3-F3DE06AB318D}">
  <ds:schemaRefs>
    <ds:schemaRef ds:uri="http://schemas.microsoft.com/office/2006/metadata/properties"/>
    <ds:schemaRef ds:uri="http://schemas.microsoft.com/office/infopath/2007/PartnerControls"/>
    <ds:schemaRef ds:uri="dd4118c1-80c0-4fd0-a895-4f8cc7b15db9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95ABFD6A-9455-4283-AAB3-B921F64B90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Portrait_poster_template_landscape 30-01-19</Template>
  <TotalTime>720</TotalTime>
  <Words>406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Hutton Poster Template_Landscape</vt:lpstr>
      <vt:lpstr>PowerPoint Presentation</vt:lpstr>
    </vt:vector>
  </TitlesOfParts>
  <Company>SCRI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Miriam Glendell</dc:creator>
  <cp:lastModifiedBy>Miriam Glendell</cp:lastModifiedBy>
  <cp:revision>33</cp:revision>
  <cp:lastPrinted>2011-03-22T13:38:00Z</cp:lastPrinted>
  <dcterms:created xsi:type="dcterms:W3CDTF">2021-04-12T11:05:15Z</dcterms:created>
  <dcterms:modified xsi:type="dcterms:W3CDTF">2021-04-26T10:20:28Z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0x0101008362D038233C51469147F003D8E0F8C5</vt:lpwstr>
  </property>
  <property fmtid="{D5CDD505-2E9C-101B-9397-08002B2CF9AE}" pid="3" name="_dlc_DocIdItemGuid">
    <vt:lpwstr>fcdeea98-573c-4b81-a474-73fea5fdd686</vt:lpwstr>
  </property>
  <property fmtid="{D5CDD505-2E9C-101B-9397-08002B2CF9AE}" pid="4" name="TaxKeyword">
    <vt:lpwstr/>
  </property>
</Properties>
</file>