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73" r:id="rId4"/>
    <p:sldId id="260" r:id="rId5"/>
    <p:sldId id="275" r:id="rId6"/>
    <p:sldId id="274" r:id="rId7"/>
    <p:sldId id="276" r:id="rId8"/>
    <p:sldId id="267" r:id="rId9"/>
    <p:sldId id="268" r:id="rId10"/>
    <p:sldId id="281" r:id="rId11"/>
    <p:sldId id="259" r:id="rId12"/>
    <p:sldId id="277" r:id="rId13"/>
    <p:sldId id="278" r:id="rId14"/>
    <p:sldId id="280" r:id="rId15"/>
    <p:sldId id="263" r:id="rId16"/>
    <p:sldId id="262" r:id="rId17"/>
    <p:sldId id="279" r:id="rId18"/>
    <p:sldId id="265" r:id="rId19"/>
    <p:sldId id="264" r:id="rId20"/>
    <p:sldId id="266" r:id="rId21"/>
    <p:sldId id="270" r:id="rId22"/>
    <p:sldId id="282" r:id="rId23"/>
    <p:sldId id="269" r:id="rId24"/>
    <p:sldId id="283" r:id="rId25"/>
    <p:sldId id="27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us Kunz" initials="JK" lastIdx="1" clrIdx="0">
    <p:extLst>
      <p:ext uri="{19B8F6BF-5375-455C-9EA6-DF929625EA0E}">
        <p15:presenceInfo xmlns:p15="http://schemas.microsoft.com/office/powerpoint/2012/main" userId="ba233ef0aa7d06f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EE9A5-B052-425B-8E66-82DF4F583F5A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40417-7D0A-4260-8D55-88EA9D6913C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581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9CAA9E-0CF9-4925-BA1E-FCF9CB377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C293273-96CC-4226-9A7D-3B1509FA1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C3926A-7618-48B7-B489-36E6501A6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91958-D4DC-4CF0-9F30-FE097FEE9EA1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91B4CC-D1B1-4B46-A89C-61757080E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980C54-69BF-4015-8D47-C56824680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51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A9419-03DE-4FDB-B17D-59F475F2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593ED3-42BC-4359-B036-D834CDE1A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3AD4BA-CF23-40FF-B8C1-C353B346E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6B01-80D1-4E60-BD14-4E303E08D71E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AD624C-394B-4C8E-AE91-98B5C80A6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D5C989-3EAC-49FD-84A8-05B67FC3F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34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F4177D-D1AA-4E21-A675-D8A89B5A7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84CCB2-55EC-48A3-9EF3-B8E07D31C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A58BB8-294E-4FA1-8909-137F6D005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A4A6-86D4-4485-A770-648ABDD5DC5F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574B00-D8CA-402D-82AE-9F47AF6AB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304E07-7761-4562-BDF1-8896D672D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79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557214-889A-4F61-8020-BDE59E1F9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BC9FA4-7745-47C0-9BBF-12E44097F7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77A7330-BA47-4DA4-B03E-8242D4231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C629259-7A51-44A9-AA89-45E195F23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C0CEF-1CA8-4D75-839B-985F986DB241}" type="datetime1">
              <a:rPr lang="en-GB" smtClean="0"/>
              <a:t>26/04/2021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7DE78D-BE46-4129-92FE-72D0E14D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2D0B4F3-FE33-4B74-8E94-26B88921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10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05E5A4-4A8C-47ED-BA5E-16221E5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8F4544-295B-488D-8E7B-7C4910D43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798041-5851-49A1-836D-1824D2E37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12BD22E-D07F-41CD-B6B6-CD0A18DDCD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B104668-5856-4E6A-A8FF-5DEB60D840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9E38AC3-A5F8-4936-802B-E6D77C187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4DF55-03F1-4DE1-9891-0365CE4D292A}" type="datetime1">
              <a:rPr lang="en-GB" smtClean="0"/>
              <a:t>26/04/2021</a:t>
            </a:fld>
            <a:endParaRPr lang="en-GB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6784F49-66F1-44E6-B8C3-DBDA770EE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7F31226-C270-4440-85D0-68462E6D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26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404EF-EB23-44B6-9FF3-B3B6B484A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20549B3-073A-4B53-B8F5-A1C88F382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947CB-A0F0-4A2C-906E-A8CB0E374732}" type="datetime1">
              <a:rPr lang="en-GB" smtClean="0"/>
              <a:t>26/04/2021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2F2B2F-10C8-4340-A15E-493F83F1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1DE2A2D-83B9-4D1E-A81C-15CCEB6A9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9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38B1E22-652E-49C7-9154-EF0A41239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1FBF3-C7CB-4722-8C37-63276D6FCF73}" type="datetime1">
              <a:rPr lang="en-GB" smtClean="0"/>
              <a:t>26/04/2021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A93A1E-3AAB-468C-8D52-57D73AB9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8A6D98-13BD-47B5-B803-95DADF90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99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AABD3-DD05-4C60-80C4-F62F8096E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B635C4-9936-4E65-AAF8-E1D8883A7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74CC608-8CE5-47E6-A40C-4DA827788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6A1724-C99C-430A-B547-EE51099CF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9920-3C31-443B-91AD-DD76E0D831D0}" type="datetime1">
              <a:rPr lang="en-GB" smtClean="0"/>
              <a:t>26/04/2021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E76A89D-8FA0-4C5A-A03A-A1D00290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AF5BCA-FFDD-42EB-AC32-8EC2B22BA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36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B692F1-1293-4DD1-8BE7-FA65063E0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6A750E7-E069-456F-84AD-DA69569B74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66074A-6676-471A-B579-9373CE0EE9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3D1A8F4-DB47-48BF-8093-56C756097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728AD-DAC4-4B86-85A8-887E2C83852C}" type="datetime1">
              <a:rPr lang="en-GB" smtClean="0"/>
              <a:t>26/04/2021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3D0987B-B2DF-4390-B153-D27378335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3374862-D836-4F3C-877B-268DC59D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2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DBD1C3-79C3-47F3-81DF-D2CD12A6A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0987A19-4999-4DEA-98EE-94F1F77C6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1A44AF-72B7-40DF-B50E-67EC9B439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B58C-95FA-4D54-B05F-FD873F27D58E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402309-EA27-4543-8762-0220352F3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983A88-F6F1-4D1C-898D-049FA3DD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38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D366A2C-7C4D-49BA-AA22-BD4CEE750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77B5555-5B49-448F-A718-8151E4B553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DF1437-8A22-4C31-8C59-5564E638E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FCB5C-ABF5-41C2-96E9-7C0E2B2D1769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06D245-4917-46E5-9D20-E43052C0C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FD61D8-29BB-4BB6-8D9F-423BCAAF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85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312BA84-E6F2-4B5C-9370-AA5E3FB85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A9C857-D65B-4C01-85E6-B460338E6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AD2CC4-CA3B-4E79-B8FD-A4C6F7401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2A5B1-1FAB-4BBE-8F3D-D238A7C163DD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D73118-E7D2-4D59-B022-50A13DA06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65F34F-5CD9-4CF6-836A-10E848AF8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9F1EE-F361-463C-BB41-8F935BF6766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8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4.jpeg"/><Relationship Id="rId3" Type="http://schemas.microsoft.com/office/2007/relationships/hdphoto" Target="../media/hdphoto1.wdp"/><Relationship Id="rId7" Type="http://schemas.openxmlformats.org/officeDocument/2006/relationships/slide" Target="slide11.xml"/><Relationship Id="rId12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25.xml"/><Relationship Id="rId5" Type="http://schemas.openxmlformats.org/officeDocument/2006/relationships/slide" Target="slide4.xml"/><Relationship Id="rId10" Type="http://schemas.openxmlformats.org/officeDocument/2006/relationships/slide" Target="slide23.xml"/><Relationship Id="rId4" Type="http://schemas.openxmlformats.org/officeDocument/2006/relationships/slide" Target="slide3.xml"/><Relationship Id="rId9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2.xml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slide" Target="slide6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microsoft.com/office/2007/relationships/hdphoto" Target="../media/hdphoto1.wdp"/><Relationship Id="rId7" Type="http://schemas.openxmlformats.org/officeDocument/2006/relationships/slide" Target="slide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microsoft.com/office/2007/relationships/hdphoto" Target="../media/hdphoto1.wdp"/><Relationship Id="rId7" Type="http://schemas.openxmlformats.org/officeDocument/2006/relationships/slide" Target="slide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microsoft.com/office/2007/relationships/hdphoto" Target="../media/hdphoto1.wdp"/><Relationship Id="rId7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2.xml"/><Relationship Id="rId4" Type="http://schemas.openxmlformats.org/officeDocument/2006/relationships/image" Target="../media/image12.tif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2.xml"/><Relationship Id="rId4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12" Type="http://schemas.openxmlformats.org/officeDocument/2006/relationships/slide" Target="slide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slide" Target="slide11.xml"/><Relationship Id="rId5" Type="http://schemas.openxmlformats.org/officeDocument/2006/relationships/image" Target="../media/image14.png"/><Relationship Id="rId10" Type="http://schemas.openxmlformats.org/officeDocument/2006/relationships/slide" Target="slide10.xml"/><Relationship Id="rId4" Type="http://schemas.openxmlformats.org/officeDocument/2006/relationships/slide" Target="slide2.xml"/><Relationship Id="rId9" Type="http://schemas.openxmlformats.org/officeDocument/2006/relationships/image" Target="../media/image16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microsoft.com/office/2007/relationships/hdphoto" Target="../media/hdphoto1.wdp"/><Relationship Id="rId7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image" Target="../media/image17.jpeg"/><Relationship Id="rId10" Type="http://schemas.openxmlformats.org/officeDocument/2006/relationships/slide" Target="slide14.xml"/><Relationship Id="rId4" Type="http://schemas.openxmlformats.org/officeDocument/2006/relationships/slide" Target="slide12.xml"/><Relationship Id="rId9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image" Target="../media/image20.tiff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5" Type="http://schemas.openxmlformats.org/officeDocument/2006/relationships/image" Target="../media/image21.tiff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2.xml"/><Relationship Id="rId4" Type="http://schemas.openxmlformats.org/officeDocument/2006/relationships/image" Target="../media/image22.tiff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slide" Target="slide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2.xml"/><Relationship Id="rId4" Type="http://schemas.openxmlformats.org/officeDocument/2006/relationships/image" Target="../media/image23.tif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microsoft.com/office/2007/relationships/hdphoto" Target="../media/hdphoto1.wdp"/><Relationship Id="rId7" Type="http://schemas.openxmlformats.org/officeDocument/2006/relationships/image" Target="../media/image16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slide" Target="slide15.xml"/><Relationship Id="rId4" Type="http://schemas.openxmlformats.org/officeDocument/2006/relationships/image" Target="../media/image24.png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microsoft.com/office/2007/relationships/hdphoto" Target="../media/hdphoto1.wdp"/><Relationship Id="rId7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slide" Target="slide2.xml"/><Relationship Id="rId10" Type="http://schemas.openxmlformats.org/officeDocument/2006/relationships/slide" Target="slide16.xml"/><Relationship Id="rId4" Type="http://schemas.openxmlformats.org/officeDocument/2006/relationships/image" Target="../media/image27.png"/><Relationship Id="rId9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slide" Target="slide1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2.xml"/><Relationship Id="rId4" Type="http://schemas.openxmlformats.org/officeDocument/2006/relationships/image" Target="../media/image28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jpeg"/><Relationship Id="rId12" Type="http://schemas.openxmlformats.org/officeDocument/2006/relationships/slide" Target="slide18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9.tiff"/><Relationship Id="rId11" Type="http://schemas.openxmlformats.org/officeDocument/2006/relationships/slide" Target="slide20.xml"/><Relationship Id="rId5" Type="http://schemas.microsoft.com/office/2007/relationships/hdphoto" Target="../media/hdphoto1.wdp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slide" Target="slide2.xml"/><Relationship Id="rId4" Type="http://schemas.openxmlformats.org/officeDocument/2006/relationships/image" Target="../media/image32.tiff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22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slide" Target="slide23.xm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4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draußen, Himmel, Gras, Natur enthält.&#10;&#10;Automatisch generierte Beschreibung">
            <a:extLst>
              <a:ext uri="{FF2B5EF4-FFF2-40B4-BE49-F238E27FC236}">
                <a16:creationId xmlns:a16="http://schemas.microsoft.com/office/drawing/2014/main" id="{935DD018-AFA2-460E-B807-0E49E6D66B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15FD4A-3DD1-43D2-9B84-EB016716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02" y="476229"/>
            <a:ext cx="3879232" cy="22481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cap="small" dirty="0"/>
              <a:t>Multi-methodological three-dimensional investigation of a closed-system Pingo in Northwestern Canada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87A4A1-55D7-47E6-94B7-E89D06D0F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3" y="2978125"/>
            <a:ext cx="3205463" cy="11555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cap="small" dirty="0">
                <a:solidFill>
                  <a:schemeClr val="tx1"/>
                </a:solidFill>
              </a:rPr>
              <a:t>Julius Kunz &amp; Christof Kneisel</a:t>
            </a:r>
          </a:p>
        </p:txBody>
      </p:sp>
      <p:pic>
        <p:nvPicPr>
          <p:cNvPr id="25" name="Inhaltsplatzhalter 4">
            <a:extLst>
              <a:ext uri="{FF2B5EF4-FFF2-40B4-BE49-F238E27FC236}">
                <a16:creationId xmlns:a16="http://schemas.microsoft.com/office/drawing/2014/main" id="{F2A86261-6BCF-43F9-A558-2F430B3A0A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68" y="5927522"/>
            <a:ext cx="2290957" cy="704910"/>
          </a:xfrm>
          <a:prstGeom prst="rect">
            <a:avLst/>
          </a:prstGeom>
        </p:spPr>
      </p:pic>
      <p:sp>
        <p:nvSpPr>
          <p:cNvPr id="3" name="Pfeil nach rechts 2">
            <a:hlinkClick r:id="rId4" action="ppaction://hlinksldjump"/>
          </p:cNvPr>
          <p:cNvSpPr/>
          <p:nvPr/>
        </p:nvSpPr>
        <p:spPr>
          <a:xfrm>
            <a:off x="11521439" y="6375862"/>
            <a:ext cx="473826" cy="381261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654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Home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Abgerundetes Rechteck 2"/>
          <p:cNvSpPr/>
          <p:nvPr/>
        </p:nvSpPr>
        <p:spPr>
          <a:xfrm>
            <a:off x="5038456" y="665030"/>
            <a:ext cx="2022220" cy="5484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456" y="686614"/>
            <a:ext cx="2061238" cy="5484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4" action="ppaction://hlinksldjump"/>
              </a:rPr>
              <a:t>Introduction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  <a:hlinkClick r:id="rId4" action="ppaction://hlinksldjump"/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8459270" y="1128602"/>
            <a:ext cx="2838755" cy="127523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Inhaltsplatzhalter 6">
            <a:hlinkClick r:id="rId5" action="ppaction://hlinksldjump"/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8492266" y="1129291"/>
            <a:ext cx="2772765" cy="1274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Theory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-system pingo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formation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9073613" y="3185885"/>
            <a:ext cx="2022220" cy="548462"/>
            <a:chOff x="9073613" y="3185885"/>
            <a:chExt cx="2022220" cy="548462"/>
          </a:xfrm>
        </p:grpSpPr>
        <p:sp>
          <p:nvSpPr>
            <p:cNvPr id="18" name="Abgerundetes Rechteck 17"/>
            <p:cNvSpPr/>
            <p:nvPr/>
          </p:nvSpPr>
          <p:spPr>
            <a:xfrm>
              <a:off x="9073613" y="3185885"/>
              <a:ext cx="2022220" cy="54846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Inhaltsplatzhalter 6">
              <a:hlinkClick r:id="rId6" action="ppaction://hlinksldjump"/>
              <a:extLst>
                <a:ext uri="{FF2B5EF4-FFF2-40B4-BE49-F238E27FC236}">
                  <a16:creationId xmlns:a16="http://schemas.microsoft.com/office/drawing/2014/main" id="{84233491-9312-481C-A9C9-7609D558EC57}"/>
                </a:ext>
              </a:extLst>
            </p:cNvPr>
            <p:cNvSpPr txBox="1">
              <a:spLocks/>
            </p:cNvSpPr>
            <p:nvPr/>
          </p:nvSpPr>
          <p:spPr>
            <a:xfrm>
              <a:off x="9151213" y="3257466"/>
              <a:ext cx="1867019" cy="44083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de-DE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Study Site</a:t>
              </a:r>
              <a:endPara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8459270" y="5136083"/>
            <a:ext cx="2022220" cy="548462"/>
            <a:chOff x="8101977" y="5136083"/>
            <a:chExt cx="2022220" cy="548462"/>
          </a:xfrm>
        </p:grpSpPr>
        <p:sp>
          <p:nvSpPr>
            <p:cNvPr id="19" name="Abgerundetes Rechteck 18"/>
            <p:cNvSpPr/>
            <p:nvPr/>
          </p:nvSpPr>
          <p:spPr>
            <a:xfrm>
              <a:off x="8101977" y="5136083"/>
              <a:ext cx="2022220" cy="54846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Inhaltsplatzhalter 6">
              <a:hlinkClick r:id="rId7" action="ppaction://hlinksldjump"/>
              <a:extLst>
                <a:ext uri="{FF2B5EF4-FFF2-40B4-BE49-F238E27FC236}">
                  <a16:creationId xmlns:a16="http://schemas.microsoft.com/office/drawing/2014/main" id="{84233491-9312-481C-A9C9-7609D558EC57}"/>
                </a:ext>
              </a:extLst>
            </p:cNvPr>
            <p:cNvSpPr txBox="1">
              <a:spLocks/>
            </p:cNvSpPr>
            <p:nvPr/>
          </p:nvSpPr>
          <p:spPr>
            <a:xfrm>
              <a:off x="8328029" y="5190359"/>
              <a:ext cx="1570116" cy="49418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de-DE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Methods</a:t>
              </a:r>
              <a:endPara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4971533" y="5801553"/>
            <a:ext cx="2022220" cy="548462"/>
            <a:chOff x="4971533" y="5801553"/>
            <a:chExt cx="2022220" cy="548462"/>
          </a:xfrm>
        </p:grpSpPr>
        <p:sp>
          <p:nvSpPr>
            <p:cNvPr id="20" name="Abgerundetes Rechteck 19"/>
            <p:cNvSpPr/>
            <p:nvPr/>
          </p:nvSpPr>
          <p:spPr>
            <a:xfrm>
              <a:off x="4971533" y="5801553"/>
              <a:ext cx="2022220" cy="54846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Inhaltsplatzhalter 6">
              <a:hlinkClick r:id="rId8" action="ppaction://hlinksldjump"/>
              <a:extLst>
                <a:ext uri="{FF2B5EF4-FFF2-40B4-BE49-F238E27FC236}">
                  <a16:creationId xmlns:a16="http://schemas.microsoft.com/office/drawing/2014/main" id="{84233491-9312-481C-A9C9-7609D558EC57}"/>
                </a:ext>
              </a:extLst>
            </p:cNvPr>
            <p:cNvSpPr txBox="1">
              <a:spLocks/>
            </p:cNvSpPr>
            <p:nvPr/>
          </p:nvSpPr>
          <p:spPr>
            <a:xfrm>
              <a:off x="5281476" y="5843785"/>
              <a:ext cx="1402334" cy="50623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de-DE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Results</a:t>
              </a:r>
              <a:endPara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1744432" y="5136083"/>
            <a:ext cx="2070861" cy="548462"/>
            <a:chOff x="1744432" y="5136083"/>
            <a:chExt cx="2070861" cy="548462"/>
          </a:xfrm>
        </p:grpSpPr>
        <p:sp>
          <p:nvSpPr>
            <p:cNvPr id="21" name="Abgerundetes Rechteck 20"/>
            <p:cNvSpPr/>
            <p:nvPr/>
          </p:nvSpPr>
          <p:spPr>
            <a:xfrm>
              <a:off x="1744432" y="5136083"/>
              <a:ext cx="2022220" cy="54846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Inhaltsplatzhalter 6">
              <a:hlinkClick r:id="rId9" action="ppaction://hlinksldjump"/>
              <a:extLst>
                <a:ext uri="{FF2B5EF4-FFF2-40B4-BE49-F238E27FC236}">
                  <a16:creationId xmlns:a16="http://schemas.microsoft.com/office/drawing/2014/main" id="{84233491-9312-481C-A9C9-7609D558EC57}"/>
                </a:ext>
              </a:extLst>
            </p:cNvPr>
            <p:cNvSpPr txBox="1">
              <a:spLocks/>
            </p:cNvSpPr>
            <p:nvPr/>
          </p:nvSpPr>
          <p:spPr>
            <a:xfrm>
              <a:off x="1816729" y="5190359"/>
              <a:ext cx="1998564" cy="49418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de-DE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Discussion</a:t>
              </a:r>
              <a:endPara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26" name="Gruppieren 25"/>
          <p:cNvGrpSpPr/>
          <p:nvPr/>
        </p:nvGrpSpPr>
        <p:grpSpPr>
          <a:xfrm>
            <a:off x="792438" y="3218374"/>
            <a:ext cx="2022220" cy="548462"/>
            <a:chOff x="792438" y="3218374"/>
            <a:chExt cx="2022220" cy="548462"/>
          </a:xfrm>
        </p:grpSpPr>
        <p:sp>
          <p:nvSpPr>
            <p:cNvPr id="22" name="Abgerundetes Rechteck 21"/>
            <p:cNvSpPr/>
            <p:nvPr/>
          </p:nvSpPr>
          <p:spPr>
            <a:xfrm>
              <a:off x="792438" y="3218374"/>
              <a:ext cx="2022220" cy="54846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Inhaltsplatzhalter 6">
              <a:hlinkClick r:id="rId10" action="ppaction://hlinksldjump"/>
              <a:extLst>
                <a:ext uri="{FF2B5EF4-FFF2-40B4-BE49-F238E27FC236}">
                  <a16:creationId xmlns:a16="http://schemas.microsoft.com/office/drawing/2014/main" id="{84233491-9312-481C-A9C9-7609D558EC57}"/>
                </a:ext>
              </a:extLst>
            </p:cNvPr>
            <p:cNvSpPr txBox="1">
              <a:spLocks/>
            </p:cNvSpPr>
            <p:nvPr/>
          </p:nvSpPr>
          <p:spPr>
            <a:xfrm>
              <a:off x="822833" y="3257466"/>
              <a:ext cx="1991825" cy="50937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de-DE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Conclusion</a:t>
              </a:r>
              <a:endPara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27" name="Gruppieren 26"/>
          <p:cNvGrpSpPr/>
          <p:nvPr/>
        </p:nvGrpSpPr>
        <p:grpSpPr>
          <a:xfrm>
            <a:off x="1574276" y="1276160"/>
            <a:ext cx="2093610" cy="548462"/>
            <a:chOff x="1574276" y="1276160"/>
            <a:chExt cx="2093610" cy="548462"/>
          </a:xfrm>
        </p:grpSpPr>
        <p:sp>
          <p:nvSpPr>
            <p:cNvPr id="23" name="Abgerundetes Rechteck 22"/>
            <p:cNvSpPr/>
            <p:nvPr/>
          </p:nvSpPr>
          <p:spPr>
            <a:xfrm>
              <a:off x="1574276" y="1276160"/>
              <a:ext cx="2093610" cy="54846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Inhaltsplatzhalter 6">
              <a:hlinkClick r:id="rId11" action="ppaction://hlinksldjump"/>
              <a:extLst>
                <a:ext uri="{FF2B5EF4-FFF2-40B4-BE49-F238E27FC236}">
                  <a16:creationId xmlns:a16="http://schemas.microsoft.com/office/drawing/2014/main" id="{84233491-9312-481C-A9C9-7609D558EC57}"/>
                </a:ext>
              </a:extLst>
            </p:cNvPr>
            <p:cNvSpPr txBox="1">
              <a:spLocks/>
            </p:cNvSpPr>
            <p:nvPr/>
          </p:nvSpPr>
          <p:spPr>
            <a:xfrm>
              <a:off x="1609971" y="1367553"/>
              <a:ext cx="2022220" cy="4570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de-DE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References</a:t>
              </a:r>
              <a:endPara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sp>
        <p:nvSpPr>
          <p:cNvPr id="28" name="Pfeil nach rechts 27">
            <a:hlinkClick r:id="rId12" action="ppaction://hlinksldjump"/>
          </p:cNvPr>
          <p:cNvSpPr/>
          <p:nvPr/>
        </p:nvSpPr>
        <p:spPr>
          <a:xfrm rot="16200000">
            <a:off x="4268022" y="1603392"/>
            <a:ext cx="3429244" cy="3778425"/>
          </a:xfrm>
          <a:prstGeom prst="rightArrow">
            <a:avLst>
              <a:gd name="adj1" fmla="val 74286"/>
              <a:gd name="adj2" fmla="val 40072"/>
            </a:avLst>
          </a:prstGeom>
          <a:blipFill dpi="0" rotWithShape="0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0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Introduction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37" y="1023457"/>
            <a:ext cx="11660697" cy="553673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pingos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largest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periglacial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landforms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on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earth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sensitive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climate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change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due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massive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core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their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internal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structures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have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studied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rarely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using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-dimensional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approaches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knowledge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about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internal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heterogeneties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within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pingos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limited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current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study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presents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detailed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-dimensional (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geophysical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investigation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internal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structures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-system pingo</a:t>
            </a:r>
          </a:p>
          <a:p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Pfeil nach rechts 2">
            <a:hlinkClick r:id="rId4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feil nach rechts 9">
            <a:hlinkClick r:id="rId5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64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4549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3" y="-180975"/>
            <a:ext cx="11283373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State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Art –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-system pingo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formation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2" name="Grafik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9743" y="2582070"/>
            <a:ext cx="3970445" cy="2296185"/>
          </a:xfrm>
          <a:prstGeom prst="rect">
            <a:avLst/>
          </a:prstGeom>
        </p:spPr>
      </p:pic>
      <p:pic>
        <p:nvPicPr>
          <p:cNvPr id="6" name="Inhaltsplatzhalter 5">
            <a:hlinkClick r:id="rId6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71" y="846874"/>
            <a:ext cx="3968472" cy="2296185"/>
          </a:xfrm>
        </p:spPr>
      </p:pic>
      <p:pic>
        <p:nvPicPr>
          <p:cNvPr id="13" name="Grafik 1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3160" y="4439887"/>
            <a:ext cx="3968471" cy="2295044"/>
          </a:xfrm>
          <a:prstGeom prst="rect">
            <a:avLst/>
          </a:prstGeom>
        </p:spPr>
      </p:pic>
      <p:sp>
        <p:nvSpPr>
          <p:cNvPr id="3" name="Nach links gekrümmter Pfeil 2"/>
          <p:cNvSpPr/>
          <p:nvPr/>
        </p:nvSpPr>
        <p:spPr>
          <a:xfrm rot="17976115">
            <a:off x="4793402" y="1031747"/>
            <a:ext cx="789380" cy="1646054"/>
          </a:xfrm>
          <a:prstGeom prst="curvedLeftArrow">
            <a:avLst>
              <a:gd name="adj1" fmla="val 25000"/>
              <a:gd name="adj2" fmla="val 104262"/>
              <a:gd name="adj3" fmla="val 581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Nach links gekrümmter Pfeil 9"/>
          <p:cNvSpPr/>
          <p:nvPr/>
        </p:nvSpPr>
        <p:spPr>
          <a:xfrm rot="17976115">
            <a:off x="8792134" y="2862669"/>
            <a:ext cx="789380" cy="1646054"/>
          </a:xfrm>
          <a:prstGeom prst="curvedLeftArrow">
            <a:avLst>
              <a:gd name="adj1" fmla="val 25000"/>
              <a:gd name="adj2" fmla="val 104262"/>
              <a:gd name="adj3" fmla="val 581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14" y="4853927"/>
            <a:ext cx="5585927" cy="1575518"/>
          </a:xfrm>
          <a:prstGeom prst="rect">
            <a:avLst/>
          </a:prstGeom>
        </p:spPr>
      </p:pic>
      <p:sp>
        <p:nvSpPr>
          <p:cNvPr id="15" name="Pfeil nach rechts 14">
            <a:hlinkClick r:id="rId11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feld 4"/>
          <p:cNvSpPr txBox="1"/>
          <p:nvPr/>
        </p:nvSpPr>
        <p:spPr>
          <a:xfrm>
            <a:off x="7422204" y="1144588"/>
            <a:ext cx="2529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solidFill>
                  <a:schemeClr val="bg1"/>
                </a:solidFill>
              </a:rPr>
              <a:t>Klick on </a:t>
            </a:r>
            <a:r>
              <a:rPr lang="de-DE" sz="2400" dirty="0" err="1">
                <a:solidFill>
                  <a:schemeClr val="bg1"/>
                </a:solidFill>
              </a:rPr>
              <a:t>the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sketches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for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more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details</a:t>
            </a:r>
            <a:r>
              <a:rPr lang="de-DE" sz="2400" dirty="0">
                <a:solidFill>
                  <a:schemeClr val="bg1"/>
                </a:solidFill>
              </a:rPr>
              <a:t>!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A668C5E-3DD9-4A85-8BC4-B0EA0BBC86C1}"/>
              </a:ext>
            </a:extLst>
          </p:cNvPr>
          <p:cNvSpPr txBox="1"/>
          <p:nvPr/>
        </p:nvSpPr>
        <p:spPr>
          <a:xfrm>
            <a:off x="77477" y="6420423"/>
            <a:ext cx="6429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1: </a:t>
            </a:r>
            <a:r>
              <a:rPr lang="de-DE" dirty="0" err="1">
                <a:solidFill>
                  <a:schemeClr val="bg1"/>
                </a:solidFill>
              </a:rPr>
              <a:t>Schematic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model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closed</a:t>
            </a:r>
            <a:r>
              <a:rPr lang="de-DE" dirty="0">
                <a:solidFill>
                  <a:schemeClr val="bg1"/>
                </a:solidFill>
              </a:rPr>
              <a:t>-system </a:t>
            </a:r>
            <a:r>
              <a:rPr lang="de-DE" dirty="0" err="1">
                <a:solidFill>
                  <a:schemeClr val="bg1"/>
                </a:solidFill>
              </a:rPr>
              <a:t>pingo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formation</a:t>
            </a:r>
            <a:r>
              <a:rPr lang="de-DE" dirty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60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3" y="-180975"/>
            <a:ext cx="11283373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State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Art –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-system pingo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formation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71" y="1031706"/>
            <a:ext cx="5917538" cy="3423928"/>
          </a:xfrm>
        </p:spPr>
      </p:pic>
      <p:sp>
        <p:nvSpPr>
          <p:cNvPr id="15" name="Pfeil nach rechts 14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14" y="4853927"/>
            <a:ext cx="5585927" cy="1575518"/>
          </a:xfrm>
          <a:prstGeom prst="rect">
            <a:avLst/>
          </a:prstGeom>
        </p:spPr>
      </p:pic>
      <p:sp>
        <p:nvSpPr>
          <p:cNvPr id="10" name="Pfeil nach rechts 9">
            <a:hlinkClick r:id="rId7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feil nach rechts 10">
            <a:hlinkClick r:id="rId8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6650181" y="1023457"/>
            <a:ext cx="5488265" cy="52954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4000"/>
              </a:lnSpc>
            </a:pPr>
            <a:r>
              <a: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thermal influence by </a:t>
            </a:r>
            <a:r>
              <a:rPr lang="en-GB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thermokarst</a:t>
            </a:r>
            <a:r>
              <a: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lake due to high heat capacity of water</a:t>
            </a:r>
          </a:p>
          <a:p>
            <a:pPr>
              <a:lnSpc>
                <a:spcPct val="134000"/>
              </a:lnSpc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talik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water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depth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exceeds 2/3 of the late winter lake ice thickness</a:t>
            </a:r>
          </a:p>
          <a:p>
            <a:pPr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thermo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erosion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leads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lake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enlargement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therefore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talik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enlargement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82102" y="1110700"/>
            <a:ext cx="2626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State I</a:t>
            </a:r>
            <a:endParaRPr lang="en-GB" sz="20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E2BC23A-83BE-49C2-8CD0-DC138FFF3C69}"/>
              </a:ext>
            </a:extLst>
          </p:cNvPr>
          <p:cNvSpPr txBox="1"/>
          <p:nvPr/>
        </p:nvSpPr>
        <p:spPr>
          <a:xfrm>
            <a:off x="77477" y="6420423"/>
            <a:ext cx="6429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2: </a:t>
            </a:r>
            <a:r>
              <a:rPr lang="de-DE" dirty="0" err="1">
                <a:solidFill>
                  <a:schemeClr val="bg1"/>
                </a:solidFill>
              </a:rPr>
              <a:t>Closed</a:t>
            </a:r>
            <a:r>
              <a:rPr lang="de-DE" dirty="0">
                <a:solidFill>
                  <a:schemeClr val="bg1"/>
                </a:solidFill>
              </a:rPr>
              <a:t>-system </a:t>
            </a:r>
            <a:r>
              <a:rPr lang="de-DE" dirty="0" err="1">
                <a:solidFill>
                  <a:schemeClr val="bg1"/>
                </a:solidFill>
              </a:rPr>
              <a:t>pingo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formation</a:t>
            </a:r>
            <a:r>
              <a:rPr lang="de-DE" dirty="0">
                <a:solidFill>
                  <a:schemeClr val="bg1"/>
                </a:solidFill>
              </a:rPr>
              <a:t> – State I.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9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3" y="-180975"/>
            <a:ext cx="11283373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State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Art –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-system pingo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formation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71" y="1032557"/>
            <a:ext cx="5917538" cy="3422225"/>
          </a:xfrm>
        </p:spPr>
      </p:pic>
      <p:sp>
        <p:nvSpPr>
          <p:cNvPr id="15" name="Pfeil nach rechts 14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14" y="4853927"/>
            <a:ext cx="5585927" cy="1575518"/>
          </a:xfrm>
          <a:prstGeom prst="rect">
            <a:avLst/>
          </a:prstGeom>
        </p:spPr>
      </p:pic>
      <p:sp>
        <p:nvSpPr>
          <p:cNvPr id="16" name="Pfeil nach rechts 15">
            <a:hlinkClick r:id="rId7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feil nach rechts 9">
            <a:hlinkClick r:id="rId8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6650181" y="1023457"/>
            <a:ext cx="5488265" cy="52954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4000"/>
              </a:lnSpc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(partial)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lake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drainage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prevents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further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talik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isolation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34000"/>
              </a:lnSpc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initial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permafrost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recovery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starts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surface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but also at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bondary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surounding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permafrost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34000"/>
              </a:lnSpc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top-down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refreeze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isolates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talik,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hydrological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sytem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4" name="Gerader Verbinder 3"/>
          <p:cNvCxnSpPr/>
          <p:nvPr/>
        </p:nvCxnSpPr>
        <p:spPr>
          <a:xfrm flipV="1">
            <a:off x="1321725" y="3765665"/>
            <a:ext cx="137159" cy="2030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282633" y="3968762"/>
            <a:ext cx="2352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former</a:t>
            </a:r>
            <a:r>
              <a:rPr lang="de-DE" dirty="0"/>
              <a:t> talik </a:t>
            </a:r>
            <a:r>
              <a:rPr lang="de-DE" dirty="0" err="1"/>
              <a:t>boundary</a:t>
            </a:r>
            <a:endParaRPr lang="en-GB" dirty="0"/>
          </a:p>
        </p:txBody>
      </p:sp>
      <p:cxnSp>
        <p:nvCxnSpPr>
          <p:cNvPr id="17" name="Gerader Verbinder 16"/>
          <p:cNvCxnSpPr/>
          <p:nvPr/>
        </p:nvCxnSpPr>
        <p:spPr>
          <a:xfrm flipV="1">
            <a:off x="3358172" y="2495039"/>
            <a:ext cx="137159" cy="2030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2791658" y="2193484"/>
            <a:ext cx="2352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residual </a:t>
            </a:r>
            <a:r>
              <a:rPr lang="de-DE" dirty="0" err="1"/>
              <a:t>pond</a:t>
            </a:r>
            <a:endParaRPr lang="en-GB" dirty="0"/>
          </a:p>
        </p:txBody>
      </p:sp>
      <p:sp>
        <p:nvSpPr>
          <p:cNvPr id="19" name="Textfeld 18"/>
          <p:cNvSpPr txBox="1"/>
          <p:nvPr/>
        </p:nvSpPr>
        <p:spPr>
          <a:xfrm>
            <a:off x="282102" y="1110700"/>
            <a:ext cx="2626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State II</a:t>
            </a:r>
            <a:endParaRPr lang="en-GB" sz="20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C2A120A-F02F-40BC-85B3-06455FFCB9AF}"/>
              </a:ext>
            </a:extLst>
          </p:cNvPr>
          <p:cNvSpPr txBox="1"/>
          <p:nvPr/>
        </p:nvSpPr>
        <p:spPr>
          <a:xfrm>
            <a:off x="77477" y="6420423"/>
            <a:ext cx="6429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3: </a:t>
            </a:r>
            <a:r>
              <a:rPr lang="de-DE" dirty="0" err="1">
                <a:solidFill>
                  <a:schemeClr val="bg1"/>
                </a:solidFill>
              </a:rPr>
              <a:t>Closed</a:t>
            </a:r>
            <a:r>
              <a:rPr lang="de-DE" dirty="0">
                <a:solidFill>
                  <a:schemeClr val="bg1"/>
                </a:solidFill>
              </a:rPr>
              <a:t>-system </a:t>
            </a:r>
            <a:r>
              <a:rPr lang="de-DE" dirty="0" err="1">
                <a:solidFill>
                  <a:schemeClr val="bg1"/>
                </a:solidFill>
              </a:rPr>
              <a:t>pingo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formation</a:t>
            </a:r>
            <a:r>
              <a:rPr lang="de-DE" dirty="0">
                <a:solidFill>
                  <a:schemeClr val="bg1"/>
                </a:solidFill>
              </a:rPr>
              <a:t> – State II.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17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3" y="-180975"/>
            <a:ext cx="11283373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State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Art –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-system pingo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formation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71" y="1032557"/>
            <a:ext cx="5917538" cy="3422225"/>
          </a:xfrm>
        </p:spPr>
      </p:pic>
      <p:sp>
        <p:nvSpPr>
          <p:cNvPr id="15" name="Pfeil nach rechts 14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14" y="4853927"/>
            <a:ext cx="5585927" cy="1575518"/>
          </a:xfrm>
          <a:prstGeom prst="rect">
            <a:avLst/>
          </a:prstGeom>
        </p:spPr>
      </p:pic>
      <p:sp>
        <p:nvSpPr>
          <p:cNvPr id="11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6650181" y="1023457"/>
            <a:ext cx="5488265" cy="5295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4000"/>
              </a:lnSpc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top-down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bottom-up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refreeze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generate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hydrostatic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pressure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within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system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pressurized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water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migrates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towards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surface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where it freezes due to lower temperatures</a:t>
            </a:r>
          </a:p>
          <a:p>
            <a:pPr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massive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consisting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injection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segregation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volume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increase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freezing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water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leads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uplift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surface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12" name="Gerader Verbinder 11"/>
          <p:cNvCxnSpPr/>
          <p:nvPr/>
        </p:nvCxnSpPr>
        <p:spPr>
          <a:xfrm flipV="1">
            <a:off x="1321725" y="3765665"/>
            <a:ext cx="137159" cy="2030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282633" y="3968762"/>
            <a:ext cx="2352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former</a:t>
            </a:r>
            <a:r>
              <a:rPr lang="de-DE" dirty="0"/>
              <a:t> talik </a:t>
            </a:r>
            <a:r>
              <a:rPr lang="de-DE" dirty="0" err="1"/>
              <a:t>boundary</a:t>
            </a:r>
            <a:endParaRPr lang="en-GB" dirty="0"/>
          </a:p>
        </p:txBody>
      </p:sp>
      <p:cxnSp>
        <p:nvCxnSpPr>
          <p:cNvPr id="16" name="Gerader Verbinder 15"/>
          <p:cNvCxnSpPr/>
          <p:nvPr/>
        </p:nvCxnSpPr>
        <p:spPr>
          <a:xfrm flipH="1" flipV="1">
            <a:off x="3589713" y="3327452"/>
            <a:ext cx="525087" cy="4382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3286363" y="3682547"/>
            <a:ext cx="2352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residual talik / sub-pingo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lense</a:t>
            </a:r>
            <a:endParaRPr lang="en-GB" dirty="0"/>
          </a:p>
        </p:txBody>
      </p:sp>
      <p:sp>
        <p:nvSpPr>
          <p:cNvPr id="18" name="Textfeld 17"/>
          <p:cNvSpPr txBox="1"/>
          <p:nvPr/>
        </p:nvSpPr>
        <p:spPr>
          <a:xfrm>
            <a:off x="282102" y="1110700"/>
            <a:ext cx="2626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State III</a:t>
            </a:r>
            <a:endParaRPr lang="en-GB" sz="20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1202AD3-C94A-41B6-A6C7-63CE051D0877}"/>
              </a:ext>
            </a:extLst>
          </p:cNvPr>
          <p:cNvSpPr txBox="1"/>
          <p:nvPr/>
        </p:nvSpPr>
        <p:spPr>
          <a:xfrm>
            <a:off x="77476" y="6420423"/>
            <a:ext cx="8126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4: </a:t>
            </a:r>
            <a:r>
              <a:rPr lang="de-DE" dirty="0" err="1">
                <a:solidFill>
                  <a:schemeClr val="bg1"/>
                </a:solidFill>
              </a:rPr>
              <a:t>Closed</a:t>
            </a:r>
            <a:r>
              <a:rPr lang="de-DE" dirty="0">
                <a:solidFill>
                  <a:schemeClr val="bg1"/>
                </a:solidFill>
              </a:rPr>
              <a:t>-system </a:t>
            </a:r>
            <a:r>
              <a:rPr lang="de-DE" dirty="0" err="1">
                <a:solidFill>
                  <a:schemeClr val="bg1"/>
                </a:solidFill>
              </a:rPr>
              <a:t>pingo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formation</a:t>
            </a:r>
            <a:r>
              <a:rPr lang="de-DE" dirty="0">
                <a:solidFill>
                  <a:schemeClr val="bg1"/>
                </a:solidFill>
              </a:rPr>
              <a:t> – State III (after Kunz &amp; Kneisel</a:t>
            </a:r>
            <a:r>
              <a:rPr lang="de-DE" baseline="30000" dirty="0">
                <a:solidFill>
                  <a:schemeClr val="bg1"/>
                </a:solidFill>
              </a:rPr>
              <a:t>1</a:t>
            </a:r>
            <a:r>
              <a:rPr lang="de-DE" dirty="0">
                <a:solidFill>
                  <a:schemeClr val="bg1"/>
                </a:solidFill>
              </a:rPr>
              <a:t>).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Pfeil nach rechts 19">
            <a:hlinkClick r:id="rId7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Pfeil nach rechts 20">
            <a:hlinkClick r:id="rId8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22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10269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Study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site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37" y="1023457"/>
            <a:ext cx="7644909" cy="456454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located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southern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Tuktoyaktuk Peninsula </a:t>
            </a:r>
            <a:r>
              <a:rPr lang="en-US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southeast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Parsons Lake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surface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geology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Wisconsinan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sandy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ice-contact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deposits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Laurentide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Ice Sheet</a:t>
            </a:r>
            <a:r>
              <a:rPr lang="de-DE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mean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anual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air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temperature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*:      -9°C</a:t>
            </a: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mean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anual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precipitation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*:        200 mm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continous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permafrost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permafrost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temperatures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between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-5°C and -6°C</a:t>
            </a:r>
            <a:r>
              <a:rPr lang="de-DE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5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endParaRPr lang="de-DE" sz="14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2501" y="-26994"/>
            <a:ext cx="4251869" cy="6065844"/>
          </a:xfrm>
          <a:prstGeom prst="rect">
            <a:avLst/>
          </a:prstGeom>
        </p:spPr>
      </p:pic>
      <p:sp>
        <p:nvSpPr>
          <p:cNvPr id="11" name="Pfeil nach rechts 10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feil nach rechts 9">
            <a:hlinkClick r:id="rId6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6FECC3A-A035-436C-93CE-AB811FCDB03D}"/>
              </a:ext>
            </a:extLst>
          </p:cNvPr>
          <p:cNvSpPr txBox="1"/>
          <p:nvPr/>
        </p:nvSpPr>
        <p:spPr>
          <a:xfrm>
            <a:off x="8100659" y="6015960"/>
            <a:ext cx="26308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Fig. 5: </a:t>
            </a:r>
            <a:r>
              <a:rPr lang="de-DE" sz="1400" dirty="0" err="1">
                <a:solidFill>
                  <a:schemeClr val="bg1"/>
                </a:solidFill>
              </a:rPr>
              <a:t>Landsat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true</a:t>
            </a:r>
            <a:r>
              <a:rPr lang="de-DE" sz="1400" dirty="0">
                <a:solidFill>
                  <a:schemeClr val="bg1"/>
                </a:solidFill>
              </a:rPr>
              <a:t>-color </a:t>
            </a:r>
            <a:r>
              <a:rPr lang="de-DE" sz="1400" dirty="0" err="1">
                <a:solidFill>
                  <a:schemeClr val="bg1"/>
                </a:solidFill>
              </a:rPr>
              <a:t>composit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of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the</a:t>
            </a:r>
            <a:r>
              <a:rPr lang="de-DE" sz="1400" dirty="0">
                <a:solidFill>
                  <a:schemeClr val="bg1"/>
                </a:solidFill>
              </a:rPr>
              <a:t> Mackenzie-Delta </a:t>
            </a:r>
            <a:r>
              <a:rPr lang="de-DE" sz="1400" dirty="0" err="1">
                <a:solidFill>
                  <a:schemeClr val="bg1"/>
                </a:solidFill>
              </a:rPr>
              <a:t>region</a:t>
            </a:r>
            <a:r>
              <a:rPr lang="de-DE" sz="1400" dirty="0">
                <a:solidFill>
                  <a:schemeClr val="bg1"/>
                </a:solidFill>
              </a:rPr>
              <a:t> after </a:t>
            </a:r>
            <a:r>
              <a:rPr lang="de-DE" sz="1400" dirty="0" err="1">
                <a:solidFill>
                  <a:schemeClr val="bg1"/>
                </a:solidFill>
              </a:rPr>
              <a:t>Nill</a:t>
            </a:r>
            <a:r>
              <a:rPr lang="de-DE" sz="1400" dirty="0">
                <a:solidFill>
                  <a:schemeClr val="bg1"/>
                </a:solidFill>
              </a:rPr>
              <a:t> et al.</a:t>
            </a:r>
            <a:r>
              <a:rPr lang="de-DE" sz="1400" baseline="30000" dirty="0">
                <a:solidFill>
                  <a:schemeClr val="bg1"/>
                </a:solidFill>
              </a:rPr>
              <a:t>6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  <a:endParaRPr lang="en-GB" sz="1400" baseline="30000" dirty="0">
              <a:solidFill>
                <a:schemeClr val="bg1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E521341-FDE1-4D06-BD33-0B7E0AD5EF3D}"/>
              </a:ext>
            </a:extLst>
          </p:cNvPr>
          <p:cNvSpPr txBox="1"/>
          <p:nvPr/>
        </p:nvSpPr>
        <p:spPr>
          <a:xfrm>
            <a:off x="131162" y="6387190"/>
            <a:ext cx="72616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* derived based on a linear gradient between the climate stations Tuktoyaktuk and Inuvik</a:t>
            </a:r>
            <a:r>
              <a:rPr lang="en-GB" sz="12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3,4</a:t>
            </a:r>
            <a:endParaRPr lang="de-DE" sz="1200" baseline="300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723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Study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site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14" y="845118"/>
            <a:ext cx="4468751" cy="5818125"/>
          </a:xfrm>
        </p:spPr>
      </p:pic>
      <p:sp>
        <p:nvSpPr>
          <p:cNvPr id="6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4948658" y="1023457"/>
            <a:ext cx="6996732" cy="38850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slightly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oval-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shaped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pingo</a:t>
            </a:r>
          </a:p>
          <a:p>
            <a:pPr lvl="1"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length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190 m</a:t>
            </a:r>
          </a:p>
          <a:p>
            <a:pPr lvl="1"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width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140 m</a:t>
            </a:r>
          </a:p>
          <a:p>
            <a:pPr lvl="1"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height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4.5 m</a:t>
            </a:r>
          </a:p>
          <a:p>
            <a:pPr marL="457200" lvl="1" indent="0">
              <a:lnSpc>
                <a:spcPct val="134000"/>
              </a:lnSpc>
              <a:buNone/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 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classified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broad-based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pingo after Walker et al.</a:t>
            </a:r>
            <a:r>
              <a:rPr lang="de-DE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7</a:t>
            </a:r>
          </a:p>
          <a:p>
            <a:pPr>
              <a:lnSpc>
                <a:spcPct val="13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drained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lake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basin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0.118 km</a:t>
            </a:r>
            <a:r>
              <a:rPr lang="de-DE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</a:t>
            </a:r>
          </a:p>
          <a:p>
            <a:pPr marL="0" indent="0">
              <a:lnSpc>
                <a:spcPct val="134000"/>
              </a:lnSpc>
              <a:buNone/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</a:t>
            </a:r>
            <a:endParaRPr lang="de-DE" sz="14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Pfeil nach rechts 2"/>
          <p:cNvSpPr/>
          <p:nvPr/>
        </p:nvSpPr>
        <p:spPr>
          <a:xfrm>
            <a:off x="5309322" y="2966003"/>
            <a:ext cx="357447" cy="282633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feil nach rechts 10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uppieren 16"/>
          <p:cNvGrpSpPr/>
          <p:nvPr/>
        </p:nvGrpSpPr>
        <p:grpSpPr>
          <a:xfrm>
            <a:off x="5643855" y="4567812"/>
            <a:ext cx="1937529" cy="923330"/>
            <a:chOff x="5643855" y="5621912"/>
            <a:chExt cx="1937529" cy="923330"/>
          </a:xfrm>
        </p:grpSpPr>
        <p:grpSp>
          <p:nvGrpSpPr>
            <p:cNvPr id="15" name="Gruppieren 14"/>
            <p:cNvGrpSpPr/>
            <p:nvPr/>
          </p:nvGrpSpPr>
          <p:grpSpPr>
            <a:xfrm>
              <a:off x="5643855" y="5830659"/>
              <a:ext cx="671208" cy="505836"/>
              <a:chOff x="5583677" y="5651773"/>
              <a:chExt cx="671208" cy="505836"/>
            </a:xfrm>
            <a:solidFill>
              <a:schemeClr val="bg1"/>
            </a:solidFill>
          </p:grpSpPr>
          <p:sp>
            <p:nvSpPr>
              <p:cNvPr id="14" name="Abgerundetes Rechteck 13"/>
              <p:cNvSpPr/>
              <p:nvPr/>
            </p:nvSpPr>
            <p:spPr>
              <a:xfrm>
                <a:off x="5783094" y="5651773"/>
                <a:ext cx="272374" cy="116732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" name="Abgerundetes Rechteck 3">
                <a:hlinkClick r:id="rId6" action="ppaction://hlinksldjump"/>
              </p:cNvPr>
              <p:cNvSpPr/>
              <p:nvPr/>
            </p:nvSpPr>
            <p:spPr>
              <a:xfrm>
                <a:off x="5583677" y="5700409"/>
                <a:ext cx="671208" cy="457200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5694218" y="5729593"/>
                <a:ext cx="434208" cy="39756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" name="Ellipse 6"/>
              <p:cNvSpPr/>
              <p:nvPr/>
            </p:nvSpPr>
            <p:spPr>
              <a:xfrm>
                <a:off x="5783094" y="5807413"/>
                <a:ext cx="272374" cy="243191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6" name="Textfeld 15">
              <a:hlinkClick r:id="rId6" action="ppaction://hlinksldjump"/>
            </p:cNvPr>
            <p:cNvSpPr txBox="1"/>
            <p:nvPr/>
          </p:nvSpPr>
          <p:spPr>
            <a:xfrm>
              <a:off x="6365426" y="5621912"/>
              <a:ext cx="12159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>
                  <a:solidFill>
                    <a:schemeClr val="bg1"/>
                  </a:solidFill>
                </a:rPr>
                <a:t>Have</a:t>
              </a:r>
              <a:r>
                <a:rPr lang="de-DE" dirty="0">
                  <a:solidFill>
                    <a:schemeClr val="bg1"/>
                  </a:solidFill>
                </a:rPr>
                <a:t> a </a:t>
              </a:r>
              <a:r>
                <a:rPr lang="de-DE" dirty="0" err="1">
                  <a:solidFill>
                    <a:schemeClr val="bg1"/>
                  </a:solidFill>
                </a:rPr>
                <a:t>look</a:t>
              </a:r>
              <a:r>
                <a:rPr lang="de-DE" dirty="0">
                  <a:solidFill>
                    <a:schemeClr val="bg1"/>
                  </a:solidFill>
                </a:rPr>
                <a:t> at </a:t>
              </a:r>
              <a:r>
                <a:rPr lang="de-DE" dirty="0" err="1">
                  <a:solidFill>
                    <a:schemeClr val="bg1"/>
                  </a:solidFill>
                </a:rPr>
                <a:t>the</a:t>
              </a:r>
              <a:r>
                <a:rPr lang="de-DE" dirty="0">
                  <a:solidFill>
                    <a:schemeClr val="bg1"/>
                  </a:solidFill>
                </a:rPr>
                <a:t> pingo!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Pfeil nach rechts 17">
            <a:hlinkClick r:id="rId6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Pfeil nach rechts 18">
            <a:hlinkClick r:id="rId7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D796F6B-5FEE-482B-93B5-EDBE0BED4956}"/>
              </a:ext>
            </a:extLst>
          </p:cNvPr>
          <p:cNvSpPr txBox="1"/>
          <p:nvPr/>
        </p:nvSpPr>
        <p:spPr>
          <a:xfrm>
            <a:off x="4631027" y="5925525"/>
            <a:ext cx="3835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6: Arctic DEM</a:t>
            </a:r>
            <a:r>
              <a:rPr lang="de-DE" baseline="30000" dirty="0">
                <a:solidFill>
                  <a:schemeClr val="bg1"/>
                </a:solidFill>
              </a:rPr>
              <a:t>8</a:t>
            </a:r>
            <a:r>
              <a:rPr lang="de-DE" dirty="0">
                <a:solidFill>
                  <a:schemeClr val="bg1"/>
                </a:solidFill>
              </a:rPr>
              <a:t> (top) and UAV-</a:t>
            </a:r>
            <a:r>
              <a:rPr lang="de-DE" dirty="0" err="1">
                <a:solidFill>
                  <a:schemeClr val="bg1"/>
                </a:solidFill>
              </a:rPr>
              <a:t>based</a:t>
            </a:r>
            <a:r>
              <a:rPr lang="de-DE" dirty="0">
                <a:solidFill>
                  <a:schemeClr val="bg1"/>
                </a:solidFill>
              </a:rPr>
              <a:t> DEM (</a:t>
            </a:r>
            <a:r>
              <a:rPr lang="de-DE" dirty="0" err="1">
                <a:solidFill>
                  <a:schemeClr val="bg1"/>
                </a:solidFill>
              </a:rPr>
              <a:t>bottom</a:t>
            </a:r>
            <a:r>
              <a:rPr lang="de-DE" dirty="0">
                <a:solidFill>
                  <a:schemeClr val="bg1"/>
                </a:solidFill>
              </a:rPr>
              <a:t>)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study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area</a:t>
            </a:r>
            <a:r>
              <a:rPr lang="de-DE" dirty="0">
                <a:solidFill>
                  <a:schemeClr val="bg1"/>
                </a:solidFill>
              </a:rPr>
              <a:t> (after Kunz &amp; Kneisel</a:t>
            </a:r>
            <a:r>
              <a:rPr lang="de-DE" baseline="30000" dirty="0">
                <a:solidFill>
                  <a:schemeClr val="bg1"/>
                </a:solidFill>
              </a:rPr>
              <a:t>1</a:t>
            </a:r>
            <a:r>
              <a:rPr lang="de-DE" dirty="0">
                <a:solidFill>
                  <a:schemeClr val="bg1"/>
                </a:solidFill>
              </a:rPr>
              <a:t>).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78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Study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site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1" name="Pfeil nach rechts 10">
            <a:hlinkClick r:id="rId4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0000"/>
                    </a14:imgEffect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14" y="2626469"/>
            <a:ext cx="6132693" cy="4088462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7000"/>
                    </a14:imgEffect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6521" y="155644"/>
            <a:ext cx="5629071" cy="4221803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6517532" y="4533089"/>
            <a:ext cx="520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7 &amp; 8: UAV </a:t>
            </a:r>
            <a:r>
              <a:rPr lang="de-DE" dirty="0" err="1">
                <a:solidFill>
                  <a:schemeClr val="bg1"/>
                </a:solidFill>
              </a:rPr>
              <a:t>based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images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investigated</a:t>
            </a:r>
            <a:r>
              <a:rPr lang="de-DE" dirty="0">
                <a:solidFill>
                  <a:schemeClr val="bg1"/>
                </a:solidFill>
              </a:rPr>
              <a:t> pingo, September 2019 (J. Kunz / A. Bury).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11821">
            <a:off x="5843876" y="2667640"/>
            <a:ext cx="238661" cy="40314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20397">
            <a:off x="11619016" y="280234"/>
            <a:ext cx="238661" cy="403144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0" lon="0" rev="0"/>
            </a:camera>
            <a:lightRig rig="threePt" dir="t"/>
          </a:scene3d>
        </p:spPr>
      </p:pic>
      <p:grpSp>
        <p:nvGrpSpPr>
          <p:cNvPr id="23" name="Gruppieren 22"/>
          <p:cNvGrpSpPr/>
          <p:nvPr/>
        </p:nvGrpSpPr>
        <p:grpSpPr>
          <a:xfrm>
            <a:off x="2307268" y="1068563"/>
            <a:ext cx="2989054" cy="858370"/>
            <a:chOff x="5643855" y="5830659"/>
            <a:chExt cx="2019417" cy="505836"/>
          </a:xfrm>
        </p:grpSpPr>
        <p:grpSp>
          <p:nvGrpSpPr>
            <p:cNvPr id="24" name="Gruppieren 23"/>
            <p:cNvGrpSpPr/>
            <p:nvPr/>
          </p:nvGrpSpPr>
          <p:grpSpPr>
            <a:xfrm>
              <a:off x="5643855" y="5830659"/>
              <a:ext cx="671208" cy="505836"/>
              <a:chOff x="5583677" y="5651773"/>
              <a:chExt cx="671208" cy="505836"/>
            </a:xfrm>
            <a:solidFill>
              <a:schemeClr val="bg1"/>
            </a:solidFill>
          </p:grpSpPr>
          <p:sp>
            <p:nvSpPr>
              <p:cNvPr id="26" name="Abgerundetes Rechteck 25"/>
              <p:cNvSpPr/>
              <p:nvPr/>
            </p:nvSpPr>
            <p:spPr>
              <a:xfrm>
                <a:off x="5783094" y="5651773"/>
                <a:ext cx="272374" cy="116732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Abgerundetes Rechteck 26">
                <a:hlinkClick r:id="rId10" action="ppaction://hlinksldjump"/>
              </p:cNvPr>
              <p:cNvSpPr/>
              <p:nvPr/>
            </p:nvSpPr>
            <p:spPr>
              <a:xfrm>
                <a:off x="5583677" y="5700409"/>
                <a:ext cx="671208" cy="457200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Ellipse 27"/>
              <p:cNvSpPr/>
              <p:nvPr/>
            </p:nvSpPr>
            <p:spPr>
              <a:xfrm>
                <a:off x="5694218" y="5729593"/>
                <a:ext cx="434208" cy="39756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Ellipse 28"/>
              <p:cNvSpPr/>
              <p:nvPr/>
            </p:nvSpPr>
            <p:spPr>
              <a:xfrm>
                <a:off x="5783094" y="5807413"/>
                <a:ext cx="272374" cy="243191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5" name="Textfeld 24">
              <a:hlinkClick r:id="rId10" action="ppaction://hlinksldjump"/>
            </p:cNvPr>
            <p:cNvSpPr txBox="1"/>
            <p:nvPr/>
          </p:nvSpPr>
          <p:spPr>
            <a:xfrm>
              <a:off x="6447314" y="5908479"/>
              <a:ext cx="1215958" cy="380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>
                  <a:solidFill>
                    <a:schemeClr val="bg1"/>
                  </a:solidFill>
                </a:rPr>
                <a:t>Have</a:t>
              </a:r>
              <a:r>
                <a:rPr lang="de-DE" dirty="0">
                  <a:solidFill>
                    <a:schemeClr val="bg1"/>
                  </a:solidFill>
                </a:rPr>
                <a:t> a </a:t>
              </a:r>
              <a:r>
                <a:rPr lang="de-DE" dirty="0" err="1">
                  <a:solidFill>
                    <a:schemeClr val="bg1"/>
                  </a:solidFill>
                </a:rPr>
                <a:t>look</a:t>
              </a:r>
              <a:r>
                <a:rPr lang="de-DE" dirty="0">
                  <a:solidFill>
                    <a:schemeClr val="bg1"/>
                  </a:solidFill>
                </a:rPr>
                <a:t> at </a:t>
              </a:r>
              <a:r>
                <a:rPr lang="de-DE" dirty="0" err="1">
                  <a:solidFill>
                    <a:schemeClr val="bg1"/>
                  </a:solidFill>
                </a:rPr>
                <a:t>the</a:t>
              </a:r>
              <a:r>
                <a:rPr lang="de-DE" dirty="0">
                  <a:solidFill>
                    <a:schemeClr val="bg1"/>
                  </a:solidFill>
                </a:rPr>
                <a:t> pingo!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Pfeil nach rechts 29">
            <a:hlinkClick r:id="rId11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Pfeil nach rechts 30">
            <a:hlinkClick r:id="rId12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02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Methods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37" y="1023457"/>
            <a:ext cx="11660697" cy="553673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quasi-3D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Electrical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Resistivity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Tomography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(ERT)</a:t>
            </a: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				</a:t>
            </a:r>
          </a:p>
          <a:p>
            <a:pPr lvl="1"/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Ground-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penetrating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Radar (GPR)</a:t>
            </a: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		</a:t>
            </a:r>
          </a:p>
          <a:p>
            <a:pPr marL="0" indent="0">
              <a:buNone/>
            </a:pP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manual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probing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every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6 m)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UAV-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based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Structure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from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-Motion</a:t>
            </a: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Orthophoto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generation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1" name="Pfeil nach rechts 10">
            <a:hlinkClick r:id="rId4" action="ppaction://hlinksldjump"/>
          </p:cNvPr>
          <p:cNvSpPr/>
          <p:nvPr/>
        </p:nvSpPr>
        <p:spPr>
          <a:xfrm>
            <a:off x="1504957" y="1584561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5385" y="4320535"/>
            <a:ext cx="4512606" cy="2496847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12" name="Pfeil nach rechts 11">
            <a:hlinkClick r:id="rId6" action="ppaction://hlinksldjump"/>
          </p:cNvPr>
          <p:cNvSpPr/>
          <p:nvPr/>
        </p:nvSpPr>
        <p:spPr>
          <a:xfrm>
            <a:off x="1504957" y="29892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4997" y="1106209"/>
            <a:ext cx="1566153" cy="1595337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8503" y="2787058"/>
            <a:ext cx="3526264" cy="1648699"/>
          </a:xfrm>
          <a:prstGeom prst="rect">
            <a:avLst/>
          </a:prstGeom>
          <a:effectLst>
            <a:softEdge rad="304800"/>
          </a:effectLst>
        </p:spPr>
      </p:pic>
      <p:sp>
        <p:nvSpPr>
          <p:cNvPr id="6" name="Textfeld 5">
            <a:hlinkClick r:id="rId4" action="ppaction://hlinksldjump"/>
          </p:cNvPr>
          <p:cNvSpPr txBox="1"/>
          <p:nvPr/>
        </p:nvSpPr>
        <p:spPr>
          <a:xfrm>
            <a:off x="2351012" y="1584561"/>
            <a:ext cx="3132307" cy="381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err="1">
                <a:solidFill>
                  <a:schemeClr val="bg1"/>
                </a:solidFill>
              </a:rPr>
              <a:t>more</a:t>
            </a:r>
            <a:r>
              <a:rPr lang="de-DE" u="sng" dirty="0">
                <a:solidFill>
                  <a:schemeClr val="bg1"/>
                </a:solidFill>
              </a:rPr>
              <a:t> </a:t>
            </a:r>
            <a:r>
              <a:rPr lang="de-DE" u="sng" dirty="0" err="1">
                <a:solidFill>
                  <a:schemeClr val="bg1"/>
                </a:solidFill>
              </a:rPr>
              <a:t>about</a:t>
            </a:r>
            <a:r>
              <a:rPr lang="de-DE" u="sng" dirty="0">
                <a:solidFill>
                  <a:schemeClr val="bg1"/>
                </a:solidFill>
              </a:rPr>
              <a:t> ERT </a:t>
            </a:r>
            <a:r>
              <a:rPr lang="de-DE" u="sng" dirty="0" err="1">
                <a:solidFill>
                  <a:schemeClr val="bg1"/>
                </a:solidFill>
              </a:rPr>
              <a:t>measurements</a:t>
            </a:r>
            <a:endParaRPr lang="en-GB" u="sng" dirty="0">
              <a:solidFill>
                <a:schemeClr val="bg1"/>
              </a:solidFill>
            </a:endParaRPr>
          </a:p>
        </p:txBody>
      </p:sp>
      <p:sp>
        <p:nvSpPr>
          <p:cNvPr id="13" name="Textfeld 12">
            <a:hlinkClick r:id="rId6" action="ppaction://hlinksldjump"/>
          </p:cNvPr>
          <p:cNvSpPr txBox="1"/>
          <p:nvPr/>
        </p:nvSpPr>
        <p:spPr>
          <a:xfrm>
            <a:off x="2351012" y="2989278"/>
            <a:ext cx="3300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err="1">
                <a:solidFill>
                  <a:schemeClr val="bg1"/>
                </a:solidFill>
              </a:rPr>
              <a:t>more</a:t>
            </a:r>
            <a:r>
              <a:rPr lang="de-DE" u="sng" dirty="0">
                <a:solidFill>
                  <a:schemeClr val="bg1"/>
                </a:solidFill>
              </a:rPr>
              <a:t> </a:t>
            </a:r>
            <a:r>
              <a:rPr lang="de-DE" u="sng" dirty="0" err="1">
                <a:solidFill>
                  <a:schemeClr val="bg1"/>
                </a:solidFill>
              </a:rPr>
              <a:t>about</a:t>
            </a:r>
            <a:r>
              <a:rPr lang="de-DE" u="sng" dirty="0">
                <a:solidFill>
                  <a:schemeClr val="bg1"/>
                </a:solidFill>
              </a:rPr>
              <a:t> GPR </a:t>
            </a:r>
            <a:r>
              <a:rPr lang="de-DE" u="sng" dirty="0" err="1">
                <a:solidFill>
                  <a:schemeClr val="bg1"/>
                </a:solidFill>
              </a:rPr>
              <a:t>measurements</a:t>
            </a:r>
            <a:endParaRPr lang="en-GB" u="sng" dirty="0">
              <a:solidFill>
                <a:schemeClr val="bg1"/>
              </a:solidFill>
            </a:endParaRPr>
          </a:p>
        </p:txBody>
      </p:sp>
      <p:sp>
        <p:nvSpPr>
          <p:cNvPr id="10" name="Pfeil nach rechts 9">
            <a:hlinkClick r:id="rId9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feil nach rechts 13">
            <a:hlinkClick r:id="rId10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01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Quasi-3D </a:t>
            </a:r>
            <a:r>
              <a:rPr lang="de-DE" sz="3600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Electrical</a:t>
            </a:r>
            <a:r>
              <a:rPr lang="de-DE" sz="3600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sz="3600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Resistivity</a:t>
            </a:r>
            <a:r>
              <a:rPr lang="de-DE" sz="3600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sz="3600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Tomography</a:t>
            </a:r>
            <a:r>
              <a:rPr lang="de-DE" sz="3600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37" y="1023457"/>
            <a:ext cx="11660697" cy="5536734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Syscal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Switch Pro (Iris Instruments)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dipole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-dipole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array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21 longitudinal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profiles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72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electrodes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3 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electrode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spacing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6 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interline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spacing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13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cross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profiles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72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electrodes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 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electrode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spacing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12 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interline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spacing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data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Res3DINVx64</a:t>
            </a:r>
          </a:p>
          <a:p>
            <a:pPr lvl="1"/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" name="Pfeil nach rechts 9">
            <a:hlinkClick r:id="rId4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943" y="793892"/>
            <a:ext cx="5552741" cy="4488873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44BBB3E-7828-4FD6-B7FC-D79155AE7D81}"/>
              </a:ext>
            </a:extLst>
          </p:cNvPr>
          <p:cNvSpPr txBox="1"/>
          <p:nvPr/>
        </p:nvSpPr>
        <p:spPr>
          <a:xfrm>
            <a:off x="6565520" y="5289978"/>
            <a:ext cx="5372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9: </a:t>
            </a:r>
            <a:r>
              <a:rPr lang="de-DE" dirty="0" err="1">
                <a:solidFill>
                  <a:schemeClr val="bg1"/>
                </a:solidFill>
              </a:rPr>
              <a:t>Electrode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positions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q3D ERT </a:t>
            </a:r>
            <a:r>
              <a:rPr lang="de-DE" dirty="0" err="1">
                <a:solidFill>
                  <a:schemeClr val="bg1"/>
                </a:solidFill>
              </a:rPr>
              <a:t>grid</a:t>
            </a:r>
            <a:r>
              <a:rPr lang="de-DE" dirty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Pfeil nach rechts 12">
            <a:hlinkClick r:id="rId6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feil nach rechts 13">
            <a:hlinkClick r:id="rId7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90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Ground-penetrating</a:t>
            </a:r>
            <a:r>
              <a:rPr lang="de-DE" sz="3600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Radar (GPR)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38" y="1023457"/>
            <a:ext cx="6021480" cy="553673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NOGGIN-System </a:t>
            </a: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(Sensors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Software Inc.)</a:t>
            </a:r>
          </a:p>
          <a:p>
            <a:pPr marL="0" indent="0">
              <a:buNone/>
            </a:pP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250 MHz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antennas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unshielded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38 longitudinal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profiles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 m / 2 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interline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spacing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data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EKKO Project V5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" name="Pfeil nach rechts 9">
            <a:hlinkClick r:id="rId4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943" y="793892"/>
            <a:ext cx="5552741" cy="4488872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B15C814-9BD4-4B5A-9347-8B1D455FBE74}"/>
              </a:ext>
            </a:extLst>
          </p:cNvPr>
          <p:cNvSpPr txBox="1"/>
          <p:nvPr/>
        </p:nvSpPr>
        <p:spPr>
          <a:xfrm>
            <a:off x="6565520" y="5289978"/>
            <a:ext cx="5372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10: Location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GPR </a:t>
            </a:r>
            <a:r>
              <a:rPr lang="de-DE" dirty="0" err="1">
                <a:solidFill>
                  <a:schemeClr val="bg1"/>
                </a:solidFill>
              </a:rPr>
              <a:t>grid</a:t>
            </a:r>
            <a:r>
              <a:rPr lang="de-DE" dirty="0">
                <a:solidFill>
                  <a:schemeClr val="bg1"/>
                </a:solidFill>
              </a:rPr>
              <a:t>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Pfeil nach rechts 13">
            <a:hlinkClick r:id="rId6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Pfeil nach rechts 14">
            <a:hlinkClick r:id="rId7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55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– Frost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Probing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2" name="Inhaltsplatzhalter 11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25" y="1023457"/>
            <a:ext cx="7033836" cy="4971181"/>
          </a:xfrm>
        </p:spPr>
      </p:pic>
      <p:sp>
        <p:nvSpPr>
          <p:cNvPr id="6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6974732" y="1023457"/>
            <a:ext cx="5076166" cy="5536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Frost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probing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shows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distinct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zonation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active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layer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depths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(ALDs):</a:t>
            </a: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high ALDs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surrounding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flat (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wet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(&gt; 50 cm)</a:t>
            </a:r>
          </a:p>
          <a:p>
            <a:pPr lvl="1"/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low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ALDs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transition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zone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(15 – 30 cm)</a:t>
            </a: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medium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low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ALDs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elevated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(25 – 45 cm)</a:t>
            </a:r>
          </a:p>
          <a:p>
            <a:pPr lvl="2"/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single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spots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elevated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ALD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rises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above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55 cm</a:t>
            </a: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some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ponding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water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permafrost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table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could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not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detected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musst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located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deeper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than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120cm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below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ground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surface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lvl="1" indent="0">
              <a:buNone/>
            </a:pP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" name="Pfeil nach rechts 9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feil nach rechts 10">
            <a:hlinkClick r:id="rId6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50A373F-4832-4CF1-816B-4EE102ECEC76}"/>
              </a:ext>
            </a:extLst>
          </p:cNvPr>
          <p:cNvSpPr txBox="1"/>
          <p:nvPr/>
        </p:nvSpPr>
        <p:spPr>
          <a:xfrm>
            <a:off x="209170" y="6017858"/>
            <a:ext cx="5372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11: </a:t>
            </a:r>
            <a:r>
              <a:rPr lang="de-DE" dirty="0" err="1">
                <a:solidFill>
                  <a:schemeClr val="bg1"/>
                </a:solidFill>
              </a:rPr>
              <a:t>Active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layer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depth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derived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from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frost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probing</a:t>
            </a:r>
            <a:r>
              <a:rPr lang="de-DE" dirty="0">
                <a:solidFill>
                  <a:schemeClr val="bg1"/>
                </a:solidFill>
              </a:rPr>
              <a:t> (after Kunz &amp; Kneisel</a:t>
            </a:r>
            <a:r>
              <a:rPr lang="de-DE" baseline="30000" dirty="0">
                <a:solidFill>
                  <a:schemeClr val="bg1"/>
                </a:solidFill>
              </a:rPr>
              <a:t>1</a:t>
            </a:r>
            <a:r>
              <a:rPr lang="de-DE" dirty="0">
                <a:solidFill>
                  <a:schemeClr val="bg1"/>
                </a:solidFill>
              </a:rPr>
              <a:t>).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36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– GPR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8969" y="171917"/>
            <a:ext cx="5857840" cy="5734711"/>
          </a:xfrm>
        </p:spPr>
      </p:pic>
      <p:sp>
        <p:nvSpPr>
          <p:cNvPr id="6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276837" y="1023457"/>
            <a:ext cx="5508821" cy="48820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4000"/>
              </a:lnSpc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GPR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enabled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area-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wide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detection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permafrost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table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displayed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also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small-scale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variabilities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24000"/>
              </a:lnSpc>
            </a:pP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24000"/>
              </a:lnSpc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GPR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derived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ALDs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show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significant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relation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between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higher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ALDs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crack /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wedge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positions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elevated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pingo</a:t>
            </a:r>
          </a:p>
          <a:p>
            <a:pPr>
              <a:lnSpc>
                <a:spcPct val="124000"/>
              </a:lnSpc>
            </a:pP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24000"/>
              </a:lnSpc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detection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wedges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up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depth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3 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below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surface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" name="Pfeil nach rechts 9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feil nach rechts 10">
            <a:hlinkClick r:id="rId6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feil nach rechts 11">
            <a:hlinkClick r:id="rId7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B67773C-B7A7-48E0-8432-7E84D959AD42}"/>
              </a:ext>
            </a:extLst>
          </p:cNvPr>
          <p:cNvSpPr txBox="1"/>
          <p:nvPr/>
        </p:nvSpPr>
        <p:spPr>
          <a:xfrm>
            <a:off x="6066484" y="5901119"/>
            <a:ext cx="3886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Fig. 12: </a:t>
            </a:r>
            <a:r>
              <a:rPr lang="de-DE" sz="1400" dirty="0" err="1">
                <a:solidFill>
                  <a:schemeClr val="bg1"/>
                </a:solidFill>
              </a:rPr>
              <a:t>examplary</a:t>
            </a:r>
            <a:r>
              <a:rPr lang="de-DE" sz="1400" dirty="0">
                <a:solidFill>
                  <a:schemeClr val="bg1"/>
                </a:solidFill>
              </a:rPr>
              <a:t> GPR </a:t>
            </a:r>
            <a:r>
              <a:rPr lang="de-DE" sz="1400" dirty="0" err="1">
                <a:solidFill>
                  <a:schemeClr val="bg1"/>
                </a:solidFill>
              </a:rPr>
              <a:t>profile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showing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the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permafrost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table</a:t>
            </a:r>
            <a:r>
              <a:rPr lang="de-DE" sz="1400" dirty="0">
                <a:solidFill>
                  <a:schemeClr val="bg1"/>
                </a:solidFill>
              </a:rPr>
              <a:t> (</a:t>
            </a:r>
            <a:r>
              <a:rPr lang="de-DE" sz="1400" dirty="0" err="1">
                <a:solidFill>
                  <a:schemeClr val="bg1"/>
                </a:solidFill>
              </a:rPr>
              <a:t>red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line</a:t>
            </a:r>
            <a:r>
              <a:rPr lang="de-DE" sz="1400" dirty="0">
                <a:solidFill>
                  <a:schemeClr val="bg1"/>
                </a:solidFill>
              </a:rPr>
              <a:t>) and </a:t>
            </a:r>
            <a:r>
              <a:rPr lang="de-DE" sz="1400" dirty="0" err="1">
                <a:solidFill>
                  <a:schemeClr val="bg1"/>
                </a:solidFill>
              </a:rPr>
              <a:t>some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ice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wedges</a:t>
            </a:r>
            <a:r>
              <a:rPr lang="de-DE" sz="1400" dirty="0">
                <a:solidFill>
                  <a:schemeClr val="bg1"/>
                </a:solidFill>
              </a:rPr>
              <a:t> (a) and </a:t>
            </a:r>
            <a:r>
              <a:rPr lang="de-DE" sz="1400" dirty="0" err="1">
                <a:solidFill>
                  <a:schemeClr val="bg1"/>
                </a:solidFill>
              </a:rPr>
              <a:t>derived</a:t>
            </a:r>
            <a:r>
              <a:rPr lang="de-DE" sz="1400" dirty="0">
                <a:solidFill>
                  <a:schemeClr val="bg1"/>
                </a:solidFill>
              </a:rPr>
              <a:t> ALDs (b). Location </a:t>
            </a:r>
            <a:r>
              <a:rPr lang="de-DE" sz="1400" dirty="0" err="1">
                <a:solidFill>
                  <a:schemeClr val="bg1"/>
                </a:solidFill>
              </a:rPr>
              <a:t>of</a:t>
            </a:r>
            <a:r>
              <a:rPr lang="de-DE" sz="1400" dirty="0">
                <a:solidFill>
                  <a:schemeClr val="bg1"/>
                </a:solidFill>
              </a:rPr>
              <a:t> (a) </a:t>
            </a:r>
            <a:r>
              <a:rPr lang="de-DE" sz="1400" dirty="0" err="1">
                <a:solidFill>
                  <a:schemeClr val="bg1"/>
                </a:solidFill>
              </a:rPr>
              <a:t>is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marked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with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the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black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arrow</a:t>
            </a:r>
            <a:r>
              <a:rPr lang="de-DE" sz="1400" dirty="0">
                <a:solidFill>
                  <a:schemeClr val="bg1"/>
                </a:solidFill>
              </a:rPr>
              <a:t> in (b).</a:t>
            </a:r>
            <a:r>
              <a:rPr lang="de-DE" sz="1400" baseline="30000" dirty="0">
                <a:solidFill>
                  <a:schemeClr val="bg1"/>
                </a:solidFill>
              </a:rPr>
              <a:t>1</a:t>
            </a:r>
            <a:r>
              <a:rPr lang="de-DE" sz="1400" dirty="0">
                <a:solidFill>
                  <a:schemeClr val="bg1"/>
                </a:solidFill>
              </a:rPr>
              <a:t>.</a:t>
            </a:r>
            <a:endParaRPr lang="en-GB" sz="1400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-10633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– Internal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Structure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175" y="1023457"/>
            <a:ext cx="5543920" cy="5536734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ERT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enabled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delineation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and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subsurface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cross-checking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with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probing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delivered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threshold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range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between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800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1000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delineation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active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layer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underlying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permafrost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&lt; 800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m: (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&gt; 1000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m: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frozen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&gt; 30.000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m: massive (pingo)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225" y="2636277"/>
            <a:ext cx="5902510" cy="3935006"/>
          </a:xfrm>
          <a:prstGeom prst="rect">
            <a:avLst/>
          </a:prstGeom>
        </p:spPr>
      </p:pic>
      <p:grpSp>
        <p:nvGrpSpPr>
          <p:cNvPr id="18" name="Gruppieren 17"/>
          <p:cNvGrpSpPr/>
          <p:nvPr/>
        </p:nvGrpSpPr>
        <p:grpSpPr>
          <a:xfrm>
            <a:off x="192002" y="933391"/>
            <a:ext cx="6072560" cy="1562864"/>
            <a:chOff x="2131156" y="430896"/>
            <a:chExt cx="6072560" cy="1562864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2131156" y="430896"/>
              <a:ext cx="6072560" cy="1562864"/>
              <a:chOff x="1913401" y="891332"/>
              <a:chExt cx="6072560" cy="1562864"/>
            </a:xfrm>
          </p:grpSpPr>
          <p:pic>
            <p:nvPicPr>
              <p:cNvPr id="23" name="Grafik 22"/>
              <p:cNvPicPr>
                <a:picLocks noChangeAspect="1"/>
              </p:cNvPicPr>
              <p:nvPr/>
            </p:nvPicPr>
            <p:blipFill>
              <a:blip r:embed="rId5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2437351" y="1156470"/>
                <a:ext cx="5548610" cy="1040561"/>
              </a:xfrm>
              <a:prstGeom prst="rect">
                <a:avLst/>
              </a:prstGeom>
            </p:spPr>
          </p:pic>
          <p:sp>
            <p:nvSpPr>
              <p:cNvPr id="24" name="Textfeld 23"/>
              <p:cNvSpPr txBox="1"/>
              <p:nvPr/>
            </p:nvSpPr>
            <p:spPr>
              <a:xfrm>
                <a:off x="2130552" y="1030813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b="1" dirty="0">
                    <a:solidFill>
                      <a:schemeClr val="bg1"/>
                    </a:solidFill>
                  </a:rPr>
                  <a:t>40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Textfeld 24"/>
              <p:cNvSpPr txBox="1"/>
              <p:nvPr/>
            </p:nvSpPr>
            <p:spPr>
              <a:xfrm>
                <a:off x="2130552" y="1518874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b="1" dirty="0">
                    <a:solidFill>
                      <a:schemeClr val="bg1"/>
                    </a:solidFill>
                  </a:rPr>
                  <a:t>30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feld 25"/>
              <p:cNvSpPr txBox="1"/>
              <p:nvPr/>
            </p:nvSpPr>
            <p:spPr>
              <a:xfrm>
                <a:off x="2130552" y="1968339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b="1" dirty="0">
                    <a:solidFill>
                      <a:schemeClr val="bg1"/>
                    </a:solidFill>
                  </a:rPr>
                  <a:t>20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Textfeld 26"/>
              <p:cNvSpPr txBox="1"/>
              <p:nvPr/>
            </p:nvSpPr>
            <p:spPr>
              <a:xfrm>
                <a:off x="2838780" y="1069411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b="1" dirty="0">
                    <a:solidFill>
                      <a:schemeClr val="bg1"/>
                    </a:solidFill>
                  </a:rPr>
                  <a:t>21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Textfeld 27"/>
              <p:cNvSpPr txBox="1"/>
              <p:nvPr/>
            </p:nvSpPr>
            <p:spPr>
              <a:xfrm>
                <a:off x="4054290" y="986698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b="1" dirty="0">
                    <a:solidFill>
                      <a:schemeClr val="bg1"/>
                    </a:solidFill>
                  </a:rPr>
                  <a:t>69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Textfeld 28"/>
              <p:cNvSpPr txBox="1"/>
              <p:nvPr/>
            </p:nvSpPr>
            <p:spPr>
              <a:xfrm>
                <a:off x="5213206" y="1010569"/>
                <a:ext cx="4587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b="1" dirty="0">
                    <a:solidFill>
                      <a:schemeClr val="bg1"/>
                    </a:solidFill>
                  </a:rPr>
                  <a:t>117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Textfeld 29"/>
              <p:cNvSpPr txBox="1"/>
              <p:nvPr/>
            </p:nvSpPr>
            <p:spPr>
              <a:xfrm>
                <a:off x="6412110" y="1077385"/>
                <a:ext cx="4587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b="1" dirty="0">
                    <a:solidFill>
                      <a:schemeClr val="bg1"/>
                    </a:solidFill>
                  </a:rPr>
                  <a:t>165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Textfeld 30"/>
              <p:cNvSpPr txBox="1"/>
              <p:nvPr/>
            </p:nvSpPr>
            <p:spPr>
              <a:xfrm rot="16200000">
                <a:off x="1285858" y="1518875"/>
                <a:ext cx="15628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b="1" dirty="0">
                    <a:solidFill>
                      <a:schemeClr val="bg1"/>
                    </a:solidFill>
                  </a:rPr>
                  <a:t>Elevation (m </a:t>
                </a:r>
                <a:r>
                  <a:rPr lang="de-DE" sz="1400" b="1" dirty="0" err="1">
                    <a:solidFill>
                      <a:schemeClr val="bg1"/>
                    </a:solidFill>
                  </a:rPr>
                  <a:t>a.s.l</a:t>
                </a:r>
                <a:r>
                  <a:rPr lang="de-DE" sz="1400" b="1" dirty="0">
                    <a:solidFill>
                      <a:schemeClr val="bg1"/>
                    </a:solidFill>
                  </a:rPr>
                  <a:t>.)</a:t>
                </a:r>
                <a:endParaRPr lang="en-GB" sz="14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20" name="Gerader Verbinder 19"/>
            <p:cNvCxnSpPr/>
            <p:nvPr/>
          </p:nvCxnSpPr>
          <p:spPr>
            <a:xfrm flipH="1">
              <a:off x="5598916" y="842458"/>
              <a:ext cx="5186" cy="810618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feld 49"/>
          <p:cNvSpPr txBox="1"/>
          <p:nvPr/>
        </p:nvSpPr>
        <p:spPr>
          <a:xfrm>
            <a:off x="5285402" y="2037165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</a:rPr>
              <a:t>Iteration: 5</a:t>
            </a:r>
          </a:p>
          <a:p>
            <a:r>
              <a:rPr lang="de-DE" sz="900" b="1" dirty="0" err="1">
                <a:solidFill>
                  <a:schemeClr val="bg1"/>
                </a:solidFill>
              </a:rPr>
              <a:t>Abs</a:t>
            </a:r>
            <a:r>
              <a:rPr lang="de-DE" sz="900" b="1" dirty="0">
                <a:solidFill>
                  <a:schemeClr val="bg1"/>
                </a:solidFill>
              </a:rPr>
              <a:t> </a:t>
            </a:r>
            <a:r>
              <a:rPr lang="de-DE" sz="900" b="1" dirty="0" err="1">
                <a:solidFill>
                  <a:schemeClr val="bg1"/>
                </a:solidFill>
              </a:rPr>
              <a:t>error</a:t>
            </a:r>
            <a:r>
              <a:rPr lang="de-DE" sz="900" b="1" dirty="0">
                <a:solidFill>
                  <a:schemeClr val="bg1"/>
                </a:solidFill>
              </a:rPr>
              <a:t>: 11.4 %</a:t>
            </a:r>
            <a:endParaRPr lang="en-GB" sz="900" b="1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cxnSp>
        <p:nvCxnSpPr>
          <p:cNvPr id="69" name="Gerader Verbinder 68"/>
          <p:cNvCxnSpPr/>
          <p:nvPr/>
        </p:nvCxnSpPr>
        <p:spPr>
          <a:xfrm>
            <a:off x="776561" y="1380649"/>
            <a:ext cx="698600" cy="36582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r Verbinder 70"/>
          <p:cNvCxnSpPr/>
          <p:nvPr/>
        </p:nvCxnSpPr>
        <p:spPr>
          <a:xfrm flipH="1">
            <a:off x="4427797" y="2472654"/>
            <a:ext cx="1132142" cy="205375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r Verbinder 75"/>
          <p:cNvCxnSpPr/>
          <p:nvPr/>
        </p:nvCxnSpPr>
        <p:spPr>
          <a:xfrm flipH="1">
            <a:off x="5788103" y="1370551"/>
            <a:ext cx="342677" cy="6398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uppieren 83"/>
          <p:cNvGrpSpPr/>
          <p:nvPr/>
        </p:nvGrpSpPr>
        <p:grpSpPr>
          <a:xfrm>
            <a:off x="1631307" y="5950218"/>
            <a:ext cx="4545000" cy="631550"/>
            <a:chOff x="2245326" y="2598398"/>
            <a:chExt cx="4545000" cy="631550"/>
          </a:xfrm>
        </p:grpSpPr>
        <p:sp>
          <p:nvSpPr>
            <p:cNvPr id="85" name="Abgerundetes Rechteck 84"/>
            <p:cNvSpPr/>
            <p:nvPr/>
          </p:nvSpPr>
          <p:spPr>
            <a:xfrm>
              <a:off x="2306918" y="2623435"/>
              <a:ext cx="4404658" cy="556047"/>
            </a:xfrm>
            <a:prstGeom prst="roundRect">
              <a:avLst/>
            </a:prstGeom>
            <a:solidFill>
              <a:schemeClr val="bg2">
                <a:alpha val="5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6" name="Grafik 85"/>
            <p:cNvPicPr>
              <a:picLocks noChangeAspect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5326" y="2598398"/>
              <a:ext cx="4545000" cy="631550"/>
            </a:xfrm>
            <a:prstGeom prst="rect">
              <a:avLst/>
            </a:prstGeom>
          </p:spPr>
        </p:pic>
      </p:grpSp>
      <p:pic>
        <p:nvPicPr>
          <p:cNvPr id="87" name="Grafik 86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11821">
            <a:off x="5713203" y="2619001"/>
            <a:ext cx="238661" cy="40314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41" name="Pfeil nach rechts 40">
            <a:hlinkClick r:id="rId8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Pfeil nach rechts 31">
            <a:hlinkClick r:id="rId9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>
            <a:hlinkClick r:id="rId9" action="ppaction://hlinksldjump"/>
          </p:cNvPr>
          <p:cNvSpPr txBox="1"/>
          <p:nvPr/>
        </p:nvSpPr>
        <p:spPr>
          <a:xfrm>
            <a:off x="4752598" y="5356987"/>
            <a:ext cx="1478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u="sng" dirty="0">
                <a:solidFill>
                  <a:schemeClr val="bg1"/>
                </a:solidFill>
              </a:rPr>
              <a:t>Klick </a:t>
            </a:r>
            <a:r>
              <a:rPr lang="de-DE" sz="1400" u="sng" dirty="0" err="1">
                <a:solidFill>
                  <a:schemeClr val="bg1"/>
                </a:solidFill>
              </a:rPr>
              <a:t>here</a:t>
            </a:r>
            <a:r>
              <a:rPr lang="de-DE" sz="1400" u="sng" dirty="0">
                <a:solidFill>
                  <a:schemeClr val="bg1"/>
                </a:solidFill>
              </a:rPr>
              <a:t> </a:t>
            </a:r>
            <a:r>
              <a:rPr lang="de-DE" sz="1400" u="sng" dirty="0" err="1">
                <a:solidFill>
                  <a:schemeClr val="bg1"/>
                </a:solidFill>
              </a:rPr>
              <a:t>to</a:t>
            </a:r>
            <a:r>
              <a:rPr lang="de-DE" sz="1400" u="sng" dirty="0">
                <a:solidFill>
                  <a:schemeClr val="bg1"/>
                </a:solidFill>
              </a:rPr>
              <a:t> </a:t>
            </a:r>
            <a:r>
              <a:rPr lang="de-DE" sz="1400" u="sng" dirty="0" err="1">
                <a:solidFill>
                  <a:schemeClr val="bg1"/>
                </a:solidFill>
              </a:rPr>
              <a:t>see</a:t>
            </a:r>
            <a:r>
              <a:rPr lang="de-DE" sz="1400" u="sng" dirty="0">
                <a:solidFill>
                  <a:schemeClr val="bg1"/>
                </a:solidFill>
              </a:rPr>
              <a:t> </a:t>
            </a:r>
            <a:r>
              <a:rPr lang="de-DE" sz="1400" u="sng" dirty="0" err="1">
                <a:solidFill>
                  <a:schemeClr val="bg1"/>
                </a:solidFill>
              </a:rPr>
              <a:t>the</a:t>
            </a:r>
            <a:r>
              <a:rPr lang="de-DE" sz="1400" u="sng" dirty="0">
                <a:solidFill>
                  <a:schemeClr val="bg1"/>
                </a:solidFill>
              </a:rPr>
              <a:t> </a:t>
            </a:r>
            <a:r>
              <a:rPr lang="de-DE" sz="1400" u="sng" dirty="0" err="1">
                <a:solidFill>
                  <a:schemeClr val="bg1"/>
                </a:solidFill>
              </a:rPr>
              <a:t>cross</a:t>
            </a:r>
            <a:r>
              <a:rPr lang="de-DE" sz="1400" u="sng" dirty="0">
                <a:solidFill>
                  <a:schemeClr val="bg1"/>
                </a:solidFill>
              </a:rPr>
              <a:t> </a:t>
            </a:r>
            <a:r>
              <a:rPr lang="de-DE" sz="1400" u="sng" dirty="0" err="1">
                <a:solidFill>
                  <a:schemeClr val="bg1"/>
                </a:solidFill>
              </a:rPr>
              <a:t>profile</a:t>
            </a:r>
            <a:r>
              <a:rPr lang="de-DE" sz="1400" u="sng" dirty="0">
                <a:solidFill>
                  <a:schemeClr val="bg1"/>
                </a:solidFill>
              </a:rPr>
              <a:t>!</a:t>
            </a:r>
            <a:endParaRPr lang="en-GB" sz="1400" u="sng" dirty="0">
              <a:solidFill>
                <a:schemeClr val="bg1"/>
              </a:solidFill>
            </a:endParaRPr>
          </a:p>
        </p:txBody>
      </p:sp>
      <p:sp>
        <p:nvSpPr>
          <p:cNvPr id="33" name="Pfeil nach rechts 29">
            <a:hlinkClick r:id="rId10" action="ppaction://hlinksldjump"/>
            <a:extLst>
              <a:ext uri="{FF2B5EF4-FFF2-40B4-BE49-F238E27FC236}">
                <a16:creationId xmlns:a16="http://schemas.microsoft.com/office/drawing/2014/main" id="{7FFB151A-0DA2-480A-9828-151D0B997C28}"/>
              </a:ext>
            </a:extLst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FD5E7E66-571A-436D-812F-A3CCCDE6B833}"/>
              </a:ext>
            </a:extLst>
          </p:cNvPr>
          <p:cNvSpPr txBox="1"/>
          <p:nvPr/>
        </p:nvSpPr>
        <p:spPr>
          <a:xfrm>
            <a:off x="6159149" y="6264871"/>
            <a:ext cx="34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13: Longitudinal ERT </a:t>
            </a:r>
            <a:r>
              <a:rPr lang="de-DE" dirty="0" err="1">
                <a:solidFill>
                  <a:schemeClr val="bg1"/>
                </a:solidFill>
              </a:rPr>
              <a:t>profile</a:t>
            </a:r>
            <a:r>
              <a:rPr lang="de-DE" dirty="0">
                <a:solidFill>
                  <a:schemeClr val="bg1"/>
                </a:solidFill>
              </a:rPr>
              <a:t>.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54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-10633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– Internal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Structure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175" y="1023457"/>
            <a:ext cx="5543920" cy="5536734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ERT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enables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delineation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subsurface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cross-checking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with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probing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delivered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threshold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range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between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800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1000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delineation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active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layer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underlying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permafrost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&lt; 800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m: (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&gt; 1000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m: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frozen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&gt; 30.000 </a:t>
            </a:r>
            <a:r>
              <a:rPr lang="el-GR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Ω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m: massive (pingo)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439450" y="948529"/>
            <a:ext cx="5756313" cy="1421392"/>
            <a:chOff x="305229" y="5500914"/>
            <a:chExt cx="5430067" cy="1184409"/>
          </a:xfrm>
        </p:grpSpPr>
        <p:pic>
          <p:nvPicPr>
            <p:cNvPr id="64" name="Grafik 63"/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083" y="5667520"/>
              <a:ext cx="5172213" cy="905563"/>
            </a:xfrm>
            <a:prstGeom prst="rect">
              <a:avLst/>
            </a:prstGeom>
          </p:spPr>
        </p:pic>
        <p:grpSp>
          <p:nvGrpSpPr>
            <p:cNvPr id="51" name="Gruppieren 50"/>
            <p:cNvGrpSpPr/>
            <p:nvPr/>
          </p:nvGrpSpPr>
          <p:grpSpPr>
            <a:xfrm>
              <a:off x="305229" y="5500914"/>
              <a:ext cx="5408929" cy="1184409"/>
              <a:chOff x="6062015" y="5571529"/>
              <a:chExt cx="5791668" cy="1276031"/>
            </a:xfrm>
          </p:grpSpPr>
          <p:grpSp>
            <p:nvGrpSpPr>
              <p:cNvPr id="52" name="Gruppieren 51"/>
              <p:cNvGrpSpPr/>
              <p:nvPr/>
            </p:nvGrpSpPr>
            <p:grpSpPr>
              <a:xfrm>
                <a:off x="6062015" y="5571529"/>
                <a:ext cx="5464230" cy="1276031"/>
                <a:chOff x="6062015" y="5571529"/>
                <a:chExt cx="5464230" cy="1276031"/>
              </a:xfrm>
            </p:grpSpPr>
            <p:sp>
              <p:nvSpPr>
                <p:cNvPr id="56" name="Textfeld 55"/>
                <p:cNvSpPr txBox="1"/>
                <p:nvPr/>
              </p:nvSpPr>
              <p:spPr>
                <a:xfrm>
                  <a:off x="6062015" y="6025922"/>
                  <a:ext cx="393406" cy="331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b="1" dirty="0">
                      <a:solidFill>
                        <a:schemeClr val="bg1"/>
                      </a:solidFill>
                    </a:rPr>
                    <a:t>30</a:t>
                  </a:r>
                  <a:endParaRPr lang="en-GB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Textfeld 56"/>
                <p:cNvSpPr txBox="1"/>
                <p:nvPr/>
              </p:nvSpPr>
              <p:spPr>
                <a:xfrm>
                  <a:off x="6062015" y="6515974"/>
                  <a:ext cx="393406" cy="331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b="1" dirty="0">
                      <a:solidFill>
                        <a:schemeClr val="bg1"/>
                      </a:solidFill>
                    </a:rPr>
                    <a:t>20</a:t>
                  </a:r>
                  <a:endParaRPr lang="en-GB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" name="Textfeld 59"/>
                <p:cNvSpPr txBox="1"/>
                <p:nvPr/>
              </p:nvSpPr>
              <p:spPr>
                <a:xfrm>
                  <a:off x="7396379" y="5619449"/>
                  <a:ext cx="393406" cy="331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b="1" dirty="0">
                      <a:solidFill>
                        <a:schemeClr val="bg1"/>
                      </a:solidFill>
                    </a:rPr>
                    <a:t>32</a:t>
                  </a:r>
                  <a:endParaRPr lang="en-GB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1" name="Textfeld 60"/>
                <p:cNvSpPr txBox="1"/>
                <p:nvPr/>
              </p:nvSpPr>
              <p:spPr>
                <a:xfrm>
                  <a:off x="8644090" y="5571529"/>
                  <a:ext cx="393406" cy="331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b="1" dirty="0">
                      <a:solidFill>
                        <a:schemeClr val="bg1"/>
                      </a:solidFill>
                    </a:rPr>
                    <a:t>64</a:t>
                  </a:r>
                  <a:endParaRPr lang="en-GB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2" name="Textfeld 61"/>
                <p:cNvSpPr txBox="1"/>
                <p:nvPr/>
              </p:nvSpPr>
              <p:spPr>
                <a:xfrm>
                  <a:off x="9863762" y="5585230"/>
                  <a:ext cx="393406" cy="331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b="1" dirty="0">
                      <a:solidFill>
                        <a:schemeClr val="bg1"/>
                      </a:solidFill>
                    </a:rPr>
                    <a:t>96</a:t>
                  </a:r>
                  <a:endParaRPr lang="en-GB" sz="1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3" name="Textfeld 62"/>
                <p:cNvSpPr txBox="1"/>
                <p:nvPr/>
              </p:nvSpPr>
              <p:spPr>
                <a:xfrm>
                  <a:off x="11035001" y="5679467"/>
                  <a:ext cx="491244" cy="331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b="1" dirty="0">
                      <a:solidFill>
                        <a:schemeClr val="bg1"/>
                      </a:solidFill>
                    </a:rPr>
                    <a:t>128</a:t>
                  </a:r>
                  <a:endParaRPr lang="en-GB" sz="14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3" name="Textfeld 52"/>
              <p:cNvSpPr txBox="1"/>
              <p:nvPr/>
            </p:nvSpPr>
            <p:spPr>
              <a:xfrm>
                <a:off x="10838929" y="6398366"/>
                <a:ext cx="1014754" cy="397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900" b="1" dirty="0">
                    <a:solidFill>
                      <a:schemeClr val="bg1"/>
                    </a:solidFill>
                  </a:rPr>
                  <a:t>Iteration: 5</a:t>
                </a:r>
              </a:p>
              <a:p>
                <a:r>
                  <a:rPr lang="de-DE" sz="900" b="1" dirty="0" err="1">
                    <a:solidFill>
                      <a:schemeClr val="bg1"/>
                    </a:solidFill>
                  </a:rPr>
                  <a:t>Abs</a:t>
                </a:r>
                <a:r>
                  <a:rPr lang="de-DE" sz="900" b="1" dirty="0">
                    <a:solidFill>
                      <a:schemeClr val="bg1"/>
                    </a:solidFill>
                  </a:rPr>
                  <a:t> </a:t>
                </a:r>
                <a:r>
                  <a:rPr lang="de-DE" sz="900" b="1" dirty="0" err="1">
                    <a:solidFill>
                      <a:schemeClr val="bg1"/>
                    </a:solidFill>
                  </a:rPr>
                  <a:t>error</a:t>
                </a:r>
                <a:r>
                  <a:rPr lang="de-DE" sz="900" b="1" dirty="0">
                    <a:solidFill>
                      <a:schemeClr val="bg1"/>
                    </a:solidFill>
                  </a:rPr>
                  <a:t>: 7.5 %</a:t>
                </a:r>
                <a:endParaRPr lang="en-GB" sz="9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65" name="Gerader Verbinder 64"/>
            <p:cNvCxnSpPr/>
            <p:nvPr/>
          </p:nvCxnSpPr>
          <p:spPr>
            <a:xfrm flipH="1">
              <a:off x="1635607" y="5821408"/>
              <a:ext cx="2897" cy="54268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feil nach rechts 40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225" y="2636277"/>
            <a:ext cx="5902510" cy="3935006"/>
          </a:xfrm>
          <a:prstGeom prst="rect">
            <a:avLst/>
          </a:prstGeom>
        </p:spPr>
      </p:pic>
      <p:grpSp>
        <p:nvGrpSpPr>
          <p:cNvPr id="44" name="Gruppieren 43"/>
          <p:cNvGrpSpPr/>
          <p:nvPr/>
        </p:nvGrpSpPr>
        <p:grpSpPr>
          <a:xfrm>
            <a:off x="1631307" y="5950218"/>
            <a:ext cx="4545000" cy="631550"/>
            <a:chOff x="2245326" y="2598398"/>
            <a:chExt cx="4545000" cy="631550"/>
          </a:xfrm>
        </p:grpSpPr>
        <p:sp>
          <p:nvSpPr>
            <p:cNvPr id="45" name="Abgerundetes Rechteck 44"/>
            <p:cNvSpPr/>
            <p:nvPr/>
          </p:nvSpPr>
          <p:spPr>
            <a:xfrm>
              <a:off x="2306918" y="2623435"/>
              <a:ext cx="4404658" cy="556047"/>
            </a:xfrm>
            <a:prstGeom prst="roundRect">
              <a:avLst/>
            </a:prstGeom>
            <a:solidFill>
              <a:schemeClr val="bg2">
                <a:alpha val="5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6" name="Grafik 45"/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5326" y="2598398"/>
              <a:ext cx="4545000" cy="631550"/>
            </a:xfrm>
            <a:prstGeom prst="rect">
              <a:avLst/>
            </a:prstGeom>
          </p:spPr>
        </p:pic>
      </p:grpSp>
      <p:pic>
        <p:nvPicPr>
          <p:cNvPr id="47" name="Grafik 46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13203" y="2619001"/>
            <a:ext cx="238661" cy="40314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48" name="Textfeld 47"/>
          <p:cNvSpPr txBox="1"/>
          <p:nvPr/>
        </p:nvSpPr>
        <p:spPr>
          <a:xfrm rot="16200000">
            <a:off x="-435541" y="1560934"/>
            <a:ext cx="15628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Elevation (m </a:t>
            </a:r>
            <a:r>
              <a:rPr lang="de-DE" sz="1400" b="1" dirty="0" err="1">
                <a:solidFill>
                  <a:schemeClr val="bg1"/>
                </a:solidFill>
              </a:rPr>
              <a:t>a.s.l</a:t>
            </a:r>
            <a:r>
              <a:rPr lang="de-DE" sz="1400" b="1" dirty="0">
                <a:solidFill>
                  <a:schemeClr val="bg1"/>
                </a:solidFill>
              </a:rPr>
              <a:t>.)</a:t>
            </a:r>
            <a:endParaRPr lang="en-GB" sz="1400" b="1" dirty="0">
              <a:solidFill>
                <a:schemeClr val="bg1"/>
              </a:solidFill>
            </a:endParaRPr>
          </a:p>
        </p:txBody>
      </p:sp>
      <p:cxnSp>
        <p:nvCxnSpPr>
          <p:cNvPr id="49" name="Gerader Verbinder 48"/>
          <p:cNvCxnSpPr/>
          <p:nvPr/>
        </p:nvCxnSpPr>
        <p:spPr>
          <a:xfrm>
            <a:off x="776561" y="1380649"/>
            <a:ext cx="2346018" cy="32302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/>
          <p:cNvCxnSpPr>
            <a:stCxn id="53" idx="2"/>
          </p:cNvCxnSpPr>
          <p:nvPr/>
        </p:nvCxnSpPr>
        <p:spPr>
          <a:xfrm flipH="1">
            <a:off x="4114801" y="2312786"/>
            <a:ext cx="1556238" cy="31930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/>
          <p:cNvCxnSpPr/>
          <p:nvPr/>
        </p:nvCxnSpPr>
        <p:spPr>
          <a:xfrm flipH="1">
            <a:off x="5933872" y="1438122"/>
            <a:ext cx="163685" cy="3859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feil nach rechts 28">
            <a:hlinkClick r:id="rId9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Pfeil nach rechts 29">
            <a:hlinkClick r:id="rId10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31672BC8-F3BB-4271-8BAC-AE30EC18117D}"/>
              </a:ext>
            </a:extLst>
          </p:cNvPr>
          <p:cNvSpPr txBox="1"/>
          <p:nvPr/>
        </p:nvSpPr>
        <p:spPr>
          <a:xfrm>
            <a:off x="6159149" y="6264871"/>
            <a:ext cx="34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14: ERT </a:t>
            </a:r>
            <a:r>
              <a:rPr lang="de-DE" dirty="0" err="1">
                <a:solidFill>
                  <a:schemeClr val="bg1"/>
                </a:solidFill>
              </a:rPr>
              <a:t>cross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profile</a:t>
            </a:r>
            <a:r>
              <a:rPr lang="de-DE" dirty="0">
                <a:solidFill>
                  <a:schemeClr val="bg1"/>
                </a:solidFill>
              </a:rPr>
              <a:t>.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3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– Internal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Structure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51700" y="86815"/>
            <a:ext cx="2811627" cy="6300375"/>
          </a:xfrm>
        </p:spPr>
      </p:pic>
      <p:sp>
        <p:nvSpPr>
          <p:cNvPr id="6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276837" y="1023456"/>
            <a:ext cx="8009324" cy="483902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q3D-ERT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enabled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detailed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delineation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massive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core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baseline="-1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~ 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200 m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length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but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less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than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100 m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width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upper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boundary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de-DE" baseline="-1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~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3 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below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ground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surface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lower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boundary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in &gt; 20 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depth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contrary to expectations, its position and shape does not correspond to that of the pingo</a:t>
            </a:r>
          </a:p>
          <a:p>
            <a:pPr marL="457200" lvl="1" indent="0">
              <a:buNone/>
            </a:pP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eastern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flank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pingo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characterised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low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electrical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resistivity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values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indicating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at least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conditions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conection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between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active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layer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southernmost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grid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	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currently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hydrostatic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pressure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  <a:p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Pfeil nach rechts 6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Gerade Verbindung mit Pfeil 3"/>
          <p:cNvCxnSpPr/>
          <p:nvPr/>
        </p:nvCxnSpPr>
        <p:spPr>
          <a:xfrm>
            <a:off x="719442" y="5212406"/>
            <a:ext cx="525293" cy="0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feil nach rechts 9">
            <a:hlinkClick r:id="rId6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feil nach rechts 10">
            <a:hlinkClick r:id="rId7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1436759-6251-49E5-879C-3850199BCA2B}"/>
              </a:ext>
            </a:extLst>
          </p:cNvPr>
          <p:cNvSpPr txBox="1"/>
          <p:nvPr/>
        </p:nvSpPr>
        <p:spPr>
          <a:xfrm>
            <a:off x="6013099" y="5862478"/>
            <a:ext cx="3494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Fig. 15: </a:t>
            </a:r>
            <a:r>
              <a:rPr lang="en-GB" sz="1400" dirty="0">
                <a:solidFill>
                  <a:schemeClr val="bg1"/>
                </a:solidFill>
              </a:rPr>
              <a:t>Selected depth slices of the q3D ERT grid data set, which is characterised by an absolute error of 4.73 % using the 5th iteration. ERT scale as seen </a:t>
            </a:r>
            <a:r>
              <a:rPr lang="en-GB" sz="1400" dirty="0" smtClean="0">
                <a:solidFill>
                  <a:schemeClr val="bg1"/>
                </a:solidFill>
              </a:rPr>
              <a:t>before.</a:t>
            </a:r>
            <a:r>
              <a:rPr lang="en-GB" sz="1400" baseline="30000" dirty="0" smtClean="0">
                <a:solidFill>
                  <a:schemeClr val="bg1"/>
                </a:solidFill>
              </a:rPr>
              <a:t>1</a:t>
            </a:r>
            <a:endParaRPr lang="en-GB" sz="1400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63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4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</a:t>
            </a:r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– Internal </a:t>
            </a:r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Structure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37" y="1023457"/>
            <a:ext cx="11660697" cy="5536734"/>
          </a:xfrm>
        </p:spPr>
        <p:txBody>
          <a:bodyPr/>
          <a:lstStyle/>
          <a:p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86794">
            <a:off x="9556411" y="733522"/>
            <a:ext cx="338329" cy="57150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24" name="Rechteck 23"/>
          <p:cNvSpPr/>
          <p:nvPr/>
        </p:nvSpPr>
        <p:spPr>
          <a:xfrm>
            <a:off x="226978" y="832432"/>
            <a:ext cx="9819825" cy="5818909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Gerader Verbinder 24"/>
          <p:cNvCxnSpPr/>
          <p:nvPr/>
        </p:nvCxnSpPr>
        <p:spPr>
          <a:xfrm flipH="1" flipV="1">
            <a:off x="288449" y="4589557"/>
            <a:ext cx="7018044" cy="21035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 flipV="1">
            <a:off x="282508" y="3295306"/>
            <a:ext cx="2219498" cy="129678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/>
          <p:cNvCxnSpPr/>
          <p:nvPr/>
        </p:nvCxnSpPr>
        <p:spPr>
          <a:xfrm flipH="1" flipV="1">
            <a:off x="6433926" y="3374277"/>
            <a:ext cx="872567" cy="142563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/>
          <p:cNvCxnSpPr/>
          <p:nvPr/>
        </p:nvCxnSpPr>
        <p:spPr>
          <a:xfrm flipH="1" flipV="1">
            <a:off x="2502006" y="3295306"/>
            <a:ext cx="3931920" cy="7897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VoxlerVideotest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6112" end="35463"/>
                </p14:media>
              </p:ext>
            </p:extLst>
          </p:nvPr>
        </p:nvPicPr>
        <p:blipFill rotWithShape="1">
          <a:blip r:embed="rId8"/>
          <a:srcRect l="5464" t="22800" r="5129" b="36272"/>
          <a:stretch>
            <a:fillRect/>
          </a:stretch>
        </p:blipFill>
        <p:spPr>
          <a:xfrm>
            <a:off x="5083725" y="1156296"/>
            <a:ext cx="6795414" cy="1646466"/>
          </a:xfrm>
          <a:prstGeom prst="rect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</p:pic>
      <p:cxnSp>
        <p:nvCxnSpPr>
          <p:cNvPr id="57" name="Gerader Verbinder 56"/>
          <p:cNvCxnSpPr/>
          <p:nvPr/>
        </p:nvCxnSpPr>
        <p:spPr>
          <a:xfrm flipH="1">
            <a:off x="7308895" y="2241680"/>
            <a:ext cx="4508223" cy="255823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r Verbinder 59"/>
          <p:cNvCxnSpPr/>
          <p:nvPr/>
        </p:nvCxnSpPr>
        <p:spPr>
          <a:xfrm flipH="1">
            <a:off x="314408" y="2241680"/>
            <a:ext cx="4769317" cy="234179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feil nach rechts 14">
            <a:hlinkClick r:id="rId9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uppieren 15"/>
          <p:cNvGrpSpPr/>
          <p:nvPr/>
        </p:nvGrpSpPr>
        <p:grpSpPr>
          <a:xfrm>
            <a:off x="5491807" y="6007612"/>
            <a:ext cx="4545000" cy="631550"/>
            <a:chOff x="2245326" y="2598398"/>
            <a:chExt cx="4545000" cy="631550"/>
          </a:xfrm>
        </p:grpSpPr>
        <p:sp>
          <p:nvSpPr>
            <p:cNvPr id="17" name="Abgerundetes Rechteck 16"/>
            <p:cNvSpPr/>
            <p:nvPr/>
          </p:nvSpPr>
          <p:spPr>
            <a:xfrm>
              <a:off x="2306918" y="2623435"/>
              <a:ext cx="4404658" cy="556047"/>
            </a:xfrm>
            <a:prstGeom prst="roundRect">
              <a:avLst/>
            </a:prstGeom>
            <a:solidFill>
              <a:schemeClr val="bg2">
                <a:alpha val="5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5326" y="2598398"/>
              <a:ext cx="4545000" cy="631550"/>
            </a:xfrm>
            <a:prstGeom prst="rect">
              <a:avLst/>
            </a:prstGeom>
          </p:spPr>
        </p:pic>
      </p:grpSp>
      <p:sp>
        <p:nvSpPr>
          <p:cNvPr id="20" name="Pfeil nach rechts 19">
            <a:hlinkClick r:id="rId11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feil nach rechts 21">
            <a:hlinkClick r:id="rId12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feld 2"/>
          <p:cNvSpPr txBox="1"/>
          <p:nvPr/>
        </p:nvSpPr>
        <p:spPr>
          <a:xfrm>
            <a:off x="6911297" y="2836023"/>
            <a:ext cx="274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Klick on </a:t>
            </a:r>
            <a:r>
              <a:rPr lang="de-DE" dirty="0" err="1" smtClean="0">
                <a:solidFill>
                  <a:schemeClr val="bg1"/>
                </a:solidFill>
              </a:rPr>
              <a:t>the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video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to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start</a:t>
            </a:r>
            <a:r>
              <a:rPr lang="de-DE" dirty="0" smtClean="0">
                <a:solidFill>
                  <a:schemeClr val="bg1"/>
                </a:solidFill>
              </a:rPr>
              <a:t>!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6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25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Discussion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849" y="2548635"/>
            <a:ext cx="11800443" cy="3354940"/>
          </a:xfrm>
        </p:spPr>
      </p:pic>
      <p:sp>
        <p:nvSpPr>
          <p:cNvPr id="10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276837" y="1202570"/>
            <a:ext cx="11660697" cy="1341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Theory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			vs. 	 	  	  Reality</a:t>
            </a:r>
          </a:p>
          <a:p>
            <a:pPr marL="0" indent="0" algn="ctr">
              <a:buNone/>
            </a:pP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 algn="ctr">
              <a:buNone/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???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Pfeil nach rechts 6">
            <a:hlinkClick r:id="rId5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C9FDAB7-EEB7-4E3D-B832-D9BDCAE44B21}"/>
              </a:ext>
            </a:extLst>
          </p:cNvPr>
          <p:cNvSpPr txBox="1"/>
          <p:nvPr/>
        </p:nvSpPr>
        <p:spPr>
          <a:xfrm>
            <a:off x="78976" y="6179283"/>
            <a:ext cx="6709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Fig. 16: </a:t>
            </a:r>
            <a:r>
              <a:rPr lang="en-GB" dirty="0">
                <a:solidFill>
                  <a:schemeClr val="bg1"/>
                </a:solidFill>
              </a:rPr>
              <a:t>Schematic illustration of the differences between theory (left) and the findings based on our ERT model (right).</a:t>
            </a:r>
            <a:r>
              <a:rPr lang="en-GB" baseline="30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Pfeil nach rechts 12">
            <a:hlinkClick r:id="rId6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07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Discussion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Pfeil nach rechts 5">
            <a:hlinkClick r:id="rId4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276836" y="1023457"/>
            <a:ext cx="11299521" cy="5536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internal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structures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investigated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pingo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differ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significantly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from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theoretical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buildup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-system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pingos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(e.g. 9, 10)</a:t>
            </a:r>
          </a:p>
          <a:p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massive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not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located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below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centre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pingo</a:t>
            </a:r>
          </a:p>
          <a:p>
            <a:pPr lvl="1"/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eastern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flank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underlain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(at least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sediments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currently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system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not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closed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system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since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connection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between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active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layer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5" name="Abgerundetes Rechteck 4">
            <a:hlinkClick r:id="rId5" action="ppaction://hlinksldjump"/>
          </p:cNvPr>
          <p:cNvSpPr/>
          <p:nvPr/>
        </p:nvSpPr>
        <p:spPr>
          <a:xfrm>
            <a:off x="5223753" y="5233481"/>
            <a:ext cx="1741251" cy="62257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3"/>
          <p:cNvSpPr txBox="1"/>
          <p:nvPr/>
        </p:nvSpPr>
        <p:spPr>
          <a:xfrm>
            <a:off x="5233481" y="5243208"/>
            <a:ext cx="1725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But </a:t>
            </a:r>
            <a:r>
              <a:rPr lang="de-DE" sz="3200" dirty="0" err="1"/>
              <a:t>why</a:t>
            </a:r>
            <a:r>
              <a:rPr lang="de-DE" sz="3200" dirty="0"/>
              <a:t>?</a:t>
            </a:r>
            <a:endParaRPr lang="en-GB" sz="3200" dirty="0"/>
          </a:p>
        </p:txBody>
      </p:sp>
      <p:sp>
        <p:nvSpPr>
          <p:cNvPr id="11" name="Pfeil nach rechts 10">
            <a:hlinkClick r:id="rId5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feil nach rechts 11">
            <a:hlinkClick r:id="rId6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Discussion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Pfeil nach rechts 5">
            <a:hlinkClick r:id="rId4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276836" y="1023457"/>
            <a:ext cx="11299521" cy="5536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None/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?    	…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possible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reasons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Abgerundetes Rechteck 2"/>
          <p:cNvSpPr/>
          <p:nvPr/>
        </p:nvSpPr>
        <p:spPr>
          <a:xfrm>
            <a:off x="223282" y="1569053"/>
            <a:ext cx="7805734" cy="4818137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bgerundetes Rechteck 16"/>
          <p:cNvSpPr/>
          <p:nvPr/>
        </p:nvSpPr>
        <p:spPr>
          <a:xfrm>
            <a:off x="8252298" y="1597334"/>
            <a:ext cx="3716420" cy="478985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Gerader Verbinder 18"/>
          <p:cNvCxnSpPr/>
          <p:nvPr/>
        </p:nvCxnSpPr>
        <p:spPr>
          <a:xfrm flipV="1">
            <a:off x="223282" y="2389763"/>
            <a:ext cx="7805734" cy="2269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>
            <a:off x="8252298" y="2389763"/>
            <a:ext cx="37164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276836" y="1759924"/>
            <a:ext cx="7752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err="1">
                <a:solidFill>
                  <a:schemeClr val="bg1"/>
                </a:solidFill>
              </a:rPr>
              <a:t>Ice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core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location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and</a:t>
            </a:r>
            <a:r>
              <a:rPr lang="de-DE" sz="2400" dirty="0">
                <a:solidFill>
                  <a:schemeClr val="bg1"/>
                </a:solidFill>
              </a:rPr>
              <a:t> talik </a:t>
            </a:r>
            <a:r>
              <a:rPr lang="de-DE" sz="2400" dirty="0" err="1">
                <a:solidFill>
                  <a:schemeClr val="bg1"/>
                </a:solidFill>
              </a:rPr>
              <a:t>preservation</a:t>
            </a:r>
            <a:r>
              <a:rPr lang="de-DE" sz="2400" dirty="0">
                <a:solidFill>
                  <a:schemeClr val="bg1"/>
                </a:solidFill>
              </a:rPr>
              <a:t> in </a:t>
            </a:r>
            <a:r>
              <a:rPr lang="de-DE" sz="2400" dirty="0" err="1">
                <a:solidFill>
                  <a:schemeClr val="bg1"/>
                </a:solidFill>
              </a:rPr>
              <a:t>the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eastern</a:t>
            </a:r>
            <a:r>
              <a:rPr lang="de-DE" sz="2400" dirty="0">
                <a:solidFill>
                  <a:schemeClr val="bg1"/>
                </a:solidFill>
              </a:rPr>
              <a:t> flank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276836" y="2412457"/>
            <a:ext cx="77521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bg1"/>
                </a:solidFill>
              </a:rPr>
              <a:t>sequenced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lake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drainage</a:t>
            </a:r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 	</a:t>
            </a:r>
            <a:r>
              <a:rPr lang="de-DE" dirty="0" err="1">
                <a:solidFill>
                  <a:schemeClr val="bg1"/>
                </a:solidFill>
              </a:rPr>
              <a:t>no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morphological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hints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within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drained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lake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basin</a:t>
            </a:r>
            <a:r>
              <a:rPr lang="de-DE" dirty="0">
                <a:solidFill>
                  <a:schemeClr val="bg1"/>
                </a:solidFill>
              </a:rPr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different </a:t>
            </a:r>
            <a:r>
              <a:rPr lang="de-DE" dirty="0" err="1">
                <a:solidFill>
                  <a:schemeClr val="bg1"/>
                </a:solidFill>
              </a:rPr>
              <a:t>ground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temperature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regimes</a:t>
            </a:r>
            <a:r>
              <a:rPr lang="de-DE" dirty="0">
                <a:solidFill>
                  <a:schemeClr val="bg1"/>
                </a:solidFill>
              </a:rPr>
              <a:t> due </a:t>
            </a:r>
            <a:r>
              <a:rPr lang="de-DE" dirty="0" err="1">
                <a:solidFill>
                  <a:schemeClr val="bg1"/>
                </a:solidFill>
              </a:rPr>
              <a:t>to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asymmetric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snow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accumulation</a:t>
            </a:r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	</a:t>
            </a:r>
            <a:r>
              <a:rPr lang="de-DE" dirty="0" err="1">
                <a:solidFill>
                  <a:schemeClr val="bg1"/>
                </a:solidFill>
              </a:rPr>
              <a:t>no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asymmetric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snow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cover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snow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melt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visible</a:t>
            </a:r>
            <a:r>
              <a:rPr lang="de-DE" dirty="0">
                <a:solidFill>
                  <a:schemeClr val="bg1"/>
                </a:solidFill>
              </a:rPr>
              <a:t> in remote </a:t>
            </a:r>
            <a:r>
              <a:rPr lang="de-DE" dirty="0" err="1">
                <a:solidFill>
                  <a:schemeClr val="bg1"/>
                </a:solidFill>
              </a:rPr>
              <a:t>sensing</a:t>
            </a:r>
            <a:r>
              <a:rPr lang="de-DE" dirty="0">
                <a:solidFill>
                  <a:schemeClr val="bg1"/>
                </a:solidFill>
              </a:rPr>
              <a:t> 	</a:t>
            </a:r>
            <a:r>
              <a:rPr lang="de-DE" dirty="0" err="1">
                <a:solidFill>
                  <a:schemeClr val="bg1"/>
                </a:solidFill>
              </a:rPr>
              <a:t>data</a:t>
            </a:r>
            <a:r>
              <a:rPr lang="de-DE" dirty="0">
                <a:solidFill>
                  <a:schemeClr val="bg1"/>
                </a:solidFill>
              </a:rPr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thermal </a:t>
            </a:r>
            <a:r>
              <a:rPr lang="de-DE" dirty="0" err="1">
                <a:solidFill>
                  <a:schemeClr val="bg1"/>
                </a:solidFill>
              </a:rPr>
              <a:t>impact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by</a:t>
            </a:r>
            <a:r>
              <a:rPr lang="de-DE" dirty="0">
                <a:solidFill>
                  <a:schemeClr val="bg1"/>
                </a:solidFill>
              </a:rPr>
              <a:t> lateral </a:t>
            </a:r>
            <a:r>
              <a:rPr lang="de-DE" dirty="0" err="1">
                <a:solidFill>
                  <a:schemeClr val="bg1"/>
                </a:solidFill>
              </a:rPr>
              <a:t>water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flow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within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active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layer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beside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eastern</a:t>
            </a:r>
            <a:r>
              <a:rPr lang="de-DE" dirty="0">
                <a:solidFill>
                  <a:schemeClr val="bg1"/>
                </a:solidFill>
              </a:rPr>
              <a:t> flank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pingo </a:t>
            </a:r>
          </a:p>
          <a:p>
            <a:pPr lvl="2"/>
            <a:r>
              <a:rPr lang="de-DE" dirty="0" err="1">
                <a:solidFill>
                  <a:schemeClr val="bg1"/>
                </a:solidFill>
              </a:rPr>
              <a:t>possible</a:t>
            </a:r>
            <a:r>
              <a:rPr lang="de-DE" dirty="0">
                <a:solidFill>
                  <a:schemeClr val="bg1"/>
                </a:solidFill>
              </a:rPr>
              <a:t>, due </a:t>
            </a:r>
            <a:r>
              <a:rPr lang="de-DE" dirty="0" err="1">
                <a:solidFill>
                  <a:schemeClr val="bg1"/>
                </a:solidFill>
              </a:rPr>
              <a:t>to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surface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water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discharge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into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drained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lake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basin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by</a:t>
            </a:r>
            <a:r>
              <a:rPr lang="de-DE" dirty="0">
                <a:solidFill>
                  <a:schemeClr val="bg1"/>
                </a:solidFill>
              </a:rPr>
              <a:t> a </a:t>
            </a:r>
            <a:r>
              <a:rPr lang="de-DE" dirty="0" err="1">
                <a:solidFill>
                  <a:schemeClr val="bg1"/>
                </a:solidFill>
              </a:rPr>
              <a:t>more</a:t>
            </a:r>
            <a:r>
              <a:rPr lang="de-DE" dirty="0">
                <a:solidFill>
                  <a:schemeClr val="bg1"/>
                </a:solidFill>
              </a:rPr>
              <a:t> southern </a:t>
            </a:r>
            <a:r>
              <a:rPr lang="de-DE" dirty="0" err="1">
                <a:solidFill>
                  <a:schemeClr val="bg1"/>
                </a:solidFill>
              </a:rPr>
              <a:t>lake</a:t>
            </a:r>
            <a:r>
              <a:rPr lang="de-DE" dirty="0">
                <a:solidFill>
                  <a:schemeClr val="bg1"/>
                </a:solidFill>
              </a:rPr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bg1"/>
                </a:solidFill>
              </a:rPr>
              <a:t>methodological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uncertainties</a:t>
            </a:r>
            <a:r>
              <a:rPr lang="de-DE" dirty="0">
                <a:solidFill>
                  <a:schemeClr val="bg1"/>
                </a:solidFill>
              </a:rPr>
              <a:t> in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ERT-</a:t>
            </a:r>
            <a:r>
              <a:rPr lang="de-DE" dirty="0" err="1">
                <a:solidFill>
                  <a:schemeClr val="bg1"/>
                </a:solidFill>
              </a:rPr>
              <a:t>based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delineation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frozen</a:t>
            </a:r>
            <a:r>
              <a:rPr lang="de-DE" dirty="0">
                <a:solidFill>
                  <a:schemeClr val="bg1"/>
                </a:solidFill>
              </a:rPr>
              <a:t> and </a:t>
            </a:r>
            <a:r>
              <a:rPr lang="de-DE" dirty="0" err="1">
                <a:solidFill>
                  <a:schemeClr val="bg1"/>
                </a:solidFill>
              </a:rPr>
              <a:t>unfrozen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areas</a:t>
            </a:r>
            <a:endParaRPr lang="de-DE" dirty="0">
              <a:solidFill>
                <a:schemeClr val="bg1"/>
              </a:solidFill>
            </a:endParaRPr>
          </a:p>
          <a:p>
            <a:pPr lvl="2"/>
            <a:r>
              <a:rPr lang="en-GB" dirty="0">
                <a:solidFill>
                  <a:schemeClr val="bg1"/>
                </a:solidFill>
              </a:rPr>
              <a:t>should be excluded by cross check with frost probing results!</a:t>
            </a:r>
          </a:p>
          <a:p>
            <a:pPr lvl="2"/>
            <a:r>
              <a:rPr lang="en-GB" dirty="0">
                <a:solidFill>
                  <a:schemeClr val="bg1"/>
                </a:solidFill>
              </a:rPr>
              <a:t>cannot be ruled out completely due to possible salt expulsion within the talik, but the region is not known for high pore water salinity</a:t>
            </a: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749034" y="2883107"/>
            <a:ext cx="379378" cy="9725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>
            <a:off x="749034" y="3438959"/>
            <a:ext cx="379378" cy="9725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>
            <a:off x="797676" y="4544665"/>
            <a:ext cx="379378" cy="9725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>
            <a:off x="797679" y="5611459"/>
            <a:ext cx="379378" cy="9725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/>
          <p:nvPr/>
        </p:nvCxnSpPr>
        <p:spPr>
          <a:xfrm>
            <a:off x="797676" y="5898360"/>
            <a:ext cx="379378" cy="9725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8551009" y="1575092"/>
            <a:ext cx="3160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err="1">
                <a:solidFill>
                  <a:schemeClr val="bg1"/>
                </a:solidFill>
              </a:rPr>
              <a:t>Missing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hydrostatic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pressure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8298951" y="2411606"/>
            <a:ext cx="37164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bg1"/>
                </a:solidFill>
              </a:rPr>
              <a:t>connection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between</a:t>
            </a:r>
            <a:r>
              <a:rPr lang="de-DE" dirty="0">
                <a:solidFill>
                  <a:schemeClr val="bg1"/>
                </a:solidFill>
              </a:rPr>
              <a:t> talik </a:t>
            </a:r>
            <a:r>
              <a:rPr lang="de-DE" dirty="0" err="1">
                <a:solidFill>
                  <a:schemeClr val="bg1"/>
                </a:solidFill>
              </a:rPr>
              <a:t>and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active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layer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is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possibly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only</a:t>
            </a:r>
            <a:r>
              <a:rPr lang="de-DE" dirty="0">
                <a:solidFill>
                  <a:schemeClr val="bg1"/>
                </a:solidFill>
              </a:rPr>
              <a:t> a </a:t>
            </a:r>
            <a:r>
              <a:rPr lang="de-DE" dirty="0" err="1">
                <a:solidFill>
                  <a:schemeClr val="bg1"/>
                </a:solidFill>
              </a:rPr>
              <a:t>recent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feature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caused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by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increasing</a:t>
            </a:r>
            <a:r>
              <a:rPr lang="de-DE" dirty="0">
                <a:solidFill>
                  <a:schemeClr val="bg1"/>
                </a:solidFill>
              </a:rPr>
              <a:t> ALDs</a:t>
            </a:r>
          </a:p>
          <a:p>
            <a:r>
              <a:rPr lang="de-DE" dirty="0">
                <a:solidFill>
                  <a:schemeClr val="bg1"/>
                </a:solidFill>
              </a:rPr>
              <a:t>	</a:t>
            </a:r>
            <a:r>
              <a:rPr lang="de-DE" dirty="0" err="1">
                <a:solidFill>
                  <a:schemeClr val="bg1"/>
                </a:solidFill>
              </a:rPr>
              <a:t>connection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is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may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part</a:t>
            </a:r>
            <a:r>
              <a:rPr lang="de-DE" dirty="0">
                <a:solidFill>
                  <a:schemeClr val="bg1"/>
                </a:solidFill>
              </a:rPr>
              <a:t> 	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transition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layer</a:t>
            </a:r>
            <a:r>
              <a:rPr lang="de-DE" dirty="0">
                <a:solidFill>
                  <a:schemeClr val="bg1"/>
                </a:solidFill>
              </a:rPr>
              <a:t> and 	</a:t>
            </a:r>
            <a:r>
              <a:rPr lang="de-DE" dirty="0" err="1">
                <a:solidFill>
                  <a:schemeClr val="bg1"/>
                </a:solidFill>
              </a:rPr>
              <a:t>exists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only</a:t>
            </a:r>
            <a:r>
              <a:rPr lang="de-DE" dirty="0">
                <a:solidFill>
                  <a:schemeClr val="bg1"/>
                </a:solidFill>
              </a:rPr>
              <a:t> in </a:t>
            </a:r>
            <a:r>
              <a:rPr lang="de-DE" dirty="0" err="1">
                <a:solidFill>
                  <a:schemeClr val="bg1"/>
                </a:solidFill>
              </a:rPr>
              <a:t>years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with</a:t>
            </a:r>
            <a:r>
              <a:rPr lang="de-DE" dirty="0">
                <a:solidFill>
                  <a:schemeClr val="bg1"/>
                </a:solidFill>
              </a:rPr>
              <a:t> 	</a:t>
            </a:r>
            <a:r>
              <a:rPr lang="de-DE" dirty="0" err="1">
                <a:solidFill>
                  <a:schemeClr val="bg1"/>
                </a:solidFill>
              </a:rPr>
              <a:t>especially</a:t>
            </a:r>
            <a:r>
              <a:rPr lang="de-DE" dirty="0">
                <a:solidFill>
                  <a:schemeClr val="bg1"/>
                </a:solidFill>
              </a:rPr>
              <a:t> high ALDs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system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is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only</a:t>
            </a:r>
            <a:r>
              <a:rPr lang="de-DE" dirty="0">
                <a:solidFill>
                  <a:schemeClr val="bg1"/>
                </a:solidFill>
              </a:rPr>
              <a:t> a </a:t>
            </a:r>
            <a:r>
              <a:rPr lang="de-DE" dirty="0" err="1">
                <a:solidFill>
                  <a:schemeClr val="bg1"/>
                </a:solidFill>
              </a:rPr>
              <a:t>seasonal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closed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system</a:t>
            </a:r>
            <a:r>
              <a:rPr lang="de-DE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de-DE" dirty="0">
                <a:solidFill>
                  <a:schemeClr val="bg1"/>
                </a:solidFill>
              </a:rPr>
              <a:t>	</a:t>
            </a:r>
            <a:r>
              <a:rPr lang="en-GB" dirty="0">
                <a:solidFill>
                  <a:schemeClr val="bg1"/>
                </a:solidFill>
              </a:rPr>
              <a:t>questionable whether 	hydrostatic pressure 	generated by this is 	sufficient for uplift</a:t>
            </a:r>
          </a:p>
        </p:txBody>
      </p:sp>
      <p:cxnSp>
        <p:nvCxnSpPr>
          <p:cNvPr id="36" name="Gerade Verbindung mit Pfeil 35"/>
          <p:cNvCxnSpPr/>
          <p:nvPr/>
        </p:nvCxnSpPr>
        <p:spPr>
          <a:xfrm>
            <a:off x="8780837" y="3698364"/>
            <a:ext cx="379378" cy="9725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>
            <a:off x="8780837" y="5354063"/>
            <a:ext cx="379378" cy="9725"/>
          </a:xfrm>
          <a:prstGeom prst="straightConnector1">
            <a:avLst/>
          </a:prstGeom>
          <a:ln w="603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feil nach rechts 23">
            <a:hlinkClick r:id="rId5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feil nach rechts 24">
            <a:hlinkClick r:id="rId6" action="ppaction://hlinksldjump"/>
          </p:cNvPr>
          <p:cNvSpPr/>
          <p:nvPr/>
        </p:nvSpPr>
        <p:spPr>
          <a:xfrm rot="10800000">
            <a:off x="10118034" y="6435323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36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Conclusion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Pfeil nach rechts 5">
            <a:hlinkClick r:id="rId4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276836" y="1023457"/>
            <a:ext cx="11299521" cy="5536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multi-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methodological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approach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enabled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an area-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wide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delineation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areas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high-resolution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information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on ALDs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permafrost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table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topography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lvl="1" indent="0">
              <a:buNone/>
            </a:pP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detailed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-dimensional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delineation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massive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ice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core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and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adjacent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talik (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unfrozen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area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at least)</a:t>
            </a:r>
          </a:p>
          <a:p>
            <a:pPr lvl="1"/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present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internal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structures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differing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significantly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from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currently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accepted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theory</a:t>
            </a:r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endParaRPr lang="de-DE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/>
            <a:r>
              <a: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Are pingos possibly more heterogeneous and complex in their structure than previously thought?</a:t>
            </a:r>
          </a:p>
        </p:txBody>
      </p:sp>
      <p:sp>
        <p:nvSpPr>
          <p:cNvPr id="10" name="Pfeil nach rechts 9">
            <a:hlinkClick r:id="rId5" action="ppaction://hlinksldjump"/>
          </p:cNvPr>
          <p:cNvSpPr/>
          <p:nvPr/>
        </p:nvSpPr>
        <p:spPr>
          <a:xfrm>
            <a:off x="10856068" y="6437679"/>
            <a:ext cx="569218" cy="38126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39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Pfeil nach rechts 5">
            <a:hlinkClick r:id="rId4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276836" y="1023457"/>
            <a:ext cx="11299521" cy="5536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Thanks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interest</a:t>
            </a:r>
            <a:r>
              <a:rPr lang="de-DE" dirty="0"/>
              <a:t>!</a:t>
            </a:r>
            <a:endParaRPr lang="en-GB" dirty="0"/>
          </a:p>
        </p:txBody>
      </p:sp>
      <p:sp>
        <p:nvSpPr>
          <p:cNvPr id="10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429236" y="3900791"/>
            <a:ext cx="11299521" cy="281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1" name="Inhaltsplatzhalter 6">
            <a:extLst>
              <a:ext uri="{FF2B5EF4-FFF2-40B4-BE49-F238E27FC236}">
                <a16:creationId xmlns:a16="http://schemas.microsoft.com/office/drawing/2014/main" id="{84233491-9312-481C-A9C9-7609D558EC57}"/>
              </a:ext>
            </a:extLst>
          </p:cNvPr>
          <p:cNvSpPr txBox="1">
            <a:spLocks/>
          </p:cNvSpPr>
          <p:nvPr/>
        </p:nvSpPr>
        <p:spPr>
          <a:xfrm>
            <a:off x="429236" y="4260715"/>
            <a:ext cx="11299521" cy="2451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 you have any questions…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	… contact </a:t>
            </a:r>
            <a:r>
              <a:rPr lang="en-GB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us </a:t>
            </a:r>
            <a:r>
              <a:rPr lang="en-GB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during the discussion…</a:t>
            </a:r>
          </a:p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	… and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have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look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at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our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new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paper</a:t>
            </a:r>
            <a:r>
              <a:rPr lang="de-DE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C2235B6-9D21-4416-9D66-8B79DD8D8CDA}"/>
              </a:ext>
            </a:extLst>
          </p:cNvPr>
          <p:cNvSpPr txBox="1"/>
          <p:nvPr/>
        </p:nvSpPr>
        <p:spPr>
          <a:xfrm>
            <a:off x="5005655" y="5827843"/>
            <a:ext cx="63481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Kunz, J., &amp; Kneisel, C., (</a:t>
            </a:r>
            <a:r>
              <a:rPr lang="de-DE" sz="18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accepted</a:t>
            </a:r>
            <a:r>
              <a:rPr lang="de-DE" sz="18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): </a:t>
            </a:r>
            <a:r>
              <a:rPr lang="en-GB" sz="18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Three-dimensional investigation of an open- and a closed-system Pingo in </a:t>
            </a:r>
            <a:r>
              <a:rPr lang="en-GB" sz="18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northwestern</a:t>
            </a:r>
            <a:r>
              <a:rPr lang="en-GB" sz="18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Canada. Permafrost and periglacial </a:t>
            </a:r>
            <a:r>
              <a:rPr lang="en-GB" sz="18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08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C02D9A7-3FE1-4E05-B39F-6A51F3E696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7000"/>
                      </a14:imgEffect>
                      <a14:imgEffect>
                        <a14:colorTemperature colorTemp="7271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20632ED-6619-4477-9972-89C8866AED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5A934F-8730-47A3-8EBB-83B3838F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-180975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cap="small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References</a:t>
            </a:r>
            <a:endParaRPr lang="en-GB" sz="3600" b="1" cap="small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Pfeil nach rechts 5">
            <a:hlinkClick r:id="rId4" action="ppaction://hlinksldjump"/>
          </p:cNvPr>
          <p:cNvSpPr/>
          <p:nvPr/>
        </p:nvSpPr>
        <p:spPr>
          <a:xfrm rot="16200000">
            <a:off x="11682897" y="6334205"/>
            <a:ext cx="402564" cy="508535"/>
          </a:xfrm>
          <a:prstGeom prst="rightArrow">
            <a:avLst>
              <a:gd name="adj1" fmla="val 74286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3349D84C-90E4-4BC6-ACBE-0F99452DD678}"/>
              </a:ext>
            </a:extLst>
          </p:cNvPr>
          <p:cNvSpPr txBox="1">
            <a:spLocks/>
          </p:cNvSpPr>
          <p:nvPr/>
        </p:nvSpPr>
        <p:spPr>
          <a:xfrm>
            <a:off x="276836" y="1023457"/>
            <a:ext cx="11299521" cy="5536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</a:t>
            </a:r>
            <a:r>
              <a:rPr lang="de-DE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Kunz, J., &amp; Kneisel, C., (</a:t>
            </a:r>
            <a:r>
              <a:rPr lang="de-DE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accepted</a:t>
            </a:r>
            <a:r>
              <a:rPr lang="de-DE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): 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Three-dimensional investigation of an open- and a closed-system Pingo in 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northwestern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	Canada. Permafrost and periglacial processes.</a:t>
            </a:r>
          </a:p>
          <a:p>
            <a:pPr marL="0" indent="0">
              <a:buNone/>
            </a:pPr>
            <a:r>
              <a:rPr lang="en-GB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 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Rampton, V. N., &amp; 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Wecke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M. (1987). Surficial Geology, Tuktoyaktuk Coastlands, District of Mackenzie, Northwest Territories. 	Geological Survey of Canada.</a:t>
            </a:r>
          </a:p>
          <a:p>
            <a:pPr marL="0" indent="0">
              <a:buNone/>
            </a:pPr>
            <a:r>
              <a:rPr lang="en-GB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3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Government of Canada. Canadian Climate 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Normals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1981-2010 Station Data - TUKTOYAKTUK A. Published December 4, 	2019. Accessed May 28, 2020. URL: https://climate.weather.gc.ca/climate_normals/results_1981_2010_e.html? 	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searchType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=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stnName&amp;txtStationName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=tuktoyaktuk&amp;searchMethod=contains&amp;txtCentralLatMin=0&amp;txtC	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entralLatSec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=0&amp;txtCentralLongMin=0&amp;txtCentralLongSec=0&amp;stnID=1700&amp;dispBack=1.</a:t>
            </a:r>
          </a:p>
          <a:p>
            <a:pPr marL="0" indent="0">
              <a:buNone/>
            </a:pPr>
            <a:r>
              <a:rPr lang="en-GB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4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Government of Canada. Canadian Climate 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Normals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1981-2010 Station Data - INUVIK A. Published December 4, 2019. 	Accessed May 28, 2020. URL: https://climate.weather.gc.ca/climate_normals/results_1981_2010_e.html?search 	Type=stnName&amp;txtStationName=Inuvik&amp;searchMethod=contains&amp;txtCentralLatMin=0&amp;txtCentralLatSec=0&amp;txtCe	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ntralLongMin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=0&amp;txtCentralLongSec=0&amp;stnID=1669&amp;dispBack=1.</a:t>
            </a:r>
          </a:p>
          <a:p>
            <a:pPr marL="0" indent="0">
              <a:buNone/>
            </a:pPr>
            <a:r>
              <a:rPr lang="en-GB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5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Burn, C. R., &amp; 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Kokelj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S. V. (2009). The environment and permafrost of the Mackenzie Delta area. Permafrost and periglacial 	processes, 20(2), 83-105.</a:t>
            </a:r>
          </a:p>
          <a:p>
            <a:pPr marL="0" indent="0">
              <a:buNone/>
            </a:pPr>
            <a:r>
              <a:rPr lang="en-GB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6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Nill, L., Ullmann, T., Kneisel, C., 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Sobiech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-Wolf, J., &amp; 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Baumhauer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R. (2019). Assessing spatiotemporal variations of Landsat land 	surface temperature and multispectral indices in the Arctic Mackenzie Delta Region between 1985 and 2018. Remote 	Sensing, 11(19), 2329.</a:t>
            </a:r>
          </a:p>
          <a:p>
            <a:pPr marL="0" indent="0">
              <a:buNone/>
            </a:pPr>
            <a:r>
              <a:rPr lang="en-GB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7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Walker, D. A., Walker, M. D., Everett, K. R., &amp; Webber, P. J. (1985). Pingos of the Prudhoe Bay Region, Alaska. Arctic and 	alpine research, 17(3), 321-336.</a:t>
            </a:r>
          </a:p>
          <a:p>
            <a:pPr marL="0" indent="0">
              <a:buNone/>
            </a:pPr>
            <a:r>
              <a:rPr lang="en-GB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8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Porter C, Morin P, Howat I, et al. 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ArcticDEM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 Published online 2018. doi:10.7910/DVN/OHHUKH</a:t>
            </a:r>
          </a:p>
          <a:p>
            <a:pPr marL="0" indent="0">
              <a:buNone/>
            </a:pPr>
            <a:r>
              <a:rPr lang="en-GB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9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Mackay, J. (1998). Pingo growth and collapse, Tuktoyaktuk Peninsula area, western Arctic coast, Canada: A long-term field study. 	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Géographie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physique et </a:t>
            </a:r>
            <a:r>
              <a:rPr lang="en-GB" sz="16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Quaternaire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52(3), 271-323.</a:t>
            </a:r>
          </a:p>
          <a:p>
            <a:pPr marL="0" indent="0">
              <a:buNone/>
            </a:pPr>
            <a:r>
              <a:rPr lang="en-GB" sz="1600" baseline="300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10</a:t>
            </a:r>
            <a:r>
              <a:rPr lang="en-GB" sz="16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Gurney, S. D. (1998). Aspects of the genesis and geomorphology of pingos: perennial permafrost mounds. Progress in Physical 	Geography, 22(3), 307-324.</a:t>
            </a:r>
          </a:p>
          <a:p>
            <a:pPr marL="0" indent="0">
              <a:buNone/>
            </a:pPr>
            <a:endParaRPr lang="en-GB" sz="16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endParaRPr lang="en-GB" sz="16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15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">
  <a:themeElements>
    <a:clrScheme name="Benutzerdefinier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2013</Words>
  <Application>Microsoft Office PowerPoint</Application>
  <PresentationFormat>Breitbild</PresentationFormat>
  <Paragraphs>236</Paragraphs>
  <Slides>25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Microsoft Sans Serif</vt:lpstr>
      <vt:lpstr>Office</vt:lpstr>
      <vt:lpstr>Multi-methodological three-dimensional investigation of a closed-system Pingo in Northwestern Canada</vt:lpstr>
      <vt:lpstr>Home</vt:lpstr>
      <vt:lpstr>Introduction</vt:lpstr>
      <vt:lpstr>State of the Art – closed-system pingo formation</vt:lpstr>
      <vt:lpstr>State of the Art – closed-system pingo formation</vt:lpstr>
      <vt:lpstr>State of the Art – closed-system pingo formation</vt:lpstr>
      <vt:lpstr>State of the Art – closed-system pingo formation</vt:lpstr>
      <vt:lpstr>Study site</vt:lpstr>
      <vt:lpstr>Study site</vt:lpstr>
      <vt:lpstr>Study site</vt:lpstr>
      <vt:lpstr>Methods</vt:lpstr>
      <vt:lpstr>Quasi-3D Electrical Resistivity Tomography </vt:lpstr>
      <vt:lpstr>Ground-penetrating Radar (GPR)</vt:lpstr>
      <vt:lpstr>Results – Frost Probing</vt:lpstr>
      <vt:lpstr>Results – GPR</vt:lpstr>
      <vt:lpstr>Results – Internal Structure</vt:lpstr>
      <vt:lpstr>Results – Internal Structure</vt:lpstr>
      <vt:lpstr>Results – Internal Structure</vt:lpstr>
      <vt:lpstr>Results – Internal Structure</vt:lpstr>
      <vt:lpstr>Discussion</vt:lpstr>
      <vt:lpstr>Discussion</vt:lpstr>
      <vt:lpstr>Discussion</vt:lpstr>
      <vt:lpstr>Conclusion</vt:lpstr>
      <vt:lpstr>Thanks for your interest!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Multi-methodological three-dimensional investigation of a closed-system Pingo in Northwestern Canada</dc:title>
  <dc:creator>Julius Kunz</dc:creator>
  <cp:lastModifiedBy>Julius Kunz</cp:lastModifiedBy>
  <cp:revision>126</cp:revision>
  <dcterms:created xsi:type="dcterms:W3CDTF">2021-04-04T16:15:58Z</dcterms:created>
  <dcterms:modified xsi:type="dcterms:W3CDTF">2021-04-26T08:02:41Z</dcterms:modified>
</cp:coreProperties>
</file>