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9" r:id="rId3"/>
    <p:sldId id="270" r:id="rId4"/>
    <p:sldId id="281" r:id="rId5"/>
    <p:sldId id="271" r:id="rId6"/>
    <p:sldId id="286" r:id="rId7"/>
    <p:sldId id="282" r:id="rId8"/>
    <p:sldId id="272" r:id="rId9"/>
    <p:sldId id="274" r:id="rId10"/>
    <p:sldId id="289" r:id="rId11"/>
    <p:sldId id="288" r:id="rId12"/>
    <p:sldId id="287" r:id="rId13"/>
    <p:sldId id="275" r:id="rId14"/>
    <p:sldId id="283" r:id="rId15"/>
    <p:sldId id="277" r:id="rId16"/>
    <p:sldId id="278" r:id="rId17"/>
    <p:sldId id="284" r:id="rId18"/>
    <p:sldId id="279" r:id="rId19"/>
    <p:sldId id="280" r:id="rId20"/>
    <p:sldId id="259" r:id="rId21"/>
    <p:sldId id="285" r:id="rId22"/>
  </p:sldIdLst>
  <p:sldSz cx="12192000" cy="6858000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YRASTRE Olivier" initials="PO" lastIdx="1" clrIdx="0">
    <p:extLst>
      <p:ext uri="{19B8F6BF-5375-455C-9EA6-DF929625EA0E}">
        <p15:presenceInfo xmlns:p15="http://schemas.microsoft.com/office/powerpoint/2012/main" userId="S-1-5-21-2059681906-2319210286-2628134019-8386" providerId="AD"/>
      </p:ext>
    </p:extLst>
  </p:cmAuthor>
  <p:cmAuthor id="2" name="CHARPENTIER--NOYER Maryse" initials="CM" lastIdx="5" clrIdx="1">
    <p:extLst>
      <p:ext uri="{19B8F6BF-5375-455C-9EA6-DF929625EA0E}">
        <p15:presenceInfo xmlns:p15="http://schemas.microsoft.com/office/powerpoint/2012/main" userId="CHARPENTIER--NOYER Mary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6C72"/>
    <a:srgbClr val="9ECCA5"/>
    <a:srgbClr val="A44045"/>
    <a:srgbClr val="39A836"/>
    <a:srgbClr val="B2B2B2"/>
    <a:srgbClr val="C050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5" autoAdjust="0"/>
    <p:restoredTop sz="79065" autoAdjust="0"/>
  </p:normalViewPr>
  <p:slideViewPr>
    <p:cSldViewPr>
      <p:cViewPr>
        <p:scale>
          <a:sx n="75" d="100"/>
          <a:sy n="75" d="100"/>
        </p:scale>
        <p:origin x="1296" y="510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6" d="100"/>
          <a:sy n="116" d="100"/>
        </p:scale>
        <p:origin x="238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BECA80-CF12-4A50-B6F3-135C49E42A73}" type="datetimeFigureOut">
              <a:rPr lang="fr-FR" smtClean="0"/>
              <a:t>26/04/2021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5D192-F75D-4486-B1C9-4FACCDA8D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014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7DD81-8364-482B-BEFF-6B347782EBDD}" type="datetimeFigureOut">
              <a:rPr lang="fr-FR" smtClean="0"/>
              <a:t>26/04/2021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C50F2-CD6F-43C3-B50B-DD3A35419A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067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0365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987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429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011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7975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794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429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8923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dirty="0" smtClean="0"/>
              <a:t>Construction of the </a:t>
            </a:r>
            <a:r>
              <a:rPr lang="fr-FR" dirty="0" err="1" smtClean="0"/>
              <a:t>map</a:t>
            </a:r>
            <a:r>
              <a:rPr lang="fr-FR" dirty="0" smtClean="0"/>
              <a:t>:</a:t>
            </a:r>
            <a:r>
              <a:rPr lang="fr-FR" baseline="0" dirty="0" smtClean="0"/>
              <a:t> </a:t>
            </a:r>
            <a:r>
              <a:rPr lang="en-US" baseline="0" dirty="0" smtClean="0"/>
              <a:t>Hour by hour representation of the data used to build the rank diagram, i.e. the ranking of the ANTILOPE J+1 flow among those obtained with the ensemble forecast for each sub-basin.</a:t>
            </a:r>
            <a:endParaRPr lang="fr-FR" baseline="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baseline="0" dirty="0" smtClean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dirty="0" err="1" smtClean="0"/>
              <a:t>Comments</a:t>
            </a:r>
            <a:r>
              <a:rPr lang="fr-FR" baseline="0" dirty="0" smtClean="0"/>
              <a:t> on the </a:t>
            </a:r>
            <a:r>
              <a:rPr lang="fr-FR" baseline="0" dirty="0" err="1" smtClean="0"/>
              <a:t>map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obtained</a:t>
            </a:r>
            <a:r>
              <a:rPr lang="fr-FR" baseline="0" dirty="0" smtClean="0"/>
              <a:t>: </a:t>
            </a:r>
            <a:r>
              <a:rPr lang="en-US" baseline="0" dirty="0" smtClean="0"/>
              <a:t>Tendency to underestimate at the beginning of an event and overestimate at the end - time lag between observations and forecasts</a:t>
            </a:r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677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850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126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44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667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1181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Penser à changer les cartes !!!!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3104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559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1771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869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C50F2-CD6F-43C3-B50B-DD3A35419AC9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355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nd bleu"/>
          <p:cNvSpPr/>
          <p:nvPr userDrawn="1"/>
        </p:nvSpPr>
        <p:spPr>
          <a:xfrm>
            <a:off x="0" y="2999936"/>
            <a:ext cx="12192000" cy="3858067"/>
          </a:xfrm>
          <a:custGeom>
            <a:avLst/>
            <a:gdLst/>
            <a:ahLst/>
            <a:cxnLst/>
            <a:rect l="l" t="t" r="r" b="b"/>
            <a:pathLst>
              <a:path w="9144000" h="3786504">
                <a:moveTo>
                  <a:pt x="0" y="0"/>
                </a:moveTo>
                <a:lnTo>
                  <a:pt x="9144000" y="0"/>
                </a:lnTo>
                <a:lnTo>
                  <a:pt x="9144000" y="3786187"/>
                </a:lnTo>
                <a:lnTo>
                  <a:pt x="0" y="3786187"/>
                </a:lnTo>
                <a:lnTo>
                  <a:pt x="0" y="0"/>
                </a:lnTo>
                <a:close/>
              </a:path>
            </a:pathLst>
          </a:custGeom>
          <a:solidFill>
            <a:srgbClr val="312E82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25" name="Image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9027902" y="4575870"/>
            <a:ext cx="3164098" cy="1859441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2" r="6061"/>
          <a:stretch/>
        </p:blipFill>
        <p:spPr>
          <a:xfrm>
            <a:off x="2743199" y="0"/>
            <a:ext cx="9448801" cy="4638836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239" y="2"/>
            <a:ext cx="1597290" cy="1420491"/>
          </a:xfrm>
          <a:prstGeom prst="rect">
            <a:avLst/>
          </a:prstGeom>
        </p:spPr>
      </p:pic>
      <p:sp>
        <p:nvSpPr>
          <p:cNvPr id="12" name="Titre"/>
          <p:cNvSpPr>
            <a:spLocks noGrp="1"/>
          </p:cNvSpPr>
          <p:nvPr>
            <p:ph type="title" hasCustomPrompt="1"/>
          </p:nvPr>
        </p:nvSpPr>
        <p:spPr>
          <a:xfrm>
            <a:off x="1089458" y="2999424"/>
            <a:ext cx="7749742" cy="2105976"/>
          </a:xfrm>
          <a:prstGeom prst="rect">
            <a:avLst/>
          </a:prstGeom>
        </p:spPr>
        <p:txBody>
          <a:bodyPr anchor="ctr" anchorCtr="0"/>
          <a:lstStyle>
            <a:lvl1pPr>
              <a:defRPr sz="3200" b="1" baseline="0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pour ajouter un titre</a:t>
            </a:r>
          </a:p>
        </p:txBody>
      </p:sp>
      <p:sp>
        <p:nvSpPr>
          <p:cNvPr id="23" name="Logo Gustave Eiffel"/>
          <p:cNvSpPr/>
          <p:nvPr userDrawn="1"/>
        </p:nvSpPr>
        <p:spPr>
          <a:xfrm>
            <a:off x="1089458" y="5587957"/>
            <a:ext cx="2765571" cy="5780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808" y="6227642"/>
            <a:ext cx="1054699" cy="627942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902" y="1147000"/>
            <a:ext cx="3164098" cy="1859441"/>
          </a:xfrm>
          <a:prstGeom prst="rect">
            <a:avLst/>
          </a:prstGeom>
        </p:spPr>
      </p:pic>
      <p:sp>
        <p:nvSpPr>
          <p:cNvPr id="11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36373"/>
            <a:ext cx="2356783" cy="637221"/>
          </a:xfrm>
          <a:prstGeom prst="rect">
            <a:avLst/>
          </a:prstGeom>
        </p:spPr>
        <p:txBody>
          <a:bodyPr/>
          <a:lstStyle>
            <a:lvl1pPr>
              <a:defRPr sz="11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Nom – Prénom</a:t>
            </a:r>
          </a:p>
        </p:txBody>
      </p:sp>
      <p:sp>
        <p:nvSpPr>
          <p:cNvPr id="13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277077"/>
            <a:ext cx="2356783" cy="281153"/>
          </a:xfrm>
          <a:prstGeom prst="rect">
            <a:avLst/>
          </a:prstGeom>
        </p:spPr>
        <p:txBody>
          <a:bodyPr/>
          <a:lstStyle>
            <a:lvl1pPr>
              <a:defRPr sz="11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49189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sous-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nd bleu clair"/>
          <p:cNvSpPr/>
          <p:nvPr userDrawn="1"/>
        </p:nvSpPr>
        <p:spPr>
          <a:xfrm>
            <a:off x="0" y="3012416"/>
            <a:ext cx="12192000" cy="3845903"/>
          </a:xfrm>
          <a:custGeom>
            <a:avLst/>
            <a:gdLst/>
            <a:ahLst/>
            <a:cxnLst/>
            <a:rect l="l" t="t" r="r" b="b"/>
            <a:pathLst>
              <a:path w="9144000" h="3786504">
                <a:moveTo>
                  <a:pt x="0" y="0"/>
                </a:moveTo>
                <a:lnTo>
                  <a:pt x="9144000" y="0"/>
                </a:lnTo>
                <a:lnTo>
                  <a:pt x="9144000" y="3786187"/>
                </a:lnTo>
                <a:lnTo>
                  <a:pt x="0" y="3786187"/>
                </a:lnTo>
                <a:lnTo>
                  <a:pt x="0" y="0"/>
                </a:lnTo>
                <a:close/>
              </a:path>
            </a:pathLst>
          </a:custGeom>
          <a:solidFill>
            <a:srgbClr val="1EAFD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26" name="Image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239" y="6225837"/>
            <a:ext cx="1054699" cy="62794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902" y="4565234"/>
            <a:ext cx="3164098" cy="1865538"/>
          </a:xfrm>
          <a:prstGeom prst="rect">
            <a:avLst/>
          </a:prstGeom>
        </p:spPr>
      </p:pic>
      <p:sp>
        <p:nvSpPr>
          <p:cNvPr id="18" name="Fond bleu"/>
          <p:cNvSpPr/>
          <p:nvPr/>
        </p:nvSpPr>
        <p:spPr>
          <a:xfrm>
            <a:off x="2781302" y="0"/>
            <a:ext cx="9410700" cy="4603750"/>
          </a:xfrm>
          <a:custGeom>
            <a:avLst/>
            <a:gdLst/>
            <a:ahLst/>
            <a:cxnLst/>
            <a:rect l="l" t="t" r="r" b="b"/>
            <a:pathLst>
              <a:path w="7058025" h="4603750">
                <a:moveTo>
                  <a:pt x="0" y="0"/>
                </a:moveTo>
                <a:lnTo>
                  <a:pt x="7058025" y="0"/>
                </a:lnTo>
                <a:lnTo>
                  <a:pt x="7058025" y="4603625"/>
                </a:lnTo>
                <a:lnTo>
                  <a:pt x="0" y="4603625"/>
                </a:lnTo>
                <a:lnTo>
                  <a:pt x="0" y="0"/>
                </a:lnTo>
                <a:close/>
              </a:path>
            </a:pathLst>
          </a:custGeom>
          <a:solidFill>
            <a:srgbClr val="312E82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>
          <a:xfrm>
            <a:off x="2781302" y="3042581"/>
            <a:ext cx="9207498" cy="1516678"/>
          </a:xfrm>
          <a:prstGeom prst="rect">
            <a:avLst/>
          </a:prstGeom>
        </p:spPr>
        <p:txBody>
          <a:bodyPr anchor="ctr" anchorCtr="0"/>
          <a:lstStyle>
            <a:lvl1pPr>
              <a:defRPr sz="2600" b="1">
                <a:solidFill>
                  <a:schemeClr val="bg2"/>
                </a:solidFill>
              </a:defRPr>
            </a:lvl1pPr>
          </a:lstStyle>
          <a:p>
            <a:r>
              <a:rPr lang="fr-FR" dirty="0"/>
              <a:t>Cliquez pour ajouter un sous-titre</a:t>
            </a:r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902" y="1147000"/>
            <a:ext cx="3164098" cy="185944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239" y="2"/>
            <a:ext cx="1597290" cy="142049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"/>
          <p:cNvSpPr>
            <a:spLocks noGrp="1"/>
          </p:cNvSpPr>
          <p:nvPr>
            <p:ph type="title" hasCustomPrompt="1"/>
          </p:nvPr>
        </p:nvSpPr>
        <p:spPr>
          <a:xfrm>
            <a:off x="779848" y="384280"/>
            <a:ext cx="8508016" cy="781912"/>
          </a:xfrm>
          <a:prstGeom prst="rect">
            <a:avLst/>
          </a:prstGeom>
        </p:spPr>
        <p:txBody>
          <a:bodyPr/>
          <a:lstStyle>
            <a:lvl1pPr>
              <a:defRPr sz="2000" b="1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POUR AJOUTER LE TITRE DE LA PAGE</a:t>
            </a:r>
          </a:p>
        </p:txBody>
      </p:sp>
      <p:sp>
        <p:nvSpPr>
          <p:cNvPr id="20" name="Corps de texte"/>
          <p:cNvSpPr>
            <a:spLocks noGrp="1"/>
          </p:cNvSpPr>
          <p:nvPr>
            <p:ph type="body" sz="quarter" idx="11" hasCustomPrompt="1"/>
          </p:nvPr>
        </p:nvSpPr>
        <p:spPr>
          <a:xfrm>
            <a:off x="780696" y="2910806"/>
            <a:ext cx="8525019" cy="330023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19" name="Corps de texte"/>
          <p:cNvSpPr>
            <a:spLocks noGrp="1"/>
          </p:cNvSpPr>
          <p:nvPr>
            <p:ph type="body" sz="quarter" idx="10" hasCustomPrompt="1"/>
          </p:nvPr>
        </p:nvSpPr>
        <p:spPr>
          <a:xfrm>
            <a:off x="780696" y="1390798"/>
            <a:ext cx="8525019" cy="12954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r-FR" dirty="0"/>
              <a:t>Cliquez pour ajouter du texte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681" y="2"/>
            <a:ext cx="841321" cy="46516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contenu doubl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"/>
          <p:cNvSpPr>
            <a:spLocks noGrp="1"/>
          </p:cNvSpPr>
          <p:nvPr>
            <p:ph type="title" hasCustomPrompt="1"/>
          </p:nvPr>
        </p:nvSpPr>
        <p:spPr>
          <a:xfrm>
            <a:off x="779848" y="384280"/>
            <a:ext cx="8508016" cy="781912"/>
          </a:xfrm>
          <a:prstGeom prst="rect">
            <a:avLst/>
          </a:prstGeom>
        </p:spPr>
        <p:txBody>
          <a:bodyPr/>
          <a:lstStyle>
            <a:lvl1pPr>
              <a:defRPr sz="2000" b="1" baseline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CLIQUEZ POUR AJOUTER LE TITRE DE LA PAGE</a:t>
            </a:r>
          </a:p>
        </p:txBody>
      </p:sp>
      <p:sp>
        <p:nvSpPr>
          <p:cNvPr id="20" name="Corps de texte"/>
          <p:cNvSpPr>
            <a:spLocks noGrp="1"/>
          </p:cNvSpPr>
          <p:nvPr>
            <p:ph type="body" sz="quarter" idx="11" hasCustomPrompt="1"/>
          </p:nvPr>
        </p:nvSpPr>
        <p:spPr>
          <a:xfrm>
            <a:off x="780697" y="1447800"/>
            <a:ext cx="4096105" cy="47632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6" name="Corps de texte"/>
          <p:cNvSpPr>
            <a:spLocks noGrp="1"/>
          </p:cNvSpPr>
          <p:nvPr>
            <p:ph type="body" sz="quarter" idx="12" hasCustomPrompt="1"/>
          </p:nvPr>
        </p:nvSpPr>
        <p:spPr>
          <a:xfrm>
            <a:off x="5191761" y="1447800"/>
            <a:ext cx="4096105" cy="4763244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>
                <a:solidFill>
                  <a:schemeClr val="accent1"/>
                </a:solidFill>
              </a:defRPr>
            </a:lvl3pPr>
            <a:lvl4pPr>
              <a:defRPr b="1">
                <a:solidFill>
                  <a:schemeClr val="accent1"/>
                </a:solidFill>
              </a:defRPr>
            </a:lvl4pPr>
            <a:lvl5pP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fr-FR" dirty="0"/>
              <a:t>Cliquez pour ajouter du texte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681" y="2"/>
            <a:ext cx="841321" cy="465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F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nd bleu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7999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  <a:solidFill>
            <a:srgbClr val="312E82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5665487" y="2781299"/>
            <a:ext cx="5668479" cy="383741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0" name="Espace réservé du texte 2"/>
          <p:cNvSpPr>
            <a:spLocks noGrp="1"/>
          </p:cNvSpPr>
          <p:nvPr>
            <p:ph type="body" sz="quarter" idx="12" hasCustomPrompt="1"/>
          </p:nvPr>
        </p:nvSpPr>
        <p:spPr>
          <a:xfrm>
            <a:off x="5665487" y="3180106"/>
            <a:ext cx="5668479" cy="383741"/>
          </a:xfrm>
          <a:prstGeom prst="rect">
            <a:avLst/>
          </a:prstGeo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exemple@email.com</a:t>
            </a:r>
          </a:p>
        </p:txBody>
      </p:sp>
      <p:sp>
        <p:nvSpPr>
          <p:cNvPr id="11" name="Espace réservé du texte 2"/>
          <p:cNvSpPr>
            <a:spLocks noGrp="1"/>
          </p:cNvSpPr>
          <p:nvPr>
            <p:ph type="body" sz="quarter" idx="13" hasCustomPrompt="1"/>
          </p:nvPr>
        </p:nvSpPr>
        <p:spPr>
          <a:xfrm>
            <a:off x="5665487" y="3578913"/>
            <a:ext cx="5668479" cy="383741"/>
          </a:xfrm>
          <a:prstGeom prst="rect">
            <a:avLst/>
          </a:prstGeom>
        </p:spPr>
        <p:txBody>
          <a:bodyPr/>
          <a:lstStyle>
            <a:lvl1pPr>
              <a:defRPr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06 xx </a:t>
            </a:r>
            <a:r>
              <a:rPr lang="fr-FR" dirty="0" err="1"/>
              <a:t>xx</a:t>
            </a:r>
            <a:r>
              <a:rPr lang="fr-FR" dirty="0"/>
              <a:t> </a:t>
            </a:r>
            <a:r>
              <a:rPr lang="fr-FR" dirty="0" err="1"/>
              <a:t>xx</a:t>
            </a:r>
            <a:r>
              <a:rPr lang="fr-FR" dirty="0"/>
              <a:t> </a:t>
            </a:r>
            <a:r>
              <a:rPr lang="fr-FR" dirty="0" err="1"/>
              <a:t>xx</a:t>
            </a:r>
            <a:endParaRPr lang="fr-FR" dirty="0"/>
          </a:p>
        </p:txBody>
      </p:sp>
      <p:grpSp>
        <p:nvGrpSpPr>
          <p:cNvPr id="40" name="Groupe 39"/>
          <p:cNvGrpSpPr/>
          <p:nvPr userDrawn="1"/>
        </p:nvGrpSpPr>
        <p:grpSpPr>
          <a:xfrm>
            <a:off x="0" y="3650861"/>
            <a:ext cx="3216618" cy="3207140"/>
            <a:chOff x="0" y="3650861"/>
            <a:chExt cx="3216618" cy="3207140"/>
          </a:xfrm>
        </p:grpSpPr>
        <p:pic>
          <p:nvPicPr>
            <p:cNvPr id="41" name="Image 4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86"/>
            <a:stretch/>
          </p:blipFill>
          <p:spPr>
            <a:xfrm>
              <a:off x="0" y="3650861"/>
              <a:ext cx="2064284" cy="1310754"/>
            </a:xfrm>
            <a:prstGeom prst="rect">
              <a:avLst/>
            </a:prstGeom>
          </p:spPr>
        </p:pic>
        <p:pic>
          <p:nvPicPr>
            <p:cNvPr id="42" name="Image 41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537"/>
            <a:stretch/>
          </p:blipFill>
          <p:spPr>
            <a:xfrm>
              <a:off x="1905864" y="4772535"/>
              <a:ext cx="1310754" cy="2085466"/>
            </a:xfrm>
            <a:prstGeom prst="rect">
              <a:avLst/>
            </a:prstGeom>
          </p:spPr>
        </p:pic>
        <p:pic>
          <p:nvPicPr>
            <p:cNvPr id="43" name="Image 42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86" b="35303"/>
            <a:stretch/>
          </p:blipFill>
          <p:spPr>
            <a:xfrm>
              <a:off x="0" y="5871928"/>
              <a:ext cx="968038" cy="986072"/>
            </a:xfrm>
            <a:prstGeom prst="rect">
              <a:avLst/>
            </a:prstGeom>
          </p:spPr>
        </p:pic>
      </p:grpSp>
      <p:pic>
        <p:nvPicPr>
          <p:cNvPr id="44" name="Image 4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4"/>
          <a:stretch/>
        </p:blipFill>
        <p:spPr>
          <a:xfrm rot="5400000">
            <a:off x="1896426" y="-6666"/>
            <a:ext cx="1297423" cy="1310754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7"/>
          <a:stretch/>
        </p:blipFill>
        <p:spPr>
          <a:xfrm rot="5400000">
            <a:off x="380730" y="751648"/>
            <a:ext cx="1310754" cy="2085466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01" b="35303"/>
          <a:stretch/>
        </p:blipFill>
        <p:spPr>
          <a:xfrm rot="5400000">
            <a:off x="385823" y="-392448"/>
            <a:ext cx="201177" cy="986072"/>
          </a:xfrm>
          <a:prstGeom prst="rect">
            <a:avLst/>
          </a:prstGeom>
        </p:spPr>
      </p:pic>
      <p:sp>
        <p:nvSpPr>
          <p:cNvPr id="48" name="Logo Université Gustave Eiffel"/>
          <p:cNvSpPr/>
          <p:nvPr userDrawn="1"/>
        </p:nvSpPr>
        <p:spPr>
          <a:xfrm>
            <a:off x="5791200" y="4771682"/>
            <a:ext cx="1911910" cy="3996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6400800"/>
            <a:ext cx="1228784" cy="25398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4" r:id="rId2"/>
    <p:sldLayoutId id="2147483662" r:id="rId3"/>
    <p:sldLayoutId id="2147483667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gi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4.gif"/><Relationship Id="rId4" Type="http://schemas.openxmlformats.org/officeDocument/2006/relationships/image" Target="../media/image18.png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7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32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33.jpe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34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7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png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3"/>
          <p:cNvSpPr>
            <a:spLocks noGrp="1"/>
          </p:cNvSpPr>
          <p:nvPr>
            <p:ph type="title"/>
          </p:nvPr>
        </p:nvSpPr>
        <p:spPr>
          <a:xfrm>
            <a:off x="2743200" y="2999424"/>
            <a:ext cx="9349942" cy="2105976"/>
          </a:xfrm>
        </p:spPr>
        <p:txBody>
          <a:bodyPr/>
          <a:lstStyle/>
          <a:p>
            <a:pPr algn="ctr"/>
            <a:r>
              <a:rPr lang="en-US" sz="2800" dirty="0" smtClean="0"/>
              <a:t>Evaluation of three short-range (0-6h) rain ensemble forecasts: study of the Aude October 2018 flash floods (southeastern France)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7" name="Espace réservé du texte 14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1981200" cy="1143000"/>
          </a:xfrm>
          <a:solidFill>
            <a:schemeClr val="bg1"/>
          </a:solidFill>
          <a:effectLst/>
        </p:spPr>
        <p:txBody>
          <a:bodyPr/>
          <a:lstStyle/>
          <a:p>
            <a:r>
              <a:rPr lang="fr-FR" dirty="0" err="1" smtClean="0"/>
              <a:t>Charpentier-</a:t>
            </a:r>
            <a:r>
              <a:rPr lang="fr-FR" dirty="0" err="1"/>
              <a:t>-Noyer</a:t>
            </a:r>
            <a:r>
              <a:rPr lang="fr-FR" dirty="0"/>
              <a:t>, </a:t>
            </a:r>
            <a:r>
              <a:rPr lang="fr-FR" dirty="0" smtClean="0"/>
              <a:t>M.</a:t>
            </a:r>
            <a:r>
              <a:rPr lang="fr-FR" baseline="30000" dirty="0" smtClean="0"/>
              <a:t>1</a:t>
            </a:r>
            <a:r>
              <a:rPr lang="fr-FR" dirty="0" smtClean="0"/>
              <a:t>,</a:t>
            </a:r>
          </a:p>
          <a:p>
            <a:r>
              <a:rPr lang="fr-FR" dirty="0" err="1" smtClean="0"/>
              <a:t>Payrastre</a:t>
            </a:r>
            <a:r>
              <a:rPr lang="fr-FR" dirty="0" smtClean="0"/>
              <a:t>, O.</a:t>
            </a:r>
            <a:r>
              <a:rPr lang="fr-FR" baseline="30000" dirty="0" smtClean="0"/>
              <a:t>1</a:t>
            </a:r>
            <a:r>
              <a:rPr lang="fr-FR" dirty="0" smtClean="0"/>
              <a:t>,</a:t>
            </a:r>
          </a:p>
          <a:p>
            <a:r>
              <a:rPr lang="fr-FR" dirty="0" smtClean="0"/>
              <a:t>Gaume</a:t>
            </a:r>
            <a:r>
              <a:rPr lang="fr-FR" dirty="0"/>
              <a:t>, E.</a:t>
            </a:r>
            <a:r>
              <a:rPr lang="fr-FR" baseline="30000" dirty="0"/>
              <a:t>1</a:t>
            </a:r>
            <a:r>
              <a:rPr lang="fr-FR" dirty="0"/>
              <a:t>, </a:t>
            </a:r>
            <a:endParaRPr lang="fr-FR" dirty="0" smtClean="0"/>
          </a:p>
          <a:p>
            <a:r>
              <a:rPr lang="fr-FR" dirty="0" smtClean="0"/>
              <a:t>Nicolle, P.</a:t>
            </a:r>
            <a:r>
              <a:rPr lang="fr-FR" baseline="30000" dirty="0"/>
              <a:t> 1</a:t>
            </a:r>
            <a:r>
              <a:rPr lang="fr-FR" dirty="0" smtClean="0"/>
              <a:t>,</a:t>
            </a:r>
          </a:p>
          <a:p>
            <a:r>
              <a:rPr lang="fr-FR" dirty="0" err="1" smtClean="0"/>
              <a:t>Bouttier</a:t>
            </a:r>
            <a:r>
              <a:rPr lang="fr-FR" dirty="0" smtClean="0"/>
              <a:t>, F.</a:t>
            </a:r>
            <a:r>
              <a:rPr lang="fr-FR" baseline="30000" dirty="0"/>
              <a:t> </a:t>
            </a:r>
            <a:r>
              <a:rPr lang="fr-FR" baseline="30000" dirty="0" smtClean="0"/>
              <a:t>2</a:t>
            </a:r>
            <a:r>
              <a:rPr lang="fr-FR" dirty="0" smtClean="0"/>
              <a:t>,</a:t>
            </a:r>
          </a:p>
          <a:p>
            <a:r>
              <a:rPr lang="fr-FR" dirty="0" smtClean="0"/>
              <a:t>Marchal, H.</a:t>
            </a:r>
            <a:r>
              <a:rPr lang="fr-FR" baseline="30000" dirty="0"/>
              <a:t> </a:t>
            </a:r>
            <a:r>
              <a:rPr lang="fr-FR" baseline="30000" dirty="0" smtClean="0"/>
              <a:t>2</a:t>
            </a:r>
            <a:endParaRPr lang="fr-FR" dirty="0"/>
          </a:p>
          <a:p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228600" y="3048000"/>
            <a:ext cx="23567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aseline="30000" dirty="0">
                <a:solidFill>
                  <a:schemeClr val="bg1"/>
                </a:solidFill>
              </a:rPr>
              <a:t>1</a:t>
            </a:r>
            <a:r>
              <a:rPr lang="fr-FR" sz="1200" dirty="0">
                <a:solidFill>
                  <a:schemeClr val="bg1"/>
                </a:solidFill>
              </a:rPr>
              <a:t> GERS-LEE, </a:t>
            </a:r>
            <a:r>
              <a:rPr lang="fr-FR" sz="1200" dirty="0" err="1">
                <a:solidFill>
                  <a:schemeClr val="bg1"/>
                </a:solidFill>
              </a:rPr>
              <a:t>Univ</a:t>
            </a:r>
            <a:r>
              <a:rPr lang="fr-FR" sz="1200" dirty="0">
                <a:solidFill>
                  <a:schemeClr val="bg1"/>
                </a:solidFill>
              </a:rPr>
              <a:t> Gustave Eiffel, IFSTTAR, F-44344 Bouguenais, </a:t>
            </a:r>
            <a:r>
              <a:rPr lang="fr-FR" sz="1200" dirty="0" smtClean="0">
                <a:solidFill>
                  <a:schemeClr val="bg1"/>
                </a:solidFill>
              </a:rPr>
              <a:t>France</a:t>
            </a:r>
          </a:p>
          <a:p>
            <a:endParaRPr lang="fr-FR" sz="1200" dirty="0">
              <a:solidFill>
                <a:schemeClr val="bg1"/>
              </a:solidFill>
            </a:endParaRPr>
          </a:p>
          <a:p>
            <a:r>
              <a:rPr lang="fr-FR" sz="1200" baseline="30000" dirty="0" smtClean="0">
                <a:solidFill>
                  <a:schemeClr val="bg1"/>
                </a:solidFill>
              </a:rPr>
              <a:t>2</a:t>
            </a:r>
            <a:r>
              <a:rPr lang="fr-FR" sz="1200" dirty="0">
                <a:solidFill>
                  <a:schemeClr val="bg1"/>
                </a:solidFill>
              </a:rPr>
              <a:t> CNRM, Université de Toulouse, Météo-France, CNRS, Toulouse, France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6248400"/>
            <a:ext cx="609600" cy="6096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36" y="6248400"/>
            <a:ext cx="609600" cy="6096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1982" y="5669160"/>
            <a:ext cx="1340018" cy="57462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5237121"/>
            <a:ext cx="650418" cy="6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93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+mj-lt"/>
                  <a:ea typeface="+mj-ea"/>
                  <a:cs typeface="+mj-cs"/>
                </a:rPr>
                <a:t>1</a:t>
              </a: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8472881" cy="361802"/>
          </a:xfrm>
        </p:spPr>
        <p:txBody>
          <a:bodyPr/>
          <a:lstStyle/>
          <a:p>
            <a:r>
              <a:rPr lang="en-US" dirty="0"/>
              <a:t>The October 2018 flash flood event in the Aude river </a:t>
            </a:r>
            <a:r>
              <a:rPr lang="en-US" dirty="0" err="1" smtClean="0"/>
              <a:t>watersheld</a:t>
            </a: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537982" y="4419988"/>
            <a:ext cx="100444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i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Figure 1: 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Location of the </a:t>
            </a:r>
            <a:r>
              <a:rPr lang="fr-FR" sz="1200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event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and </a:t>
            </a:r>
            <a:r>
              <a:rPr lang="fr-FR" sz="1200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cumulated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measured rainfall (</a:t>
            </a:r>
            <a:r>
              <a:rPr lang="en-US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14-16 </a:t>
            </a:r>
            <a:r>
              <a:rPr lang="en-US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October 2018</a:t>
            </a:r>
            <a:r>
              <a:rPr lang="en-US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) and consequences on a small town </a:t>
            </a:r>
            <a:r>
              <a:rPr lang="en-US" sz="1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Villegailhenc</a:t>
            </a:r>
            <a:r>
              <a: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(</a:t>
            </a:r>
            <a:r>
              <a:rPr lang="fr-FR" sz="1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from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Nice-Matin)</a:t>
            </a:r>
            <a:endParaRPr lang="en-US" sz="12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4805840"/>
            <a:ext cx="9539680" cy="189976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An historical flood on the intermediate part of the Aude river and its </a:t>
            </a:r>
            <a:r>
              <a:rPr lang="en-US" sz="1600" dirty="0" smtClean="0"/>
              <a:t>tributaries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Maximum </a:t>
            </a:r>
            <a:r>
              <a:rPr lang="fr-FR" sz="1600" dirty="0" err="1" smtClean="0"/>
              <a:t>observed</a:t>
            </a:r>
            <a:r>
              <a:rPr lang="fr-FR" sz="1600" dirty="0" smtClean="0"/>
              <a:t> </a:t>
            </a:r>
            <a:r>
              <a:rPr lang="fr-FR" sz="1600" dirty="0" err="1" smtClean="0"/>
              <a:t>rainfall</a:t>
            </a:r>
            <a:r>
              <a:rPr lang="fr-FR" sz="1600" dirty="0" smtClean="0"/>
              <a:t> close to 300mm in </a:t>
            </a:r>
            <a:r>
              <a:rPr lang="fr-FR" sz="1600" dirty="0" smtClean="0"/>
              <a:t>Carcassonne (210mm in 6 </a:t>
            </a:r>
            <a:r>
              <a:rPr lang="fr-FR" sz="1600" dirty="0" err="1" smtClean="0"/>
              <a:t>hours</a:t>
            </a:r>
            <a:r>
              <a:rPr lang="fr-FR" sz="1600" dirty="0" smtClean="0"/>
              <a:t>)</a:t>
            </a: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err="1" smtClean="0"/>
              <a:t>Casualties</a:t>
            </a:r>
            <a:r>
              <a:rPr lang="fr-FR" sz="1600" dirty="0" smtClean="0"/>
              <a:t>:</a:t>
            </a:r>
          </a:p>
          <a:p>
            <a:pPr marL="742950" lvl="2" indent="-285750">
              <a:buFont typeface="Wingdings" panose="05000000000000000000" pitchFamily="2" charset="2"/>
              <a:buChar char="Ø"/>
            </a:pPr>
            <a:r>
              <a:rPr lang="fr-FR" sz="1600" b="0" dirty="0">
                <a:solidFill>
                  <a:schemeClr val="tx1"/>
                </a:solidFill>
              </a:rPr>
              <a:t>15 </a:t>
            </a:r>
            <a:r>
              <a:rPr lang="fr-FR" sz="1600" b="0" dirty="0" err="1">
                <a:solidFill>
                  <a:schemeClr val="tx1"/>
                </a:solidFill>
              </a:rPr>
              <a:t>deaths</a:t>
            </a:r>
            <a:endParaRPr lang="fr-FR" sz="1600" b="0" dirty="0">
              <a:solidFill>
                <a:schemeClr val="tx1"/>
              </a:solidFill>
            </a:endParaRPr>
          </a:p>
          <a:p>
            <a:pPr marL="742950" lvl="2" indent="-285750">
              <a:buFont typeface="Wingdings" panose="05000000000000000000" pitchFamily="2" charset="2"/>
              <a:buChar char="Ø"/>
            </a:pPr>
            <a:r>
              <a:rPr lang="fr-FR" sz="1600" b="0" dirty="0">
                <a:solidFill>
                  <a:schemeClr val="tx1"/>
                </a:solidFill>
              </a:rPr>
              <a:t>A </a:t>
            </a:r>
            <a:r>
              <a:rPr lang="fr-FR" sz="1600" b="0" dirty="0" err="1">
                <a:solidFill>
                  <a:schemeClr val="tx1"/>
                </a:solidFill>
              </a:rPr>
              <a:t>hundred</a:t>
            </a:r>
            <a:r>
              <a:rPr lang="fr-FR" sz="1600" b="0" dirty="0">
                <a:solidFill>
                  <a:schemeClr val="tx1"/>
                </a:solidFill>
              </a:rPr>
              <a:t> </a:t>
            </a:r>
            <a:r>
              <a:rPr lang="fr-FR" sz="1600" b="0" dirty="0" err="1">
                <a:solidFill>
                  <a:schemeClr val="tx1"/>
                </a:solidFill>
              </a:rPr>
              <a:t>injuried</a:t>
            </a:r>
            <a:r>
              <a:rPr lang="fr-FR" sz="1600" b="0" dirty="0">
                <a:solidFill>
                  <a:schemeClr val="tx1"/>
                </a:solidFill>
              </a:rPr>
              <a:t> people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Larges damages to buildings and infrastructures: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600" b="0" dirty="0">
                <a:solidFill>
                  <a:schemeClr val="tx1"/>
                </a:solidFill>
              </a:rPr>
              <a:t>200 million euros of </a:t>
            </a:r>
            <a:r>
              <a:rPr lang="fr-FR" sz="1600" b="0" dirty="0" err="1">
                <a:solidFill>
                  <a:schemeClr val="tx1"/>
                </a:solidFill>
              </a:rPr>
              <a:t>material</a:t>
            </a:r>
            <a:r>
              <a:rPr lang="fr-FR" sz="1600" b="0" dirty="0">
                <a:solidFill>
                  <a:schemeClr val="tx1"/>
                </a:solidFill>
              </a:rPr>
              <a:t> damages (CCR)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1721763" y="685801"/>
            <a:ext cx="10395017" cy="3657600"/>
            <a:chOff x="1721763" y="685801"/>
            <a:chExt cx="10395017" cy="365760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1763" y="685801"/>
              <a:ext cx="5482200" cy="3657600"/>
            </a:xfrm>
            <a:prstGeom prst="rect">
              <a:avLst/>
            </a:prstGeom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130"/>
            <a:stretch/>
          </p:blipFill>
          <p:spPr>
            <a:xfrm>
              <a:off x="7249327" y="685801"/>
              <a:ext cx="4867453" cy="3657600"/>
            </a:xfrm>
            <a:prstGeom prst="rect">
              <a:avLst/>
            </a:prstGeom>
          </p:spPr>
        </p:pic>
      </p:grpSp>
      <p:grpSp>
        <p:nvGrpSpPr>
          <p:cNvPr id="6" name="Groupe 5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sp>
        <p:nvSpPr>
          <p:cNvPr id="18" name="ZoneTexte 17"/>
          <p:cNvSpPr txBox="1"/>
          <p:nvPr/>
        </p:nvSpPr>
        <p:spPr>
          <a:xfrm>
            <a:off x="0" y="610374"/>
            <a:ext cx="145479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The </a:t>
            </a:r>
            <a:r>
              <a:rPr lang="fr-FR" sz="1400" b="1" dirty="0" err="1"/>
              <a:t>October</a:t>
            </a:r>
            <a:r>
              <a:rPr lang="fr-FR" sz="1400" b="1" dirty="0"/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First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83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2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760577" cy="361802"/>
          </a:xfrm>
        </p:spPr>
        <p:txBody>
          <a:bodyPr/>
          <a:lstStyle/>
          <a:p>
            <a:r>
              <a:rPr lang="en-US" dirty="0"/>
              <a:t>Short range rainfall ensemble forecast </a:t>
            </a:r>
            <a:r>
              <a:rPr lang="en-US" dirty="0" smtClean="0"/>
              <a:t>products (A. Fleury – CNRM – 2019) (1/4)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9539680" cy="1492060"/>
          </a:xfrm>
        </p:spPr>
        <p:txBody>
          <a:bodyPr/>
          <a:lstStyle/>
          <a:p>
            <a:r>
              <a:rPr lang="en-US" sz="1600" dirty="0"/>
              <a:t>Three different short range ensemble products proposed (PICS project</a:t>
            </a:r>
            <a:r>
              <a:rPr lang="en-US" sz="1600" dirty="0" smtClean="0"/>
              <a:t>):</a:t>
            </a:r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AROME-PE 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E</a:t>
            </a:r>
            <a:r>
              <a:rPr lang="en-US" sz="1600" b="0" dirty="0" smtClean="0">
                <a:solidFill>
                  <a:schemeClr val="tx1"/>
                </a:solidFill>
              </a:rPr>
              <a:t>nsemble </a:t>
            </a:r>
            <a:r>
              <a:rPr lang="en-US" sz="1600" b="0" dirty="0">
                <a:solidFill>
                  <a:schemeClr val="tx1"/>
                </a:solidFill>
              </a:rPr>
              <a:t>of 12 AROME simulations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The only operational ensemble forecast product compatible with flash flood </a:t>
            </a:r>
            <a:r>
              <a:rPr lang="en-US" sz="1600" b="0" dirty="0" smtClean="0">
                <a:solidFill>
                  <a:schemeClr val="tx1"/>
                </a:solidFill>
              </a:rPr>
              <a:t>forecasting</a:t>
            </a:r>
            <a:endParaRPr lang="en-US" sz="1600" b="0" dirty="0">
              <a:solidFill>
                <a:schemeClr val="tx1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507259" y="2936438"/>
            <a:ext cx="7239000" cy="3137208"/>
            <a:chOff x="2507259" y="2936438"/>
            <a:chExt cx="7239000" cy="3137208"/>
          </a:xfrm>
        </p:grpSpPr>
        <p:grpSp>
          <p:nvGrpSpPr>
            <p:cNvPr id="2" name="Groupe 1"/>
            <p:cNvGrpSpPr/>
            <p:nvPr/>
          </p:nvGrpSpPr>
          <p:grpSpPr>
            <a:xfrm>
              <a:off x="2507259" y="2971799"/>
              <a:ext cx="7239000" cy="3101847"/>
              <a:chOff x="2507259" y="2778124"/>
              <a:chExt cx="7239000" cy="3101847"/>
            </a:xfrm>
          </p:grpSpPr>
          <p:pic>
            <p:nvPicPr>
              <p:cNvPr id="22" name="Image 21"/>
              <p:cNvPicPr/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2659" b="36292"/>
              <a:stretch/>
            </p:blipFill>
            <p:spPr>
              <a:xfrm>
                <a:off x="2507259" y="2778124"/>
                <a:ext cx="7239000" cy="1143001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9A5FD57-1C11-4DD9-825A-B2C599139EF4}"/>
                  </a:ext>
                </a:extLst>
              </p:cNvPr>
              <p:cNvSpPr/>
              <p:nvPr/>
            </p:nvSpPr>
            <p:spPr>
              <a:xfrm>
                <a:off x="4267200" y="5105400"/>
                <a:ext cx="4734792" cy="774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:r>
                  <a:rPr lang="fr-FR" sz="1200" i="1" u="sng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Figure </a:t>
                </a:r>
                <a:r>
                  <a:rPr lang="fr-FR" sz="1200" i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2:</a:t>
                </a:r>
                <a:r>
                  <a:rPr lang="fr-FR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 </a:t>
                </a:r>
                <a:r>
                  <a:rPr lang="en-US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Representation of the PE ensemble</a:t>
                </a:r>
              </a:p>
              <a:p>
                <a:pPr algn="ctr">
                  <a:spcAft>
                    <a:spcPts val="1000"/>
                  </a:spcAft>
                </a:pPr>
                <a:r>
                  <a:rPr lang="en-US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Adapting from </a:t>
                </a:r>
                <a:r>
                  <a:rPr lang="en-US" sz="12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: </a:t>
                </a:r>
                <a:r>
                  <a:rPr lang="fr-FR" sz="1200" i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Fleury, A. (2019), Approche ensembliste pour la production de scénarios de pluie adaptées aux échéances courtes.</a:t>
                </a:r>
              </a:p>
            </p:txBody>
          </p:sp>
        </p:grpSp>
        <p:sp>
          <p:nvSpPr>
            <p:cNvPr id="3" name="ZoneTexte 2"/>
            <p:cNvSpPr txBox="1"/>
            <p:nvPr/>
          </p:nvSpPr>
          <p:spPr>
            <a:xfrm>
              <a:off x="7467600" y="2936438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chemeClr val="tx2"/>
                  </a:solidFill>
                </a:rPr>
                <a:t>06h</a:t>
              </a:r>
              <a:endParaRPr lang="fr-FR" dirty="0">
                <a:solidFill>
                  <a:schemeClr val="tx2"/>
                </a:solidFill>
              </a:endParaRPr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b="1" dirty="0"/>
              <a:t>Short range </a:t>
            </a:r>
            <a:r>
              <a:rPr lang="fr-FR" sz="1400" b="1" dirty="0" err="1"/>
              <a:t>rainfall</a:t>
            </a:r>
            <a:r>
              <a:rPr lang="fr-FR" sz="1400" b="1" dirty="0"/>
              <a:t> ensemble </a:t>
            </a:r>
            <a:r>
              <a:rPr lang="en-US" sz="1400" b="1" dirty="0"/>
              <a:t>forecast</a:t>
            </a:r>
            <a:r>
              <a:rPr lang="fr-FR" sz="1400" b="1" dirty="0"/>
              <a:t> </a:t>
            </a:r>
            <a:r>
              <a:rPr lang="fr-FR" sz="1400" b="1" dirty="0" err="1"/>
              <a:t>products</a:t>
            </a:r>
            <a:endParaRPr lang="fr-FR" sz="1400" b="1" dirty="0"/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First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pic>
        <p:nvPicPr>
          <p:cNvPr id="25" name="Imag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82" y="1194039"/>
            <a:ext cx="1340018" cy="574622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762000"/>
            <a:ext cx="650418" cy="6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0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3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9539680" cy="2406460"/>
          </a:xfrm>
        </p:spPr>
        <p:txBody>
          <a:bodyPr/>
          <a:lstStyle/>
          <a:p>
            <a:r>
              <a:rPr lang="en-US" sz="1600" dirty="0"/>
              <a:t>Three different short range ensemble products proposed (PICS project):</a:t>
            </a:r>
          </a:p>
          <a:p>
            <a:endParaRPr lang="en-US" sz="1600" b="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PEPI: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New product developed in the framework of PICS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Combination </a:t>
            </a:r>
            <a:r>
              <a:rPr lang="en-US" sz="1600" b="0" dirty="0">
                <a:solidFill>
                  <a:schemeClr val="tx1"/>
                </a:solidFill>
              </a:rPr>
              <a:t>of AROME-PE and </a:t>
            </a:r>
            <a:r>
              <a:rPr lang="en-US" sz="1600" b="0" dirty="0" smtClean="0">
                <a:solidFill>
                  <a:schemeClr val="tx1"/>
                </a:solidFill>
              </a:rPr>
              <a:t>AROME-PI </a:t>
            </a:r>
            <a:r>
              <a:rPr lang="en-US" sz="1600" b="0" dirty="0" smtClean="0">
                <a:solidFill>
                  <a:schemeClr val="tx1"/>
                </a:solidFill>
              </a:rPr>
              <a:t>(lag ensemble of a determinist </a:t>
            </a:r>
            <a:r>
              <a:rPr lang="en-US" sz="1600" b="0" dirty="0" smtClean="0">
                <a:solidFill>
                  <a:schemeClr val="tx1"/>
                </a:solidFill>
              </a:rPr>
              <a:t>forecast)</a:t>
            </a:r>
            <a:endParaRPr lang="en-US" sz="1600" b="0" dirty="0">
              <a:solidFill>
                <a:schemeClr val="tx1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2507259" y="2340864"/>
            <a:ext cx="7239000" cy="3732782"/>
            <a:chOff x="2507259" y="2147189"/>
            <a:chExt cx="7239000" cy="3732782"/>
          </a:xfrm>
        </p:grpSpPr>
        <p:pic>
          <p:nvPicPr>
            <p:cNvPr id="19" name="Image 1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7259" y="2147189"/>
              <a:ext cx="7239000" cy="2784475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9A5FD57-1C11-4DD9-825A-B2C599139EF4}"/>
                </a:ext>
              </a:extLst>
            </p:cNvPr>
            <p:cNvSpPr/>
            <p:nvPr/>
          </p:nvSpPr>
          <p:spPr>
            <a:xfrm>
              <a:off x="4267200" y="5105400"/>
              <a:ext cx="4734792" cy="7745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3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</a:t>
              </a:r>
              <a:r>
                <a:rPr lang="en-US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Combining </a:t>
              </a:r>
              <a:r>
                <a:rPr lang="en-US" sz="1200" i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the forecasts to obtain the PEPI </a:t>
              </a:r>
              <a:r>
                <a:rPr lang="en-US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ensemble</a:t>
              </a:r>
            </a:p>
            <a:p>
              <a:pPr algn="ctr">
                <a:spcAft>
                  <a:spcPts val="1000"/>
                </a:spcAft>
              </a:pPr>
              <a:r>
                <a:rPr lang="en-US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From </a:t>
              </a:r>
              <a:r>
                <a:rPr lang="en-US" sz="1200" i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fr-FR" sz="1200" i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Fleury, A. (2019), Approche ensembliste pour la production de scénarios de pluie adaptées aux échéances courtes.</a:t>
              </a:r>
            </a:p>
          </p:txBody>
        </p:sp>
      </p:grpSp>
      <p:sp>
        <p:nvSpPr>
          <p:cNvPr id="22" name="Espace réservé du texte 8"/>
          <p:cNvSpPr txBox="1">
            <a:spLocks/>
          </p:cNvSpPr>
          <p:nvPr/>
        </p:nvSpPr>
        <p:spPr>
          <a:xfrm>
            <a:off x="1585519" y="152400"/>
            <a:ext cx="9760577" cy="361802"/>
          </a:xfrm>
          <a:prstGeom prst="rect">
            <a:avLst/>
          </a:prstGeom>
        </p:spPr>
        <p:txBody>
          <a:bodyPr/>
          <a:lstStyle>
            <a:lvl1pPr marL="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 smtClean="0"/>
              <a:t>Short range rainfall ensemble forecast products (A. Fleury – CNRM – 2019) (2/4)</a:t>
            </a:r>
            <a:endParaRPr lang="en-US" kern="0" dirty="0"/>
          </a:p>
        </p:txBody>
      </p:sp>
      <p:sp>
        <p:nvSpPr>
          <p:cNvPr id="15" name="ZoneTexte 14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b="1" dirty="0"/>
              <a:t>Short range </a:t>
            </a:r>
            <a:r>
              <a:rPr lang="fr-FR" sz="1400" b="1" dirty="0" err="1"/>
              <a:t>rainfall</a:t>
            </a:r>
            <a:r>
              <a:rPr lang="fr-FR" sz="1400" b="1" dirty="0"/>
              <a:t> ensemble </a:t>
            </a:r>
            <a:r>
              <a:rPr lang="en-US" sz="1400" b="1" dirty="0"/>
              <a:t>forecast</a:t>
            </a:r>
            <a:r>
              <a:rPr lang="fr-FR" sz="1400" b="1" dirty="0"/>
              <a:t> </a:t>
            </a:r>
            <a:r>
              <a:rPr lang="fr-FR" sz="1400" b="1" dirty="0" err="1"/>
              <a:t>products</a:t>
            </a:r>
            <a:endParaRPr lang="fr-FR" sz="1400" b="1" dirty="0"/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First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pic>
        <p:nvPicPr>
          <p:cNvPr id="23" name="Imag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82" y="1194039"/>
            <a:ext cx="1340018" cy="57462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762000"/>
            <a:ext cx="650418" cy="6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9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4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10301680" cy="2406460"/>
          </a:xfrm>
        </p:spPr>
        <p:txBody>
          <a:bodyPr/>
          <a:lstStyle/>
          <a:p>
            <a:r>
              <a:rPr lang="en-US" sz="1600" dirty="0"/>
              <a:t>Three different short range ensemble products proposed (PICS project):</a:t>
            </a:r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PertDpepi</a:t>
            </a:r>
            <a:r>
              <a:rPr lang="en-US" sz="1600" dirty="0"/>
              <a:t>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New product developed in the PICS project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Combination </a:t>
            </a:r>
            <a:r>
              <a:rPr lang="en-US" sz="1600" b="0" dirty="0">
                <a:solidFill>
                  <a:schemeClr val="tx1"/>
                </a:solidFill>
              </a:rPr>
              <a:t>of AROME-PE and AROME-PI: same basis as PEPI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Addition of spatial perturbations &gt; </a:t>
            </a:r>
            <a:r>
              <a:rPr lang="en-US" sz="1600" b="0" dirty="0" smtClean="0">
                <a:solidFill>
                  <a:schemeClr val="tx1"/>
                </a:solidFill>
              </a:rPr>
              <a:t>location </a:t>
            </a:r>
            <a:r>
              <a:rPr lang="en-US" sz="1600" b="0" dirty="0">
                <a:solidFill>
                  <a:schemeClr val="tx1"/>
                </a:solidFill>
              </a:rPr>
              <a:t>uncertainties (4 members)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4750397" y="2528309"/>
            <a:ext cx="3971925" cy="4248241"/>
            <a:chOff x="8077199" y="1335588"/>
            <a:chExt cx="3971925" cy="4248241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6761" y="1335588"/>
              <a:ext cx="3352800" cy="3781958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9A5FD57-1C11-4DD9-825A-B2C599139EF4}"/>
                </a:ext>
              </a:extLst>
            </p:cNvPr>
            <p:cNvSpPr/>
            <p:nvPr/>
          </p:nvSpPr>
          <p:spPr>
            <a:xfrm>
              <a:off x="8077199" y="5122164"/>
              <a:ext cx="397192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1000"/>
                </a:spcAft>
              </a:pP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3: </a:t>
              </a:r>
              <a:r>
                <a:rPr lang="en-US" sz="1200" i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Illustration of the spatial perturbation for the ensemble </a:t>
              </a:r>
              <a:r>
                <a:rPr lang="en-US" sz="1200" i="1" dirty="0" err="1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pertDpepi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Espace réservé du texte 8"/>
          <p:cNvSpPr txBox="1">
            <a:spLocks/>
          </p:cNvSpPr>
          <p:nvPr/>
        </p:nvSpPr>
        <p:spPr>
          <a:xfrm>
            <a:off x="1585519" y="152400"/>
            <a:ext cx="9760577" cy="361802"/>
          </a:xfrm>
          <a:prstGeom prst="rect">
            <a:avLst/>
          </a:prstGeom>
        </p:spPr>
        <p:txBody>
          <a:bodyPr/>
          <a:lstStyle>
            <a:lvl1pPr marL="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 smtClean="0"/>
              <a:t>Short range rainfall ensemble forecast products (A. Fleury – CNRM – 2019) (3/4)</a:t>
            </a:r>
            <a:endParaRPr lang="en-US" kern="0" dirty="0"/>
          </a:p>
        </p:txBody>
      </p:sp>
      <p:sp>
        <p:nvSpPr>
          <p:cNvPr id="26" name="ZoneTexte 25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b="1" dirty="0"/>
              <a:t>Short range </a:t>
            </a:r>
            <a:r>
              <a:rPr lang="fr-FR" sz="1400" b="1" dirty="0" err="1"/>
              <a:t>rainfall</a:t>
            </a:r>
            <a:r>
              <a:rPr lang="fr-FR" sz="1400" b="1" dirty="0"/>
              <a:t> ensemble </a:t>
            </a:r>
            <a:r>
              <a:rPr lang="en-US" sz="1400" b="1" dirty="0"/>
              <a:t>forecast</a:t>
            </a:r>
            <a:r>
              <a:rPr lang="fr-FR" sz="1400" b="1" dirty="0"/>
              <a:t> </a:t>
            </a:r>
            <a:r>
              <a:rPr lang="fr-FR" sz="1400" b="1" dirty="0" err="1"/>
              <a:t>products</a:t>
            </a:r>
            <a:endParaRPr lang="fr-FR" sz="1400" b="1" dirty="0"/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First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7" name="Groupe 26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8" name="Imag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pic>
        <p:nvPicPr>
          <p:cNvPr id="20" name="Imag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82" y="1194039"/>
            <a:ext cx="1340018" cy="574622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762000"/>
            <a:ext cx="650418" cy="6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51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5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133600" y="4114800"/>
            <a:ext cx="8610600" cy="120032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/>
              <a:t>Three different ensemble forecast products: </a:t>
            </a:r>
            <a:endParaRPr lang="en-US" b="1" dirty="0" smtClean="0"/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 smtClean="0"/>
              <a:t>Built </a:t>
            </a:r>
            <a:r>
              <a:rPr lang="en-US" dirty="0"/>
              <a:t>from AROME-PE and enriched with AROME-PI and a spatial perturbation </a:t>
            </a:r>
            <a:endParaRPr lang="fr-FR" dirty="0">
              <a:solidFill>
                <a:schemeClr val="lt1"/>
              </a:solidFill>
            </a:endParaRP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Evolution of the number of ensemble members according to the forecast </a:t>
            </a:r>
            <a:r>
              <a:rPr lang="en-US" dirty="0" smtClean="0"/>
              <a:t>lead-time</a:t>
            </a:r>
            <a:endParaRPr lang="fr-FR" dirty="0">
              <a:solidFill>
                <a:schemeClr val="lt1"/>
              </a:solidFill>
            </a:endParaRPr>
          </a:p>
        </p:txBody>
      </p:sp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556785"/>
              </p:ext>
            </p:extLst>
          </p:nvPr>
        </p:nvGraphicFramePr>
        <p:xfrm>
          <a:off x="1766887" y="2248577"/>
          <a:ext cx="9510712" cy="14090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8713">
                  <a:extLst>
                    <a:ext uri="{9D8B030D-6E8A-4147-A177-3AD203B41FA5}">
                      <a16:colId xmlns:a16="http://schemas.microsoft.com/office/drawing/2014/main" val="168076341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7556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6350182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16073054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22136427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710822177"/>
                    </a:ext>
                  </a:extLst>
                </a:gridCol>
                <a:gridCol w="1523999">
                  <a:extLst>
                    <a:ext uri="{9D8B030D-6E8A-4147-A177-3AD203B41FA5}">
                      <a16:colId xmlns:a16="http://schemas.microsoft.com/office/drawing/2014/main" val="2008147329"/>
                    </a:ext>
                  </a:extLst>
                </a:gridCol>
              </a:tblGrid>
              <a:tr h="308052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Lead-time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+1h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+2h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+3h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+4h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+5h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+6h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608280"/>
                  </a:ext>
                </a:extLst>
              </a:tr>
              <a:tr h="308052">
                <a:tc>
                  <a:txBody>
                    <a:bodyPr/>
                    <a:lstStyle/>
                    <a:p>
                      <a:r>
                        <a:rPr lang="fr-FR" sz="1600" dirty="0"/>
                        <a:t>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12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12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63521"/>
                  </a:ext>
                </a:extLst>
              </a:tr>
              <a:tr h="308052">
                <a:tc>
                  <a:txBody>
                    <a:bodyPr/>
                    <a:lstStyle/>
                    <a:p>
                      <a:r>
                        <a:rPr lang="fr-FR" sz="1600" dirty="0"/>
                        <a:t>PEPI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18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17members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16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15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14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13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469515"/>
                  </a:ext>
                </a:extLst>
              </a:tr>
              <a:tr h="403183">
                <a:tc>
                  <a:txBody>
                    <a:bodyPr/>
                    <a:lstStyle/>
                    <a:p>
                      <a:r>
                        <a:rPr lang="fr-FR" sz="1600" dirty="0" err="1"/>
                        <a:t>PertDpepi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90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85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80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75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70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65 </a:t>
                      </a:r>
                      <a:r>
                        <a:rPr lang="fr-FR" sz="1600" dirty="0" err="1" smtClean="0"/>
                        <a:t>members</a:t>
                      </a:r>
                      <a:endParaRPr lang="fr-FR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57253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E9A5FD57-1C11-4DD9-825A-B2C599139EF4}"/>
              </a:ext>
            </a:extLst>
          </p:cNvPr>
          <p:cNvSpPr/>
          <p:nvPr/>
        </p:nvSpPr>
        <p:spPr>
          <a:xfrm>
            <a:off x="3798130" y="1932801"/>
            <a:ext cx="534134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Table 1: </a:t>
            </a:r>
            <a:r>
              <a:rPr lang="en-US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Evolution of the members number according to the lead-time</a:t>
            </a:r>
            <a:endParaRPr lang="fr-FR" sz="12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25" name="Espace réservé du texte 8"/>
          <p:cNvSpPr txBox="1">
            <a:spLocks/>
          </p:cNvSpPr>
          <p:nvPr/>
        </p:nvSpPr>
        <p:spPr>
          <a:xfrm>
            <a:off x="1585519" y="152400"/>
            <a:ext cx="9760577" cy="361802"/>
          </a:xfrm>
          <a:prstGeom prst="rect">
            <a:avLst/>
          </a:prstGeom>
        </p:spPr>
        <p:txBody>
          <a:bodyPr/>
          <a:lstStyle>
            <a:lvl1pPr marL="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 smtClean="0"/>
              <a:t>Short range rainfall ensemble forecast products (A. Fleury – CNRM – 2019) (4/4)</a:t>
            </a:r>
            <a:endParaRPr lang="en-US" kern="0" dirty="0"/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10301680" cy="2406460"/>
          </a:xfrm>
        </p:spPr>
        <p:txBody>
          <a:bodyPr/>
          <a:lstStyle/>
          <a:p>
            <a:r>
              <a:rPr lang="en-US" sz="1600" dirty="0" smtClean="0"/>
              <a:t>Synthesis for the three </a:t>
            </a:r>
            <a:r>
              <a:rPr lang="en-US" sz="1600" dirty="0"/>
              <a:t>different short range ensemble </a:t>
            </a:r>
            <a:r>
              <a:rPr lang="en-US" sz="1600" dirty="0" smtClean="0"/>
              <a:t>products:</a:t>
            </a:r>
            <a:endParaRPr lang="en-US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b="1" dirty="0"/>
              <a:t>Short range </a:t>
            </a:r>
            <a:r>
              <a:rPr lang="fr-FR" sz="1400" b="1" dirty="0" err="1"/>
              <a:t>rainfall</a:t>
            </a:r>
            <a:r>
              <a:rPr lang="fr-FR" sz="1400" b="1" dirty="0"/>
              <a:t> ensemble </a:t>
            </a:r>
            <a:r>
              <a:rPr lang="en-US" sz="1400" b="1" dirty="0"/>
              <a:t>forecast</a:t>
            </a:r>
            <a:r>
              <a:rPr lang="fr-FR" sz="1400" b="1" dirty="0"/>
              <a:t> </a:t>
            </a:r>
            <a:r>
              <a:rPr lang="fr-FR" sz="1400" b="1" dirty="0" err="1"/>
              <a:t>products</a:t>
            </a:r>
            <a:endParaRPr lang="fr-FR" sz="1400" b="1" dirty="0"/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First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pic>
        <p:nvPicPr>
          <p:cNvPr id="24" name="Imag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582" y="1194039"/>
            <a:ext cx="1340018" cy="574622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762000"/>
            <a:ext cx="650418" cy="6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9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6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Hydrological ensemble forecasts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6186880" cy="3092260"/>
          </a:xfrm>
        </p:spPr>
        <p:txBody>
          <a:bodyPr/>
          <a:lstStyle/>
          <a:p>
            <a:r>
              <a:rPr lang="en-US" sz="1600" b="1" dirty="0"/>
              <a:t>Quantitative precipitation </a:t>
            </a:r>
            <a:r>
              <a:rPr lang="en-US" sz="1600" b="1" dirty="0" smtClean="0"/>
              <a:t>estimates: ANTILOPE J+1</a:t>
            </a:r>
          </a:p>
          <a:p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Data from January 2008 – October 2018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Available </a:t>
            </a:r>
            <a:r>
              <a:rPr lang="en-US" sz="1600" dirty="0"/>
              <a:t>at the hourly time step and at a grid resolution of 1 km x 1 </a:t>
            </a:r>
            <a:r>
              <a:rPr lang="en-US" sz="1600" dirty="0" smtClean="0"/>
              <a:t>km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Result </a:t>
            </a:r>
            <a:r>
              <a:rPr lang="en-US" sz="1600" dirty="0"/>
              <a:t>of radar </a:t>
            </a:r>
            <a:r>
              <a:rPr lang="en-US" sz="1600" dirty="0" smtClean="0"/>
              <a:t>measurements </a:t>
            </a:r>
            <a:r>
              <a:rPr lang="en-US" sz="1600" dirty="0"/>
              <a:t>corrected by rain gauge observations one day after the data was observed (</a:t>
            </a:r>
            <a:r>
              <a:rPr lang="en-US" sz="1600" dirty="0" err="1"/>
              <a:t>Laurantin</a:t>
            </a:r>
            <a:r>
              <a:rPr lang="en-US" sz="1600" dirty="0"/>
              <a:t>, 2008)</a:t>
            </a:r>
            <a:endParaRPr lang="en-US" sz="1600" b="0" dirty="0">
              <a:solidFill>
                <a:schemeClr val="tx1"/>
              </a:solidFill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7543800" y="219818"/>
            <a:ext cx="4334410" cy="3365881"/>
            <a:chOff x="6781800" y="1618585"/>
            <a:chExt cx="4334410" cy="3365881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9629" y="1618585"/>
              <a:ext cx="3778751" cy="2989411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6781800" y="4707467"/>
              <a:ext cx="43344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4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en-US" sz="1200" i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Division into sub-basins of the </a:t>
              </a:r>
              <a:r>
                <a:rPr lang="en-US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Aude </a:t>
              </a:r>
              <a:r>
                <a:rPr lang="en-US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watersheld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Espace réservé du texte 9"/>
          <p:cNvSpPr txBox="1">
            <a:spLocks/>
          </p:cNvSpPr>
          <p:nvPr/>
        </p:nvSpPr>
        <p:spPr>
          <a:xfrm>
            <a:off x="6321382" y="3546694"/>
            <a:ext cx="5032418" cy="3158906"/>
          </a:xfrm>
          <a:prstGeom prst="rect">
            <a:avLst/>
          </a:prstGeom>
        </p:spPr>
        <p:txBody>
          <a:bodyPr/>
          <a:lstStyle>
            <a:lvl1pPr marL="0">
              <a:defRPr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kern="0" dirty="0" smtClean="0"/>
              <a:t>Hydrological distributed model: CINECAR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kern="0" dirty="0" err="1" smtClean="0"/>
              <a:t>Developted</a:t>
            </a:r>
            <a:r>
              <a:rPr lang="en-US" sz="1600" kern="0" dirty="0" smtClean="0"/>
              <a:t> </a:t>
            </a:r>
            <a:r>
              <a:rPr lang="en-US" sz="1600" kern="0" dirty="0" smtClean="0"/>
              <a:t>to simulate the dynamics of flash floods at regional scale </a:t>
            </a:r>
            <a:r>
              <a:rPr lang="en-US" sz="1600" kern="0" dirty="0" smtClean="0"/>
              <a:t>(</a:t>
            </a:r>
            <a:r>
              <a:rPr lang="fr-FR" sz="1600" kern="0" dirty="0" err="1" smtClean="0"/>
              <a:t>Naulin</a:t>
            </a:r>
            <a:r>
              <a:rPr lang="fr-FR" sz="1600" kern="0" dirty="0" smtClean="0"/>
              <a:t>, 2013).</a:t>
            </a:r>
            <a:endParaRPr lang="en-US" sz="1600" kern="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kern="0" dirty="0" smtClean="0"/>
              <a:t>Production function: SCS-CN and transfer function: kinematic wave</a:t>
            </a:r>
          </a:p>
          <a:p>
            <a:endParaRPr lang="en-US" sz="1600" kern="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kern="0" dirty="0" smtClean="0"/>
              <a:t>Application in the case of the </a:t>
            </a:r>
            <a:r>
              <a:rPr lang="en-US" sz="1600" kern="0" dirty="0" smtClean="0"/>
              <a:t>Aude: </a:t>
            </a:r>
            <a:endParaRPr lang="en-US" sz="1600" kern="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kern="0" dirty="0">
                <a:solidFill>
                  <a:schemeClr val="tx1"/>
                </a:solidFill>
              </a:rPr>
              <a:t>Divided into 1174 sub-basins : elementary surface of 5km²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kern="0" dirty="0">
                <a:solidFill>
                  <a:schemeClr val="tx1"/>
                </a:solidFill>
              </a:rPr>
              <a:t>Adjusted to reproduce peak flows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/>
          </a:p>
        </p:txBody>
      </p:sp>
      <p:sp>
        <p:nvSpPr>
          <p:cNvPr id="22" name="ZoneTexte 21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b="1" dirty="0" err="1"/>
              <a:t>Hydrological</a:t>
            </a:r>
            <a:r>
              <a:rPr lang="fr-FR" sz="1400" b="1" dirty="0"/>
              <a:t> ensemble </a:t>
            </a:r>
            <a:r>
              <a:rPr lang="fr-FR" sz="1400" b="1" dirty="0" err="1"/>
              <a:t>forecasts</a:t>
            </a:r>
            <a:endParaRPr lang="fr-FR" sz="1400" b="1" dirty="0"/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First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1593137" y="2934087"/>
            <a:ext cx="4646273" cy="3847713"/>
            <a:chOff x="1593137" y="2934087"/>
            <a:chExt cx="4646273" cy="384771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137" y="2934087"/>
              <a:ext cx="4589898" cy="3671918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1752600" y="6504801"/>
              <a:ext cx="44868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5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Example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of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hydrological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ensemble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forecasts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for a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sub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-basin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e 23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484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7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First evaluation results – Methodology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9768280" cy="5225860"/>
          </a:xfrm>
        </p:spPr>
        <p:txBody>
          <a:bodyPr/>
          <a:lstStyle/>
          <a:p>
            <a:r>
              <a:rPr lang="en-US" sz="1600" b="1" dirty="0" smtClean="0"/>
              <a:t>First evaluation with traditional criteria – synthetic scores</a:t>
            </a:r>
          </a:p>
          <a:p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Objectives of the </a:t>
            </a:r>
            <a:r>
              <a:rPr lang="en-US" sz="1600" dirty="0"/>
              <a:t>ensembles: </a:t>
            </a:r>
            <a:endParaRPr lang="en-US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Reliability</a:t>
            </a:r>
            <a:r>
              <a:rPr lang="en-US" sz="1600" b="0" dirty="0">
                <a:solidFill>
                  <a:schemeClr val="tx1"/>
                </a:solidFill>
              </a:rPr>
              <a:t>: predicting correct probabilities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And sharpness: reasonable dispersion of the ensemble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Reference for the evaluation</a:t>
            </a:r>
            <a:r>
              <a:rPr lang="en-US" sz="1600" dirty="0"/>
              <a:t>: CINECAR hydrograph obtained from ANTILOPE J+1 </a:t>
            </a:r>
            <a:r>
              <a:rPr lang="en-US" sz="1600" dirty="0" smtClean="0"/>
              <a:t>(quantitative precipitation estimates)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Evaluation only concentrates on the intense period of precipitations (10p.m. to 10a.m.) but integrating the 1174 sub-basins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Rank diagram for the reliability of the ensemble </a:t>
            </a:r>
            <a:r>
              <a:rPr lang="fr-FR" sz="1600" kern="1200" dirty="0"/>
              <a:t>(</a:t>
            </a:r>
            <a:r>
              <a:rPr lang="fr-FR" sz="1600" kern="1200" dirty="0" err="1"/>
              <a:t>Talagrand</a:t>
            </a:r>
            <a:r>
              <a:rPr lang="fr-FR" sz="1600" kern="1200" dirty="0"/>
              <a:t> &amp; </a:t>
            </a:r>
            <a:r>
              <a:rPr lang="fr-FR" sz="1600" kern="1200" dirty="0" err="1"/>
              <a:t>Vautard</a:t>
            </a:r>
            <a:r>
              <a:rPr lang="fr-FR" sz="1600" kern="1200" dirty="0"/>
              <a:t>, </a:t>
            </a:r>
            <a:r>
              <a:rPr lang="fr-FR" sz="1600" kern="1200" dirty="0" smtClean="0"/>
              <a:t>1997; </a:t>
            </a:r>
            <a:r>
              <a:rPr lang="fr-FR" sz="1600" kern="1200" dirty="0" err="1" smtClean="0"/>
              <a:t>Hamill</a:t>
            </a:r>
            <a:r>
              <a:rPr lang="fr-FR" sz="1600" kern="1200" dirty="0" smtClean="0"/>
              <a:t>, 2001) and </a:t>
            </a:r>
            <a:r>
              <a:rPr lang="fr-FR" sz="1600" kern="1200" dirty="0" err="1" smtClean="0"/>
              <a:t>maps</a:t>
            </a:r>
            <a:r>
              <a:rPr lang="fr-FR" sz="1600" kern="1200" dirty="0" smtClean="0"/>
              <a:t> of the observation </a:t>
            </a:r>
            <a:r>
              <a:rPr lang="fr-FR" sz="1600" kern="1200" dirty="0" err="1" smtClean="0"/>
              <a:t>rank</a:t>
            </a:r>
            <a:r>
              <a:rPr lang="fr-FR" sz="1600" kern="1200" dirty="0" smtClean="0"/>
              <a:t> (spatial </a:t>
            </a:r>
            <a:r>
              <a:rPr lang="fr-FR" sz="1600" kern="1200" dirty="0" err="1" smtClean="0"/>
              <a:t>representation</a:t>
            </a:r>
            <a:r>
              <a:rPr lang="fr-FR" sz="1600" kern="1200" dirty="0" smtClean="0"/>
              <a:t> of the </a:t>
            </a:r>
            <a:r>
              <a:rPr lang="fr-FR" sz="1600" kern="1200" dirty="0" err="1" smtClean="0"/>
              <a:t>rank</a:t>
            </a:r>
            <a:r>
              <a:rPr lang="fr-FR" sz="1600" kern="1200" dirty="0" smtClean="0"/>
              <a:t> </a:t>
            </a:r>
            <a:r>
              <a:rPr lang="fr-FR" sz="1600" kern="1200" dirty="0" err="1" smtClean="0"/>
              <a:t>diagram</a:t>
            </a:r>
            <a:r>
              <a:rPr lang="fr-FR" sz="1600" kern="1200" dirty="0" smtClean="0"/>
              <a:t>)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CRPS for sharpness and reliability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0" y="610374"/>
            <a:ext cx="145479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First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results</a:t>
            </a:r>
            <a:endParaRPr lang="fr-FR" sz="1400" b="1" dirty="0"/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909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8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First evaluation results – Rank </a:t>
            </a:r>
            <a:r>
              <a:rPr lang="en-US" dirty="0" smtClean="0"/>
              <a:t>diagrams – 1h lead-time (1/2)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0" y="610374"/>
            <a:ext cx="145479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First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results</a:t>
            </a:r>
            <a:endParaRPr lang="fr-FR" sz="1400" b="1" dirty="0"/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grpSp>
        <p:nvGrpSpPr>
          <p:cNvPr id="27" name="Groupe 26"/>
          <p:cNvGrpSpPr/>
          <p:nvPr/>
        </p:nvGrpSpPr>
        <p:grpSpPr>
          <a:xfrm>
            <a:off x="2209800" y="795822"/>
            <a:ext cx="8665524" cy="5583754"/>
            <a:chOff x="1921417" y="910528"/>
            <a:chExt cx="7262998" cy="4499208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1417" y="910528"/>
              <a:ext cx="3433857" cy="2060082"/>
            </a:xfrm>
            <a:prstGeom prst="rect">
              <a:avLst/>
            </a:prstGeom>
          </p:spPr>
        </p:pic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0558" y="910528"/>
              <a:ext cx="3433857" cy="2060082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8345" y="3349654"/>
              <a:ext cx="3433857" cy="2060082"/>
            </a:xfrm>
            <a:prstGeom prst="rect">
              <a:avLst/>
            </a:prstGeom>
          </p:spPr>
        </p:pic>
      </p:grpSp>
      <p:sp>
        <p:nvSpPr>
          <p:cNvPr id="24" name="Rectangle 23"/>
          <p:cNvSpPr/>
          <p:nvPr/>
        </p:nvSpPr>
        <p:spPr>
          <a:xfrm>
            <a:off x="4059824" y="6428601"/>
            <a:ext cx="47031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i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Figure </a:t>
            </a:r>
            <a:r>
              <a:rPr lang="fr-FR" sz="1200" i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6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: Rank </a:t>
            </a:r>
            <a:r>
              <a:rPr lang="fr-FR" sz="1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diagram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for </a:t>
            </a:r>
            <a:r>
              <a:rPr lang="fr-FR" sz="1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discharges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for </a:t>
            </a:r>
            <a:r>
              <a:rPr lang="fr-FR" sz="1200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three</a:t>
            </a:r>
            <a:r>
              <a:rPr lang="fr-FR" sz="12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 ensembles</a:t>
            </a:r>
            <a:endParaRPr lang="fr-FR" sz="12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MS Minch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18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9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0" y="610374"/>
            <a:ext cx="145479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First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results</a:t>
            </a:r>
            <a:endParaRPr lang="fr-FR" sz="1400" b="1" dirty="0"/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30" name="Imag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grpSp>
        <p:nvGrpSpPr>
          <p:cNvPr id="2" name="Groupe 1"/>
          <p:cNvGrpSpPr/>
          <p:nvPr/>
        </p:nvGrpSpPr>
        <p:grpSpPr>
          <a:xfrm>
            <a:off x="1665788" y="610374"/>
            <a:ext cx="5812783" cy="6168740"/>
            <a:chOff x="865174" y="333301"/>
            <a:chExt cx="5812783" cy="6168740"/>
          </a:xfrm>
        </p:grpSpPr>
        <p:grpSp>
          <p:nvGrpSpPr>
            <p:cNvPr id="4" name="Groupe 3"/>
            <p:cNvGrpSpPr/>
            <p:nvPr/>
          </p:nvGrpSpPr>
          <p:grpSpPr>
            <a:xfrm>
              <a:off x="865174" y="333301"/>
              <a:ext cx="5812783" cy="6168740"/>
              <a:chOff x="826076" y="837827"/>
              <a:chExt cx="5812783" cy="6168740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435676" y="6729568"/>
                <a:ext cx="4703176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200" i="1" u="sng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Figure </a:t>
                </a:r>
                <a:r>
                  <a:rPr lang="fr-FR" sz="1200" i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7</a:t>
                </a:r>
                <a:r>
                  <a:rPr lang="fr-FR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: </a:t>
                </a:r>
                <a:r>
                  <a:rPr lang="fr-FR" sz="1200" i="1" dirty="0" err="1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S</a:t>
                </a:r>
                <a:r>
                  <a:rPr lang="fr-FR" sz="1200" i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patialised</a:t>
                </a:r>
                <a:r>
                  <a:rPr lang="fr-FR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 </a:t>
                </a:r>
                <a:r>
                  <a:rPr lang="fr-FR" sz="1200" i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rank</a:t>
                </a:r>
                <a:r>
                  <a:rPr lang="fr-FR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 </a:t>
                </a:r>
                <a:r>
                  <a:rPr lang="fr-FR" sz="1200" i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diagram</a:t>
                </a:r>
                <a:r>
                  <a:rPr lang="fr-FR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 for the </a:t>
                </a:r>
                <a:r>
                  <a:rPr lang="fr-FR" sz="1200" i="1" dirty="0" err="1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pertDpepi</a:t>
                </a:r>
                <a:r>
                  <a:rPr lang="fr-FR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 </a:t>
                </a:r>
                <a:r>
                  <a:rPr lang="fr-FR" sz="1200" i="1" dirty="0" smtClean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MS Mincho"/>
                    <a:cs typeface="Times New Roman" panose="02020603050405020304" pitchFamily="18" charset="0"/>
                  </a:rPr>
                  <a:t>ensemble</a:t>
                </a:r>
                <a:endParaRPr lang="fr-FR" sz="1200" i="1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9" name="Image 18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6076" y="837827"/>
                <a:ext cx="5812783" cy="5812783"/>
              </a:xfrm>
              <a:prstGeom prst="rect">
                <a:avLst/>
              </a:prstGeom>
            </p:spPr>
          </p:pic>
        </p:grpSp>
        <p:sp>
          <p:nvSpPr>
            <p:cNvPr id="22" name="Rectangle 21"/>
            <p:cNvSpPr/>
            <p:nvPr/>
          </p:nvSpPr>
          <p:spPr>
            <a:xfrm>
              <a:off x="865174" y="333301"/>
              <a:ext cx="5812783" cy="3693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fr-FR" b="1" dirty="0" err="1" smtClean="0">
                  <a:solidFill>
                    <a:schemeClr val="tx1"/>
                  </a:solidFill>
                </a:rPr>
                <a:t>Details</a:t>
              </a:r>
              <a:r>
                <a:rPr lang="fr-FR" b="1" dirty="0" smtClean="0">
                  <a:solidFill>
                    <a:schemeClr val="tx1"/>
                  </a:solidFill>
                </a:rPr>
                <a:t> of the </a:t>
              </a:r>
              <a:r>
                <a:rPr lang="fr-FR" b="1" dirty="0" err="1" smtClean="0">
                  <a:solidFill>
                    <a:schemeClr val="tx1"/>
                  </a:solidFill>
                </a:rPr>
                <a:t>rank</a:t>
              </a:r>
              <a:r>
                <a:rPr lang="fr-FR" b="1" dirty="0" smtClean="0">
                  <a:solidFill>
                    <a:schemeClr val="tx1"/>
                  </a:solidFill>
                </a:rPr>
                <a:t> </a:t>
              </a:r>
              <a:r>
                <a:rPr lang="fr-FR" b="1" dirty="0" err="1" smtClean="0">
                  <a:solidFill>
                    <a:schemeClr val="tx1"/>
                  </a:solidFill>
                </a:rPr>
                <a:t>diagram</a:t>
              </a:r>
              <a:r>
                <a:rPr lang="fr-FR" b="1" dirty="0" smtClean="0">
                  <a:solidFill>
                    <a:schemeClr val="tx1"/>
                  </a:solidFill>
                </a:rPr>
                <a:t>  for </a:t>
              </a:r>
              <a:r>
                <a:rPr lang="fr-FR" b="1" dirty="0" err="1" smtClean="0">
                  <a:solidFill>
                    <a:schemeClr val="tx1"/>
                  </a:solidFill>
                </a:rPr>
                <a:t>pertDpepi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7689566" y="1706940"/>
            <a:ext cx="36642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285750">
              <a:buFont typeface="Wingdings" panose="05000000000000000000" pitchFamily="2" charset="2"/>
              <a:buChar char="Ø"/>
            </a:pPr>
            <a:r>
              <a:rPr lang="fr-FR" sz="1600" dirty="0"/>
              <a:t>H</a:t>
            </a:r>
            <a:r>
              <a:rPr lang="en-US" sz="1600" dirty="0"/>
              <a:t>our by hour representation of the data used to build the rank diagram, i.e. </a:t>
            </a:r>
            <a:r>
              <a:rPr lang="en-US" sz="1600" dirty="0"/>
              <a:t>the ranking of the ANTILOPE J+1 </a:t>
            </a:r>
            <a:r>
              <a:rPr lang="en-US" sz="1600" dirty="0" smtClean="0"/>
              <a:t>discharge </a:t>
            </a:r>
            <a:r>
              <a:rPr lang="en-US" sz="1600" dirty="0"/>
              <a:t>among those obtained with the ensemble forecast for each sub-basin.</a:t>
            </a:r>
            <a:endParaRPr lang="fr-FR" sz="1600" dirty="0"/>
          </a:p>
        </p:txBody>
      </p:sp>
      <p:sp>
        <p:nvSpPr>
          <p:cNvPr id="24" name="Rectangle 23"/>
          <p:cNvSpPr/>
          <p:nvPr/>
        </p:nvSpPr>
        <p:spPr>
          <a:xfrm>
            <a:off x="7581900" y="4734580"/>
            <a:ext cx="4572000" cy="147732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Conclusion: </a:t>
            </a:r>
            <a:endParaRPr lang="en-US" b="1" dirty="0" smtClean="0"/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Trend to underestimate at the beginning of an event and overestimate at the </a:t>
            </a:r>
            <a:r>
              <a:rPr lang="en-US" dirty="0" smtClean="0"/>
              <a:t>end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T</a:t>
            </a:r>
            <a:r>
              <a:rPr lang="en-US" dirty="0" smtClean="0"/>
              <a:t>ime </a:t>
            </a:r>
            <a:r>
              <a:rPr lang="en-US" dirty="0"/>
              <a:t>lag between observations and forecasts</a:t>
            </a:r>
          </a:p>
        </p:txBody>
      </p:sp>
      <p:sp>
        <p:nvSpPr>
          <p:cNvPr id="32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First evaluation results – Rank </a:t>
            </a:r>
            <a:r>
              <a:rPr lang="en-US" dirty="0" smtClean="0"/>
              <a:t>diagrams – 1h lead-time (1/2)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0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10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First evaluation results – CRPS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5410200" y="587283"/>
            <a:ext cx="6553200" cy="5018269"/>
            <a:chOff x="6400800" y="173244"/>
            <a:chExt cx="6553200" cy="5018269"/>
          </a:xfrm>
        </p:grpSpPr>
        <p:sp>
          <p:nvSpPr>
            <p:cNvPr id="18" name="Rectangle 17"/>
            <p:cNvSpPr/>
            <p:nvPr/>
          </p:nvSpPr>
          <p:spPr>
            <a:xfrm>
              <a:off x="7510195" y="4914514"/>
              <a:ext cx="43344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8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CRPS for the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three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ensembles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0800" y="173244"/>
              <a:ext cx="6553200" cy="4680857"/>
            </a:xfrm>
            <a:prstGeom prst="rect">
              <a:avLst/>
            </a:prstGeom>
          </p:spPr>
        </p:pic>
      </p:grpSp>
      <p:sp>
        <p:nvSpPr>
          <p:cNvPr id="21" name="ZoneTexte 20"/>
          <p:cNvSpPr txBox="1"/>
          <p:nvPr/>
        </p:nvSpPr>
        <p:spPr>
          <a:xfrm>
            <a:off x="0" y="610374"/>
            <a:ext cx="145479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First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results</a:t>
            </a:r>
            <a:endParaRPr lang="fr-FR" sz="1400" b="1" dirty="0"/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Second </a:t>
            </a:r>
            <a:r>
              <a:rPr lang="fr-FR" sz="1400" dirty="0" err="1" smtClean="0">
                <a:solidFill>
                  <a:srgbClr val="B2B2B2"/>
                </a:solidFill>
              </a:rPr>
              <a:t>evaluation</a:t>
            </a:r>
            <a:r>
              <a:rPr lang="fr-FR" sz="1400" dirty="0" smtClean="0">
                <a:solidFill>
                  <a:srgbClr val="B2B2B2"/>
                </a:solidFill>
              </a:rPr>
              <a:t> </a:t>
            </a:r>
            <a:r>
              <a:rPr lang="fr-FR" sz="1400" dirty="0" err="1" smtClean="0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sp>
        <p:nvSpPr>
          <p:cNvPr id="20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1905000"/>
            <a:ext cx="3824679" cy="21336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Difficult </a:t>
            </a:r>
            <a:r>
              <a:rPr lang="en-US" sz="1600" dirty="0" smtClean="0"/>
              <a:t>to find a difference between the three </a:t>
            </a:r>
            <a:r>
              <a:rPr lang="en-US" sz="1600" dirty="0" smtClean="0"/>
              <a:t>ensembles </a:t>
            </a:r>
            <a:r>
              <a:rPr lang="en-US" sz="1600" dirty="0" smtClean="0"/>
              <a:t>with these criteria but a first trend can be seen: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Slight h</a:t>
            </a:r>
            <a:r>
              <a:rPr lang="en-US" sz="1600" b="0" dirty="0" smtClean="0">
                <a:solidFill>
                  <a:schemeClr val="tx1"/>
                </a:solidFill>
              </a:rPr>
              <a:t>ierarchy </a:t>
            </a:r>
            <a:r>
              <a:rPr lang="en-US" sz="1600" b="0" dirty="0">
                <a:solidFill>
                  <a:schemeClr val="tx1"/>
                </a:solidFill>
              </a:rPr>
              <a:t>between ensemble products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Effect of the </a:t>
            </a:r>
            <a:r>
              <a:rPr lang="en-US" sz="1600" b="0" dirty="0" smtClean="0">
                <a:solidFill>
                  <a:schemeClr val="tx1"/>
                </a:solidFill>
              </a:rPr>
              <a:t>lead-time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Advantage to </a:t>
            </a:r>
            <a:r>
              <a:rPr lang="en-US" sz="1600" b="0" dirty="0" err="1" smtClean="0">
                <a:solidFill>
                  <a:schemeClr val="tx1"/>
                </a:solidFill>
              </a:rPr>
              <a:t>pertDpepi</a:t>
            </a:r>
            <a:endParaRPr lang="en-US" sz="1600" b="0" dirty="0">
              <a:solidFill>
                <a:schemeClr val="tx1"/>
              </a:solidFill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721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11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20" name="Espace réservé du texte 9"/>
          <p:cNvSpPr txBox="1">
            <a:spLocks/>
          </p:cNvSpPr>
          <p:nvPr/>
        </p:nvSpPr>
        <p:spPr>
          <a:xfrm>
            <a:off x="1585520" y="2470340"/>
            <a:ext cx="9768280" cy="3854260"/>
          </a:xfrm>
          <a:prstGeom prst="rect">
            <a:avLst/>
          </a:prstGeom>
        </p:spPr>
        <p:txBody>
          <a:bodyPr/>
          <a:lstStyle>
            <a:lvl1pPr marL="0">
              <a:defRPr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kern="0" dirty="0" smtClean="0"/>
              <a:t>Second evaluation: user-oriented approach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kern="0" dirty="0"/>
              <a:t>Adaptation of the traditional way of building ROC curves (Mason 1982; Wilks, 2011</a:t>
            </a:r>
            <a:r>
              <a:rPr lang="en-US" sz="1600" kern="0" dirty="0" smtClean="0"/>
              <a:t>) for a user-oriented </a:t>
            </a:r>
            <a:r>
              <a:rPr lang="en-US" sz="1600" kern="0" dirty="0" smtClean="0"/>
              <a:t>approach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Reference for the evaluation: CINECAR hydrograph obtained from ANTILOPE J+1 (quantitative precipitation estimates)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kern="0" dirty="0"/>
              <a:t>Thresholds fixed as </a:t>
            </a:r>
            <a:r>
              <a:rPr lang="en-US" sz="1600" kern="0" dirty="0" smtClean="0"/>
              <a:t>a return </a:t>
            </a:r>
            <a:r>
              <a:rPr lang="en-US" sz="1600" kern="0" dirty="0"/>
              <a:t>period for each </a:t>
            </a:r>
            <a:r>
              <a:rPr lang="en-US" sz="1600" kern="0" dirty="0" smtClean="0"/>
              <a:t>sub-basin</a:t>
            </a:r>
            <a:endParaRPr lang="en-US" sz="1600" kern="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kern="0" dirty="0" smtClean="0"/>
              <a:t>Focus </a:t>
            </a:r>
            <a:r>
              <a:rPr lang="en-US" sz="1600" kern="0" dirty="0"/>
              <a:t>the analysis on the period preceding the actual threshold </a:t>
            </a:r>
            <a:r>
              <a:rPr lang="en-US" sz="1600" kern="0" dirty="0" smtClean="0"/>
              <a:t>exceedance, </a:t>
            </a:r>
            <a:r>
              <a:rPr lang="en-US" sz="1600" kern="0" dirty="0"/>
              <a:t>without looking at a fixed </a:t>
            </a:r>
            <a:r>
              <a:rPr lang="en-US" sz="1600" kern="0" dirty="0" smtClean="0"/>
              <a:t>lead-time</a:t>
            </a:r>
          </a:p>
          <a:p>
            <a:endParaRPr lang="en-US" sz="1600" kern="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kern="0" dirty="0" smtClean="0"/>
              <a:t>Anticipation: </a:t>
            </a:r>
            <a:r>
              <a:rPr lang="en-US" sz="1600" dirty="0" smtClean="0"/>
              <a:t>difference </a:t>
            </a:r>
            <a:r>
              <a:rPr lang="en-US" sz="1600" dirty="0"/>
              <a:t>between the time of actual threshold, and the time of the first run detecting the </a:t>
            </a:r>
            <a:r>
              <a:rPr lang="en-US" sz="1600" dirty="0" smtClean="0"/>
              <a:t>exceedance (anticipation histograms)</a:t>
            </a:r>
            <a:endParaRPr lang="en-US" sz="1600" kern="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kern="0" dirty="0"/>
          </a:p>
        </p:txBody>
      </p:sp>
      <p:sp>
        <p:nvSpPr>
          <p:cNvPr id="14" name="ZoneTexte 13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Second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framework</a:t>
            </a:r>
            <a:endParaRPr lang="fr-FR" sz="1400" b="1" dirty="0"/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sp>
        <p:nvSpPr>
          <p:cNvPr id="18" name="Espace réservé du texte 8"/>
          <p:cNvSpPr txBox="1">
            <a:spLocks/>
          </p:cNvSpPr>
          <p:nvPr/>
        </p:nvSpPr>
        <p:spPr>
          <a:xfrm>
            <a:off x="1585519" y="124968"/>
            <a:ext cx="9082481" cy="361802"/>
          </a:xfrm>
          <a:prstGeom prst="rect">
            <a:avLst/>
          </a:prstGeom>
        </p:spPr>
        <p:txBody>
          <a:bodyPr/>
          <a:lstStyle>
            <a:lvl1pPr marL="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144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 smtClean="0"/>
              <a:t>Second evaluation framework – Methodology</a:t>
            </a:r>
            <a:endParaRPr lang="en-US" kern="0" dirty="0"/>
          </a:p>
        </p:txBody>
      </p:sp>
      <p:grpSp>
        <p:nvGrpSpPr>
          <p:cNvPr id="19" name="Groupe 18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3040659" y="905470"/>
            <a:ext cx="6172200" cy="92333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/>
              <a:t>Purpose of the new </a:t>
            </a:r>
            <a:r>
              <a:rPr lang="en-US" b="1" dirty="0" smtClean="0"/>
              <a:t>evaluation</a:t>
            </a:r>
            <a:r>
              <a:rPr lang="fr-FR" b="1" dirty="0" smtClean="0"/>
              <a:t>:</a:t>
            </a:r>
            <a:endParaRPr lang="fr-FR" dirty="0" smtClean="0"/>
          </a:p>
          <a:p>
            <a:pPr marL="285750" indent="-285750" algn="ctr">
              <a:buFont typeface="Tahoma" panose="020B0604030504040204" pitchFamily="34" charset="0"/>
              <a:buChar char="◊"/>
            </a:pPr>
            <a:r>
              <a:rPr lang="en-US" dirty="0"/>
              <a:t>Evaluation framework closer to the user</a:t>
            </a:r>
          </a:p>
          <a:p>
            <a:pPr marL="285750" indent="-285750" algn="ctr">
              <a:buFont typeface="Tahoma" panose="020B0604030504040204" pitchFamily="34" charset="0"/>
              <a:buChar char="◊"/>
            </a:pPr>
            <a:r>
              <a:rPr lang="en-US" dirty="0"/>
              <a:t>Review of threshold </a:t>
            </a:r>
            <a:r>
              <a:rPr lang="en-US" dirty="0" smtClean="0"/>
              <a:t>exceedances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590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12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24968"/>
            <a:ext cx="9082481" cy="361802"/>
          </a:xfrm>
        </p:spPr>
        <p:txBody>
          <a:bodyPr/>
          <a:lstStyle/>
          <a:p>
            <a:r>
              <a:rPr lang="en-US" dirty="0" smtClean="0"/>
              <a:t>Second evaluation framework – ROC curves construction (1/2)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9234880" cy="1644460"/>
          </a:xfrm>
        </p:spPr>
        <p:txBody>
          <a:bodyPr/>
          <a:lstStyle/>
          <a:p>
            <a:r>
              <a:rPr lang="en-US" sz="1600" b="1" dirty="0" smtClean="0"/>
              <a:t>First </a:t>
            </a:r>
            <a:r>
              <a:rPr lang="en-US" sz="1600" b="1" dirty="0"/>
              <a:t>possibility:  The threshold is </a:t>
            </a:r>
            <a:r>
              <a:rPr lang="en-US" sz="1600" b="1" dirty="0" smtClean="0"/>
              <a:t>exceeded </a:t>
            </a:r>
          </a:p>
          <a:p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Examination </a:t>
            </a:r>
            <a:r>
              <a:rPr lang="en-US" sz="1600" b="0" dirty="0">
                <a:solidFill>
                  <a:schemeClr val="tx1"/>
                </a:solidFill>
              </a:rPr>
              <a:t>of the six runs preceding the time of the actual exceedance in chronological </a:t>
            </a:r>
            <a:r>
              <a:rPr lang="en-US" sz="1600" b="0" dirty="0" smtClean="0">
                <a:solidFill>
                  <a:schemeClr val="tx1"/>
                </a:solidFill>
              </a:rPr>
              <a:t>order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If </a:t>
            </a:r>
            <a:r>
              <a:rPr lang="en-US" sz="1600" b="0" dirty="0">
                <a:solidFill>
                  <a:schemeClr val="tx1"/>
                </a:solidFill>
              </a:rPr>
              <a:t>one run exceeds the threshold: HIT </a:t>
            </a:r>
            <a:endParaRPr lang="en-US" sz="1600" b="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If </a:t>
            </a:r>
            <a:r>
              <a:rPr lang="en-US" sz="1600" b="0" dirty="0">
                <a:solidFill>
                  <a:schemeClr val="tx1"/>
                </a:solidFill>
              </a:rPr>
              <a:t>none of the six runs examined exceeds the threshold: MISS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 smtClean="0"/>
          </a:p>
        </p:txBody>
      </p:sp>
      <p:pic>
        <p:nvPicPr>
          <p:cNvPr id="14" name="Imag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076" y="2707243"/>
            <a:ext cx="9982200" cy="30839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85518" y="5943600"/>
            <a:ext cx="92348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Anticipation: difference between the time of actual threshold, and the time of the first run detecting the exceedance (anticipation histograms)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Second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framework</a:t>
            </a:r>
            <a:endParaRPr lang="fr-FR" sz="1400" b="1" dirty="0"/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38800" y="2666999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39A836"/>
                </a:solidFill>
              </a:rPr>
              <a:t>HIT</a:t>
            </a:r>
            <a:endParaRPr lang="fr-FR" sz="2400" dirty="0">
              <a:solidFill>
                <a:srgbClr val="39A836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0508608" y="2666998"/>
            <a:ext cx="997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A44045"/>
                </a:solidFill>
              </a:rPr>
              <a:t>MISS</a:t>
            </a:r>
            <a:endParaRPr lang="fr-FR" sz="2400" dirty="0">
              <a:solidFill>
                <a:srgbClr val="A44045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913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13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97536"/>
            <a:ext cx="9082481" cy="361802"/>
          </a:xfrm>
        </p:spPr>
        <p:txBody>
          <a:bodyPr/>
          <a:lstStyle/>
          <a:p>
            <a:r>
              <a:rPr lang="en-US" dirty="0" smtClean="0"/>
              <a:t>Second evaluation framework – ROC curves construction (2/2)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9234880" cy="1644460"/>
          </a:xfrm>
        </p:spPr>
        <p:txBody>
          <a:bodyPr/>
          <a:lstStyle/>
          <a:p>
            <a:r>
              <a:rPr lang="en-US" sz="1600" b="1" dirty="0" smtClean="0"/>
              <a:t>Second </a:t>
            </a:r>
            <a:r>
              <a:rPr lang="en-US" sz="1600" b="1" dirty="0"/>
              <a:t>possibility:  The threshold </a:t>
            </a:r>
            <a:r>
              <a:rPr lang="en-US" sz="1600" b="1" dirty="0" smtClean="0"/>
              <a:t>is not exceeded </a:t>
            </a:r>
          </a:p>
          <a:p>
            <a:endParaRPr lang="en-US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Examination </a:t>
            </a:r>
            <a:r>
              <a:rPr lang="en-US" sz="1600" b="0" dirty="0">
                <a:solidFill>
                  <a:schemeClr val="tx1"/>
                </a:solidFill>
              </a:rPr>
              <a:t>of the six runs preceding the </a:t>
            </a:r>
            <a:r>
              <a:rPr lang="en-US" sz="1600" b="0" dirty="0" smtClean="0">
                <a:solidFill>
                  <a:schemeClr val="tx1"/>
                </a:solidFill>
              </a:rPr>
              <a:t>maximum discharge for the simulation reference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If </a:t>
            </a:r>
            <a:r>
              <a:rPr lang="en-US" sz="1600" b="0" dirty="0">
                <a:solidFill>
                  <a:schemeClr val="tx1"/>
                </a:solidFill>
              </a:rPr>
              <a:t>one run exceeds the threshold: </a:t>
            </a:r>
            <a:r>
              <a:rPr lang="en-US" sz="1600" dirty="0" smtClean="0"/>
              <a:t>FALSE ALARM</a:t>
            </a:r>
            <a:endParaRPr lang="en-US" sz="1600" b="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0" dirty="0" smtClean="0">
                <a:solidFill>
                  <a:schemeClr val="tx1"/>
                </a:solidFill>
              </a:rPr>
              <a:t>If </a:t>
            </a:r>
            <a:r>
              <a:rPr lang="en-US" sz="1600" b="0" dirty="0">
                <a:solidFill>
                  <a:schemeClr val="tx1"/>
                </a:solidFill>
              </a:rPr>
              <a:t>none of the six runs examined exceeds the threshold: </a:t>
            </a:r>
            <a:r>
              <a:rPr lang="en-US" sz="1600" dirty="0" smtClean="0"/>
              <a:t>CORRECT REJECTION</a:t>
            </a:r>
            <a:endParaRPr lang="en-US" sz="1600" b="0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 smtClean="0"/>
          </a:p>
        </p:txBody>
      </p:sp>
      <p:pic>
        <p:nvPicPr>
          <p:cNvPr id="21" name="Image 2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074" y="2707244"/>
            <a:ext cx="9982201" cy="3236356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4343400" y="266699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D76C72"/>
                </a:solidFill>
              </a:rPr>
              <a:t>FALSE ALARM</a:t>
            </a:r>
            <a:endParaRPr lang="fr-FR" sz="2400" dirty="0">
              <a:solidFill>
                <a:srgbClr val="D76C72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763000" y="2666999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9ECCA5"/>
                </a:solidFill>
              </a:rPr>
              <a:t>CORRECT REJECTION</a:t>
            </a:r>
            <a:endParaRPr lang="fr-FR" sz="2400" dirty="0">
              <a:solidFill>
                <a:srgbClr val="9ECCA5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Second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framework</a:t>
            </a:r>
            <a:endParaRPr lang="fr-FR" sz="1400" b="1" dirty="0"/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87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14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10301681" cy="403644"/>
          </a:xfrm>
        </p:spPr>
        <p:txBody>
          <a:bodyPr/>
          <a:lstStyle/>
          <a:p>
            <a:r>
              <a:rPr lang="en-US" dirty="0"/>
              <a:t>Second evaluation framework </a:t>
            </a:r>
            <a:r>
              <a:rPr lang="en-US" dirty="0" smtClean="0"/>
              <a:t> - Preliminary </a:t>
            </a:r>
            <a:r>
              <a:rPr lang="en-US" dirty="0" smtClean="0"/>
              <a:t>results with </a:t>
            </a:r>
            <a:r>
              <a:rPr lang="en-US" dirty="0" smtClean="0"/>
              <a:t>no future rainfall scenario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19" y="1447800"/>
            <a:ext cx="3886505" cy="122252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Some HITs are observed without rainfall forecasts:</a:t>
            </a:r>
            <a:r>
              <a:rPr lang="en-US" sz="1600" dirty="0"/>
              <a:t> </a:t>
            </a:r>
            <a:r>
              <a:rPr lang="en-US" sz="1600" dirty="0" smtClean="0"/>
              <a:t>due to the response </a:t>
            </a:r>
            <a:r>
              <a:rPr lang="en-US" sz="1600" b="0" dirty="0" smtClean="0">
                <a:solidFill>
                  <a:schemeClr val="tx1"/>
                </a:solidFill>
              </a:rPr>
              <a:t>times of </a:t>
            </a:r>
            <a:r>
              <a:rPr lang="en-US" sz="1600" b="0" dirty="0">
                <a:solidFill>
                  <a:schemeClr val="tx1"/>
                </a:solidFill>
              </a:rPr>
              <a:t>the </a:t>
            </a:r>
            <a:r>
              <a:rPr lang="en-US" sz="1600" b="0" dirty="0" smtClean="0">
                <a:solidFill>
                  <a:schemeClr val="tx1"/>
                </a:solidFill>
              </a:rPr>
              <a:t>watersheds</a:t>
            </a:r>
            <a:endParaRPr lang="en-US" sz="1600" b="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1537982" y="4191000"/>
            <a:ext cx="4191303" cy="120032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Conclusion</a:t>
            </a:r>
            <a:r>
              <a:rPr lang="fr-FR" b="1" dirty="0" smtClean="0"/>
              <a:t>:</a:t>
            </a:r>
            <a:endParaRPr lang="fr-FR" dirty="0" smtClean="0"/>
          </a:p>
          <a:p>
            <a:pPr algn="ctr"/>
            <a:r>
              <a:rPr lang="fr-FR" dirty="0" smtClean="0"/>
              <a:t>No future </a:t>
            </a:r>
            <a:r>
              <a:rPr lang="fr-FR" dirty="0" err="1" smtClean="0"/>
              <a:t>rainfall</a:t>
            </a:r>
            <a:r>
              <a:rPr lang="fr-FR" dirty="0" smtClean="0"/>
              <a:t> scenario </a:t>
            </a:r>
            <a:r>
              <a:rPr lang="fr-FR" dirty="0" err="1" smtClean="0"/>
              <a:t>considered</a:t>
            </a:r>
            <a:r>
              <a:rPr lang="fr-FR" dirty="0" smtClean="0"/>
              <a:t> as </a:t>
            </a:r>
            <a:r>
              <a:rPr lang="fr-FR" dirty="0" err="1" smtClean="0"/>
              <a:t>reference</a:t>
            </a:r>
            <a:r>
              <a:rPr lang="fr-FR" dirty="0" smtClean="0"/>
              <a:t> for the </a:t>
            </a:r>
            <a:r>
              <a:rPr lang="fr-FR" dirty="0" err="1" smtClean="0"/>
              <a:t>evaluation</a:t>
            </a:r>
            <a:r>
              <a:rPr lang="fr-FR" dirty="0" smtClean="0"/>
              <a:t> of ROC </a:t>
            </a:r>
            <a:r>
              <a:rPr lang="fr-FR" dirty="0" err="1" smtClean="0"/>
              <a:t>curves</a:t>
            </a:r>
            <a:r>
              <a:rPr lang="fr-FR" dirty="0" smtClean="0"/>
              <a:t> and anticipation times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5814968" y="671336"/>
            <a:ext cx="6072232" cy="5943388"/>
            <a:chOff x="7033296" y="843446"/>
            <a:chExt cx="4780012" cy="4911931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3296" y="843446"/>
              <a:ext cx="4780012" cy="4381678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7256097" y="5293712"/>
              <a:ext cx="433441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9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Results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of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thresholds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exceedances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for the no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rainfall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scenario (return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period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10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years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– lead time 1h)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/>
              <a:t>Second </a:t>
            </a:r>
            <a:r>
              <a:rPr lang="fr-FR" sz="1400" b="1" dirty="0" err="1"/>
              <a:t>evaluation</a:t>
            </a:r>
            <a:r>
              <a:rPr lang="fr-FR" sz="1400" b="1" dirty="0"/>
              <a:t> </a:t>
            </a:r>
            <a:r>
              <a:rPr lang="fr-FR" sz="1400" b="1" dirty="0" err="1"/>
              <a:t>framework</a:t>
            </a:r>
            <a:endParaRPr lang="fr-FR" sz="1400" b="1" dirty="0"/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 smtClean="0">
                <a:solidFill>
                  <a:srgbClr val="B2B2B2"/>
                </a:solidFill>
              </a:rPr>
              <a:t>Results</a:t>
            </a:r>
            <a:endParaRPr lang="fr-FR" sz="1400" dirty="0" smtClean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879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15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Results – </a:t>
            </a:r>
            <a:r>
              <a:rPr lang="en-US" dirty="0" smtClean="0"/>
              <a:t>Comparison of ensembles spatial performance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55186" y="4755462"/>
            <a:ext cx="8189014" cy="64633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Conclusion</a:t>
            </a:r>
            <a:r>
              <a:rPr lang="fr-FR" b="1" dirty="0" smtClean="0"/>
              <a:t>:</a:t>
            </a:r>
            <a:r>
              <a:rPr lang="en-US" dirty="0" smtClean="0"/>
              <a:t> </a:t>
            </a:r>
          </a:p>
          <a:p>
            <a:pPr algn="ctr"/>
            <a:r>
              <a:rPr lang="en-US" dirty="0" smtClean="0"/>
              <a:t>Lower </a:t>
            </a:r>
            <a:r>
              <a:rPr lang="en-US" dirty="0"/>
              <a:t>number of false alarms with </a:t>
            </a:r>
            <a:r>
              <a:rPr lang="en-US" dirty="0" err="1"/>
              <a:t>PertDPEPI</a:t>
            </a:r>
            <a:endParaRPr lang="en-US" dirty="0" smtClean="0"/>
          </a:p>
        </p:txBody>
      </p:sp>
      <p:grpSp>
        <p:nvGrpSpPr>
          <p:cNvPr id="8" name="Groupe 7"/>
          <p:cNvGrpSpPr/>
          <p:nvPr/>
        </p:nvGrpSpPr>
        <p:grpSpPr>
          <a:xfrm>
            <a:off x="1647031" y="873723"/>
            <a:ext cx="10366463" cy="3351120"/>
            <a:chOff x="1647031" y="873723"/>
            <a:chExt cx="10366463" cy="3351120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3543" y="873723"/>
              <a:ext cx="3082351" cy="2825488"/>
            </a:xfrm>
            <a:prstGeom prst="rect">
              <a:avLst/>
            </a:prstGeom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143" y="873723"/>
              <a:ext cx="3082351" cy="2825488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7031" y="873723"/>
              <a:ext cx="3082351" cy="2825488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362200" y="3947844"/>
              <a:ext cx="883920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10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Spatialised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contingency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table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results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for the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three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ensemble 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(70% quantile)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Second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 err="1" smtClean="0"/>
              <a:t>Results</a:t>
            </a:r>
            <a:endParaRPr lang="fr-FR" sz="1400" b="1" dirty="0" smtClean="0"/>
          </a:p>
          <a:p>
            <a:pPr algn="ctr"/>
            <a:endParaRPr lang="fr-FR" sz="1400" b="1" dirty="0"/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5" name="Image 2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815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16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Results – ROC Curves obtained 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870140"/>
            <a:ext cx="4815280" cy="286366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Grey point: value for the no future rainfall scenario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Hierarchy </a:t>
            </a:r>
            <a:r>
              <a:rPr lang="en-US" sz="1600" dirty="0"/>
              <a:t>the three forecast products:</a:t>
            </a:r>
            <a:endParaRPr lang="en-US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 The </a:t>
            </a:r>
            <a:r>
              <a:rPr lang="en-US" sz="1600" b="0" dirty="0" err="1">
                <a:solidFill>
                  <a:schemeClr val="tx1"/>
                </a:solidFill>
              </a:rPr>
              <a:t>pertDpepi</a:t>
            </a:r>
            <a:r>
              <a:rPr lang="en-US" sz="1600" b="0" dirty="0">
                <a:solidFill>
                  <a:schemeClr val="tx1"/>
                </a:solidFill>
              </a:rPr>
              <a:t> </a:t>
            </a:r>
            <a:r>
              <a:rPr lang="en-US" sz="1600" b="0" dirty="0" smtClean="0">
                <a:solidFill>
                  <a:schemeClr val="tx1"/>
                </a:solidFill>
              </a:rPr>
              <a:t>shows a better performance: </a:t>
            </a:r>
            <a:r>
              <a:rPr lang="en-US" sz="1600" b="0" dirty="0">
                <a:solidFill>
                  <a:schemeClr val="tx1"/>
                </a:solidFill>
              </a:rPr>
              <a:t>for a low </a:t>
            </a:r>
            <a:r>
              <a:rPr lang="en-US" sz="1600" b="0" dirty="0" smtClean="0">
                <a:solidFill>
                  <a:schemeClr val="tx1"/>
                </a:solidFill>
              </a:rPr>
              <a:t>FAR </a:t>
            </a:r>
            <a:r>
              <a:rPr lang="en-US" sz="1600" b="0" dirty="0">
                <a:solidFill>
                  <a:schemeClr val="tx1"/>
                </a:solidFill>
              </a:rPr>
              <a:t>the HIT rate increases </a:t>
            </a:r>
            <a:r>
              <a:rPr lang="en-US" sz="1600" b="0" dirty="0" smtClean="0">
                <a:solidFill>
                  <a:schemeClr val="tx1"/>
                </a:solidFill>
              </a:rPr>
              <a:t>quickly.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b="0" dirty="0">
                <a:solidFill>
                  <a:schemeClr val="tx1"/>
                </a:solidFill>
              </a:rPr>
              <a:t>Non-obvious added value of </a:t>
            </a:r>
            <a:r>
              <a:rPr lang="en-US" sz="1600" b="0" dirty="0" err="1">
                <a:solidFill>
                  <a:schemeClr val="tx1"/>
                </a:solidFill>
              </a:rPr>
              <a:t>pe</a:t>
            </a:r>
            <a:r>
              <a:rPr lang="en-US" sz="1600" b="0" dirty="0">
                <a:solidFill>
                  <a:schemeClr val="tx1"/>
                </a:solidFill>
              </a:rPr>
              <a:t> </a:t>
            </a:r>
            <a:r>
              <a:rPr lang="en-US" sz="1600" b="0" dirty="0" smtClean="0">
                <a:solidFill>
                  <a:schemeClr val="tx1"/>
                </a:solidFill>
              </a:rPr>
              <a:t>ensemble compared </a:t>
            </a:r>
            <a:r>
              <a:rPr lang="en-US" sz="1600" b="0" dirty="0">
                <a:solidFill>
                  <a:schemeClr val="tx1"/>
                </a:solidFill>
              </a:rPr>
              <a:t>to the results obtained with a </a:t>
            </a:r>
            <a:r>
              <a:rPr lang="en-US" sz="1600" b="0" dirty="0" smtClean="0">
                <a:solidFill>
                  <a:schemeClr val="tx1"/>
                </a:solidFill>
              </a:rPr>
              <a:t>no future </a:t>
            </a:r>
            <a:r>
              <a:rPr lang="en-US" sz="1600" b="0" dirty="0">
                <a:solidFill>
                  <a:schemeClr val="tx1"/>
                </a:solidFill>
              </a:rPr>
              <a:t>rainfall scenario</a:t>
            </a:r>
            <a:endParaRPr lang="en-US" sz="1600" b="0" dirty="0" smtClean="0">
              <a:solidFill>
                <a:schemeClr val="tx1"/>
              </a:solidFill>
            </a:endParaRPr>
          </a:p>
          <a:p>
            <a:pPr lvl="1"/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1614067" y="4625250"/>
            <a:ext cx="4768260" cy="175432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Conclusion</a:t>
            </a:r>
            <a:r>
              <a:rPr lang="fr-FR" b="1" dirty="0" smtClean="0"/>
              <a:t>:</a:t>
            </a:r>
            <a:endParaRPr lang="fr-FR" dirty="0" smtClean="0"/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/>
              <a:t>Contribution </a:t>
            </a:r>
            <a:r>
              <a:rPr lang="en-US" dirty="0" smtClean="0"/>
              <a:t>to discharge </a:t>
            </a:r>
            <a:r>
              <a:rPr lang="en-US" dirty="0"/>
              <a:t>forecasting: better results </a:t>
            </a:r>
            <a:r>
              <a:rPr lang="en-US" dirty="0" smtClean="0"/>
              <a:t>for </a:t>
            </a:r>
            <a:r>
              <a:rPr lang="en-US" dirty="0" err="1" smtClean="0"/>
              <a:t>pepi</a:t>
            </a:r>
            <a:r>
              <a:rPr lang="en-US" dirty="0" smtClean="0"/>
              <a:t> and </a:t>
            </a:r>
            <a:r>
              <a:rPr lang="en-US" dirty="0" err="1" smtClean="0"/>
              <a:t>pertDpepi</a:t>
            </a:r>
            <a:r>
              <a:rPr lang="en-US" dirty="0" smtClean="0"/>
              <a:t> </a:t>
            </a:r>
            <a:r>
              <a:rPr lang="en-US" dirty="0"/>
              <a:t>than without any rain </a:t>
            </a:r>
            <a:r>
              <a:rPr lang="en-US" dirty="0" smtClean="0"/>
              <a:t>forecast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dirty="0" smtClean="0"/>
              <a:t>Non-evident contribution for the </a:t>
            </a:r>
            <a:r>
              <a:rPr lang="en-US" dirty="0" err="1" smtClean="0"/>
              <a:t>pe</a:t>
            </a:r>
            <a:r>
              <a:rPr lang="en-US" dirty="0" smtClean="0"/>
              <a:t> ensemble</a:t>
            </a:r>
          </a:p>
        </p:txBody>
      </p:sp>
      <p:grpSp>
        <p:nvGrpSpPr>
          <p:cNvPr id="7" name="Groupe 6"/>
          <p:cNvGrpSpPr/>
          <p:nvPr/>
        </p:nvGrpSpPr>
        <p:grpSpPr>
          <a:xfrm>
            <a:off x="6720329" y="548069"/>
            <a:ext cx="5219351" cy="5700331"/>
            <a:chOff x="6720329" y="548069"/>
            <a:chExt cx="5219351" cy="5700331"/>
          </a:xfrm>
        </p:grpSpPr>
        <p:sp>
          <p:nvSpPr>
            <p:cNvPr id="18" name="Rectangle 17"/>
            <p:cNvSpPr/>
            <p:nvPr/>
          </p:nvSpPr>
          <p:spPr>
            <a:xfrm>
              <a:off x="7162800" y="5786735"/>
              <a:ext cx="433441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11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Results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for the ROC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curves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(return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period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10 and 20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years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)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6720329" y="548069"/>
              <a:ext cx="5219351" cy="5166931"/>
              <a:chOff x="6781800" y="685800"/>
              <a:chExt cx="5219351" cy="5166931"/>
            </a:xfrm>
          </p:grpSpPr>
          <p:pic>
            <p:nvPicPr>
              <p:cNvPr id="3" name="Image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81800" y="685800"/>
                <a:ext cx="5219351" cy="2435108"/>
              </a:xfrm>
              <a:prstGeom prst="rect">
                <a:avLst/>
              </a:prstGeom>
            </p:spPr>
          </p:pic>
          <p:pic>
            <p:nvPicPr>
              <p:cNvPr id="4" name="Image 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81800" y="3426918"/>
                <a:ext cx="5199431" cy="2425813"/>
              </a:xfrm>
              <a:prstGeom prst="rect">
                <a:avLst/>
              </a:prstGeom>
            </p:spPr>
          </p:pic>
        </p:grpSp>
      </p:grpSp>
      <p:sp>
        <p:nvSpPr>
          <p:cNvPr id="20" name="ZoneTexte 19"/>
          <p:cNvSpPr txBox="1"/>
          <p:nvPr/>
        </p:nvSpPr>
        <p:spPr>
          <a:xfrm>
            <a:off x="0" y="610374"/>
            <a:ext cx="145479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Second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 err="1"/>
              <a:t>Results</a:t>
            </a:r>
            <a:endParaRPr lang="fr-FR" sz="1400" b="1" dirty="0"/>
          </a:p>
        </p:txBody>
      </p:sp>
      <p:grpSp>
        <p:nvGrpSpPr>
          <p:cNvPr id="21" name="Groupe 20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5829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17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/>
              <a:t>Results – Anticipation </a:t>
            </a:r>
            <a:r>
              <a:rPr lang="en-US" dirty="0" smtClean="0"/>
              <a:t>histogram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42" name="Espace réservé du texte 9"/>
          <p:cNvSpPr>
            <a:spLocks noGrp="1"/>
          </p:cNvSpPr>
          <p:nvPr>
            <p:ph type="body" sz="quarter" idx="11"/>
          </p:nvPr>
        </p:nvSpPr>
        <p:spPr>
          <a:xfrm>
            <a:off x="1585520" y="5638800"/>
            <a:ext cx="9234880" cy="44648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Improved anticipation at the penalty of false </a:t>
            </a:r>
            <a:r>
              <a:rPr lang="en-US" sz="1600" dirty="0" smtClean="0"/>
              <a:t>alarms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For a low decile, limited FA and slight improvement of anticipation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For a larger decile, increased FA </a:t>
            </a:r>
            <a:endParaRPr lang="en-US" sz="1600" dirty="0"/>
          </a:p>
        </p:txBody>
      </p:sp>
      <p:grpSp>
        <p:nvGrpSpPr>
          <p:cNvPr id="10" name="Groupe 9"/>
          <p:cNvGrpSpPr/>
          <p:nvPr/>
        </p:nvGrpSpPr>
        <p:grpSpPr>
          <a:xfrm>
            <a:off x="1742499" y="1676400"/>
            <a:ext cx="8854486" cy="3513642"/>
            <a:chOff x="1742499" y="712012"/>
            <a:chExt cx="8854486" cy="3513642"/>
          </a:xfrm>
        </p:grpSpPr>
        <p:sp>
          <p:nvSpPr>
            <p:cNvPr id="18" name="Rectangle 17"/>
            <p:cNvSpPr/>
            <p:nvPr/>
          </p:nvSpPr>
          <p:spPr>
            <a:xfrm>
              <a:off x="2057401" y="3948655"/>
              <a:ext cx="85395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200" i="1" u="sng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Figure </a:t>
              </a:r>
              <a:r>
                <a:rPr lang="fr-FR" sz="1200" i="1" u="sng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12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: 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Anticipation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diagrams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for the return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period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10 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years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 – 20% quantile (</a:t>
              </a:r>
              <a:r>
                <a:rPr lang="fr-FR" sz="1200" i="1" dirty="0" err="1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left</a:t>
              </a:r>
              <a:r>
                <a:rPr lang="fr-FR" sz="1200" i="1" dirty="0" smtClean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ea typeface="MS Mincho"/>
                  <a:cs typeface="Times New Roman" panose="02020603050405020304" pitchFamily="18" charset="0"/>
                </a:rPr>
                <a:t>) and 70% quantile (right)</a:t>
              </a:r>
              <a:endParaRPr lang="fr-FR" sz="12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e 8"/>
            <p:cNvGrpSpPr/>
            <p:nvPr/>
          </p:nvGrpSpPr>
          <p:grpSpPr>
            <a:xfrm>
              <a:off x="1742499" y="712012"/>
              <a:ext cx="8854486" cy="3052577"/>
              <a:chOff x="1585519" y="712012"/>
              <a:chExt cx="8854486" cy="3052577"/>
            </a:xfrm>
          </p:grpSpPr>
          <p:pic>
            <p:nvPicPr>
              <p:cNvPr id="2" name="Image 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85519" y="712012"/>
                <a:ext cx="4361879" cy="3052577"/>
              </a:xfrm>
              <a:prstGeom prst="rect">
                <a:avLst/>
              </a:prstGeom>
            </p:spPr>
          </p:pic>
          <p:pic>
            <p:nvPicPr>
              <p:cNvPr id="8" name="Image 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8126" y="712012"/>
                <a:ext cx="4361879" cy="3052577"/>
              </a:xfrm>
              <a:prstGeom prst="rect">
                <a:avLst/>
              </a:prstGeom>
            </p:spPr>
          </p:pic>
        </p:grpSp>
      </p:grpSp>
      <p:sp>
        <p:nvSpPr>
          <p:cNvPr id="3" name="Rectangle 2"/>
          <p:cNvSpPr/>
          <p:nvPr/>
        </p:nvSpPr>
        <p:spPr>
          <a:xfrm>
            <a:off x="1583210" y="698268"/>
            <a:ext cx="9465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Calculation of the anticipation: </a:t>
            </a:r>
            <a:r>
              <a:rPr lang="en-US" sz="1600" dirty="0"/>
              <a:t>difference between the time of actual threshold, and the time of the first run detecting the exceedance</a:t>
            </a:r>
            <a:endParaRPr lang="en-US" sz="1600" dirty="0"/>
          </a:p>
        </p:txBody>
      </p:sp>
      <p:sp>
        <p:nvSpPr>
          <p:cNvPr id="20" name="ZoneTexte 19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Second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b="1" dirty="0" err="1" smtClean="0"/>
              <a:t>Results</a:t>
            </a:r>
            <a:endParaRPr lang="fr-FR" sz="1400" b="1" dirty="0" smtClean="0"/>
          </a:p>
          <a:p>
            <a:pPr algn="ctr"/>
            <a:endParaRPr lang="fr-FR" sz="1400" b="1" dirty="0"/>
          </a:p>
          <a:p>
            <a:pPr algn="ctr"/>
            <a:r>
              <a:rPr lang="fr-FR" sz="1400" dirty="0" smtClean="0">
                <a:solidFill>
                  <a:srgbClr val="B2B2B2"/>
                </a:solidFill>
              </a:rPr>
              <a:t>Conclusions</a:t>
            </a:r>
            <a:endParaRPr lang="fr-FR" sz="1400" dirty="0">
              <a:solidFill>
                <a:srgbClr val="B2B2B2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144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+mj-lt"/>
                  <a:ea typeface="+mj-ea"/>
                  <a:cs typeface="+mj-cs"/>
                </a:rPr>
                <a:t>18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85518" y="669763"/>
            <a:ext cx="961588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Construction of three ensembles compatible </a:t>
            </a:r>
            <a:r>
              <a:rPr lang="en-US" sz="1600" dirty="0" smtClean="0"/>
              <a:t>with </a:t>
            </a:r>
            <a:r>
              <a:rPr lang="en-US" sz="1600" dirty="0"/>
              <a:t>ensemble forecast of flash floods, based on AROME-PE and enriched with AROME-PI and a spatial perturbation (CNRM</a:t>
            </a:r>
            <a:r>
              <a:rPr lang="en-US" sz="1600" dirty="0" smtClean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An evaluation based on </a:t>
            </a:r>
            <a:r>
              <a:rPr lang="en-US" sz="1600" dirty="0" smtClean="0"/>
              <a:t>“traditional” </a:t>
            </a:r>
            <a:r>
              <a:rPr lang="en-US" sz="1600" dirty="0"/>
              <a:t>criteria (CRPS, rank diagram) of the ensemble forecast has shown its limitations to distinguish the different ensemble forecast products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Proposal of a </a:t>
            </a:r>
            <a:r>
              <a:rPr lang="en-US" sz="1600" dirty="0" smtClean="0"/>
              <a:t>new method </a:t>
            </a:r>
            <a:r>
              <a:rPr lang="en-US" sz="1600" dirty="0"/>
              <a:t>closer to the user's point of </a:t>
            </a:r>
            <a:r>
              <a:rPr lang="en-US" sz="1600" dirty="0" smtClean="0"/>
              <a:t>view based on an adaptation of ROC </a:t>
            </a:r>
            <a:r>
              <a:rPr lang="en-US" sz="1600" dirty="0" smtClean="0"/>
              <a:t>curves: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/>
              <a:t>E</a:t>
            </a:r>
            <a:r>
              <a:rPr lang="en-GB" sz="1600" dirty="0" smtClean="0"/>
              <a:t>xceedance anticipation of </a:t>
            </a:r>
            <a:r>
              <a:rPr lang="en-GB" sz="1600" dirty="0"/>
              <a:t>a flood alert </a:t>
            </a:r>
            <a:r>
              <a:rPr lang="en-GB" sz="1600" dirty="0" smtClean="0"/>
              <a:t>threshold</a:t>
            </a:r>
          </a:p>
          <a:p>
            <a:pPr lvl="1"/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smtClean="0"/>
              <a:t>Lower </a:t>
            </a:r>
            <a:r>
              <a:rPr lang="en-US" sz="1600" dirty="0"/>
              <a:t>number of false alarms with </a:t>
            </a:r>
            <a:r>
              <a:rPr lang="en-US" sz="1600" dirty="0" err="1"/>
              <a:t>PertDPEPI</a:t>
            </a:r>
            <a:r>
              <a:rPr lang="en-US" sz="1600" dirty="0"/>
              <a:t> </a:t>
            </a:r>
            <a:r>
              <a:rPr lang="en-US" sz="1600" dirty="0" smtClean="0"/>
              <a:t>ensemble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 smtClean="0"/>
              <a:t>pepi</a:t>
            </a:r>
            <a:r>
              <a:rPr lang="en-US" sz="1600" dirty="0" smtClean="0"/>
              <a:t> </a:t>
            </a:r>
            <a:r>
              <a:rPr lang="en-US" sz="1600" dirty="0"/>
              <a:t>and </a:t>
            </a:r>
            <a:r>
              <a:rPr lang="en-US" sz="1600" dirty="0" err="1" smtClean="0"/>
              <a:t>pertDpepi</a:t>
            </a:r>
            <a:r>
              <a:rPr lang="en-US" sz="1600" dirty="0" smtClean="0"/>
              <a:t> perform better than no future rain scenario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Non-evident contribution for the </a:t>
            </a:r>
            <a:r>
              <a:rPr lang="en-US" sz="1600" dirty="0" err="1"/>
              <a:t>pe</a:t>
            </a:r>
            <a:r>
              <a:rPr lang="en-US" sz="1600" dirty="0"/>
              <a:t> </a:t>
            </a:r>
            <a:r>
              <a:rPr lang="en-US" sz="1600" dirty="0" smtClean="0"/>
              <a:t>ensemble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Balance to be found between miss of threshold exceedance, false alarms and anticipation times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 smtClean="0"/>
          </a:p>
        </p:txBody>
      </p:sp>
      <p:grpSp>
        <p:nvGrpSpPr>
          <p:cNvPr id="14" name="Groupe 13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sp>
        <p:nvSpPr>
          <p:cNvPr id="20" name="ZoneTexte 19"/>
          <p:cNvSpPr txBox="1"/>
          <p:nvPr/>
        </p:nvSpPr>
        <p:spPr>
          <a:xfrm>
            <a:off x="0" y="610374"/>
            <a:ext cx="145479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B2B2B2"/>
                </a:solidFill>
              </a:rPr>
              <a:t>The </a:t>
            </a:r>
            <a:r>
              <a:rPr lang="fr-FR" sz="1400" dirty="0" err="1">
                <a:solidFill>
                  <a:srgbClr val="B2B2B2"/>
                </a:solidFill>
              </a:rPr>
              <a:t>October</a:t>
            </a:r>
            <a:r>
              <a:rPr lang="fr-FR" sz="1400" dirty="0">
                <a:solidFill>
                  <a:srgbClr val="B2B2B2"/>
                </a:solidFill>
              </a:rPr>
              <a:t> 2018 flash flood</a:t>
            </a:r>
          </a:p>
          <a:p>
            <a:pPr algn="ctr"/>
            <a:endParaRPr lang="fr-FR" sz="1400" dirty="0"/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Short range </a:t>
            </a:r>
            <a:r>
              <a:rPr lang="fr-FR" sz="1400" dirty="0" err="1">
                <a:solidFill>
                  <a:srgbClr val="B2B2B2"/>
                </a:solidFill>
              </a:rPr>
              <a:t>rainfall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en-US" sz="1400" dirty="0">
                <a:solidFill>
                  <a:srgbClr val="B2B2B2"/>
                </a:solidFill>
              </a:rPr>
              <a:t>forecast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products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 smtClean="0"/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Hydrological</a:t>
            </a:r>
            <a:r>
              <a:rPr lang="fr-FR" sz="1400" dirty="0">
                <a:solidFill>
                  <a:srgbClr val="B2B2B2"/>
                </a:solidFill>
              </a:rPr>
              <a:t> ensemble </a:t>
            </a:r>
            <a:r>
              <a:rPr lang="fr-FR" sz="1400" dirty="0" err="1">
                <a:solidFill>
                  <a:srgbClr val="B2B2B2"/>
                </a:solidFill>
              </a:rPr>
              <a:t>forecasts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First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dirty="0">
              <a:solidFill>
                <a:srgbClr val="B2B2B2"/>
              </a:solidFill>
            </a:endParaRPr>
          </a:p>
          <a:p>
            <a:pPr algn="ctr"/>
            <a:r>
              <a:rPr lang="fr-FR" sz="1400" dirty="0">
                <a:solidFill>
                  <a:srgbClr val="B2B2B2"/>
                </a:solidFill>
              </a:rPr>
              <a:t>Second </a:t>
            </a:r>
            <a:r>
              <a:rPr lang="fr-FR" sz="1400" dirty="0" err="1">
                <a:solidFill>
                  <a:srgbClr val="B2B2B2"/>
                </a:solidFill>
              </a:rPr>
              <a:t>evaluation</a:t>
            </a:r>
            <a:r>
              <a:rPr lang="fr-FR" sz="1400" dirty="0">
                <a:solidFill>
                  <a:srgbClr val="B2B2B2"/>
                </a:solidFill>
              </a:rPr>
              <a:t> </a:t>
            </a:r>
            <a:r>
              <a:rPr lang="fr-FR" sz="1400" dirty="0" err="1">
                <a:solidFill>
                  <a:srgbClr val="B2B2B2"/>
                </a:solidFill>
              </a:rPr>
              <a:t>framework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600" dirty="0">
              <a:solidFill>
                <a:srgbClr val="B2B2B2"/>
              </a:solidFill>
            </a:endParaRPr>
          </a:p>
          <a:p>
            <a:pPr algn="ctr"/>
            <a:r>
              <a:rPr lang="fr-FR" sz="1400" dirty="0" err="1">
                <a:solidFill>
                  <a:srgbClr val="B2B2B2"/>
                </a:solidFill>
              </a:rPr>
              <a:t>Results</a:t>
            </a:r>
            <a:endParaRPr lang="fr-FR" sz="1400" dirty="0">
              <a:solidFill>
                <a:srgbClr val="B2B2B2"/>
              </a:solidFill>
            </a:endParaRPr>
          </a:p>
          <a:p>
            <a:pPr algn="ctr"/>
            <a:endParaRPr lang="fr-FR" sz="1400" b="1" dirty="0"/>
          </a:p>
          <a:p>
            <a:pPr algn="ctr"/>
            <a:r>
              <a:rPr lang="fr-FR" sz="1400" b="1" dirty="0"/>
              <a:t>Conclusions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429027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22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>
            <a:off x="1454791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10"/>
          <p:cNvGrpSpPr/>
          <p:nvPr/>
        </p:nvGrpSpPr>
        <p:grpSpPr>
          <a:xfrm>
            <a:off x="388294" y="5943599"/>
            <a:ext cx="671212" cy="533401"/>
            <a:chOff x="0" y="40194"/>
            <a:chExt cx="671212" cy="533401"/>
          </a:xfrm>
        </p:grpSpPr>
        <p:sp>
          <p:nvSpPr>
            <p:cNvPr id="12" name="Losange 11"/>
            <p:cNvSpPr/>
            <p:nvPr/>
          </p:nvSpPr>
          <p:spPr>
            <a:xfrm>
              <a:off x="61917" y="40194"/>
              <a:ext cx="547683" cy="533401"/>
            </a:xfrm>
            <a:prstGeom prst="diamond">
              <a:avLst/>
            </a:prstGeom>
            <a:ln>
              <a:solidFill>
                <a:srgbClr val="2D339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0" y="137617"/>
              <a:ext cx="671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+mj-lt"/>
                  <a:ea typeface="+mj-ea"/>
                  <a:cs typeface="+mj-cs"/>
                </a:rPr>
                <a:t>1</a:t>
              </a:r>
              <a:r>
                <a:rPr lang="fr-FR" sz="1600" dirty="0" smtClean="0">
                  <a:latin typeface="+mj-lt"/>
                  <a:ea typeface="+mj-ea"/>
                  <a:cs typeface="+mj-cs"/>
                </a:rPr>
                <a:t>9</a:t>
              </a:r>
              <a:endParaRPr lang="fr-FR" sz="1600" dirty="0"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15" name="Espace réservé du texte 8"/>
          <p:cNvSpPr>
            <a:spLocks noGrp="1"/>
          </p:cNvSpPr>
          <p:nvPr>
            <p:ph type="body" sz="quarter" idx="10"/>
          </p:nvPr>
        </p:nvSpPr>
        <p:spPr>
          <a:xfrm>
            <a:off x="1585519" y="152400"/>
            <a:ext cx="9082481" cy="361802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6" y="6503700"/>
            <a:ext cx="779848" cy="27285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67"/>
          <a:stretch/>
        </p:blipFill>
        <p:spPr>
          <a:xfrm>
            <a:off x="927091" y="6455462"/>
            <a:ext cx="444509" cy="3693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52600" y="2111817"/>
            <a:ext cx="906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 err="1"/>
              <a:t>Laurantin</a:t>
            </a:r>
            <a:r>
              <a:rPr lang="en-US" dirty="0"/>
              <a:t>, O. (2008). Hourly rainfall analysis merging radar and rain gauge data. </a:t>
            </a:r>
            <a:r>
              <a:rPr lang="en-US" i="1" dirty="0"/>
              <a:t>Proceedings of the International Symposium on Weather Radar and Hydrology</a:t>
            </a:r>
            <a:r>
              <a:rPr lang="en-US" dirty="0"/>
              <a:t>, 2–8.</a:t>
            </a:r>
            <a:endParaRPr lang="en-US" dirty="0"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0" y="849868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fr-FR" dirty="0"/>
              <a:t>Fleury, A. (2019). </a:t>
            </a:r>
            <a:r>
              <a:rPr lang="fr-FR" i="1" dirty="0"/>
              <a:t>Approche ensembliste pour la production de scénarios de pluie adaptées aux échéances courtes</a:t>
            </a:r>
            <a:r>
              <a:rPr lang="fr-FR" dirty="0"/>
              <a:t>.</a:t>
            </a:r>
            <a:endParaRPr lang="fr-FR" dirty="0"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47982" y="4278868"/>
            <a:ext cx="89200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 err="1"/>
              <a:t>Talagrand</a:t>
            </a:r>
            <a:r>
              <a:rPr lang="en-US" dirty="0"/>
              <a:t>, O., &amp; </a:t>
            </a:r>
            <a:r>
              <a:rPr lang="en-US" dirty="0" err="1"/>
              <a:t>Vautard</a:t>
            </a:r>
            <a:r>
              <a:rPr lang="en-US" dirty="0"/>
              <a:t>, R. (1997). Evaluation of probabilistic prediction systems for a scalar variable. </a:t>
            </a:r>
            <a:r>
              <a:rPr lang="en-US" i="1" dirty="0"/>
              <a:t>Quarterly Journal of the Royal Meteorological Society</a:t>
            </a:r>
            <a:r>
              <a:rPr lang="en-US" dirty="0"/>
              <a:t>, Vol. 131, pp. 2131–2150.</a:t>
            </a:r>
            <a:endParaRPr lang="en-US" dirty="0"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1466988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/>
              <a:t>Hamill, T. M. (2001). Interpretation of rank histograms for verifying ensemble forecasts. </a:t>
            </a:r>
            <a:r>
              <a:rPr lang="en-US" i="1" dirty="0"/>
              <a:t>Monthly Weather Review</a:t>
            </a:r>
            <a:r>
              <a:rPr lang="en-US"/>
              <a:t>, </a:t>
            </a:r>
            <a:r>
              <a:rPr lang="en-US" i="1" smtClean="0"/>
              <a:t>129 </a:t>
            </a:r>
            <a:r>
              <a:rPr lang="en-US" smtClean="0"/>
              <a:t>(</a:t>
            </a:r>
            <a:r>
              <a:rPr lang="en-US" dirty="0"/>
              <a:t>3), 550–560</a:t>
            </a:r>
            <a:r>
              <a:rPr lang="en-US" dirty="0" smtClean="0"/>
              <a:t>.</a:t>
            </a:r>
            <a:endParaRPr lang="en-US" dirty="0"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47982" y="2718137"/>
            <a:ext cx="89200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/>
              <a:t>Mason, I. (1982). A model for assessment of weather forecasts. </a:t>
            </a:r>
            <a:r>
              <a:rPr lang="en-US" i="1" dirty="0"/>
              <a:t>Aust. Meteor. Mag</a:t>
            </a:r>
            <a:r>
              <a:rPr lang="en-US" dirty="0"/>
              <a:t>, </a:t>
            </a:r>
            <a:r>
              <a:rPr lang="en-US" i="1" dirty="0"/>
              <a:t>30</a:t>
            </a:r>
            <a:r>
              <a:rPr lang="en-US" dirty="0"/>
              <a:t>, 291–303.</a:t>
            </a:r>
            <a:endParaRPr lang="en-US" dirty="0"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7981" y="5193268"/>
            <a:ext cx="8920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/>
              <a:t>Wilks, D. (2011). </a:t>
            </a:r>
            <a:r>
              <a:rPr lang="en-US" i="1" dirty="0"/>
              <a:t>Statistical methods in the atmospheric sciences</a:t>
            </a:r>
            <a:r>
              <a:rPr lang="en-US" dirty="0"/>
              <a:t>. Academic press.</a:t>
            </a:r>
            <a:endParaRPr lang="en-US" dirty="0">
              <a:effectLst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0037176" y="6379576"/>
            <a:ext cx="630824" cy="326024"/>
            <a:chOff x="10037176" y="6379576"/>
            <a:chExt cx="630824" cy="326024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1976" y="6379576"/>
              <a:ext cx="326024" cy="326024"/>
            </a:xfrm>
            <a:prstGeom prst="rect">
              <a:avLst/>
            </a:prstGeom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37176" y="6379576"/>
              <a:ext cx="326024" cy="326024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1747981" y="3362966"/>
            <a:ext cx="89200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4800" indent="-304800"/>
            <a:r>
              <a:rPr lang="en-US" dirty="0" err="1"/>
              <a:t>Naulin</a:t>
            </a:r>
            <a:r>
              <a:rPr lang="en-US" dirty="0"/>
              <a:t>, J. P., </a:t>
            </a:r>
            <a:r>
              <a:rPr lang="en-US" dirty="0" err="1"/>
              <a:t>Payrastre</a:t>
            </a:r>
            <a:r>
              <a:rPr lang="en-US" dirty="0"/>
              <a:t>, O., &amp; </a:t>
            </a:r>
            <a:r>
              <a:rPr lang="en-US" dirty="0" err="1"/>
              <a:t>Gaume</a:t>
            </a:r>
            <a:r>
              <a:rPr lang="en-US" dirty="0"/>
              <a:t>, E. (2013). Spatially distributed flood forecasting in flash flood prone areas: Application to road network supervision in Southern France. </a:t>
            </a:r>
            <a:r>
              <a:rPr lang="en-US" i="1" dirty="0"/>
              <a:t>Journal of Hydrology</a:t>
            </a:r>
            <a:r>
              <a:rPr lang="en-US" dirty="0"/>
              <a:t>, </a:t>
            </a:r>
            <a:r>
              <a:rPr lang="en-US" i="1" dirty="0"/>
              <a:t>486</a:t>
            </a:r>
            <a:r>
              <a:rPr lang="en-US" dirty="0"/>
              <a:t>, 88–99</a:t>
            </a:r>
            <a:r>
              <a:rPr lang="en-US" dirty="0" smtClean="0"/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4382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niversité Gustave Eiffel">
      <a:dk1>
        <a:srgbClr val="2F2A85"/>
      </a:dk1>
      <a:lt1>
        <a:sysClr val="window" lastClr="FFFFFF"/>
      </a:lt1>
      <a:dk2>
        <a:srgbClr val="0F273B"/>
      </a:dk2>
      <a:lt2>
        <a:srgbClr val="FFFFFF"/>
      </a:lt2>
      <a:accent1>
        <a:srgbClr val="1EAFD0"/>
      </a:accent1>
      <a:accent2>
        <a:srgbClr val="D2213C"/>
      </a:accent2>
      <a:accent3>
        <a:srgbClr val="E83583"/>
      </a:accent3>
      <a:accent4>
        <a:srgbClr val="00936E"/>
      </a:accent4>
      <a:accent5>
        <a:srgbClr val="FBBA00"/>
      </a:accent5>
      <a:accent6>
        <a:srgbClr val="8B2F97"/>
      </a:accent6>
      <a:hlink>
        <a:srgbClr val="FFFFFF"/>
      </a:hlink>
      <a:folHlink>
        <a:srgbClr val="2F2A85"/>
      </a:folHlink>
    </a:clrScheme>
    <a:fontScheme name="Personnalisé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</a:spPr>
      <a:bodyPr wrap="square" lIns="0" tIns="0" rIns="0" bIns="0" rtlCol="0"/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7604</TotalTime>
  <Words>2270</Words>
  <Application>Microsoft Office PowerPoint</Application>
  <PresentationFormat>Grand écran</PresentationFormat>
  <Paragraphs>487</Paragraphs>
  <Slides>21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Calibri</vt:lpstr>
      <vt:lpstr>MS Mincho</vt:lpstr>
      <vt:lpstr>Tahoma</vt:lpstr>
      <vt:lpstr>Times New Roman</vt:lpstr>
      <vt:lpstr>Wingdings</vt:lpstr>
      <vt:lpstr>Office Theme</vt:lpstr>
      <vt:lpstr>Evaluation of three short-range (0-6h) rain ensemble forecasts: study of the Aude October 2018 flash floods (southeastern France)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 powerpoint</dc:title>
  <dc:creator>Mathilde Caer</dc:creator>
  <cp:lastModifiedBy>CHARPENTIER--NOYER Maryse</cp:lastModifiedBy>
  <cp:revision>328</cp:revision>
  <dcterms:created xsi:type="dcterms:W3CDTF">2019-12-10T09:51:24Z</dcterms:created>
  <dcterms:modified xsi:type="dcterms:W3CDTF">2021-04-26T10:25:48Z</dcterms:modified>
</cp:coreProperties>
</file>