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A645"/>
    <a:srgbClr val="0076C3"/>
    <a:srgbClr val="6C7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5268" autoAdjust="0"/>
  </p:normalViewPr>
  <p:slideViewPr>
    <p:cSldViewPr snapToGrid="0">
      <p:cViewPr varScale="1">
        <p:scale>
          <a:sx n="37" d="100"/>
          <a:sy n="37" d="100"/>
        </p:scale>
        <p:origin x="96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2326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08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218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18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547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86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08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54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84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28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A29AE-0A81-4CFD-BD30-CC966E648F56}" type="datetimeFigureOut">
              <a:rPr lang="de-DE" smtClean="0"/>
              <a:t>23.04.2021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7BB07-F430-48A8-BAC4-B856AE53E1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5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eg"/><Relationship Id="rId7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hyperlink" Target="https://www.uibk.ac.at/umwelttechnik/" TargetMode="Externa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Karte enthält.&#10;&#10;Automatisch generierte Beschreibung">
            <a:extLst>
              <a:ext uri="{FF2B5EF4-FFF2-40B4-BE49-F238E27FC236}">
                <a16:creationId xmlns:a16="http://schemas.microsoft.com/office/drawing/2014/main" id="{1556DAE0-1A78-4A51-AA33-0E2FE7292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199" y="8793905"/>
            <a:ext cx="15657064" cy="8572791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9DD6FD45-F06C-4C7E-B744-E2AE795906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2" t="20000" r="5774" b="18117"/>
          <a:stretch/>
        </p:blipFill>
        <p:spPr>
          <a:xfrm>
            <a:off x="551454" y="4132136"/>
            <a:ext cx="7169440" cy="2023986"/>
          </a:xfrm>
          <a:prstGeom prst="rect">
            <a:avLst/>
          </a:prstGeom>
        </p:spPr>
      </p:pic>
      <p:sp>
        <p:nvSpPr>
          <p:cNvPr id="28" name="Textplatzhalter 25">
            <a:extLst>
              <a:ext uri="{FF2B5EF4-FFF2-40B4-BE49-F238E27FC236}">
                <a16:creationId xmlns:a16="http://schemas.microsoft.com/office/drawing/2014/main" id="{D56C34C3-8981-4C7A-8E93-9C91C45A9FB7}"/>
              </a:ext>
            </a:extLst>
          </p:cNvPr>
          <p:cNvSpPr txBox="1">
            <a:spLocks/>
          </p:cNvSpPr>
          <p:nvPr/>
        </p:nvSpPr>
        <p:spPr>
          <a:xfrm>
            <a:off x="41485522" y="16921422"/>
            <a:ext cx="9663759" cy="777600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de-DE" sz="3600" dirty="0">
                <a:solidFill>
                  <a:sysClr val="window" lastClr="FFFFFF"/>
                </a:solidFill>
              </a:rPr>
              <a:t>ACKNOWLEDGEMENT</a:t>
            </a:r>
          </a:p>
        </p:txBody>
      </p:sp>
      <p:sp>
        <p:nvSpPr>
          <p:cNvPr id="29" name="Textplatzhalter 26">
            <a:extLst>
              <a:ext uri="{FF2B5EF4-FFF2-40B4-BE49-F238E27FC236}">
                <a16:creationId xmlns:a16="http://schemas.microsoft.com/office/drawing/2014/main" id="{BE29565D-1620-422D-AF1E-7A8BB8B52E0D}"/>
              </a:ext>
            </a:extLst>
          </p:cNvPr>
          <p:cNvSpPr txBox="1">
            <a:spLocks/>
          </p:cNvSpPr>
          <p:nvPr/>
        </p:nvSpPr>
        <p:spPr>
          <a:xfrm>
            <a:off x="41477623" y="17699022"/>
            <a:ext cx="9663759" cy="5623827"/>
          </a:xfrm>
          <a:prstGeom prst="rect">
            <a:avLst/>
          </a:prstGeom>
        </p:spPr>
        <p:txBody>
          <a:bodyPr wrap="square" lIns="200015" tIns="200015" rIns="200015" bIns="200015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Helvetica" pitchFamily="2" charset="0"/>
                <a:ea typeface="+mn-ea"/>
                <a:cs typeface="Times New Roman" pitchFamily="18" charset="0"/>
              </a:defRPr>
            </a:lvl1pPr>
            <a:lvl2pPr marL="1485825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2057297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685916" indent="-628619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3143093" indent="-457177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3840350">
              <a:defRPr/>
            </a:pPr>
            <a:r>
              <a:rPr lang="en-US" sz="3200" dirty="0">
                <a:solidFill>
                  <a:srgbClr val="44546A"/>
                </a:solidFill>
              </a:rPr>
              <a:t>This work is funded by:</a:t>
            </a:r>
          </a:p>
          <a:p>
            <a:pPr algn="just" defTabSz="3840350">
              <a:defRPr/>
            </a:pPr>
            <a:r>
              <a:rPr lang="en-US" sz="3200" dirty="0">
                <a:solidFill>
                  <a:srgbClr val="44546A"/>
                </a:solidFill>
              </a:rPr>
              <a:t>The Austrian Climate and Energy Fund in the project cool-INN (Project No. KR19SC0F14953), funding period: February 2020 until January 2023 in the Smart City Demo program.</a:t>
            </a:r>
          </a:p>
          <a:p>
            <a:pPr algn="just" defTabSz="3840350">
              <a:defRPr/>
            </a:pPr>
            <a:r>
              <a:rPr lang="en-US" sz="3200" dirty="0"/>
              <a:t>The Federal Ministry Republic of Austria of Agriculture, Regions and Tourism in the project BEJOND, funding period: September 2020 until February 2023.</a:t>
            </a:r>
            <a:endParaRPr lang="de-DE" sz="3200" dirty="0"/>
          </a:p>
          <a:p>
            <a:pPr algn="just" defTabSz="3840350">
              <a:defRPr/>
            </a:pPr>
            <a:endParaRPr lang="de-DE" sz="3200" dirty="0">
              <a:solidFill>
                <a:srgbClr val="44546A"/>
              </a:solidFill>
            </a:endParaRPr>
          </a:p>
        </p:txBody>
      </p:sp>
      <p:sp>
        <p:nvSpPr>
          <p:cNvPr id="30" name="Textplatzhalter 27">
            <a:extLst>
              <a:ext uri="{FF2B5EF4-FFF2-40B4-BE49-F238E27FC236}">
                <a16:creationId xmlns:a16="http://schemas.microsoft.com/office/drawing/2014/main" id="{E83702E1-C609-4B90-89A3-51C0D8ED5900}"/>
              </a:ext>
            </a:extLst>
          </p:cNvPr>
          <p:cNvSpPr txBox="1">
            <a:spLocks/>
          </p:cNvSpPr>
          <p:nvPr/>
        </p:nvSpPr>
        <p:spPr>
          <a:xfrm>
            <a:off x="41453926" y="22681859"/>
            <a:ext cx="9653127" cy="777600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de-DE" sz="3600" dirty="0">
                <a:solidFill>
                  <a:sysClr val="window" lastClr="FFFFFF"/>
                </a:solidFill>
              </a:rPr>
              <a:t>CONTACT</a:t>
            </a:r>
            <a:endParaRPr lang="de-DE" sz="4000" dirty="0">
              <a:solidFill>
                <a:sysClr val="window" lastClr="FFFFFF"/>
              </a:solidFill>
            </a:endParaRPr>
          </a:p>
        </p:txBody>
      </p:sp>
      <p:sp>
        <p:nvSpPr>
          <p:cNvPr id="31" name="Textplatzhalter 28">
            <a:extLst>
              <a:ext uri="{FF2B5EF4-FFF2-40B4-BE49-F238E27FC236}">
                <a16:creationId xmlns:a16="http://schemas.microsoft.com/office/drawing/2014/main" id="{14A2687C-60D4-4F3C-98A4-E3DE51209112}"/>
              </a:ext>
            </a:extLst>
          </p:cNvPr>
          <p:cNvSpPr txBox="1">
            <a:spLocks/>
          </p:cNvSpPr>
          <p:nvPr/>
        </p:nvSpPr>
        <p:spPr>
          <a:xfrm>
            <a:off x="45943436" y="23920201"/>
            <a:ext cx="5169085" cy="4737431"/>
          </a:xfrm>
          <a:prstGeom prst="rect">
            <a:avLst/>
          </a:prstGeom>
        </p:spPr>
        <p:txBody>
          <a:bodyPr wrap="square" lIns="200015" tIns="200015" rIns="200015" bIns="200015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Helvetica" pitchFamily="2" charset="0"/>
                <a:ea typeface="+mn-ea"/>
                <a:cs typeface="Times New Roman" pitchFamily="18" charset="0"/>
              </a:defRPr>
            </a:lvl1pPr>
            <a:lvl2pPr marL="1485825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2057297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685916" indent="-628619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3143093" indent="-457177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3840350">
              <a:spcBef>
                <a:spcPts val="0"/>
              </a:spcBef>
              <a:defRPr/>
            </a:pPr>
            <a:r>
              <a:rPr lang="en-AU" sz="3200" b="1" dirty="0">
                <a:solidFill>
                  <a:srgbClr val="44546A"/>
                </a:solidFill>
              </a:rPr>
              <a:t>Fabian Funke</a:t>
            </a:r>
          </a:p>
          <a:p>
            <a:pPr algn="just" defTabSz="3840350">
              <a:spcBef>
                <a:spcPts val="21"/>
              </a:spcBef>
              <a:defRPr/>
            </a:pPr>
            <a:r>
              <a:rPr lang="en-AU" sz="3200" dirty="0">
                <a:solidFill>
                  <a:srgbClr val="44546A"/>
                </a:solidFill>
              </a:rPr>
              <a:t>PhD Student</a:t>
            </a:r>
          </a:p>
          <a:p>
            <a:pPr algn="just" defTabSz="3840350">
              <a:spcBef>
                <a:spcPts val="21"/>
              </a:spcBef>
              <a:defRPr/>
            </a:pPr>
            <a:r>
              <a:rPr lang="en-AU" sz="3200" dirty="0">
                <a:solidFill>
                  <a:srgbClr val="44546A"/>
                </a:solidFill>
              </a:rPr>
              <a:t>Fabian.Funke@uibk.ac.at</a:t>
            </a:r>
          </a:p>
          <a:p>
            <a:pPr algn="just" defTabSz="3840350">
              <a:defRPr/>
            </a:pPr>
            <a:endParaRPr lang="en-AU" sz="3200" dirty="0">
              <a:solidFill>
                <a:srgbClr val="44546A"/>
              </a:solidFill>
            </a:endParaRPr>
          </a:p>
          <a:p>
            <a:pPr algn="just" defTabSz="3840350">
              <a:defRPr/>
            </a:pPr>
            <a:r>
              <a:rPr lang="en-AU" sz="3200" b="1" dirty="0">
                <a:solidFill>
                  <a:srgbClr val="44546A"/>
                </a:solidFill>
              </a:rPr>
              <a:t>University of Innsbruck</a:t>
            </a:r>
          </a:p>
          <a:p>
            <a:pPr defTabSz="3840350">
              <a:defRPr/>
            </a:pPr>
            <a:r>
              <a:rPr lang="en-AU" sz="3200" dirty="0">
                <a:solidFill>
                  <a:srgbClr val="44546A"/>
                </a:solidFill>
              </a:rPr>
              <a:t>Unit of Environmental Engineering</a:t>
            </a:r>
          </a:p>
          <a:p>
            <a:pPr defTabSz="3840350">
              <a:defRPr/>
            </a:pPr>
            <a:r>
              <a:rPr lang="en-AU" sz="3200" dirty="0">
                <a:solidFill>
                  <a:srgbClr val="6C788A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Umwelttechnik</a:t>
            </a:r>
            <a:r>
              <a:rPr lang="en-AU" sz="3200" dirty="0">
                <a:solidFill>
                  <a:srgbClr val="6C788A"/>
                </a:solidFill>
              </a:rPr>
              <a:t>.uibk.ac.at</a:t>
            </a:r>
          </a:p>
        </p:txBody>
      </p:sp>
      <p:sp>
        <p:nvSpPr>
          <p:cNvPr id="32" name="Textplatzhalter 30">
            <a:extLst>
              <a:ext uri="{FF2B5EF4-FFF2-40B4-BE49-F238E27FC236}">
                <a16:creationId xmlns:a16="http://schemas.microsoft.com/office/drawing/2014/main" id="{1C5F5CE6-3B00-4BAF-ABEE-17675DFC12D0}"/>
              </a:ext>
            </a:extLst>
          </p:cNvPr>
          <p:cNvSpPr txBox="1">
            <a:spLocks/>
          </p:cNvSpPr>
          <p:nvPr/>
        </p:nvSpPr>
        <p:spPr>
          <a:xfrm>
            <a:off x="8895354" y="4246436"/>
            <a:ext cx="27413946" cy="220594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Tx/>
              <a:buNone/>
              <a:defRPr sz="3600" b="0" i="0" kern="1200">
                <a:solidFill>
                  <a:schemeClr val="accent3">
                    <a:lumMod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en-US" sz="40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  <a:r>
              <a:rPr lang="en-US" sz="4000" dirty="0">
                <a:solidFill>
                  <a:srgbClr val="A5A5A5">
                    <a:lumMod val="75000"/>
                  </a:srgbClr>
                </a:solidFill>
              </a:rPr>
              <a:t> Unit of Environmental Engineering, University of Innsbruck, </a:t>
            </a:r>
            <a:r>
              <a:rPr lang="en-US" sz="4000" dirty="0" err="1">
                <a:solidFill>
                  <a:srgbClr val="A5A5A5">
                    <a:lumMod val="75000"/>
                  </a:srgbClr>
                </a:solidFill>
              </a:rPr>
              <a:t>Technikerstrasse</a:t>
            </a:r>
            <a:r>
              <a:rPr lang="en-US" sz="4000" dirty="0">
                <a:solidFill>
                  <a:srgbClr val="A5A5A5">
                    <a:lumMod val="75000"/>
                  </a:srgbClr>
                </a:solidFill>
              </a:rPr>
              <a:t> 13, 6020 Innsbruck, Austria</a:t>
            </a:r>
          </a:p>
          <a:p>
            <a:pPr defTabSz="3840350">
              <a:defRPr/>
            </a:pP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 Swiss Federal Institute </a:t>
            </a:r>
            <a:r>
              <a:rPr lang="de-DE" sz="4000" dirty="0" err="1">
                <a:solidFill>
                  <a:srgbClr val="A5A5A5">
                    <a:lumMod val="75000"/>
                  </a:srgbClr>
                </a:solidFill>
              </a:rPr>
              <a:t>of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 </a:t>
            </a:r>
            <a:r>
              <a:rPr lang="de-DE" sz="4000" dirty="0" err="1">
                <a:solidFill>
                  <a:srgbClr val="A5A5A5">
                    <a:lumMod val="75000"/>
                  </a:srgbClr>
                </a:solidFill>
              </a:rPr>
              <a:t>Aquatic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 Science &amp; Technology (EAWAG), </a:t>
            </a:r>
            <a:r>
              <a:rPr lang="de-DE" sz="4000" dirty="0" err="1">
                <a:solidFill>
                  <a:srgbClr val="A5A5A5">
                    <a:lumMod val="75000"/>
                  </a:srgbClr>
                </a:solidFill>
              </a:rPr>
              <a:t>Überlandstrasse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 133, 8600 Dübendorf, ZH, </a:t>
            </a:r>
            <a:r>
              <a:rPr lang="de-DE" sz="4000" dirty="0" err="1">
                <a:solidFill>
                  <a:srgbClr val="A5A5A5">
                    <a:lumMod val="75000"/>
                  </a:srgbClr>
                </a:solidFill>
              </a:rPr>
              <a:t>Switzerland</a:t>
            </a:r>
            <a:endParaRPr lang="de-DE" sz="4000" dirty="0">
              <a:solidFill>
                <a:srgbClr val="A5A5A5">
                  <a:lumMod val="75000"/>
                </a:srgbClr>
              </a:solidFill>
            </a:endParaRPr>
          </a:p>
        </p:txBody>
      </p:sp>
      <p:sp>
        <p:nvSpPr>
          <p:cNvPr id="33" name="Textplatzhalter 31">
            <a:extLst>
              <a:ext uri="{FF2B5EF4-FFF2-40B4-BE49-F238E27FC236}">
                <a16:creationId xmlns:a16="http://schemas.microsoft.com/office/drawing/2014/main" id="{55662B7F-DF9E-4287-981F-14A92C01E0F2}"/>
              </a:ext>
            </a:extLst>
          </p:cNvPr>
          <p:cNvSpPr txBox="1">
            <a:spLocks/>
          </p:cNvSpPr>
          <p:nvPr/>
        </p:nvSpPr>
        <p:spPr>
          <a:xfrm>
            <a:off x="8895354" y="3277313"/>
            <a:ext cx="28341044" cy="73026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Tx/>
              <a:buNone/>
              <a:defRPr sz="3600" b="0" i="0" kern="1200">
                <a:solidFill>
                  <a:schemeClr val="accent3">
                    <a:lumMod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Yannick Back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, Fabian Funke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, Peter M. Bach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, Joao P. Leitão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, Wolfgang Rauch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  <a:r>
              <a:rPr lang="de-DE" sz="4000" dirty="0">
                <a:solidFill>
                  <a:srgbClr val="A5A5A5">
                    <a:lumMod val="75000"/>
                  </a:srgbClr>
                </a:solidFill>
              </a:rPr>
              <a:t> and Manfred Kleidorfer</a:t>
            </a:r>
            <a:r>
              <a:rPr lang="de-DE" sz="40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</a:p>
        </p:txBody>
      </p:sp>
      <p:sp>
        <p:nvSpPr>
          <p:cNvPr id="34" name="Textplatzhalter 32">
            <a:extLst>
              <a:ext uri="{FF2B5EF4-FFF2-40B4-BE49-F238E27FC236}">
                <a16:creationId xmlns:a16="http://schemas.microsoft.com/office/drawing/2014/main" id="{C93DC3E9-D578-475E-9935-49957F2A5EB3}"/>
              </a:ext>
            </a:extLst>
          </p:cNvPr>
          <p:cNvSpPr txBox="1">
            <a:spLocks/>
          </p:cNvSpPr>
          <p:nvPr/>
        </p:nvSpPr>
        <p:spPr>
          <a:xfrm>
            <a:off x="8895354" y="451092"/>
            <a:ext cx="25737546" cy="161152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Tx/>
              <a:buNone/>
              <a:defRPr sz="8800" b="1" i="0" kern="1200">
                <a:solidFill>
                  <a:schemeClr val="accent3">
                    <a:lumMod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Tx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en-US" sz="7200" dirty="0">
                <a:solidFill>
                  <a:srgbClr val="A5A5A5">
                    <a:lumMod val="75000"/>
                  </a:srgbClr>
                </a:solidFill>
              </a:rPr>
              <a:t>Comparing urban sub-catchment delineation approaches for dynamic hydrological modelling</a:t>
            </a:r>
            <a:endParaRPr lang="de-DE" sz="7200" dirty="0">
              <a:solidFill>
                <a:srgbClr val="A5A5A5">
                  <a:lumMod val="75000"/>
                </a:srgbClr>
              </a:solidFill>
            </a:endParaRPr>
          </a:p>
        </p:txBody>
      </p:sp>
      <p:sp>
        <p:nvSpPr>
          <p:cNvPr id="39" name="Textplatzhalter 25">
            <a:extLst>
              <a:ext uri="{FF2B5EF4-FFF2-40B4-BE49-F238E27FC236}">
                <a16:creationId xmlns:a16="http://schemas.microsoft.com/office/drawing/2014/main" id="{6F1631DC-7BD6-4864-B979-A6A7A1A0F4ED}"/>
              </a:ext>
            </a:extLst>
          </p:cNvPr>
          <p:cNvSpPr txBox="1">
            <a:spLocks/>
          </p:cNvSpPr>
          <p:nvPr/>
        </p:nvSpPr>
        <p:spPr>
          <a:xfrm>
            <a:off x="41477623" y="12689424"/>
            <a:ext cx="9647961" cy="777600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840350">
              <a:defRPr/>
            </a:pPr>
            <a:r>
              <a:rPr lang="de-DE" sz="3600" dirty="0">
                <a:solidFill>
                  <a:prstClr val="white"/>
                </a:solidFill>
              </a:rPr>
              <a:t>REFERENCES</a:t>
            </a:r>
          </a:p>
        </p:txBody>
      </p:sp>
      <p:sp>
        <p:nvSpPr>
          <p:cNvPr id="40" name="Textplatzhalter 26">
            <a:extLst>
              <a:ext uri="{FF2B5EF4-FFF2-40B4-BE49-F238E27FC236}">
                <a16:creationId xmlns:a16="http://schemas.microsoft.com/office/drawing/2014/main" id="{A64ED4E4-3E83-4791-86A5-C805D9B4501E}"/>
              </a:ext>
            </a:extLst>
          </p:cNvPr>
          <p:cNvSpPr txBox="1">
            <a:spLocks/>
          </p:cNvSpPr>
          <p:nvPr/>
        </p:nvSpPr>
        <p:spPr>
          <a:xfrm>
            <a:off x="41466989" y="13464342"/>
            <a:ext cx="9581081" cy="3457080"/>
          </a:xfrm>
          <a:prstGeom prst="rect">
            <a:avLst/>
          </a:prstGeom>
        </p:spPr>
        <p:txBody>
          <a:bodyPr wrap="square" lIns="200015" tIns="200015" rIns="200015" bIns="200015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2"/>
                </a:solidFill>
                <a:latin typeface="Helvetica" pitchFamily="2" charset="0"/>
                <a:ea typeface="+mn-ea"/>
                <a:cs typeface="Times New Roman" pitchFamily="18" charset="0"/>
              </a:defRPr>
            </a:lvl1pPr>
            <a:lvl2pPr marL="1485825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2057297" indent="-571471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685916" indent="-628619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3143093" indent="-457177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5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5005" indent="-315005" algn="just" defTabSz="3840350">
              <a:defRPr/>
            </a:pPr>
            <a:r>
              <a:rPr lang="en-US" sz="3200" dirty="0">
                <a:solidFill>
                  <a:srgbClr val="44546A"/>
                </a:solidFill>
              </a:rPr>
              <a:t>Hiscock, O.H., Back, Y., </a:t>
            </a:r>
            <a:r>
              <a:rPr lang="en-US" sz="3200" dirty="0" err="1">
                <a:solidFill>
                  <a:srgbClr val="44546A"/>
                </a:solidFill>
              </a:rPr>
              <a:t>Kleidorfer</a:t>
            </a:r>
            <a:r>
              <a:rPr lang="en-US" sz="3200" dirty="0">
                <a:solidFill>
                  <a:srgbClr val="44546A"/>
                </a:solidFill>
              </a:rPr>
              <a:t>, M. et al. A GIS-based Land Cover Classification Approach Suitable for Fine‐scale Urban Water Management. Water </a:t>
            </a:r>
            <a:r>
              <a:rPr lang="en-US" sz="3200" dirty="0" err="1">
                <a:solidFill>
                  <a:srgbClr val="44546A"/>
                </a:solidFill>
              </a:rPr>
              <a:t>Resour</a:t>
            </a:r>
            <a:r>
              <a:rPr lang="en-US" sz="3200" dirty="0">
                <a:solidFill>
                  <a:srgbClr val="44546A"/>
                </a:solidFill>
              </a:rPr>
              <a:t> Manage 35, 1339–1352 (2021).</a:t>
            </a:r>
          </a:p>
          <a:p>
            <a:pPr marL="315005" indent="-315005" algn="just" defTabSz="3840350">
              <a:defRPr/>
            </a:pPr>
            <a:r>
              <a:rPr lang="en-US" sz="3200" dirty="0">
                <a:solidFill>
                  <a:srgbClr val="44546A"/>
                </a:solidFill>
              </a:rPr>
              <a:t>	</a:t>
            </a:r>
            <a:r>
              <a:rPr lang="en-US" sz="3200" dirty="0">
                <a:solidFill>
                  <a:srgbClr val="6C788A"/>
                </a:solidFill>
              </a:rPr>
              <a:t>https://doi.org/10.1007/s11269-021-02790-x</a:t>
            </a:r>
            <a:endParaRPr lang="de-DE" sz="3200" dirty="0">
              <a:solidFill>
                <a:srgbClr val="6C788A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B835908-6936-4C7E-A8F9-C6A43C4FB0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45" y="256881"/>
            <a:ext cx="7653658" cy="344696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8EB50B3-5A7E-44A3-B868-433BFBCC8F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4000" y="7966072"/>
            <a:ext cx="8376000" cy="3456000"/>
          </a:xfrm>
          <a:prstGeom prst="rect">
            <a:avLst/>
          </a:prstGeom>
        </p:spPr>
      </p:pic>
      <p:sp>
        <p:nvSpPr>
          <p:cNvPr id="19" name="Textplatzhalter 22">
            <a:extLst>
              <a:ext uri="{FF2B5EF4-FFF2-40B4-BE49-F238E27FC236}">
                <a16:creationId xmlns:a16="http://schemas.microsoft.com/office/drawing/2014/main" id="{8A842EB0-251A-4A99-B488-9053FD3494AA}"/>
              </a:ext>
            </a:extLst>
          </p:cNvPr>
          <p:cNvSpPr txBox="1">
            <a:spLocks/>
          </p:cNvSpPr>
          <p:nvPr/>
        </p:nvSpPr>
        <p:spPr>
          <a:xfrm>
            <a:off x="132352" y="7648801"/>
            <a:ext cx="23498995" cy="837577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40350">
              <a:defRPr/>
            </a:pPr>
            <a:r>
              <a:rPr lang="en-AU" sz="4400" dirty="0">
                <a:solidFill>
                  <a:sysClr val="window" lastClr="FFFFFF"/>
                </a:solidFill>
              </a:rPr>
              <a:t>GIS-based delineation </a:t>
            </a:r>
          </a:p>
        </p:txBody>
      </p:sp>
      <p:sp>
        <p:nvSpPr>
          <p:cNvPr id="21" name="Textplatzhalter 18">
            <a:extLst>
              <a:ext uri="{FF2B5EF4-FFF2-40B4-BE49-F238E27FC236}">
                <a16:creationId xmlns:a16="http://schemas.microsoft.com/office/drawing/2014/main" id="{874F368D-1667-4C71-82FE-A8758A3BBF1F}"/>
              </a:ext>
            </a:extLst>
          </p:cNvPr>
          <p:cNvSpPr txBox="1">
            <a:spLocks/>
          </p:cNvSpPr>
          <p:nvPr/>
        </p:nvSpPr>
        <p:spPr>
          <a:xfrm>
            <a:off x="24079200" y="7649909"/>
            <a:ext cx="15661593" cy="836470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40350">
              <a:defRPr/>
            </a:pPr>
            <a:r>
              <a:rPr lang="en-AU" sz="4400" dirty="0">
                <a:solidFill>
                  <a:sysClr val="window" lastClr="FFFFFF"/>
                </a:solidFill>
              </a:rPr>
              <a:t>NDVI-based Classification </a:t>
            </a:r>
          </a:p>
        </p:txBody>
      </p:sp>
      <p:sp>
        <p:nvSpPr>
          <p:cNvPr id="22" name="Textplatzhalter 20">
            <a:extLst>
              <a:ext uri="{FF2B5EF4-FFF2-40B4-BE49-F238E27FC236}">
                <a16:creationId xmlns:a16="http://schemas.microsoft.com/office/drawing/2014/main" id="{7025C513-1A5E-4906-BFC3-F5F38956A247}"/>
              </a:ext>
            </a:extLst>
          </p:cNvPr>
          <p:cNvSpPr txBox="1">
            <a:spLocks/>
          </p:cNvSpPr>
          <p:nvPr/>
        </p:nvSpPr>
        <p:spPr>
          <a:xfrm>
            <a:off x="132354" y="6645365"/>
            <a:ext cx="39608440" cy="838685"/>
          </a:xfrm>
          <a:prstGeom prst="rect">
            <a:avLst/>
          </a:prstGeom>
          <a:solidFill>
            <a:srgbClr val="0072BC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40350">
              <a:defRPr/>
            </a:pPr>
            <a:r>
              <a:rPr lang="de-DE" sz="4400" dirty="0"/>
              <a:t>Modelling Approach</a:t>
            </a:r>
            <a:endParaRPr lang="de-DE" sz="4000" dirty="0"/>
          </a:p>
        </p:txBody>
      </p:sp>
      <p:sp>
        <p:nvSpPr>
          <p:cNvPr id="23" name="Textplatzhalter 18">
            <a:extLst>
              <a:ext uri="{FF2B5EF4-FFF2-40B4-BE49-F238E27FC236}">
                <a16:creationId xmlns:a16="http://schemas.microsoft.com/office/drawing/2014/main" id="{38D0B042-9674-43C7-A68C-76246FBB8650}"/>
              </a:ext>
            </a:extLst>
          </p:cNvPr>
          <p:cNvSpPr txBox="1">
            <a:spLocks/>
          </p:cNvSpPr>
          <p:nvPr/>
        </p:nvSpPr>
        <p:spPr>
          <a:xfrm>
            <a:off x="24079199" y="17452839"/>
            <a:ext cx="15661593" cy="836470"/>
          </a:xfrm>
          <a:prstGeom prst="rect">
            <a:avLst/>
          </a:prstGeom>
          <a:solidFill>
            <a:srgbClr val="60A645"/>
          </a:solidFill>
          <a:ln>
            <a:noFill/>
          </a:ln>
        </p:spPr>
        <p:txBody>
          <a:bodyPr wrap="square" lIns="80007" tIns="80007" rIns="80007" bIns="80007" anchor="ctr" anchorCtr="0">
            <a:spAutoFit/>
          </a:bodyPr>
          <a:lstStyle>
            <a:lvl1pPr marL="0" indent="0" algn="l" defTabSz="43889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3565982" indent="-1371531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1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5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0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4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3926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37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2827" indent="-1097226" algn="l" defTabSz="43889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840350">
              <a:defRPr/>
            </a:pPr>
            <a:r>
              <a:rPr lang="en-AU" sz="4400" dirty="0">
                <a:solidFill>
                  <a:sysClr val="window" lastClr="FFFFFF"/>
                </a:solidFill>
              </a:rPr>
              <a:t>Hydrodynamic Modelling in SWMM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6E170D4-FDAF-45FA-96E7-4E733C518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199" y="19850066"/>
            <a:ext cx="15661594" cy="857279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00B1C942-5872-4E79-9103-DB19E289B0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05" y="8793904"/>
            <a:ext cx="23495741" cy="1977003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B17A7FF-5345-4B15-87D6-964B84574A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623" y="23833543"/>
            <a:ext cx="3857366" cy="458931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D37ACDF-ECF0-4885-83B7-923E23EF72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300" y="18694070"/>
            <a:ext cx="15657064" cy="972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87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222</Words>
  <Application>Microsoft Office PowerPoint</Application>
  <PresentationFormat>Benutzerdefiniert</PresentationFormat>
  <Paragraphs>23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Helvetica Light</vt:lpstr>
      <vt:lpstr>Times New Roman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Yannick Back</dc:creator>
  <cp:lastModifiedBy>Fabian Funke</cp:lastModifiedBy>
  <cp:revision>92</cp:revision>
  <dcterms:created xsi:type="dcterms:W3CDTF">2021-04-14T08:44:10Z</dcterms:created>
  <dcterms:modified xsi:type="dcterms:W3CDTF">2021-04-23T18:39:10Z</dcterms:modified>
</cp:coreProperties>
</file>