
<file path=[Content_Types].xml><?xml version="1.0" encoding="utf-8"?>
<Types xmlns="http://schemas.openxmlformats.org/package/2006/content-types">
  <Default Extension="avi" ContentType="video/x-msvideo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1" r:id="rId4"/>
    <p:sldMasterId id="2147483653" r:id="rId5"/>
  </p:sldMasterIdLst>
  <p:notesMasterIdLst>
    <p:notesMasterId r:id="rId25"/>
  </p:notesMasterIdLst>
  <p:sldIdLst>
    <p:sldId id="866" r:id="rId6"/>
    <p:sldId id="262" r:id="rId7"/>
    <p:sldId id="293" r:id="rId8"/>
    <p:sldId id="389" r:id="rId9"/>
    <p:sldId id="263" r:id="rId10"/>
    <p:sldId id="859" r:id="rId11"/>
    <p:sldId id="291" r:id="rId12"/>
    <p:sldId id="783" r:id="rId13"/>
    <p:sldId id="861" r:id="rId14"/>
    <p:sldId id="864" r:id="rId15"/>
    <p:sldId id="258" r:id="rId16"/>
    <p:sldId id="287" r:id="rId17"/>
    <p:sldId id="274" r:id="rId18"/>
    <p:sldId id="868" r:id="rId19"/>
    <p:sldId id="865" r:id="rId20"/>
    <p:sldId id="862" r:id="rId21"/>
    <p:sldId id="863" r:id="rId22"/>
    <p:sldId id="858" r:id="rId23"/>
    <p:sldId id="785" r:id="rId2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D31EDAB-6FFA-49D0-BAB3-79D307C58FDE}">
          <p14:sldIdLst>
            <p14:sldId id="866"/>
            <p14:sldId id="262"/>
            <p14:sldId id="293"/>
            <p14:sldId id="389"/>
            <p14:sldId id="263"/>
            <p14:sldId id="859"/>
            <p14:sldId id="291"/>
            <p14:sldId id="783"/>
            <p14:sldId id="861"/>
            <p14:sldId id="864"/>
            <p14:sldId id="258"/>
            <p14:sldId id="287"/>
            <p14:sldId id="274"/>
            <p14:sldId id="868"/>
            <p14:sldId id="865"/>
            <p14:sldId id="862"/>
            <p14:sldId id="863"/>
            <p14:sldId id="858"/>
            <p14:sldId id="78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030"/>
    <a:srgbClr val="2A3079"/>
    <a:srgbClr val="E54425"/>
    <a:srgbClr val="AB8144"/>
    <a:srgbClr val="D6DADD"/>
    <a:srgbClr val="DF491B"/>
    <a:srgbClr val="1C99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43" autoAdjust="0"/>
    <p:restoredTop sz="93817" autoAdjust="0"/>
  </p:normalViewPr>
  <p:slideViewPr>
    <p:cSldViewPr snapToGrid="0">
      <p:cViewPr varScale="1">
        <p:scale>
          <a:sx n="80" d="100"/>
          <a:sy n="80" d="100"/>
        </p:scale>
        <p:origin x="48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1D995B7-2179-6E42-8611-B9C4A2842559}" type="datetimeFigureOut">
              <a:rPr lang="nb-NO" smtClean="0"/>
              <a:t>23.04.2021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6019E-A4CC-044D-B4A9-4A22B3C575F1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7415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6019E-A4CC-044D-B4A9-4A22B3C575F1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3221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put an </a:t>
            </a:r>
            <a:r>
              <a:rPr lang="en-US" dirty="0" err="1"/>
              <a:t>colorbar</a:t>
            </a:r>
            <a:r>
              <a:rPr lang="en-US" dirty="0"/>
              <a:t> for the pressure!.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169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do we split the domain? 1. It is easier to compute and postprocess for smaller areas. 2 The horizontal flow is very limited as shown in the movie. Thus it won’t hurt the modelling at all!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5455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put an </a:t>
            </a:r>
            <a:r>
              <a:rPr lang="en-US" dirty="0" err="1"/>
              <a:t>colorbar</a:t>
            </a:r>
            <a:r>
              <a:rPr lang="en-US" dirty="0"/>
              <a:t> for the pressure!.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9236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to put an </a:t>
            </a:r>
            <a:r>
              <a:rPr lang="en-US" dirty="0" err="1"/>
              <a:t>colorbar</a:t>
            </a:r>
            <a:r>
              <a:rPr lang="en-US" dirty="0"/>
              <a:t> for the pressure!.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A01B3C1-717C-934F-A904-A4084379C404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644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use </a:t>
            </a:r>
            <a:r>
              <a:rPr lang="en-US" dirty="0" err="1"/>
              <a:t>characterist</a:t>
            </a:r>
            <a:r>
              <a:rPr lang="en-US" dirty="0"/>
              <a:t> timescale that doesn’t include background porosity. Then it is about 1 year and it take about 1year *0.15=1.8month for the fluid channel development in reference model.  the </a:t>
            </a:r>
            <a:r>
              <a:rPr lang="en-US" dirty="0" err="1"/>
              <a:t>The</a:t>
            </a:r>
            <a:r>
              <a:rPr lang="en-US" dirty="0"/>
              <a:t> bulk viscosity 1e14 could also change. If it increase by 10 time (while k reduce by 10), we still have compaction length of 300m. Then time scale is ~ 10year. </a:t>
            </a:r>
            <a:r>
              <a:rPr lang="en-US" dirty="0" err="1"/>
              <a:t>Nondimensiontal</a:t>
            </a:r>
            <a:r>
              <a:rPr lang="en-US" dirty="0"/>
              <a:t> length and time scale is 1 and phi0=0.1 (or background porosity).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56019E-A4CC-044D-B4A9-4A22B3C575F1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0460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0047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Konik Logo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8618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ik Logo 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70263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FE2014 – to kolonner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886884" y="6491343"/>
            <a:ext cx="903816" cy="1641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A95D4-B2CE-0D4B-9F44-7E18C700A04D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999989" y="6470825"/>
            <a:ext cx="288032" cy="1641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C89435-20BE-804C-BC15-D78D463BDF4E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idx="1" hasCustomPrompt="1"/>
          </p:nvPr>
        </p:nvSpPr>
        <p:spPr bwMode="auto">
          <a:xfrm>
            <a:off x="886883" y="1925069"/>
            <a:ext cx="5305128" cy="4312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</p:txBody>
      </p:sp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6884" y="476673"/>
            <a:ext cx="10843683" cy="1124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idx="13" hasCustomPrompt="1"/>
          </p:nvPr>
        </p:nvSpPr>
        <p:spPr bwMode="auto">
          <a:xfrm>
            <a:off x="6384032" y="1916832"/>
            <a:ext cx="5305128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</p:txBody>
      </p:sp>
    </p:spTree>
    <p:extLst>
      <p:ext uri="{BB962C8B-B14F-4D97-AF65-F5344CB8AC3E}">
        <p14:creationId xmlns:p14="http://schemas.microsoft.com/office/powerpoint/2010/main" val="3489610746"/>
      </p:ext>
    </p:extLst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FE2014 – 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noProof="0" dirty="0"/>
              <a:t>Click to edit Master text styles</a:t>
            </a:r>
          </a:p>
          <a:p>
            <a:pPr lvl="1"/>
            <a:r>
              <a:rPr lang="nb-NO" noProof="0" dirty="0"/>
              <a:t>Second level</a:t>
            </a:r>
          </a:p>
          <a:p>
            <a:pPr lvl="2"/>
            <a:r>
              <a:rPr lang="nb-NO" noProof="0" dirty="0"/>
              <a:t>Third level</a:t>
            </a:r>
          </a:p>
          <a:p>
            <a:pPr lvl="3"/>
            <a:r>
              <a:rPr lang="nb-NO" noProof="0" dirty="0"/>
              <a:t>Fourth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86884" y="6491343"/>
            <a:ext cx="903816" cy="1641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364068" y="4559300"/>
            <a:ext cx="184731" cy="237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945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996813" y="6461300"/>
            <a:ext cx="288032" cy="1641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6884" y="476673"/>
            <a:ext cx="10843683" cy="11240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129410033"/>
      </p:ext>
    </p:extLst>
  </p:cSld>
  <p:clrMapOvr>
    <a:masterClrMapping/>
  </p:clrMapOvr>
  <p:transition spd="slow">
    <p:fade thruBlk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5999989" y="6297463"/>
            <a:ext cx="288032" cy="49237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>
                <a:solidFill>
                  <a:srgbClr val="000000"/>
                </a:solidFill>
              </a:rPr>
              <a:t>Figure </a:t>
            </a:r>
            <a:fld id="{FD20ABE3-E89A-43DC-837A-83B25B1D6E6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1819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t Text p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7A655A-07E7-FB4B-A8B4-D9CDA64003FD}"/>
              </a:ext>
            </a:extLst>
          </p:cNvPr>
          <p:cNvCxnSpPr>
            <a:cxnSpLocks/>
          </p:cNvCxnSpPr>
          <p:nvPr userDrawn="1"/>
        </p:nvCxnSpPr>
        <p:spPr>
          <a:xfrm flipV="1">
            <a:off x="1022267" y="296426"/>
            <a:ext cx="0" cy="187089"/>
          </a:xfrm>
          <a:prstGeom prst="line">
            <a:avLst/>
          </a:prstGeom>
          <a:ln w="9525">
            <a:solidFill>
              <a:srgbClr val="DF4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97202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ndart Text pag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67A655A-07E7-FB4B-A8B4-D9CDA64003FD}"/>
              </a:ext>
            </a:extLst>
          </p:cNvPr>
          <p:cNvCxnSpPr>
            <a:cxnSpLocks/>
          </p:cNvCxnSpPr>
          <p:nvPr userDrawn="1"/>
        </p:nvCxnSpPr>
        <p:spPr>
          <a:xfrm flipV="1">
            <a:off x="1022267" y="296426"/>
            <a:ext cx="0" cy="187089"/>
          </a:xfrm>
          <a:prstGeom prst="line">
            <a:avLst/>
          </a:prstGeom>
          <a:ln w="9525">
            <a:solidFill>
              <a:srgbClr val="DF4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477195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452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FE2014 – standar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886885" y="6491347"/>
            <a:ext cx="903815" cy="6461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8" name="TekstSylinder 7"/>
          <p:cNvSpPr txBox="1"/>
          <p:nvPr userDrawn="1"/>
        </p:nvSpPr>
        <p:spPr>
          <a:xfrm>
            <a:off x="364072" y="4559300"/>
            <a:ext cx="184731" cy="2377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nb-NO" sz="945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5996812" y="6532498"/>
            <a:ext cx="288033" cy="64614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24E951-C4DC-404A-87C4-647CE792C832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86884" y="476677"/>
            <a:ext cx="10843682" cy="11240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47348503"/>
      </p:ext>
    </p:extLst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.emf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1DBA249-DF9D-424E-8DDB-C9919F193024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-119922" y="0"/>
            <a:ext cx="12311922" cy="6925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1059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2" r:id="rId2"/>
    <p:sldLayoutId id="2147483650" r:id="rId3"/>
    <p:sldLayoutId id="2147483669" r:id="rId4"/>
    <p:sldLayoutId id="2147483670" r:id="rId5"/>
    <p:sldLayoutId id="2147483673" r:id="rId6"/>
    <p:sldLayoutId id="2147483675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5972A62-3AE9-4242-BC24-BC147F8F80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04862" y="296768"/>
            <a:ext cx="193016" cy="169938"/>
          </a:xfrm>
          <a:prstGeom prst="rect">
            <a:avLst/>
          </a:prstGeom>
        </p:spPr>
      </p:pic>
      <p:sp>
        <p:nvSpPr>
          <p:cNvPr id="7" name="Plassholder for tekst 10">
            <a:extLst>
              <a:ext uri="{FF2B5EF4-FFF2-40B4-BE49-F238E27FC236}">
                <a16:creationId xmlns:a16="http://schemas.microsoft.com/office/drawing/2014/main" id="{493A7F77-0999-234E-BA13-DF1C10B86D40}"/>
              </a:ext>
            </a:extLst>
          </p:cNvPr>
          <p:cNvSpPr txBox="1">
            <a:spLocks/>
          </p:cNvSpPr>
          <p:nvPr userDrawn="1"/>
        </p:nvSpPr>
        <p:spPr>
          <a:xfrm>
            <a:off x="1002740" y="296768"/>
            <a:ext cx="712052" cy="2549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6588B6E-B40F-2345-B596-FDA6746BF5EF}" type="slidenum">
              <a:rPr lang="nb-NO" sz="1000" smtClean="0">
                <a:solidFill>
                  <a:srgbClr val="DF491B"/>
                </a:solidFill>
              </a:rPr>
              <a:pPr/>
              <a:t>‹#›</a:t>
            </a:fld>
            <a:endParaRPr lang="nb-NO" sz="1000">
              <a:solidFill>
                <a:srgbClr val="DF491B"/>
              </a:solidFill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0119B38-6A05-F740-A972-AFC21B86C5A1}"/>
              </a:ext>
            </a:extLst>
          </p:cNvPr>
          <p:cNvCxnSpPr>
            <a:cxnSpLocks/>
          </p:cNvCxnSpPr>
          <p:nvPr userDrawn="1"/>
        </p:nvCxnSpPr>
        <p:spPr>
          <a:xfrm flipV="1">
            <a:off x="1022267" y="296426"/>
            <a:ext cx="0" cy="187089"/>
          </a:xfrm>
          <a:prstGeom prst="line">
            <a:avLst/>
          </a:prstGeom>
          <a:ln w="9525">
            <a:solidFill>
              <a:srgbClr val="DF4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722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76" r:id="rId2"/>
    <p:sldLayoutId id="2147483678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emf"/><Relationship Id="rId7" Type="http://schemas.openxmlformats.org/officeDocument/2006/relationships/image" Target="../media/image7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11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.emf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.jpeg"/><Relationship Id="rId5" Type="http://schemas.openxmlformats.org/officeDocument/2006/relationships/image" Target="../media/image19.png"/><Relationship Id="rId4" Type="http://schemas.openxmlformats.org/officeDocument/2006/relationships/image" Target="../media/image18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slide" Target="slide17.xml"/><Relationship Id="rId3" Type="http://schemas.openxmlformats.org/officeDocument/2006/relationships/image" Target="../media/image22.png"/><Relationship Id="rId7" Type="http://schemas.openxmlformats.org/officeDocument/2006/relationships/image" Target="../media/image252.png"/><Relationship Id="rId12" Type="http://schemas.openxmlformats.org/officeDocument/2006/relationships/image" Target="../media/image30.png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svg"/><Relationship Id="rId11" Type="http://schemas.openxmlformats.org/officeDocument/2006/relationships/image" Target="../media/image29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svg"/><Relationship Id="rId9" Type="http://schemas.openxmlformats.org/officeDocument/2006/relationships/image" Target="../media/image2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video" Target="../media/media1.avi"/><Relationship Id="rId7" Type="http://schemas.openxmlformats.org/officeDocument/2006/relationships/notesSlide" Target="../notesSlides/notesSlide4.xml"/><Relationship Id="rId2" Type="http://schemas.microsoft.com/office/2007/relationships/media" Target="../media/media1.avi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5.xml"/><Relationship Id="rId5" Type="http://schemas.openxmlformats.org/officeDocument/2006/relationships/video" Target="../media/media2.avi"/><Relationship Id="rId10" Type="http://schemas.openxmlformats.org/officeDocument/2006/relationships/image" Target="../media/image34.jpg"/><Relationship Id="rId4" Type="http://schemas.microsoft.com/office/2007/relationships/media" Target="../media/media2.avi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slide" Target="slide14.xml"/><Relationship Id="rId5" Type="http://schemas.openxmlformats.org/officeDocument/2006/relationships/image" Target="../media/image38.png"/><Relationship Id="rId10" Type="http://schemas.openxmlformats.org/officeDocument/2006/relationships/image" Target="../media/image43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0.png"/><Relationship Id="rId5" Type="http://schemas.openxmlformats.org/officeDocument/2006/relationships/image" Target="../media/image410.png"/><Relationship Id="rId4" Type="http://schemas.openxmlformats.org/officeDocument/2006/relationships/image" Target="../media/image40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48.png"/><Relationship Id="rId2" Type="http://schemas.microsoft.com/office/2007/relationships/media" Target="../media/media3.avi"/><Relationship Id="rId1" Type="http://schemas.openxmlformats.org/officeDocument/2006/relationships/video" Target="NULL" TargetMode="Externa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s://meetingorganizer.copernicus.org/EGU21/EGU21-8341.html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1.png"/><Relationship Id="rId3" Type="http://schemas.openxmlformats.org/officeDocument/2006/relationships/image" Target="../media/image22.png"/><Relationship Id="rId7" Type="http://schemas.openxmlformats.org/officeDocument/2006/relationships/image" Target="../media/image25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00.png"/><Relationship Id="rId7" Type="http://schemas.openxmlformats.org/officeDocument/2006/relationships/image" Target="../media/image250.png"/><Relationship Id="rId12" Type="http://schemas.openxmlformats.org/officeDocument/2006/relationships/image" Target="../media/image29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0.png"/><Relationship Id="rId11" Type="http://schemas.openxmlformats.org/officeDocument/2006/relationships/image" Target="../media/image280.png"/><Relationship Id="rId5" Type="http://schemas.openxmlformats.org/officeDocument/2006/relationships/image" Target="../media/image240.png"/><Relationship Id="rId10" Type="http://schemas.openxmlformats.org/officeDocument/2006/relationships/image" Target="../media/image430.png"/><Relationship Id="rId4" Type="http://schemas.openxmlformats.org/officeDocument/2006/relationships/image" Target="../media/image390.png"/><Relationship Id="rId9" Type="http://schemas.openxmlformats.org/officeDocument/2006/relationships/image" Target="../media/image270.png"/><Relationship Id="rId14" Type="http://schemas.openxmlformats.org/officeDocument/2006/relationships/image" Target="../media/image31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0.png"/><Relationship Id="rId7" Type="http://schemas.openxmlformats.org/officeDocument/2006/relationships/image" Target="../media/image35.png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20.png"/><Relationship Id="rId5" Type="http://schemas.openxmlformats.org/officeDocument/2006/relationships/image" Target="../media/image3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video" Target="../media/media4.avi"/><Relationship Id="rId2" Type="http://schemas.microsoft.com/office/2007/relationships/media" Target="../media/media4.avi"/><Relationship Id="rId1" Type="http://schemas.openxmlformats.org/officeDocument/2006/relationships/tags" Target="../tags/tag2.xml"/><Relationship Id="rId6" Type="http://schemas.openxmlformats.org/officeDocument/2006/relationships/image" Target="../media/image34.jpg"/><Relationship Id="rId5" Type="http://schemas.openxmlformats.org/officeDocument/2006/relationships/image" Target="../media/image51.png"/><Relationship Id="rId4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ssholder for tekst 8">
            <a:extLst>
              <a:ext uri="{FF2B5EF4-FFF2-40B4-BE49-F238E27FC236}">
                <a16:creationId xmlns:a16="http://schemas.microsoft.com/office/drawing/2014/main" id="{DC902BEC-5537-8447-9981-497F5C8E4CE7}"/>
              </a:ext>
            </a:extLst>
          </p:cNvPr>
          <p:cNvSpPr txBox="1">
            <a:spLocks/>
          </p:cNvSpPr>
          <p:nvPr/>
        </p:nvSpPr>
        <p:spPr>
          <a:xfrm>
            <a:off x="406274" y="1465562"/>
            <a:ext cx="8356722" cy="117185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txBody>
          <a:bodyPr anchor="b" anchorCtr="0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nb-NO" sz="3200" kern="1200" dirty="0">
                <a:solidFill>
                  <a:schemeClr val="bg1"/>
                </a:solidFill>
                <a:latin typeface="Titillium Web" pitchFamily="2" charset="77"/>
                <a:ea typeface="Roboto" panose="02000000000000000000" pitchFamily="2" charset="0"/>
                <a:cs typeface="Roboto" panose="02000000000000000000" pitchFamily="2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dirty="0"/>
              <a:t>Modelling channelized fluid flow with </a:t>
            </a:r>
            <a:r>
              <a:rPr lang="en-US" dirty="0" err="1"/>
              <a:t>viscoplastic</a:t>
            </a:r>
            <a:r>
              <a:rPr lang="en-US" dirty="0"/>
              <a:t> deformation in porous media</a:t>
            </a:r>
            <a:endParaRPr lang="nb-NO" dirty="0"/>
          </a:p>
        </p:txBody>
      </p:sp>
      <p:sp>
        <p:nvSpPr>
          <p:cNvPr id="15" name="Plassholder for tekst 10">
            <a:extLst>
              <a:ext uri="{FF2B5EF4-FFF2-40B4-BE49-F238E27FC236}">
                <a16:creationId xmlns:a16="http://schemas.microsoft.com/office/drawing/2014/main" id="{806E35D1-2E50-1741-BDA1-5E56D505771E}"/>
              </a:ext>
            </a:extLst>
          </p:cNvPr>
          <p:cNvSpPr txBox="1">
            <a:spLocks/>
          </p:cNvSpPr>
          <p:nvPr/>
        </p:nvSpPr>
        <p:spPr>
          <a:xfrm>
            <a:off x="2718760" y="1067991"/>
            <a:ext cx="1392132" cy="549275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itillium Web" pitchFamily="2" charset="77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200" dirty="0">
                <a:solidFill>
                  <a:srgbClr val="FFFFFF"/>
                </a:solidFill>
              </a:rPr>
              <a:t>Forskning for en  bedre fremtid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F486A5B-1F40-D342-8681-328BD59A5C35}"/>
              </a:ext>
            </a:extLst>
          </p:cNvPr>
          <p:cNvCxnSpPr>
            <a:cxnSpLocks/>
          </p:cNvCxnSpPr>
          <p:nvPr/>
        </p:nvCxnSpPr>
        <p:spPr>
          <a:xfrm flipV="1">
            <a:off x="2654258" y="806510"/>
            <a:ext cx="0" cy="611500"/>
          </a:xfrm>
          <a:prstGeom prst="line">
            <a:avLst/>
          </a:prstGeom>
          <a:ln w="9525">
            <a:solidFill>
              <a:srgbClr val="DF4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010AA420-8AF4-654F-89D6-3B2CFF5C7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019" y="759213"/>
            <a:ext cx="692299" cy="609524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4DA4C8C-E7C5-9A4E-BB20-7DF7316F4447}"/>
              </a:ext>
            </a:extLst>
          </p:cNvPr>
          <p:cNvCxnSpPr>
            <a:cxnSpLocks/>
          </p:cNvCxnSpPr>
          <p:nvPr/>
        </p:nvCxnSpPr>
        <p:spPr>
          <a:xfrm flipV="1">
            <a:off x="4388465" y="806510"/>
            <a:ext cx="0" cy="611500"/>
          </a:xfrm>
          <a:prstGeom prst="line">
            <a:avLst/>
          </a:prstGeom>
          <a:ln w="9525">
            <a:solidFill>
              <a:srgbClr val="DF4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7AF620-BB73-2749-90B8-C95F5A60B805}"/>
              </a:ext>
            </a:extLst>
          </p:cNvPr>
          <p:cNvCxnSpPr>
            <a:cxnSpLocks/>
          </p:cNvCxnSpPr>
          <p:nvPr/>
        </p:nvCxnSpPr>
        <p:spPr>
          <a:xfrm flipV="1">
            <a:off x="6457839" y="806510"/>
            <a:ext cx="0" cy="611500"/>
          </a:xfrm>
          <a:prstGeom prst="line">
            <a:avLst/>
          </a:prstGeom>
          <a:ln w="9525">
            <a:solidFill>
              <a:srgbClr val="DF49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Plassholder for tekst 10">
            <a:extLst>
              <a:ext uri="{FF2B5EF4-FFF2-40B4-BE49-F238E27FC236}">
                <a16:creationId xmlns:a16="http://schemas.microsoft.com/office/drawing/2014/main" id="{25B31704-49DF-4E8B-B090-61CE448C100A}"/>
              </a:ext>
            </a:extLst>
          </p:cNvPr>
          <p:cNvSpPr txBox="1">
            <a:spLocks/>
          </p:cNvSpPr>
          <p:nvPr/>
        </p:nvSpPr>
        <p:spPr>
          <a:xfrm>
            <a:off x="4431018" y="1067991"/>
            <a:ext cx="1749237" cy="549275"/>
          </a:xfrm>
          <a:prstGeom prst="rect">
            <a:avLst/>
          </a:prstGeom>
        </p:spPr>
        <p:txBody>
          <a:bodyPr anchor="t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Titillium Web" pitchFamily="2" charset="77"/>
                <a:ea typeface="Roboto Light" panose="02000000000000000000" pitchFamily="2" charset="0"/>
                <a:cs typeface="Roboto Light" panose="02000000000000000000" pitchFamily="2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3200" kern="1200">
                <a:solidFill>
                  <a:schemeClr val="bg1"/>
                </a:solidFill>
                <a:latin typeface="Roboto Light" panose="02000000000000000000" pitchFamily="2" charset="0"/>
                <a:ea typeface="Roboto Light" panose="02000000000000000000" pitchFamily="2" charset="0"/>
                <a:cs typeface="Roboto Light" panose="02000000000000000000" pitchFamily="2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nb-NO" sz="1200" dirty="0" err="1">
                <a:solidFill>
                  <a:srgbClr val="FFFFFF"/>
                </a:solidFill>
                <a:latin typeface="Titillium Web"/>
              </a:rPr>
              <a:t>Flow</a:t>
            </a:r>
            <a:r>
              <a:rPr lang="nb-NO" sz="1200" dirty="0">
                <a:solidFill>
                  <a:srgbClr val="FFFFFF"/>
                </a:solidFill>
                <a:latin typeface="Titillium Web"/>
              </a:rPr>
              <a:t> and </a:t>
            </a:r>
            <a:r>
              <a:rPr lang="nb-NO" sz="1200" dirty="0" err="1">
                <a:solidFill>
                  <a:srgbClr val="FFFFFF"/>
                </a:solidFill>
                <a:latin typeface="Titillium Web"/>
              </a:rPr>
              <a:t>Environmental</a:t>
            </a:r>
            <a:r>
              <a:rPr lang="nb-NO" sz="1200" dirty="0">
                <a:solidFill>
                  <a:srgbClr val="FFFFFF"/>
                </a:solidFill>
                <a:latin typeface="Titillium Web"/>
              </a:rPr>
              <a:t> </a:t>
            </a:r>
            <a:r>
              <a:rPr lang="nb-NO" sz="1200" dirty="0" err="1">
                <a:solidFill>
                  <a:srgbClr val="FFFFFF"/>
                </a:solidFill>
                <a:latin typeface="Titillium Web"/>
              </a:rPr>
              <a:t>Technologty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BE7A8A2-9472-49A0-95E4-EACB84B2FC58}"/>
              </a:ext>
            </a:extLst>
          </p:cNvPr>
          <p:cNvSpPr/>
          <p:nvPr/>
        </p:nvSpPr>
        <p:spPr>
          <a:xfrm>
            <a:off x="556259" y="2618007"/>
            <a:ext cx="6534497" cy="333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9969" algn="ctr">
              <a:lnSpc>
                <a:spcPct val="120000"/>
              </a:lnSpc>
              <a:spcAft>
                <a:spcPts val="367"/>
              </a:spcAft>
            </a:pPr>
            <a:r>
              <a:rPr lang="en-CA" sz="1400" b="1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Lawrence Hongliang Wang  Viktoriya Yarushina, Yury Podladchikov, Magnus Wangen</a:t>
            </a:r>
            <a:endParaRPr lang="en-US" sz="1400" b="1" dirty="0">
              <a:solidFill>
                <a:schemeClr val="bg1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FAB35B4-3D41-42F3-B538-D1FEA3FCA2C3}"/>
              </a:ext>
            </a:extLst>
          </p:cNvPr>
          <p:cNvSpPr/>
          <p:nvPr/>
        </p:nvSpPr>
        <p:spPr>
          <a:xfrm>
            <a:off x="6735424" y="924515"/>
            <a:ext cx="5616716" cy="985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19969" algn="ctr">
              <a:lnSpc>
                <a:spcPct val="120000"/>
              </a:lnSpc>
              <a:spcAft>
                <a:spcPts val="367"/>
              </a:spcAft>
            </a:pPr>
            <a:r>
              <a:rPr lang="en-CA" sz="14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CA" sz="12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Department of </a:t>
            </a:r>
            <a:r>
              <a:rPr lang="en-CA" sz="1200" dirty="0" err="1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Reservo</a:t>
            </a:r>
            <a:r>
              <a:rPr lang="nb-NO" altLang="zh-CN" sz="12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i</a:t>
            </a:r>
            <a:r>
              <a:rPr lang="en-CA" sz="12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r technology, Institute of Energy Technology, Norway,</a:t>
            </a:r>
          </a:p>
          <a:p>
            <a:pPr indent="119969" algn="ctr">
              <a:lnSpc>
                <a:spcPct val="120000"/>
              </a:lnSpc>
              <a:spcAft>
                <a:spcPts val="367"/>
              </a:spcAft>
            </a:pPr>
            <a:r>
              <a:rPr lang="en-US" sz="12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University of Lausanne, Institute of Earth Sciences, Lausanne, Switzerland </a:t>
            </a:r>
            <a:endParaRPr lang="en-CA" sz="1200" dirty="0">
              <a:solidFill>
                <a:schemeClr val="bg1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119969" algn="ctr">
              <a:lnSpc>
                <a:spcPct val="120000"/>
              </a:lnSpc>
              <a:spcAft>
                <a:spcPts val="367"/>
              </a:spcAft>
            </a:pPr>
            <a:r>
              <a:rPr lang="en-CA" b="1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30" name="Rechteck 15">
            <a:hlinkClick r:id="" action="ppaction://noaction"/>
            <a:extLst>
              <a:ext uri="{FF2B5EF4-FFF2-40B4-BE49-F238E27FC236}">
                <a16:creationId xmlns:a16="http://schemas.microsoft.com/office/drawing/2014/main" id="{3E4F828E-E9CC-45ED-BBB5-F2AE3BCF54E1}"/>
              </a:ext>
            </a:extLst>
          </p:cNvPr>
          <p:cNvSpPr/>
          <p:nvPr/>
        </p:nvSpPr>
        <p:spPr>
          <a:xfrm>
            <a:off x="1050044" y="155322"/>
            <a:ext cx="1751391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 Introduction</a:t>
            </a:r>
          </a:p>
        </p:txBody>
      </p:sp>
      <p:sp>
        <p:nvSpPr>
          <p:cNvPr id="31" name="Rechteck 15">
            <a:hlinkClick r:id="" action="ppaction://noaction"/>
            <a:extLst>
              <a:ext uri="{FF2B5EF4-FFF2-40B4-BE49-F238E27FC236}">
                <a16:creationId xmlns:a16="http://schemas.microsoft.com/office/drawing/2014/main" id="{3FAF5222-881D-47D0-8108-EF21F91AB28B}"/>
              </a:ext>
            </a:extLst>
          </p:cNvPr>
          <p:cNvSpPr/>
          <p:nvPr/>
        </p:nvSpPr>
        <p:spPr>
          <a:xfrm>
            <a:off x="3106000" y="165320"/>
            <a:ext cx="1751391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Mechanism</a:t>
            </a:r>
          </a:p>
        </p:txBody>
      </p:sp>
      <p:sp>
        <p:nvSpPr>
          <p:cNvPr id="32" name="Rechteck 15">
            <a:hlinkClick r:id="" action="ppaction://noaction"/>
            <a:extLst>
              <a:ext uri="{FF2B5EF4-FFF2-40B4-BE49-F238E27FC236}">
                <a16:creationId xmlns:a16="http://schemas.microsoft.com/office/drawing/2014/main" id="{8137F556-9E46-4D78-86B4-09B9A2B7931A}"/>
              </a:ext>
            </a:extLst>
          </p:cNvPr>
          <p:cNvSpPr/>
          <p:nvPr/>
        </p:nvSpPr>
        <p:spPr>
          <a:xfrm>
            <a:off x="5160188" y="177306"/>
            <a:ext cx="1751391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Method</a:t>
            </a:r>
          </a:p>
        </p:txBody>
      </p:sp>
      <p:sp>
        <p:nvSpPr>
          <p:cNvPr id="33" name="Rechteck 15">
            <a:hlinkClick r:id="" action="ppaction://noaction"/>
            <a:extLst>
              <a:ext uri="{FF2B5EF4-FFF2-40B4-BE49-F238E27FC236}">
                <a16:creationId xmlns:a16="http://schemas.microsoft.com/office/drawing/2014/main" id="{CCE89335-F8A0-4C52-86FB-1282CFD12F96}"/>
              </a:ext>
            </a:extLst>
          </p:cNvPr>
          <p:cNvSpPr/>
          <p:nvPr/>
        </p:nvSpPr>
        <p:spPr>
          <a:xfrm>
            <a:off x="7200227" y="165320"/>
            <a:ext cx="1751391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effectLst>
            <a:softEdge rad="127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Result</a:t>
            </a:r>
          </a:p>
        </p:txBody>
      </p:sp>
      <p:sp>
        <p:nvSpPr>
          <p:cNvPr id="34" name="Rechteck 15">
            <a:hlinkClick r:id="" action="ppaction://noaction"/>
            <a:extLst>
              <a:ext uri="{FF2B5EF4-FFF2-40B4-BE49-F238E27FC236}">
                <a16:creationId xmlns:a16="http://schemas.microsoft.com/office/drawing/2014/main" id="{8DFFADD9-C115-45B9-ADD6-A85C94951F0B}"/>
              </a:ext>
            </a:extLst>
          </p:cNvPr>
          <p:cNvSpPr/>
          <p:nvPr/>
        </p:nvSpPr>
        <p:spPr>
          <a:xfrm>
            <a:off x="9258296" y="155322"/>
            <a:ext cx="1751391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Conclusion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29EB7DA-350F-4E01-82CB-7FE37FEAE0DD}"/>
              </a:ext>
            </a:extLst>
          </p:cNvPr>
          <p:cNvSpPr/>
          <p:nvPr/>
        </p:nvSpPr>
        <p:spPr>
          <a:xfrm>
            <a:off x="1048812" y="3368216"/>
            <a:ext cx="1922207" cy="3191107"/>
          </a:xfrm>
          <a:prstGeom prst="roundRect">
            <a:avLst>
              <a:gd name="adj" fmla="val 12703"/>
            </a:avLst>
          </a:pr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AC374D32-753B-4D4E-B5EA-35A25A08DEFF}"/>
              </a:ext>
            </a:extLst>
          </p:cNvPr>
          <p:cNvSpPr/>
          <p:nvPr/>
        </p:nvSpPr>
        <p:spPr>
          <a:xfrm>
            <a:off x="3244399" y="3375587"/>
            <a:ext cx="1922207" cy="3191107"/>
          </a:xfrm>
          <a:prstGeom prst="roundRect">
            <a:avLst>
              <a:gd name="adj" fmla="val 10225"/>
            </a:avLst>
          </a:pr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E3B61A8-CC87-410A-BB0A-AAE32AC817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/>
        </p:blipFill>
        <p:spPr>
          <a:xfrm>
            <a:off x="5503327" y="3349928"/>
            <a:ext cx="6294091" cy="3273678"/>
          </a:xfrm>
          <a:prstGeom prst="rect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CFE6E35-ECAB-47D1-9294-3AB1CDA8271E}"/>
              </a:ext>
            </a:extLst>
          </p:cNvPr>
          <p:cNvSpPr/>
          <p:nvPr/>
        </p:nvSpPr>
        <p:spPr>
          <a:xfrm>
            <a:off x="9750308" y="6589682"/>
            <a:ext cx="216962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-1" dirty="0" err="1">
                <a:solidFill>
                  <a:schemeClr val="bg1">
                    <a:lumMod val="95000"/>
                  </a:schemeClr>
                </a:solidFill>
              </a:rPr>
              <a:t>Maestrelli</a:t>
            </a:r>
            <a:r>
              <a:rPr lang="en-US" sz="1400" spc="-1" dirty="0">
                <a:solidFill>
                  <a:schemeClr val="bg1">
                    <a:lumMod val="95000"/>
                  </a:schemeClr>
                </a:solidFill>
              </a:rPr>
              <a:t> et al. 2017</a:t>
            </a:r>
            <a:endParaRPr lang="nb-NO" sz="14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890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34"/>
    </mc:Choice>
    <mc:Fallback xmlns="">
      <p:transition spd="slow" advTm="593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4B2D6-DF29-4389-BC38-EE9FDA6EB876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955675" y="273050"/>
            <a:ext cx="11236325" cy="557213"/>
          </a:xfrm>
          <a:prstGeom prst="rect">
            <a:avLst/>
          </a:prstGeom>
        </p:spPr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Seismic chimneys from observations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AE5F64E9-3F84-4DE9-9F9C-4ED283AE2D66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5927" b="11316"/>
          <a:stretch/>
        </p:blipFill>
        <p:spPr>
          <a:xfrm>
            <a:off x="721817" y="1045199"/>
            <a:ext cx="5029200" cy="219551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08CC01B-0E0A-46DC-8CE3-D5E5D5580DCA}"/>
              </a:ext>
            </a:extLst>
          </p:cNvPr>
          <p:cNvSpPr txBox="1"/>
          <p:nvPr/>
        </p:nvSpPr>
        <p:spPr>
          <a:xfrm>
            <a:off x="3714341" y="3257991"/>
            <a:ext cx="1650912" cy="318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69" dirty="0"/>
              <a:t>Offshore Namibia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0970FA-2C16-4167-88EF-AB706BB6B4C4}"/>
              </a:ext>
            </a:extLst>
          </p:cNvPr>
          <p:cNvSpPr/>
          <p:nvPr/>
        </p:nvSpPr>
        <p:spPr>
          <a:xfrm>
            <a:off x="880267" y="3290500"/>
            <a:ext cx="272640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/>
              <a:t>Cartwright and </a:t>
            </a:r>
            <a:r>
              <a:rPr lang="en-US" sz="1200" dirty="0" err="1"/>
              <a:t>Santamarina</a:t>
            </a:r>
            <a:r>
              <a:rPr lang="en-US" sz="1200" dirty="0"/>
              <a:t>, 2015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FECCAA1-7350-4535-9DE9-868AF5B87BD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86912" y="830331"/>
            <a:ext cx="4283271" cy="255556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E97E30C8-5A6F-421A-A414-5387020CEAA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62896" y="3867471"/>
            <a:ext cx="4491104" cy="252553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705772BE-16F6-47D6-98FF-AFFBE52373F1}"/>
              </a:ext>
            </a:extLst>
          </p:cNvPr>
          <p:cNvSpPr/>
          <p:nvPr/>
        </p:nvSpPr>
        <p:spPr>
          <a:xfrm>
            <a:off x="10235550" y="6266045"/>
            <a:ext cx="13828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Hustoft</a:t>
            </a:r>
            <a:r>
              <a:rPr lang="en-US" sz="1200" dirty="0"/>
              <a:t> et. al, 2010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E60F236-E743-4C47-B9D0-17991940AE05}"/>
              </a:ext>
            </a:extLst>
          </p:cNvPr>
          <p:cNvSpPr txBox="1"/>
          <p:nvPr/>
        </p:nvSpPr>
        <p:spPr>
          <a:xfrm>
            <a:off x="7186912" y="3512424"/>
            <a:ext cx="428327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Nyegga</a:t>
            </a:r>
            <a:r>
              <a:rPr lang="en-US" sz="1600" dirty="0"/>
              <a:t> area, mid-Norwegian continental margin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0AD0A89A-7ACA-4593-BD28-20FFBE4B3BC7}"/>
              </a:ext>
            </a:extLst>
          </p:cNvPr>
          <p:cNvSpPr txBox="1">
            <a:spLocks/>
          </p:cNvSpPr>
          <p:nvPr/>
        </p:nvSpPr>
        <p:spPr bwMode="auto">
          <a:xfrm>
            <a:off x="624472" y="4061728"/>
            <a:ext cx="6179739" cy="2511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455628" indent="-548618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5080">
                <a:solidFill>
                  <a:srgbClr val="4C4D4C"/>
                </a:solidFill>
                <a:latin typeface="Arial"/>
                <a:ea typeface="ヒラギノ角ゴ Pro W3" charset="0"/>
                <a:cs typeface="Arial"/>
              </a:defRPr>
            </a:lvl1pPr>
            <a:lvl2pPr marL="1097237" indent="-54861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4572">
                <a:solidFill>
                  <a:srgbClr val="4C4D4C"/>
                </a:solidFill>
                <a:latin typeface="Arial"/>
                <a:ea typeface="Arial" charset="0"/>
                <a:cs typeface="Arial"/>
              </a:defRPr>
            </a:lvl2pPr>
            <a:lvl3pPr marL="1645855" indent="-54861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4064">
                <a:solidFill>
                  <a:srgbClr val="4C4D4C"/>
                </a:solidFill>
                <a:latin typeface="Arial"/>
                <a:ea typeface="Arial" charset="0"/>
                <a:cs typeface="Arial"/>
              </a:defRPr>
            </a:lvl3pPr>
            <a:lvl4pPr marL="2194474" indent="-45965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3556">
                <a:solidFill>
                  <a:srgbClr val="4C4D4C"/>
                </a:solidFill>
                <a:latin typeface="Arial"/>
                <a:ea typeface="Arial" charset="0"/>
                <a:cs typeface="Arial"/>
              </a:defRPr>
            </a:lvl4pPr>
            <a:lvl5pPr marL="4108702" indent="-45562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5080">
                <a:solidFill>
                  <a:srgbClr val="141313"/>
                </a:solidFill>
                <a:latin typeface="+mn-lt"/>
                <a:ea typeface="Arial" charset="0"/>
                <a:cs typeface="+mn-cs"/>
              </a:defRPr>
            </a:lvl5pPr>
            <a:lvl6pPr marL="5269945" indent="-45562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5080">
                <a:solidFill>
                  <a:schemeClr val="bg2"/>
                </a:solidFill>
                <a:latin typeface="+mn-lt"/>
                <a:cs typeface="+mn-cs"/>
              </a:defRPr>
            </a:lvl6pPr>
            <a:lvl7pPr marL="6431187" indent="-45562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5080">
                <a:solidFill>
                  <a:schemeClr val="bg2"/>
                </a:solidFill>
                <a:latin typeface="+mn-lt"/>
                <a:cs typeface="+mn-cs"/>
              </a:defRPr>
            </a:lvl7pPr>
            <a:lvl8pPr marL="7592429" indent="-45562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5080">
                <a:solidFill>
                  <a:schemeClr val="bg2"/>
                </a:solidFill>
                <a:latin typeface="+mn-lt"/>
                <a:cs typeface="+mn-cs"/>
              </a:defRPr>
            </a:lvl8pPr>
            <a:lvl9pPr marL="8753671" indent="-45562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5080">
                <a:solidFill>
                  <a:schemeClr val="bg2"/>
                </a:solidFill>
                <a:latin typeface="+mn-lt"/>
                <a:cs typeface="+mn-cs"/>
              </a:defRPr>
            </a:lvl9pPr>
          </a:lstStyle>
          <a:p>
            <a:pPr marL="299923" indent="-299923"/>
            <a:r>
              <a:rPr lang="en-US" sz="2400" kern="0" dirty="0">
                <a:solidFill>
                  <a:schemeClr val="tx1"/>
                </a:solidFill>
                <a:latin typeface="+mn-lt"/>
              </a:rPr>
              <a:t>Seismic chimneys and pockmark field</a:t>
            </a:r>
          </a:p>
          <a:p>
            <a:pPr marL="299923" indent="-299923">
              <a:buFont typeface="Arial" panose="020B0604020202020204" pitchFamily="34" charset="0"/>
              <a:buChar char="•"/>
            </a:pPr>
            <a:r>
              <a:rPr lang="en-US" sz="2400" kern="0" dirty="0">
                <a:solidFill>
                  <a:schemeClr val="tx1"/>
                </a:solidFill>
                <a:latin typeface="+mn-lt"/>
              </a:rPr>
              <a:t>Focalized fluid flow</a:t>
            </a:r>
          </a:p>
          <a:p>
            <a:pPr marL="299923" indent="-299923"/>
            <a:r>
              <a:rPr lang="en-US" sz="2400" kern="0" dirty="0">
                <a:solidFill>
                  <a:schemeClr val="tx1"/>
                </a:solidFill>
                <a:latin typeface="+mn-lt"/>
              </a:rPr>
              <a:t>Cross section </a:t>
            </a:r>
            <a:r>
              <a:rPr lang="en-US" altLang="zh-CN" sz="2400" kern="0" dirty="0">
                <a:solidFill>
                  <a:schemeClr val="tx1"/>
                </a:solidFill>
                <a:latin typeface="+mn-lt"/>
              </a:rPr>
              <a:t>f</a:t>
            </a:r>
            <a:r>
              <a:rPr lang="en-US" sz="2400" kern="0" dirty="0">
                <a:solidFill>
                  <a:schemeClr val="tx1"/>
                </a:solidFill>
                <a:latin typeface="+mn-lt"/>
              </a:rPr>
              <a:t>rom nearly circular to elliptical</a:t>
            </a:r>
          </a:p>
          <a:p>
            <a:pPr marL="299923" indent="-299923"/>
            <a:r>
              <a:rPr lang="en-US" sz="2400" kern="0" dirty="0">
                <a:solidFill>
                  <a:schemeClr val="tx1"/>
                </a:solidFill>
                <a:latin typeface="+mn-lt"/>
              </a:rPr>
              <a:t>Long axis from ~100 m to 900 m</a:t>
            </a:r>
          </a:p>
          <a:p>
            <a:pPr marL="299923" indent="-299923"/>
            <a:r>
              <a:rPr lang="en-US" sz="2400" kern="0" dirty="0">
                <a:solidFill>
                  <a:schemeClr val="tx1"/>
                </a:solidFill>
                <a:latin typeface="+mn-lt"/>
              </a:rPr>
              <a:t>What is the mechanism of these seismic chimneys?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5975E1-DA52-4AC3-A812-042CCE152F1F}"/>
              </a:ext>
            </a:extLst>
          </p:cNvPr>
          <p:cNvSpPr/>
          <p:nvPr/>
        </p:nvSpPr>
        <p:spPr>
          <a:xfrm>
            <a:off x="10625441" y="3322202"/>
            <a:ext cx="138287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/>
              <a:t>Hustoft</a:t>
            </a:r>
            <a:r>
              <a:rPr lang="en-US" sz="1200" dirty="0"/>
              <a:t> et al., 2010</a:t>
            </a:r>
          </a:p>
        </p:txBody>
      </p:sp>
    </p:spTree>
    <p:extLst>
      <p:ext uri="{BB962C8B-B14F-4D97-AF65-F5344CB8AC3E}">
        <p14:creationId xmlns:p14="http://schemas.microsoft.com/office/powerpoint/2010/main" val="1436344565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2B3AE1-DD34-4C1F-B2A0-0898B29C0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3</a:t>
            </a:fld>
            <a:endParaRPr lang="nb-NO" dirty="0"/>
          </a:p>
        </p:txBody>
      </p:sp>
      <p:sp>
        <p:nvSpPr>
          <p:cNvPr id="24" name="Title 7">
            <a:extLst>
              <a:ext uri="{FF2B5EF4-FFF2-40B4-BE49-F238E27FC236}">
                <a16:creationId xmlns:a16="http://schemas.microsoft.com/office/drawing/2014/main" id="{97149AEC-3C52-4C28-990B-B899597F6073}"/>
              </a:ext>
            </a:extLst>
          </p:cNvPr>
          <p:cNvSpPr txBox="1">
            <a:spLocks/>
          </p:cNvSpPr>
          <p:nvPr/>
        </p:nvSpPr>
        <p:spPr bwMode="auto">
          <a:xfrm>
            <a:off x="762437" y="281876"/>
            <a:ext cx="6962338" cy="448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defRPr sz="3199" b="1" i="0">
                <a:solidFill>
                  <a:srgbClr val="4C4D4C"/>
                </a:solidFill>
                <a:latin typeface="Arial"/>
                <a:ea typeface="ヒラギノ角ゴ Pro W3" charset="0"/>
                <a:cs typeface="Arial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ea typeface="ヒラギノ角ゴ Pro W3" charset="0"/>
                <a:cs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ea typeface="ヒラギノ角ゴ Pro W3" charset="0"/>
                <a:cs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ea typeface="ヒラギノ角ゴ Pro W3" charset="0"/>
                <a:cs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ea typeface="ヒラギノ角ゴ Pro W3" charset="0"/>
                <a:cs typeface="Arial" charset="0"/>
              </a:defRPr>
            </a:lvl5pPr>
            <a:lvl6pPr marL="457109"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6pPr>
            <a:lvl7pPr marL="914217"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7pPr>
            <a:lvl8pPr marL="1371326"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8pPr>
            <a:lvl9pPr marL="1828434" algn="l" rtl="0" eaLnBrk="1" fontAlgn="base" hangingPunct="1">
              <a:spcBef>
                <a:spcPct val="0"/>
              </a:spcBef>
              <a:spcAft>
                <a:spcPct val="0"/>
              </a:spcAft>
              <a:defRPr sz="2799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9pPr>
          </a:lstStyle>
          <a:p>
            <a:r>
              <a:rPr lang="en-US" sz="2834" kern="0" dirty="0"/>
              <a:t>Mechanisms for seismic chimneys </a:t>
            </a:r>
          </a:p>
        </p:txBody>
      </p:sp>
      <p:sp>
        <p:nvSpPr>
          <p:cNvPr id="25" name="Content Placeholder 8">
            <a:extLst>
              <a:ext uri="{FF2B5EF4-FFF2-40B4-BE49-F238E27FC236}">
                <a16:creationId xmlns:a16="http://schemas.microsoft.com/office/drawing/2014/main" id="{70C90EFD-77F5-4862-859B-B33AEA74C0B7}"/>
              </a:ext>
            </a:extLst>
          </p:cNvPr>
          <p:cNvSpPr txBox="1">
            <a:spLocks/>
          </p:cNvSpPr>
          <p:nvPr/>
        </p:nvSpPr>
        <p:spPr bwMode="auto">
          <a:xfrm>
            <a:off x="524934" y="1054019"/>
            <a:ext cx="4047051" cy="914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179352" indent="-215957" algn="l" rtl="0" eaLnBrk="1" fontAlgn="base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2001">
                <a:solidFill>
                  <a:srgbClr val="4C4D4C"/>
                </a:solidFill>
                <a:latin typeface="Arial"/>
                <a:ea typeface="ヒラギノ角ゴ Pro W3" charset="0"/>
                <a:cs typeface="Arial"/>
              </a:defRPr>
            </a:lvl1pPr>
            <a:lvl2pPr marL="431915" indent="-21595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1801">
                <a:solidFill>
                  <a:srgbClr val="4C4D4C"/>
                </a:solidFill>
                <a:latin typeface="Arial"/>
                <a:ea typeface="Arial" charset="0"/>
                <a:cs typeface="Arial"/>
              </a:defRPr>
            </a:lvl2pPr>
            <a:lvl3pPr marL="647870" indent="-21595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1601">
                <a:solidFill>
                  <a:srgbClr val="4C4D4C"/>
                </a:solidFill>
                <a:latin typeface="Arial"/>
                <a:ea typeface="Arial" charset="0"/>
                <a:cs typeface="Arial"/>
              </a:defRPr>
            </a:lvl3pPr>
            <a:lvl4pPr marL="863827" indent="-1809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DF6841"/>
              </a:buClr>
              <a:buSzPct val="100000"/>
              <a:buFont typeface="Lucida Grande"/>
              <a:buChar char="•"/>
              <a:defRPr sz="1400">
                <a:solidFill>
                  <a:srgbClr val="4C4D4C"/>
                </a:solidFill>
                <a:latin typeface="Arial"/>
                <a:ea typeface="Arial" charset="0"/>
                <a:cs typeface="Arial"/>
              </a:defRPr>
            </a:lvl4pPr>
            <a:lvl5pPr marL="1617338" indent="-17935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001">
                <a:solidFill>
                  <a:srgbClr val="141313"/>
                </a:solidFill>
                <a:latin typeface="+mn-lt"/>
                <a:ea typeface="Arial" charset="0"/>
                <a:cs typeface="+mn-cs"/>
              </a:defRPr>
            </a:lvl5pPr>
            <a:lvl6pPr marL="2074446" indent="-17935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001">
                <a:solidFill>
                  <a:schemeClr val="bg2"/>
                </a:solidFill>
                <a:latin typeface="+mn-lt"/>
                <a:cs typeface="+mn-cs"/>
              </a:defRPr>
            </a:lvl6pPr>
            <a:lvl7pPr marL="2531555" indent="-17935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001">
                <a:solidFill>
                  <a:schemeClr val="bg2"/>
                </a:solidFill>
                <a:latin typeface="+mn-lt"/>
                <a:cs typeface="+mn-cs"/>
              </a:defRPr>
            </a:lvl7pPr>
            <a:lvl8pPr marL="2988664" indent="-17935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001">
                <a:solidFill>
                  <a:schemeClr val="bg2"/>
                </a:solidFill>
                <a:latin typeface="+mn-lt"/>
                <a:cs typeface="+mn-cs"/>
              </a:defRPr>
            </a:lvl8pPr>
            <a:lvl9pPr marL="3445771" indent="-17935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2001">
                <a:solidFill>
                  <a:schemeClr val="bg2"/>
                </a:solidFill>
                <a:latin typeface="+mn-lt"/>
                <a:cs typeface="+mn-cs"/>
              </a:defRPr>
            </a:lvl9pPr>
          </a:lstStyle>
          <a:p>
            <a:r>
              <a:rPr lang="en-US" sz="1800" kern="0" dirty="0">
                <a:latin typeface="+mn-lt"/>
              </a:rPr>
              <a:t>1. </a:t>
            </a:r>
            <a:r>
              <a:rPr lang="en-US" sz="1800" b="1" kern="0" dirty="0" err="1">
                <a:latin typeface="+mn-lt"/>
              </a:rPr>
              <a:t>Hydralic</a:t>
            </a:r>
            <a:r>
              <a:rPr lang="en-US" sz="1800" b="1" kern="0" dirty="0">
                <a:latin typeface="+mn-lt"/>
              </a:rPr>
              <a:t> fracture: </a:t>
            </a:r>
            <a:r>
              <a:rPr lang="en-US" sz="1800" b="1" kern="0" dirty="0" err="1">
                <a:latin typeface="+mn-lt"/>
              </a:rPr>
              <a:t>i.e</a:t>
            </a:r>
            <a:r>
              <a:rPr lang="en-US" sz="1800" b="1" kern="0" dirty="0">
                <a:latin typeface="+mn-lt"/>
              </a:rPr>
              <a:t> brittle rock</a:t>
            </a:r>
            <a:endParaRPr lang="en-US" sz="1800" kern="0" dirty="0">
              <a:latin typeface="+mn-lt"/>
            </a:endParaRPr>
          </a:p>
          <a:p>
            <a:r>
              <a:rPr lang="en-US" sz="1800" kern="0" dirty="0">
                <a:latin typeface="+mn-lt"/>
              </a:rPr>
              <a:t>2. erosive fluidization</a:t>
            </a:r>
          </a:p>
          <a:p>
            <a:r>
              <a:rPr lang="en-US" sz="1800" kern="0" dirty="0">
                <a:latin typeface="+mn-lt"/>
              </a:rPr>
              <a:t>3. Capillary invasion</a:t>
            </a:r>
          </a:p>
          <a:p>
            <a:endParaRPr lang="en-US" sz="1469" kern="0" dirty="0"/>
          </a:p>
          <a:p>
            <a:endParaRPr lang="en-US" sz="1050" kern="0" dirty="0"/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F5898DFD-7268-4F61-B763-7958E7D4A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7461" y="2199407"/>
            <a:ext cx="2607714" cy="2775954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47E796F-E3EC-4A7A-86F3-B66F5933CAF6}"/>
              </a:ext>
            </a:extLst>
          </p:cNvPr>
          <p:cNvSpPr/>
          <p:nvPr/>
        </p:nvSpPr>
        <p:spPr>
          <a:xfrm>
            <a:off x="697461" y="5081025"/>
            <a:ext cx="23232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Cartwright and </a:t>
            </a:r>
            <a:r>
              <a:rPr lang="en-US" sz="1200" dirty="0" err="1"/>
              <a:t>Santamarina</a:t>
            </a:r>
            <a:r>
              <a:rPr lang="en-US" sz="1200" dirty="0"/>
              <a:t>, 2015</a:t>
            </a:r>
          </a:p>
        </p:txBody>
      </p:sp>
      <p:pic>
        <p:nvPicPr>
          <p:cNvPr id="28" name="Picture 6">
            <a:extLst>
              <a:ext uri="{FF2B5EF4-FFF2-40B4-BE49-F238E27FC236}">
                <a16:creationId xmlns:a16="http://schemas.microsoft.com/office/drawing/2014/main" id="{B4CE2D4D-F694-4FD9-B21D-1218A5D2CB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096000" y="1441559"/>
            <a:ext cx="3538449" cy="1917456"/>
          </a:xfrm>
          <a:prstGeom prst="rect">
            <a:avLst/>
          </a:prstGeom>
          <a:ln>
            <a:noFill/>
          </a:ln>
        </p:spPr>
      </p:pic>
      <p:sp>
        <p:nvSpPr>
          <p:cNvPr id="31" name="CustomShape 3">
            <a:extLst>
              <a:ext uri="{FF2B5EF4-FFF2-40B4-BE49-F238E27FC236}">
                <a16:creationId xmlns:a16="http://schemas.microsoft.com/office/drawing/2014/main" id="{E068A36E-CDBA-41AD-ABFD-79F500DD38AD}"/>
              </a:ext>
            </a:extLst>
          </p:cNvPr>
          <p:cNvSpPr/>
          <p:nvPr/>
        </p:nvSpPr>
        <p:spPr>
          <a:xfrm>
            <a:off x="9700907" y="2954031"/>
            <a:ext cx="1851859" cy="246413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0077" tIns="20077" rIns="20077" bIns="20077"/>
          <a:lstStyle/>
          <a:p>
            <a:pPr marL="150633" indent="-150062"/>
            <a:r>
              <a:rPr lang="en-US" sz="1050" spc="-1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+mj-lt"/>
                <a:ea typeface="Didot"/>
              </a:rPr>
              <a:t>Richard &amp; Schmeling. 2008</a:t>
            </a:r>
            <a:endParaRPr lang="en-US" sz="105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+mj-lt"/>
            </a:endParaRPr>
          </a:p>
          <a:p>
            <a:pPr marL="150633" indent="-150062"/>
            <a:endParaRPr lang="en-US" sz="712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5DCEF9B-EF7F-46D8-BA5A-D55ABC809D58}"/>
              </a:ext>
            </a:extLst>
          </p:cNvPr>
          <p:cNvSpPr/>
          <p:nvPr/>
        </p:nvSpPr>
        <p:spPr>
          <a:xfrm>
            <a:off x="4845698" y="859624"/>
            <a:ext cx="67070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4. </a:t>
            </a:r>
            <a:r>
              <a:rPr lang="en-US" b="1" dirty="0"/>
              <a:t>Porous waves: </a:t>
            </a:r>
            <a:r>
              <a:rPr lang="en-US" spc="-1" dirty="0">
                <a:uFill>
                  <a:solidFill>
                    <a:srgbClr val="FFFFFF"/>
                  </a:solidFill>
                </a:uFill>
                <a:ea typeface="Times New Roman"/>
              </a:rPr>
              <a:t>Two-phase flow theory: solid + fluid</a:t>
            </a:r>
          </a:p>
        </p:txBody>
      </p:sp>
      <p:pic>
        <p:nvPicPr>
          <p:cNvPr id="13" name="Picture 24" descr="SpongeBobSquarepantsWallpaper800">
            <a:extLst>
              <a:ext uri="{FF2B5EF4-FFF2-40B4-BE49-F238E27FC236}">
                <a16:creationId xmlns:a16="http://schemas.microsoft.com/office/drawing/2014/main" id="{F42776B5-E498-4EDB-98CE-DE91241AE3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878" y="1619476"/>
            <a:ext cx="1586661" cy="1190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B483A20-D2B3-4309-AF7D-9EBEC9FC9D8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0271" y="3419996"/>
            <a:ext cx="4659380" cy="228474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97DCA9E-4B14-4EF0-985C-1E8DC70DED3C}"/>
              </a:ext>
            </a:extLst>
          </p:cNvPr>
          <p:cNvSpPr txBox="1"/>
          <p:nvPr/>
        </p:nvSpPr>
        <p:spPr>
          <a:xfrm>
            <a:off x="1637576" y="5777106"/>
            <a:ext cx="898207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pc="-1" dirty="0">
                <a:uFill>
                  <a:solidFill>
                    <a:srgbClr val="FFFFFF"/>
                  </a:solidFill>
                </a:uFill>
              </a:rPr>
              <a:t>With porous wave mechanism, the fluid migration through opening (decompaction) and closing (compaction) </a:t>
            </a:r>
            <a:r>
              <a:rPr lang="en-US" spc="-1" dirty="0" err="1">
                <a:uFill>
                  <a:solidFill>
                    <a:srgbClr val="FFFFFF"/>
                  </a:solidFill>
                </a:uFill>
              </a:rPr>
              <a:t>poro</a:t>
            </a:r>
            <a:r>
              <a:rPr lang="en-US" spc="-1" dirty="0">
                <a:uFill>
                  <a:solidFill>
                    <a:srgbClr val="FFFFFF"/>
                  </a:solidFill>
                </a:uFill>
              </a:rPr>
              <a:t>-space in the solid matrix. The </a:t>
            </a:r>
            <a:r>
              <a:rPr lang="en-US" dirty="0"/>
              <a:t>asymmetric rheology for compaction and decompaction will lead to channel formation.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8B00FF-2A64-439E-818F-9C971EA3BB03}"/>
              </a:ext>
            </a:extLst>
          </p:cNvPr>
          <p:cNvSpPr/>
          <p:nvPr/>
        </p:nvSpPr>
        <p:spPr>
          <a:xfrm>
            <a:off x="4354321" y="4171994"/>
            <a:ext cx="187406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rgbClr val="92D050"/>
                </a:solidFill>
                <a:effectLst/>
              </a:rPr>
              <a:t>Asymmetric</a:t>
            </a:r>
          </a:p>
          <a:p>
            <a:pPr algn="ctr"/>
            <a:r>
              <a:rPr lang="en-US" sz="2000" b="1" cap="none" spc="0" dirty="0">
                <a:ln/>
                <a:solidFill>
                  <a:srgbClr val="92D050"/>
                </a:solidFill>
                <a:effectLst/>
              </a:rPr>
              <a:t> rheology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30135F3-E2F4-40E3-A5D5-0EF858F7A61C}"/>
              </a:ext>
            </a:extLst>
          </p:cNvPr>
          <p:cNvSpPr/>
          <p:nvPr/>
        </p:nvSpPr>
        <p:spPr>
          <a:xfrm>
            <a:off x="4243606" y="1760820"/>
            <a:ext cx="19847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000" b="1" cap="none" spc="0" dirty="0">
                <a:ln/>
                <a:solidFill>
                  <a:srgbClr val="92D050"/>
                </a:solidFill>
                <a:effectLst/>
              </a:rPr>
              <a:t>Decompaction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9E4C34-8F34-4311-AC2C-AFD291B0F9E4}"/>
              </a:ext>
            </a:extLst>
          </p:cNvPr>
          <p:cNvSpPr/>
          <p:nvPr/>
        </p:nvSpPr>
        <p:spPr>
          <a:xfrm>
            <a:off x="4156051" y="2498789"/>
            <a:ext cx="1984777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000" b="1" dirty="0">
                <a:ln/>
                <a:solidFill>
                  <a:srgbClr val="92D050"/>
                </a:solidFill>
              </a:rPr>
              <a:t>C</a:t>
            </a:r>
            <a:r>
              <a:rPr lang="en-US" sz="2000" b="1" cap="none" spc="0" dirty="0">
                <a:ln/>
                <a:solidFill>
                  <a:srgbClr val="92D050"/>
                </a:solidFill>
                <a:effectLst/>
              </a:rPr>
              <a:t>ompaction</a:t>
            </a:r>
          </a:p>
        </p:txBody>
      </p:sp>
    </p:spTree>
    <p:extLst>
      <p:ext uri="{BB962C8B-B14F-4D97-AF65-F5344CB8AC3E}">
        <p14:creationId xmlns:p14="http://schemas.microsoft.com/office/powerpoint/2010/main" val="894605861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>
            <a:extLst>
              <a:ext uri="{FF2B5EF4-FFF2-40B4-BE49-F238E27FC236}">
                <a16:creationId xmlns:a16="http://schemas.microsoft.com/office/drawing/2014/main" id="{5E54FE5F-E3F7-46D9-AE60-B86C7F6884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75" y="2524920"/>
            <a:ext cx="1901825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5A0B28"/>
                </a:solidFill>
                <a:latin typeface="Times New Roman" charset="0"/>
                <a:ea typeface="ＭＳ Ｐゴシック" charset="0"/>
                <a:cs typeface="ヒラギノ角ゴ Pro W3" charset="0"/>
              </a:rPr>
              <a:t>Force balance</a:t>
            </a:r>
          </a:p>
        </p:txBody>
      </p:sp>
      <p:sp>
        <p:nvSpPr>
          <p:cNvPr id="7" name="Text Box 7">
            <a:extLst>
              <a:ext uri="{FF2B5EF4-FFF2-40B4-BE49-F238E27FC236}">
                <a16:creationId xmlns:a16="http://schemas.microsoft.com/office/drawing/2014/main" id="{C235D06B-64CA-4D43-B8CB-E92DF19EBD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75" y="1110457"/>
            <a:ext cx="1833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5A0B28"/>
                </a:solidFill>
                <a:latin typeface="Times New Roman" charset="0"/>
                <a:ea typeface="ＭＳ Ｐゴシック" charset="0"/>
                <a:cs typeface="ヒラギノ角ゴ Pro W3" charset="0"/>
              </a:rPr>
              <a:t>Mass balance</a:t>
            </a:r>
          </a:p>
        </p:txBody>
      </p:sp>
      <p:sp>
        <p:nvSpPr>
          <p:cNvPr id="8" name="Text Box 8">
            <a:extLst>
              <a:ext uri="{FF2B5EF4-FFF2-40B4-BE49-F238E27FC236}">
                <a16:creationId xmlns:a16="http://schemas.microsoft.com/office/drawing/2014/main" id="{542ADCB2-7CAD-4753-9BF7-0CB12A946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75" y="4066382"/>
            <a:ext cx="14668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dirty="0">
                <a:solidFill>
                  <a:srgbClr val="5A0B28"/>
                </a:solidFill>
                <a:latin typeface="Times New Roman" charset="0"/>
                <a:ea typeface="ＭＳ Ｐゴシック" charset="0"/>
                <a:cs typeface="ヒラギノ角ゴ Pro W3" charset="0"/>
              </a:rPr>
              <a:t>Rheology: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id="{44D86B56-4083-4796-98B4-AAAA8873A0B5}"/>
                  </a:ext>
                </a:extLst>
              </p:cNvPr>
              <p:cNvSpPr txBox="1"/>
              <p:nvPr/>
            </p:nvSpPr>
            <p:spPr bwMode="auto">
              <a:xfrm>
                <a:off x="2611438" y="1162050"/>
                <a:ext cx="2827337" cy="650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GB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(1−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(1−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9" name="Object 9">
                <a:extLst>
                  <a:ext uri="{FF2B5EF4-FFF2-40B4-BE49-F238E27FC236}">
                    <a16:creationId xmlns:a16="http://schemas.microsoft.com/office/drawing/2014/main" id="{44D86B56-4083-4796-98B4-AAAA8873A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1438" y="1162050"/>
                <a:ext cx="2827337" cy="6508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Object 10">
                <a:extLst>
                  <a:ext uri="{FF2B5EF4-FFF2-40B4-BE49-F238E27FC236}">
                    <a16:creationId xmlns:a16="http://schemas.microsoft.com/office/drawing/2014/main" id="{2A6AF494-7948-488C-97FE-0EDA8B38A652}"/>
                  </a:ext>
                </a:extLst>
              </p:cNvPr>
              <p:cNvSpPr txBox="1"/>
              <p:nvPr/>
            </p:nvSpPr>
            <p:spPr bwMode="auto">
              <a:xfrm>
                <a:off x="2611438" y="1812925"/>
                <a:ext cx="2322512" cy="5191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</m:num>
                        <m:den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)=0</m:t>
                      </m:r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0" name="Object 10">
                <a:extLst>
                  <a:ext uri="{FF2B5EF4-FFF2-40B4-BE49-F238E27FC236}">
                    <a16:creationId xmlns:a16="http://schemas.microsoft.com/office/drawing/2014/main" id="{2A6AF494-7948-488C-97FE-0EDA8B38A6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1438" y="1812925"/>
                <a:ext cx="2322512" cy="51911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12">
                <a:extLst>
                  <a:ext uri="{FF2B5EF4-FFF2-40B4-BE49-F238E27FC236}">
                    <a16:creationId xmlns:a16="http://schemas.microsoft.com/office/drawing/2014/main" id="{636B1E93-A493-4D65-B895-70EBE3A61B60}"/>
                  </a:ext>
                </a:extLst>
              </p:cNvPr>
              <p:cNvSpPr txBox="1"/>
              <p:nvPr/>
            </p:nvSpPr>
            <p:spPr bwMode="auto">
              <a:xfrm>
                <a:off x="2611438" y="2513598"/>
                <a:ext cx="1901825" cy="7937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𝜎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p>
                          </m:sSubSup>
                        </m:num>
                        <m:den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num>
                        <m:den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𝑔</m:t>
                      </m:r>
                      <m:acc>
                        <m:accPr>
                          <m:chr m:val="̄"/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𝜌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acc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1" name="Object 12">
                <a:extLst>
                  <a:ext uri="{FF2B5EF4-FFF2-40B4-BE49-F238E27FC236}">
                    <a16:creationId xmlns:a16="http://schemas.microsoft.com/office/drawing/2014/main" id="{636B1E93-A493-4D65-B895-70EBE3A61B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11438" y="2513598"/>
                <a:ext cx="1901825" cy="7937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 Box 13">
            <a:extLst>
              <a:ext uri="{FF2B5EF4-FFF2-40B4-BE49-F238E27FC236}">
                <a16:creationId xmlns:a16="http://schemas.microsoft.com/office/drawing/2014/main" id="{4541E776-A2A1-462F-B9C8-2C989F24C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75" y="3321845"/>
            <a:ext cx="1665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1pPr>
            <a:lvl2pPr marL="742950" indent="-285750"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2pPr>
            <a:lvl3pPr marL="1143000" indent="-228600"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3pPr>
            <a:lvl4pPr marL="1600200" indent="-228600"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4pPr>
            <a:lvl5pPr marL="2057400" indent="-228600"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400" b="1">
                <a:solidFill>
                  <a:schemeClr val="tx1"/>
                </a:solidFill>
                <a:latin typeface="Times New Roman" pitchFamily="18" charset="0"/>
                <a:ea typeface="ＭＳ Ｐゴシック" pitchFamily="34" charset="-128"/>
              </a:defRPr>
            </a:lvl9pPr>
          </a:lstStyle>
          <a:p>
            <a:pPr>
              <a:defRPr/>
            </a:pPr>
            <a:r>
              <a:rPr lang="en-US" altLang="en-US" sz="2400" b="0" dirty="0">
                <a:solidFill>
                  <a:srgbClr val="5A0B28"/>
                </a:solidFill>
                <a:cs typeface="ヒラギノ角ゴ Pro W3" charset="0"/>
              </a:rPr>
              <a:t>Darcy’s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14">
                <a:extLst>
                  <a:ext uri="{FF2B5EF4-FFF2-40B4-BE49-F238E27FC236}">
                    <a16:creationId xmlns:a16="http://schemas.microsoft.com/office/drawing/2014/main" id="{BA906A93-69B7-4FD8-92ED-3333BD9662BD}"/>
                  </a:ext>
                </a:extLst>
              </p:cNvPr>
              <p:cNvSpPr txBox="1"/>
              <p:nvPr/>
            </p:nvSpPr>
            <p:spPr bwMode="auto">
              <a:xfrm>
                <a:off x="2551965" y="3420361"/>
                <a:ext cx="2933675" cy="56113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𝜙</m:t>
                      </m:r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)=−</m:t>
                      </m:r>
                      <m:f>
                        <m:f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𝜙</m:t>
                          </m:r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m:rPr>
                          <m:sty m:val="p"/>
                        </m:rPr>
                        <a:rPr lang="en-GB" sz="14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∇</m:t>
                      </m:r>
                      <m:d>
                        <m:dPr>
                          <m:ctrlP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GB" sz="14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  <m:r>
                            <a:rPr lang="en-GB" sz="14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𝑔𝑧</m:t>
                          </m:r>
                        </m:e>
                      </m:d>
                    </m:oMath>
                  </m:oMathPara>
                </a14:m>
                <a:endParaRPr lang="en-GB" sz="1400" dirty="0"/>
              </a:p>
            </p:txBody>
          </p:sp>
        </mc:Choice>
        <mc:Fallback xmlns="">
          <p:sp>
            <p:nvSpPr>
              <p:cNvPr id="13" name="Object 14">
                <a:extLst>
                  <a:ext uri="{FF2B5EF4-FFF2-40B4-BE49-F238E27FC236}">
                    <a16:creationId xmlns:a16="http://schemas.microsoft.com/office/drawing/2014/main" id="{BA906A93-69B7-4FD8-92ED-3333BD966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51965" y="3420361"/>
                <a:ext cx="2933675" cy="561134"/>
              </a:xfrm>
              <a:prstGeom prst="rect">
                <a:avLst/>
              </a:prstGeom>
              <a:blipFill>
                <a:blip r:embed="rId5"/>
                <a:stretch>
                  <a:fillRect b="-108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3">
            <a:extLst>
              <a:ext uri="{FF2B5EF4-FFF2-40B4-BE49-F238E27FC236}">
                <a16:creationId xmlns:a16="http://schemas.microsoft.com/office/drawing/2014/main" id="{F50CFACB-05D2-4E97-B5AB-7EC4D9515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1412" y="6438343"/>
            <a:ext cx="2984600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 sz="2000">
                <a:solidFill>
                  <a:srgbClr val="4C4D4C"/>
                </a:solidFill>
                <a:latin typeface="Arial" pitchFamily="34" charset="0"/>
                <a:ea typeface="ヒラギノ角ゴ Pro W3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>
                <a:solidFill>
                  <a:srgbClr val="4C4D4C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 sz="1600">
                <a:solidFill>
                  <a:srgbClr val="4C4D4C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 sz="1400">
                <a:solidFill>
                  <a:srgbClr val="4C4D4C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en-US" sz="1200" dirty="0">
                <a:solidFill>
                  <a:schemeClr val="tx1"/>
                </a:solidFill>
                <a:latin typeface="+mn-lt"/>
                <a:cs typeface="ヒラギノ角ゴ Pro W3"/>
              </a:rPr>
              <a:t>Yarushina and Podladchikov, JGR, 2015, 2020</a:t>
            </a:r>
          </a:p>
        </p:txBody>
      </p:sp>
      <p:sp>
        <p:nvSpPr>
          <p:cNvPr id="24" name="Rounded Rectangle 21">
            <a:extLst>
              <a:ext uri="{FF2B5EF4-FFF2-40B4-BE49-F238E27FC236}">
                <a16:creationId xmlns:a16="http://schemas.microsoft.com/office/drawing/2014/main" id="{14488F5E-8361-417A-9C0E-501E9CA68819}"/>
              </a:ext>
            </a:extLst>
          </p:cNvPr>
          <p:cNvSpPr/>
          <p:nvPr/>
        </p:nvSpPr>
        <p:spPr>
          <a:xfrm>
            <a:off x="3772694" y="3321845"/>
            <a:ext cx="496887" cy="347663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2139E4D-D5F1-4290-9B30-BDB9E6E6B0BD}"/>
              </a:ext>
            </a:extLst>
          </p:cNvPr>
          <p:cNvCxnSpPr>
            <a:cxnSpLocks/>
          </p:cNvCxnSpPr>
          <p:nvPr/>
        </p:nvCxnSpPr>
        <p:spPr>
          <a:xfrm flipV="1">
            <a:off x="4330931" y="2851697"/>
            <a:ext cx="1005413" cy="470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33">
            <a:extLst>
              <a:ext uri="{FF2B5EF4-FFF2-40B4-BE49-F238E27FC236}">
                <a16:creationId xmlns:a16="http://schemas.microsoft.com/office/drawing/2014/main" id="{AE8975E3-6EBF-441F-874E-4D1DBF8500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97918" y="2440544"/>
            <a:ext cx="32750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 sz="2000">
                <a:solidFill>
                  <a:srgbClr val="4C4D4C"/>
                </a:solidFill>
                <a:latin typeface="Arial" pitchFamily="34" charset="0"/>
                <a:ea typeface="ヒラギノ角ゴ Pro W3"/>
                <a:cs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>
                <a:solidFill>
                  <a:srgbClr val="4C4D4C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 sz="1600">
                <a:solidFill>
                  <a:srgbClr val="4C4D4C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DF6841"/>
              </a:buClr>
              <a:buSzPct val="100000"/>
              <a:buFont typeface="Lucida Grande"/>
              <a:buChar char="•"/>
              <a:defRPr sz="1400">
                <a:solidFill>
                  <a:srgbClr val="4C4D4C"/>
                </a:solidFill>
                <a:latin typeface="Arial" pitchFamily="34" charset="0"/>
                <a:ea typeface="Arial" pitchFamily="34" charset="0"/>
                <a:cs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Arial" pitchFamily="34" charset="0"/>
              <a:buChar char="–"/>
              <a:defRPr sz="2000">
                <a:solidFill>
                  <a:srgbClr val="141313"/>
                </a:solidFill>
                <a:latin typeface="Calibri" pitchFamily="34" charset="0"/>
                <a:ea typeface="Arial" pitchFamily="34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nb-NO" altLang="en-US" sz="1800" dirty="0" err="1">
                <a:solidFill>
                  <a:srgbClr val="002060"/>
                </a:solidFill>
                <a:cs typeface="ヒラギノ角ゴ Pro W3"/>
              </a:rPr>
              <a:t>porosity</a:t>
            </a:r>
            <a:r>
              <a:rPr lang="nb-NO" altLang="en-US" sz="1800" dirty="0">
                <a:solidFill>
                  <a:srgbClr val="002060"/>
                </a:solidFill>
                <a:cs typeface="ヒラギノ角ゴ Pro W3"/>
              </a:rPr>
              <a:t> (stress) dependent</a:t>
            </a:r>
            <a:endParaRPr lang="en-US" altLang="en-US" sz="1800" dirty="0">
              <a:solidFill>
                <a:srgbClr val="002060"/>
              </a:solidFill>
              <a:cs typeface="ヒラギノ角ゴ Pro W3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FB0086D7-A0E3-4DC0-A6C2-86685212B7D7}"/>
              </a:ext>
            </a:extLst>
          </p:cNvPr>
          <p:cNvSpPr txBox="1">
            <a:spLocks/>
          </p:cNvSpPr>
          <p:nvPr/>
        </p:nvSpPr>
        <p:spPr>
          <a:xfrm>
            <a:off x="679653" y="286350"/>
            <a:ext cx="8940597" cy="85060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ts val="600"/>
              </a:spcBef>
              <a:spcAft>
                <a:spcPts val="600"/>
              </a:spcAft>
              <a:defRPr sz="3200" b="1">
                <a:solidFill>
                  <a:srgbClr val="4C4D4C"/>
                </a:solidFill>
                <a:latin typeface="Arial"/>
                <a:ea typeface="ヒラギノ角ゴ Pro W3" charset="0"/>
                <a:cs typeface="Arial"/>
              </a:defRPr>
            </a:lvl1pPr>
            <a:lvl2pPr algn="l" rtl="0" eaLnBrk="0" fontAlgn="base" hangingPunct="0">
              <a:spcBef>
                <a:spcPts val="600"/>
              </a:spcBef>
              <a:spcAft>
                <a:spcPts val="600"/>
              </a:spcAft>
              <a:defRPr sz="3200" b="1">
                <a:solidFill>
                  <a:srgbClr val="4C4D4C"/>
                </a:solidFill>
                <a:latin typeface="Arial" pitchFamily="34" charset="0"/>
                <a:ea typeface="ヒラギノ角ゴ Pro W3" charset="0"/>
                <a:cs typeface="Arial" charset="0"/>
              </a:defRPr>
            </a:lvl2pPr>
            <a:lvl3pPr algn="l" rtl="0" eaLnBrk="0" fontAlgn="base" hangingPunct="0">
              <a:spcBef>
                <a:spcPts val="600"/>
              </a:spcBef>
              <a:spcAft>
                <a:spcPts val="600"/>
              </a:spcAft>
              <a:defRPr sz="3200" b="1">
                <a:solidFill>
                  <a:srgbClr val="4C4D4C"/>
                </a:solidFill>
                <a:latin typeface="Arial" pitchFamily="34" charset="0"/>
                <a:ea typeface="ヒラギノ角ゴ Pro W3" charset="0"/>
                <a:cs typeface="Arial" charset="0"/>
              </a:defRPr>
            </a:lvl3pPr>
            <a:lvl4pPr algn="l" rtl="0" eaLnBrk="0" fontAlgn="base" hangingPunct="0">
              <a:spcBef>
                <a:spcPts val="600"/>
              </a:spcBef>
              <a:spcAft>
                <a:spcPts val="600"/>
              </a:spcAft>
              <a:defRPr sz="3200" b="1">
                <a:solidFill>
                  <a:srgbClr val="4C4D4C"/>
                </a:solidFill>
                <a:latin typeface="Arial" pitchFamily="34" charset="0"/>
                <a:ea typeface="ヒラギノ角ゴ Pro W3" charset="0"/>
                <a:cs typeface="Arial" charset="0"/>
              </a:defRPr>
            </a:lvl4pPr>
            <a:lvl5pPr algn="l" rtl="0" eaLnBrk="0" fontAlgn="base" hangingPunct="0">
              <a:spcBef>
                <a:spcPts val="600"/>
              </a:spcBef>
              <a:spcAft>
                <a:spcPts val="600"/>
              </a:spcAft>
              <a:defRPr sz="3200" b="1">
                <a:solidFill>
                  <a:srgbClr val="4C4D4C"/>
                </a:solidFill>
                <a:latin typeface="Arial" pitchFamily="34" charset="0"/>
                <a:ea typeface="ヒラギノ角ゴ Pro W3" charset="0"/>
                <a:cs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1B4385"/>
                </a:solidFill>
                <a:latin typeface="Tahoma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defRPr/>
            </a:pP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Method: Fully coupled geomechanics and flow</a:t>
            </a:r>
            <a:endParaRPr lang="en-US" altLang="en-US" dirty="0">
              <a:solidFill>
                <a:schemeClr val="tx1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ADD56EF-6117-4A56-AD7A-05D1C523089C}"/>
              </a:ext>
            </a:extLst>
          </p:cNvPr>
          <p:cNvSpPr txBox="1"/>
          <p:nvPr/>
        </p:nvSpPr>
        <p:spPr>
          <a:xfrm>
            <a:off x="6827814" y="3477225"/>
            <a:ext cx="4213074" cy="1200329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/>
              <a:t>Importa</a:t>
            </a:r>
            <a:r>
              <a:rPr lang="en-US" altLang="zh-CN" sz="2400" b="1" dirty="0"/>
              <a:t>nt</a:t>
            </a:r>
            <a:r>
              <a:rPr lang="en-US" sz="2400" b="1" dirty="0"/>
              <a:t> parameters:</a:t>
            </a:r>
            <a:br>
              <a:rPr lang="en-US" sz="2400" b="1" dirty="0"/>
            </a:br>
            <a:r>
              <a:rPr lang="en-US" sz="2400" dirty="0"/>
              <a:t>permeability, rock bulk viscosity and fluid viscosity</a:t>
            </a:r>
          </a:p>
        </p:txBody>
      </p:sp>
      <p:pic>
        <p:nvPicPr>
          <p:cNvPr id="30" name="Picture 24" descr="SpongeBobSquarepantsWallpaper800">
            <a:extLst>
              <a:ext uri="{FF2B5EF4-FFF2-40B4-BE49-F238E27FC236}">
                <a16:creationId xmlns:a16="http://schemas.microsoft.com/office/drawing/2014/main" id="{910693C6-C206-4EAC-BB2C-C0CFE4CC6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3681" y="337411"/>
            <a:ext cx="1402032" cy="1051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440D6B4C-DA12-432D-82E1-FA414DAC989E}"/>
              </a:ext>
            </a:extLst>
          </p:cNvPr>
          <p:cNvSpPr/>
          <p:nvPr/>
        </p:nvSpPr>
        <p:spPr>
          <a:xfrm>
            <a:off x="7953375" y="1507138"/>
            <a:ext cx="363535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Nonlinear Permeability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8A12B0E-F8F9-4968-BB92-82537F22E3E8}"/>
                  </a:ext>
                </a:extLst>
              </p:cNvPr>
              <p:cNvSpPr/>
              <p:nvPr/>
            </p:nvSpPr>
            <p:spPr>
              <a:xfrm>
                <a:off x="8440111" y="2232654"/>
                <a:ext cx="1963570" cy="7252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el-GR" sz="20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l-GR" sz="2000" i="1">
                                  <a:latin typeface="Cambria Math" panose="02040503050406030204" pitchFamily="18" charset="0"/>
                                </a:rPr>
                                <m:t>ϕ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sty m:val="p"/>
                                    </m:rPr>
                                    <a:rPr lang="el-GR" sz="2000" i="1">
                                      <a:latin typeface="Cambria Math" panose="02040503050406030204" pitchFamily="18" charset="0"/>
                                    </a:rPr>
                                    <m:t>ϕ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US" sz="200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00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8A12B0E-F8F9-4968-BB92-82537F22E3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40111" y="2232654"/>
                <a:ext cx="1963570" cy="72526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E4560BF-8A90-4CB6-9ED3-26001D868E6F}"/>
                  </a:ext>
                </a:extLst>
              </p:cNvPr>
              <p:cNvSpPr/>
              <p:nvPr/>
            </p:nvSpPr>
            <p:spPr>
              <a:xfrm>
                <a:off x="2436838" y="4667290"/>
                <a:ext cx="2340706" cy="42742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𝜙</m:t>
                          </m:r>
                        </m:sub>
                      </m:sSub>
                      <m:r>
                        <a:rPr lang="en-US" sz="200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𝑃𝑒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</a:rPr>
                        <m:t>ϕ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l-GR" sz="2000" i="1">
                          <a:latin typeface="Cambria Math" panose="02040503050406030204" pitchFamily="18" charset="0"/>
                        </a:rPr>
                        <m:t>τ</m:t>
                      </m:r>
                      <m:r>
                        <a:rPr lang="en-US" sz="200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E4560BF-8A90-4CB6-9ED3-26001D868E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6838" y="4667290"/>
                <a:ext cx="2340706" cy="427425"/>
              </a:xfrm>
              <a:prstGeom prst="rect">
                <a:avLst/>
              </a:prstGeom>
              <a:blipFill>
                <a:blip r:embed="rId8"/>
                <a:stretch>
                  <a:fillRect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93C0C5C1-CB1B-419B-AD4C-007F40280BB0}"/>
              </a:ext>
            </a:extLst>
          </p:cNvPr>
          <p:cNvSpPr/>
          <p:nvPr/>
        </p:nvSpPr>
        <p:spPr>
          <a:xfrm>
            <a:off x="2551965" y="4098172"/>
            <a:ext cx="19635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Bulk viscosity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E961F4-088B-4C84-ABDD-4797FF99A456}"/>
              </a:ext>
            </a:extLst>
          </p:cNvPr>
          <p:cNvSpPr txBox="1"/>
          <p:nvPr/>
        </p:nvSpPr>
        <p:spPr>
          <a:xfrm>
            <a:off x="1201750" y="5539645"/>
            <a:ext cx="9788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pc="-1" dirty="0">
                <a:uFill>
                  <a:solidFill>
                    <a:srgbClr val="FFFFFF"/>
                  </a:solidFill>
                </a:uFill>
              </a:rPr>
              <a:t>By using novel numerical method (pseudo-</a:t>
            </a:r>
            <a:r>
              <a:rPr lang="en-US" altLang="zh-CN" spc="-1" dirty="0" err="1">
                <a:uFill>
                  <a:solidFill>
                    <a:srgbClr val="FFFFFF"/>
                  </a:solidFill>
                </a:uFill>
              </a:rPr>
              <a:t>transisent</a:t>
            </a:r>
            <a:r>
              <a:rPr lang="en-US" altLang="zh-CN" spc="-1" dirty="0">
                <a:uFill>
                  <a:solidFill>
                    <a:srgbClr val="FFFFFF"/>
                  </a:solidFill>
                </a:uFill>
              </a:rPr>
              <a:t> method), we solve the above nonlinear equations with asymmetric rheology and model the formation of fluid channels.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182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8C6B2467-91D4-4C00-B8C6-ADF721662B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" t="35117" r="56834" b="38210"/>
          <a:stretch/>
        </p:blipFill>
        <p:spPr>
          <a:xfrm>
            <a:off x="7411348" y="3269337"/>
            <a:ext cx="3919683" cy="317245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E3401-6F39-4239-88AB-24D694411367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91288"/>
            <a:ext cx="903288" cy="163512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072E-6B54-4261-9453-CAD275C5EB5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04663" y="6461125"/>
            <a:ext cx="287337" cy="1651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5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19C8BE-B722-4F53-8234-40EFB6F5B80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60480" y="360691"/>
            <a:ext cx="10561638" cy="530225"/>
          </a:xfrm>
          <a:prstGeom prst="rect">
            <a:avLst/>
          </a:prstGeom>
        </p:spPr>
        <p:txBody>
          <a:bodyPr/>
          <a:lstStyle/>
          <a:p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Method: Rheology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A90178C-94CE-4B24-B1A8-350E64B38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08317" y="249664"/>
            <a:ext cx="4072403" cy="301967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D0DAA14-3B50-407B-88F6-C5FBFEE3D6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0000"/>
          <a:stretch/>
        </p:blipFill>
        <p:spPr>
          <a:xfrm>
            <a:off x="903288" y="2621939"/>
            <a:ext cx="4639263" cy="671893"/>
          </a:xfrm>
          <a:prstGeom prst="rect">
            <a:avLst/>
          </a:prstGeom>
        </p:spPr>
      </p:pic>
      <p:sp>
        <p:nvSpPr>
          <p:cNvPr id="14" name="CustomShape 3">
            <a:extLst>
              <a:ext uri="{FF2B5EF4-FFF2-40B4-BE49-F238E27FC236}">
                <a16:creationId xmlns:a16="http://schemas.microsoft.com/office/drawing/2014/main" id="{A50615BF-935C-4A3A-A47D-95527F70052B}"/>
              </a:ext>
            </a:extLst>
          </p:cNvPr>
          <p:cNvSpPr/>
          <p:nvPr/>
        </p:nvSpPr>
        <p:spPr>
          <a:xfrm>
            <a:off x="5296829" y="2203894"/>
            <a:ext cx="2080564" cy="337821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6763" tIns="26763" rIns="26763" bIns="26763"/>
          <a:lstStyle/>
          <a:p>
            <a:pPr marL="200788" indent="-200029"/>
            <a:r>
              <a:rPr lang="en-US" sz="1200" dirty="0">
                <a:solidFill>
                  <a:schemeClr val="bg2">
                    <a:lumMod val="50000"/>
                  </a:schemeClr>
                </a:solidFill>
                <a:cs typeface="Times New Roman" panose="02020603050405020304" pitchFamily="18" charset="0"/>
              </a:rPr>
              <a:t>Räss</a:t>
            </a:r>
            <a:r>
              <a:rPr lang="en-US" altLang="zh-CN" sz="1200" spc="-2" dirty="0">
                <a:solidFill>
                  <a:schemeClr val="bg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ea typeface="Didot"/>
                <a:cs typeface="Times New Roman" panose="02020603050405020304" pitchFamily="18" charset="0"/>
              </a:rPr>
              <a:t> et al</a:t>
            </a:r>
            <a:r>
              <a:rPr lang="en-US" sz="1200" spc="-2" dirty="0">
                <a:solidFill>
                  <a:schemeClr val="bg2">
                    <a:lumMod val="50000"/>
                  </a:schemeClr>
                </a:solidFill>
                <a:uFill>
                  <a:solidFill>
                    <a:srgbClr val="FFFFFF"/>
                  </a:solidFill>
                </a:uFill>
                <a:ea typeface="Didot"/>
                <a:cs typeface="Times New Roman" panose="02020603050405020304" pitchFamily="18" charset="0"/>
              </a:rPr>
              <a:t>. 2018</a:t>
            </a:r>
            <a:endParaRPr lang="en-US" sz="1200" spc="-2" dirty="0">
              <a:solidFill>
                <a:schemeClr val="bg2">
                  <a:lumMod val="50000"/>
                </a:schemeClr>
              </a:solidFill>
              <a:uFill>
                <a:solidFill>
                  <a:srgbClr val="FFFFFF"/>
                </a:solidFill>
              </a:uFill>
              <a:cs typeface="Times New Roman" panose="02020603050405020304" pitchFamily="18" charset="0"/>
            </a:endParaRPr>
          </a:p>
          <a:p>
            <a:pPr marL="200788" indent="-200029"/>
            <a:endParaRPr lang="en-US" sz="949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0DFCBB4-DFFE-49B4-9825-D9C4918D3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38336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A66AA34-976E-4854-9BE8-2630D02C0C01}"/>
                  </a:ext>
                </a:extLst>
              </p:cNvPr>
              <p:cNvSpPr/>
              <p:nvPr/>
            </p:nvSpPr>
            <p:spPr>
              <a:xfrm>
                <a:off x="886884" y="1345645"/>
                <a:ext cx="2753831" cy="7017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az-Cyrl-AZ" sz="2400" i="1">
                            <a:latin typeface="Cambria Math" panose="02040503050406030204" pitchFamily="18" charset="0"/>
                          </a:rPr>
                          <m:t>ф</m:t>
                        </m:r>
                      </m:den>
                    </m:f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az-Cyrl-AZ" sz="2400" b="0" i="1" smtClean="0">
                                <a:latin typeface="Cambria Math" panose="02040503050406030204" pitchFamily="18" charset="0"/>
                              </a:rPr>
                              <m:t>ф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</m:sSup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2400" i="1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A66AA34-976E-4854-9BE8-2630D02C0C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84" y="1345645"/>
                <a:ext cx="2753831" cy="701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1">
                <a:extLst>
                  <a:ext uri="{FF2B5EF4-FFF2-40B4-BE49-F238E27FC236}">
                    <a16:creationId xmlns:a16="http://schemas.microsoft.com/office/drawing/2014/main" id="{47A45C38-3EC8-4036-8221-97CA63A34E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75898" y="2097180"/>
                <a:ext cx="5284720" cy="530228"/>
              </a:xfr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</a:rPr>
                  <a:t>Decompaction occurs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000" i="1" dirty="0">
                    <a:solidFill>
                      <a:srgbClr val="FF0000"/>
                    </a:solidFill>
                  </a:rPr>
                  <a:t>-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0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</m:t>
                    </m:r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>
                    <a:solidFill>
                      <a:srgbClr val="FF0000"/>
                    </a:solidFill>
                  </a:rPr>
                  <a:t>).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7" name="Content Placeholder 1">
                <a:extLst>
                  <a:ext uri="{FF2B5EF4-FFF2-40B4-BE49-F238E27FC236}">
                    <a16:creationId xmlns:a16="http://schemas.microsoft.com/office/drawing/2014/main" id="{47A45C38-3EC8-4036-8221-97CA63A34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898" y="2097180"/>
                <a:ext cx="5284720" cy="530228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A9DAC07-D42D-4F23-88AE-9A8F1948DDF2}"/>
                  </a:ext>
                </a:extLst>
              </p:cNvPr>
              <p:cNvSpPr/>
              <p:nvPr/>
            </p:nvSpPr>
            <p:spPr>
              <a:xfrm>
                <a:off x="1000125" y="4235686"/>
                <a:ext cx="2609689" cy="6294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az-Cyrl-AZ" sz="1600" i="1">
                              <a:latin typeface="Cambria Math" panose="02040503050406030204" pitchFamily="18" charset="0"/>
                            </a:rPr>
                            <m:t>ф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  <m:r>
                                <a:rPr lang="az-Cyrl-AZ" sz="1600" i="1">
                                  <a:latin typeface="Cambria Math" panose="02040503050406030204" pitchFamily="18" charset="0"/>
                                </a:rPr>
                                <m:t>ф</m:t>
                              </m:r>
                            </m:num>
                            <m:den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𝑑𝑡</m:t>
                              </m:r>
                            </m:den>
                          </m:f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=</m:t>
                          </m:r>
                          <m:acc>
                            <m:accPr>
                              <m:chr m:val="̇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A9DAC07-D42D-4F23-88AE-9A8F1948DD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0125" y="4235686"/>
                <a:ext cx="2609689" cy="62946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7163A0-9F61-4EFC-880B-E3903F9A5401}"/>
                  </a:ext>
                </a:extLst>
              </p:cNvPr>
              <p:cNvSpPr/>
              <p:nvPr/>
            </p:nvSpPr>
            <p:spPr>
              <a:xfrm>
                <a:off x="4921245" y="4333974"/>
                <a:ext cx="238707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</m:sSup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𝑣𝑝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97163A0-9F61-4EFC-880B-E3903F9A54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21245" y="4333974"/>
                <a:ext cx="2387072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546AC72-3504-4729-B3A3-3059D58C1CAE}"/>
                  </a:ext>
                </a:extLst>
              </p:cNvPr>
              <p:cNvSpPr/>
              <p:nvPr/>
            </p:nvSpPr>
            <p:spPr>
              <a:xfrm>
                <a:off x="4020470" y="3866974"/>
                <a:ext cx="4080295" cy="40011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US" sz="2000" b="1" cap="none" spc="0" dirty="0">
                    <a:ln/>
                    <a:solidFill>
                      <a:srgbClr val="92D050"/>
                    </a:solidFill>
                    <a:effectLst/>
                  </a:rPr>
                  <a:t>Viscoplastic </a:t>
                </a:r>
                <a:r>
                  <a:rPr lang="en-US" sz="2000" b="1" cap="none" spc="0" dirty="0" err="1">
                    <a:ln/>
                    <a:solidFill>
                      <a:srgbClr val="92D050"/>
                    </a:solidFill>
                    <a:effectLst/>
                  </a:rPr>
                  <a:t>strainrate</a:t>
                </a:r>
                <a:r>
                  <a:rPr lang="en-US" sz="2000" b="1" cap="none" spc="0" dirty="0">
                    <a:ln/>
                    <a:solidFill>
                      <a:srgbClr val="92D050"/>
                    </a:solidFill>
                    <a:effectLst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000" b="1" i="1" cap="none" spc="0">
                            <a:ln/>
                            <a:solidFill>
                              <a:srgbClr val="92D050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000" b="1" i="1" cap="none" spc="0">
                                <a:ln/>
                                <a:solidFill>
                                  <a:srgbClr val="92D05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1" i="1" cap="none" spc="0">
                                <a:ln/>
                                <a:solidFill>
                                  <a:srgbClr val="92D050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p>
                        <m:r>
                          <a:rPr lang="en-US" sz="2000" b="1" i="1" cap="none" spc="0">
                            <a:ln/>
                            <a:solidFill>
                              <a:srgbClr val="92D050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𝑣𝑝</m:t>
                        </m:r>
                      </m:sup>
                    </m:sSup>
                  </m:oMath>
                </a14:m>
                <a:r>
                  <a:rPr lang="en-US" sz="2000" b="1" cap="none" spc="0" dirty="0">
                    <a:ln/>
                    <a:solidFill>
                      <a:srgbClr val="92D050"/>
                    </a:solidFill>
                    <a:effectLst/>
                  </a:rPr>
                  <a:t> </a:t>
                </a: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3546AC72-3504-4729-B3A3-3059D58C1C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0470" y="3866974"/>
                <a:ext cx="408029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F75C9FEF-52B6-455F-9EA8-ACB84715F244}"/>
              </a:ext>
            </a:extLst>
          </p:cNvPr>
          <p:cNvSpPr/>
          <p:nvPr/>
        </p:nvSpPr>
        <p:spPr>
          <a:xfrm>
            <a:off x="715978" y="3524420"/>
            <a:ext cx="27637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cs typeface="Times New Roman" panose="02020603050405020304" pitchFamily="18" charset="0"/>
              </a:rPr>
              <a:t>Type 2: </a:t>
            </a:r>
            <a:r>
              <a:rPr lang="en-US" sz="2400" b="1" dirty="0" err="1">
                <a:cs typeface="Times New Roman" panose="02020603050405020304" pitchFamily="18" charset="0"/>
              </a:rPr>
              <a:t>Visco</a:t>
            </a:r>
            <a:r>
              <a:rPr lang="en-US" sz="2400" b="1" dirty="0">
                <a:cs typeface="Times New Roman" panose="02020603050405020304" pitchFamily="18" charset="0"/>
              </a:rPr>
              <a:t>-plastic</a:t>
            </a:r>
            <a:endParaRPr lang="nb-NO" sz="2400" b="1" dirty="0"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500D532-37EA-4DED-9617-4547ABC9203A}"/>
              </a:ext>
            </a:extLst>
          </p:cNvPr>
          <p:cNvSpPr/>
          <p:nvPr/>
        </p:nvSpPr>
        <p:spPr>
          <a:xfrm>
            <a:off x="660480" y="943459"/>
            <a:ext cx="31759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Type 1: Viscous bilinear</a:t>
            </a:r>
            <a:endParaRPr lang="nb-NO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C1B274B-259A-465B-8036-F65270320EF9}"/>
                  </a:ext>
                </a:extLst>
              </p:cNvPr>
              <p:cNvSpPr/>
              <p:nvPr/>
            </p:nvSpPr>
            <p:spPr>
              <a:xfrm>
                <a:off x="1025601" y="4937023"/>
                <a:ext cx="6357725" cy="132343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0,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==0, dilation/decompaction occurs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similar to viscous bilinear rheology.</a:t>
                </a:r>
              </a:p>
              <a:p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0,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&gt;0 at where </a:t>
                </a:r>
                <a:r>
                  <a:rPr lang="en-US" alt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visco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-plastic failure occurs, which leads to dilation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nb-NO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&gt;0.</a:t>
                </a:r>
                <a:endParaRPr lang="en-US" altLang="en-US" sz="2000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5C1B274B-259A-465B-8036-F65270320E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5601" y="4937023"/>
                <a:ext cx="6357725" cy="1323439"/>
              </a:xfrm>
              <a:prstGeom prst="rect">
                <a:avLst/>
              </a:prstGeom>
              <a:blipFill>
                <a:blip r:embed="rId12"/>
                <a:stretch>
                  <a:fillRect l="-959" t="-3226" b="-73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ectangle 28">
            <a:extLst>
              <a:ext uri="{FF2B5EF4-FFF2-40B4-BE49-F238E27FC236}">
                <a16:creationId xmlns:a16="http://schemas.microsoft.com/office/drawing/2014/main" id="{EB8EA553-F1D2-4D8C-B6FD-6E0A2975DD80}"/>
              </a:ext>
            </a:extLst>
          </p:cNvPr>
          <p:cNvSpPr/>
          <p:nvPr/>
        </p:nvSpPr>
        <p:spPr>
          <a:xfrm>
            <a:off x="10075203" y="6547856"/>
            <a:ext cx="148380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0788" indent="-200029"/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</a:rPr>
              <a:t>Yarushina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</a:rPr>
              <a:t> et 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ea typeface="Didot"/>
              </a:rPr>
              <a:t>al</a:t>
            </a:r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ea typeface="Didot"/>
              </a:rPr>
              <a:t>. 2020</a:t>
            </a:r>
            <a:endParaRPr lang="en-US" sz="1200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24" name="Rechteck 15">
            <a:hlinkClick r:id="rId13" action="ppaction://hlinksldjump"/>
            <a:extLst>
              <a:ext uri="{FF2B5EF4-FFF2-40B4-BE49-F238E27FC236}">
                <a16:creationId xmlns:a16="http://schemas.microsoft.com/office/drawing/2014/main" id="{FC8EE57B-E9F6-4A0E-BFCE-3C2ABF996148}"/>
              </a:ext>
            </a:extLst>
          </p:cNvPr>
          <p:cNvSpPr/>
          <p:nvPr/>
        </p:nvSpPr>
        <p:spPr>
          <a:xfrm>
            <a:off x="4410988" y="6260462"/>
            <a:ext cx="3299258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Click here for full formulations</a:t>
            </a:r>
          </a:p>
        </p:txBody>
      </p:sp>
    </p:spTree>
    <p:extLst>
      <p:ext uri="{BB962C8B-B14F-4D97-AF65-F5344CB8AC3E}">
        <p14:creationId xmlns:p14="http://schemas.microsoft.com/office/powerpoint/2010/main" val="1337912777"/>
      </p:ext>
    </p:extLst>
  </p:cSld>
  <p:clrMapOvr>
    <a:masterClrMapping/>
  </p:clrMapOvr>
  <p:transition spd="slow" advTm="2772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22400-5EF1-4A76-96DE-B3BCFFD80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49" y="6276970"/>
            <a:ext cx="1263165" cy="164148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44F5B-9CD3-4377-BBEC-5F57DC5C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96812" y="6461300"/>
            <a:ext cx="514823" cy="244300"/>
          </a:xfr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6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4718E9-3B8B-4A09-B23E-09598005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50" y="278170"/>
            <a:ext cx="10058440" cy="590461"/>
          </a:xfrm>
        </p:spPr>
        <p:txBody>
          <a:bodyPr/>
          <a:lstStyle/>
          <a:p>
            <a:r>
              <a:rPr lang="en-US" sz="3200" b="1" dirty="0">
                <a:latin typeface="Times New Roman"/>
                <a:cs typeface="Times New Roman"/>
              </a:rPr>
              <a:t>Result: Channels in rocks with two types of rheology</a:t>
            </a:r>
            <a:endParaRPr 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FEE9602-ACD8-44EB-ACE7-90EA7E71F6B5}"/>
                  </a:ext>
                </a:extLst>
              </p:cNvPr>
              <p:cNvSpPr/>
              <p:nvPr/>
            </p:nvSpPr>
            <p:spPr>
              <a:xfrm>
                <a:off x="6556838" y="1951285"/>
                <a:ext cx="5425233" cy="41059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400" spc="-2" dirty="0">
                    <a:uFill>
                      <a:solidFill>
                        <a:srgbClr val="FFFFFF"/>
                      </a:solidFill>
                    </a:uFill>
                  </a:rPr>
                  <a:t>Our models produce similar channelized fluid flow with two types of rheology. However, with the new </a:t>
                </a:r>
                <a:r>
                  <a:rPr lang="en-US" altLang="zh-CN" sz="2400" spc="-2" dirty="0" err="1">
                    <a:uFill>
                      <a:solidFill>
                        <a:srgbClr val="FFFFFF"/>
                      </a:solidFill>
                    </a:uFill>
                  </a:rPr>
                  <a:t>viscoplastic</a:t>
                </a:r>
                <a:r>
                  <a:rPr lang="en-US" altLang="zh-CN" sz="2400" spc="-2" dirty="0">
                    <a:uFill>
                      <a:solidFill>
                        <a:srgbClr val="FFFFFF"/>
                      </a:solidFill>
                    </a:uFill>
                  </a:rPr>
                  <a:t> rheology, we found:</a:t>
                </a:r>
              </a:p>
              <a:p>
                <a:pPr marL="457200" indent="-457200">
                  <a:buAutoNum type="arabicPeriod"/>
                </a:pPr>
                <a:r>
                  <a:rPr lang="en-US" altLang="zh-CN" sz="2400" spc="-2" dirty="0">
                    <a:uFill>
                      <a:solidFill>
                        <a:srgbClr val="FFFFFF"/>
                      </a:solidFill>
                    </a:uFill>
                  </a:rPr>
                  <a:t>High porosity in the channels</a:t>
                </a:r>
              </a:p>
              <a:p>
                <a:pPr marL="457200" indent="-457200">
                  <a:buAutoNum type="arabicPeriod"/>
                </a:pPr>
                <a:r>
                  <a:rPr lang="en-US" altLang="zh-CN" sz="2400" spc="-2" dirty="0">
                    <a:uFill>
                      <a:solidFill>
                        <a:srgbClr val="FFFFFF"/>
                      </a:solidFill>
                    </a:uFill>
                  </a:rPr>
                  <a:t>Decompaction can occur 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i="1" dirty="0"/>
                  <a:t>-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&gt; 0</a:t>
                </a:r>
                <a:r>
                  <a:rPr lang="en-US" altLang="zh-CN" sz="2400" spc="-2" dirty="0">
                    <a:uFill>
                      <a:solidFill>
                        <a:srgbClr val="FFFFFF"/>
                      </a:solidFill>
                    </a:uFill>
                  </a:rPr>
                  <a:t>.</a:t>
                </a:r>
              </a:p>
              <a:p>
                <a:pPr marL="457200" indent="-457200">
                  <a:buAutoNum type="arabicPeriod"/>
                </a:pPr>
                <a:r>
                  <a:rPr lang="en-US" altLang="zh-CN" sz="2400" spc="-2" dirty="0">
                    <a:uFill>
                      <a:solidFill>
                        <a:srgbClr val="FFFFFF"/>
                      </a:solidFill>
                    </a:uFill>
                  </a:rPr>
                  <a:t>Faster channel propagation is achieved with less weakening of bulk viscosity. </a:t>
                </a:r>
              </a:p>
              <a:p>
                <a:endParaRPr lang="en-US" altLang="zh-CN" sz="1889" spc="-2" dirty="0">
                  <a:uFill>
                    <a:solidFill>
                      <a:srgbClr val="FFFFFF"/>
                    </a:solidFill>
                  </a:u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4FEE9602-ACD8-44EB-ACE7-90EA7E71F6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6838" y="1951285"/>
                <a:ext cx="5425233" cy="4105996"/>
              </a:xfrm>
              <a:prstGeom prst="rect">
                <a:avLst/>
              </a:prstGeom>
              <a:blipFill>
                <a:blip r:embed="rId3"/>
                <a:stretch>
                  <a:fillRect l="-1798" t="-11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1CDAD2DC-EF64-40D8-8DD1-AAB28AE663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662" y="868631"/>
            <a:ext cx="4456786" cy="5917997"/>
          </a:xfrm>
          <a:prstGeom prst="rect">
            <a:avLst/>
          </a:prstGeom>
        </p:spPr>
      </p:pic>
      <p:pic>
        <p:nvPicPr>
          <p:cNvPr id="8" name="Picture 7" descr="A screenshot of a cell phone&#10;&#10;Description automatically generated">
            <a:extLst>
              <a:ext uri="{FF2B5EF4-FFF2-40B4-BE49-F238E27FC236}">
                <a16:creationId xmlns:a16="http://schemas.microsoft.com/office/drawing/2014/main" id="{860C18B8-B207-4090-A8CC-3F275E956D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702" t="12584" b="20919"/>
          <a:stretch/>
        </p:blipFill>
        <p:spPr>
          <a:xfrm>
            <a:off x="4812669" y="3676650"/>
            <a:ext cx="1467157" cy="2486025"/>
          </a:xfrm>
          <a:prstGeom prst="rect">
            <a:avLst/>
          </a:prstGeom>
        </p:spPr>
      </p:pic>
      <p:pic>
        <p:nvPicPr>
          <p:cNvPr id="12" name="Picture 11" descr="A screenshot of a cell phone&#10;&#10;Description automatically generated">
            <a:extLst>
              <a:ext uri="{FF2B5EF4-FFF2-40B4-BE49-F238E27FC236}">
                <a16:creationId xmlns:a16="http://schemas.microsoft.com/office/drawing/2014/main" id="{B062C8F4-CE62-4C68-BD84-B625E56C2E5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116" t="82441" r="3156" b="5183"/>
          <a:stretch/>
        </p:blipFill>
        <p:spPr>
          <a:xfrm>
            <a:off x="4971447" y="6245647"/>
            <a:ext cx="1263165" cy="465763"/>
          </a:xfrm>
          <a:prstGeom prst="rect">
            <a:avLst/>
          </a:prstGeom>
        </p:spPr>
      </p:pic>
      <p:pic>
        <p:nvPicPr>
          <p:cNvPr id="10" name="Picture 9" descr="A screenshot of a cell phone&#10;&#10;Description automatically generated">
            <a:extLst>
              <a:ext uri="{FF2B5EF4-FFF2-40B4-BE49-F238E27FC236}">
                <a16:creationId xmlns:a16="http://schemas.microsoft.com/office/drawing/2014/main" id="{34B362E3-BE8B-45FC-B767-998619BC39C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0000" t="13401" r="1227" b="20854"/>
          <a:stretch/>
        </p:blipFill>
        <p:spPr>
          <a:xfrm>
            <a:off x="4849049" y="1103335"/>
            <a:ext cx="1368268" cy="2457893"/>
          </a:xfrm>
          <a:prstGeom prst="rect">
            <a:avLst/>
          </a:prstGeom>
        </p:spPr>
      </p:pic>
      <p:sp>
        <p:nvSpPr>
          <p:cNvPr id="11" name="CustomShape 3">
            <a:extLst>
              <a:ext uri="{FF2B5EF4-FFF2-40B4-BE49-F238E27FC236}">
                <a16:creationId xmlns:a16="http://schemas.microsoft.com/office/drawing/2014/main" id="{7B9945AF-DFB1-4ABB-90F7-2152E8856E82}"/>
              </a:ext>
            </a:extLst>
          </p:cNvPr>
          <p:cNvSpPr/>
          <p:nvPr/>
        </p:nvSpPr>
        <p:spPr>
          <a:xfrm>
            <a:off x="6511635" y="6245647"/>
            <a:ext cx="2194317" cy="237597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6763" tIns="26763" rIns="26763" bIns="26763"/>
          <a:lstStyle/>
          <a:p>
            <a:pPr marL="200788" indent="-200029"/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Yarushina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et 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al</a:t>
            </a:r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. 2020</a:t>
            </a:r>
            <a:endParaRPr lang="en-US" sz="1200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00788" indent="-200029"/>
            <a:endParaRPr lang="en-US" sz="949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13192585"/>
      </p:ext>
    </p:extLst>
  </p:cSld>
  <p:clrMapOvr>
    <a:masterClrMapping/>
  </p:clrMapOvr>
  <p:transition spd="slow" advTm="1714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3CFF1D8-4837-4743-A6F6-81EDE38BB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883" y="6491343"/>
            <a:ext cx="1331881" cy="134105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804E2BD-270F-4B6C-8755-4E95C842D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096" y="119947"/>
            <a:ext cx="10567590" cy="805553"/>
          </a:xfrm>
        </p:spPr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Result: Model setup for a geological setting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D30B54-167B-4EF9-83F3-6557AF32435D}"/>
              </a:ext>
            </a:extLst>
          </p:cNvPr>
          <p:cNvSpPr/>
          <p:nvPr/>
        </p:nvSpPr>
        <p:spPr>
          <a:xfrm>
            <a:off x="1057275" y="1134265"/>
            <a:ext cx="10448925" cy="1938992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400" dirty="0"/>
              <a:t>Modelling domain is 12 km*3 km, mimicking a geological area that contains seismic chimneys. The background compaction len</a:t>
            </a:r>
            <a:r>
              <a:rPr lang="en-US" altLang="zh-CN" sz="2400" dirty="0">
                <a:ea typeface="等线"/>
              </a:rPr>
              <a:t>g</a:t>
            </a:r>
            <a:r>
              <a:rPr lang="en-US" sz="2400" dirty="0"/>
              <a:t>th is 300 m, thus we have a model domain of 40</a:t>
            </a:r>
            <a:r>
              <a:rPr lang="zh-CN" altLang="en-US" sz="2400" dirty="0">
                <a:ea typeface="等线"/>
              </a:rPr>
              <a:t>*</a:t>
            </a:r>
            <a:r>
              <a:rPr lang="en-US" altLang="zh-CN" sz="2400" dirty="0">
                <a:ea typeface="等线"/>
              </a:rPr>
              <a:t>10 compaction lengths.</a:t>
            </a:r>
            <a:endParaRPr lang="en-US" altLang="zh-CN" sz="2400" dirty="0">
              <a:ea typeface="等线"/>
              <a:cs typeface="Calibri"/>
            </a:endParaRPr>
          </a:p>
          <a:p>
            <a:r>
              <a:rPr lang="en-US" altLang="zh-CN" sz="2400" dirty="0">
                <a:ea typeface="等线"/>
              </a:rPr>
              <a:t>A reservoir layer with high porosity is at the bottom of the domain (yellow).</a:t>
            </a:r>
            <a:endParaRPr lang="en-US" altLang="zh-CN" sz="2400" dirty="0">
              <a:ea typeface="等线"/>
              <a:cs typeface="Calibri"/>
            </a:endParaRPr>
          </a:p>
          <a:p>
            <a:r>
              <a:rPr lang="en-US" sz="2400" dirty="0"/>
              <a:t>Background porosity: 10%+3%*random noise; </a:t>
            </a:r>
            <a:r>
              <a:rPr lang="en-US" sz="2400" spc="-2" dirty="0">
                <a:uFill>
                  <a:solidFill>
                    <a:srgbClr val="FFFFFF"/>
                  </a:solidFill>
                </a:uFill>
                <a:ea typeface="Times New Roman"/>
              </a:rPr>
              <a:t>Reservoir porosity: 30%</a:t>
            </a:r>
            <a:endParaRPr lang="en-US" sz="2400" spc="-2" dirty="0"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6" name="Picture 5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513AFA66-8E02-41A7-B5D2-CE393E58511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20" t="1759" r="17774" b="52416"/>
          <a:stretch/>
        </p:blipFill>
        <p:spPr>
          <a:xfrm>
            <a:off x="1327454" y="3607669"/>
            <a:ext cx="8851407" cy="280688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66746FFC-9A4D-4BEB-A909-D90EBA350CFD}"/>
              </a:ext>
            </a:extLst>
          </p:cNvPr>
          <p:cNvSpPr/>
          <p:nvPr/>
        </p:nvSpPr>
        <p:spPr>
          <a:xfrm>
            <a:off x="4001963" y="3272223"/>
            <a:ext cx="267733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2400" b="1" dirty="0">
                <a:ln/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</a:rPr>
              <a:t>Reference reservoir</a:t>
            </a:r>
            <a:endParaRPr lang="en-US" sz="2400" b="1" cap="none" spc="0" dirty="0">
              <a:ln/>
              <a:solidFill>
                <a:srgbClr val="92D050"/>
              </a:solidFill>
              <a:effectLst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5D635D9-CD94-4905-BD2E-19760693166A}"/>
              </a:ext>
            </a:extLst>
          </p:cNvPr>
          <p:cNvSpPr/>
          <p:nvPr/>
        </p:nvSpPr>
        <p:spPr>
          <a:xfrm>
            <a:off x="8977026" y="6348449"/>
            <a:ext cx="217091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00788" indent="-200029"/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</a:rPr>
              <a:t>Yarushina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</a:rPr>
              <a:t> et 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ea typeface="Didot"/>
              </a:rPr>
              <a:t>al</a:t>
            </a:r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ea typeface="Didot"/>
              </a:rPr>
              <a:t>. 2021 (in review)</a:t>
            </a:r>
            <a:endParaRPr lang="en-US" sz="1200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2342416479"/>
      </p:ext>
    </p:extLst>
  </p:cSld>
  <p:clrMapOvr>
    <a:masterClrMapping/>
  </p:clrMapOvr>
  <p:transition spd="slow" advTm="6131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22400-5EF1-4A76-96DE-B3BCFFD80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49" y="6276970"/>
            <a:ext cx="1263165" cy="164148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44F5B-9CD3-4377-BBEC-5F57DC5C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96812" y="6461300"/>
            <a:ext cx="457775" cy="118530"/>
          </a:xfr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8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4718E9-3B8B-4A09-B23E-09598005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50" y="278170"/>
            <a:ext cx="11350030" cy="590461"/>
          </a:xfrm>
        </p:spPr>
        <p:txBody>
          <a:bodyPr/>
          <a:lstStyle/>
          <a:p>
            <a:r>
              <a:rPr lang="en-US" sz="3200" b="1" dirty="0">
                <a:latin typeface="Times New Roman"/>
                <a:cs typeface="Times New Roman"/>
              </a:rPr>
              <a:t>Result: Chimney formation in models with two types of rheology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EE9602-ACD8-44EB-ACE7-90EA7E71F6B5}"/>
              </a:ext>
            </a:extLst>
          </p:cNvPr>
          <p:cNvSpPr/>
          <p:nvPr/>
        </p:nvSpPr>
        <p:spPr>
          <a:xfrm>
            <a:off x="8225709" y="3050381"/>
            <a:ext cx="4187772" cy="259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spc="-2" dirty="0">
                <a:uFill>
                  <a:solidFill>
                    <a:srgbClr val="FFFFFF"/>
                  </a:solidFill>
                </a:uFill>
              </a:rPr>
              <a:t>By comparison, models with </a:t>
            </a:r>
            <a:r>
              <a:rPr lang="en-US" altLang="zh-CN" sz="2400" spc="-2" dirty="0" err="1">
                <a:uFill>
                  <a:solidFill>
                    <a:srgbClr val="FFFFFF"/>
                  </a:solidFill>
                </a:uFill>
              </a:rPr>
              <a:t>viscoplastic</a:t>
            </a:r>
            <a:r>
              <a:rPr lang="en-US" altLang="zh-CN" sz="2400" spc="-2" dirty="0">
                <a:uFill>
                  <a:solidFill>
                    <a:srgbClr val="FFFFFF"/>
                  </a:solidFill>
                </a:uFill>
              </a:rPr>
              <a:t> rheology has:</a:t>
            </a:r>
          </a:p>
          <a:p>
            <a:pPr marL="457200" indent="-457200">
              <a:buAutoNum type="arabicPeriod"/>
            </a:pPr>
            <a:r>
              <a:rPr lang="en-US" altLang="zh-CN" sz="2400" spc="-2" dirty="0">
                <a:uFill>
                  <a:solidFill>
                    <a:srgbClr val="FFFFFF"/>
                  </a:solidFill>
                </a:uFill>
              </a:rPr>
              <a:t>Fast channels opening</a:t>
            </a:r>
          </a:p>
          <a:p>
            <a:pPr marL="457200" indent="-457200">
              <a:buAutoNum type="arabicPeriod"/>
            </a:pPr>
            <a:r>
              <a:rPr lang="en-US" altLang="zh-CN" sz="2400" spc="-2" dirty="0">
                <a:uFill>
                  <a:solidFill>
                    <a:srgbClr val="FFFFFF"/>
                  </a:solidFill>
                </a:uFill>
              </a:rPr>
              <a:t>Quicker closure of the channels</a:t>
            </a:r>
          </a:p>
          <a:p>
            <a:r>
              <a:rPr lang="en-US" altLang="zh-CN" sz="2400" spc="-2" dirty="0">
                <a:uFill>
                  <a:solidFill>
                    <a:srgbClr val="FFFFFF"/>
                  </a:solidFill>
                </a:uFill>
              </a:rPr>
              <a:t>3.   More small chimneys</a:t>
            </a:r>
          </a:p>
          <a:p>
            <a:endParaRPr lang="en-US" altLang="zh-CN" sz="1889" spc="-2" dirty="0">
              <a:uFill>
                <a:solidFill>
                  <a:srgbClr val="FFFFFF"/>
                </a:solidFill>
              </a:uFill>
            </a:endParaRPr>
          </a:p>
        </p:txBody>
      </p:sp>
      <p:pic>
        <p:nvPicPr>
          <p:cNvPr id="2" name="Rny300left_EporoBulkV">
            <a:hlinkClick r:id="" action="ppaction://media"/>
            <a:extLst>
              <a:ext uri="{FF2B5EF4-FFF2-40B4-BE49-F238E27FC236}">
                <a16:creationId xmlns:a16="http://schemas.microsoft.com/office/drawing/2014/main" id="{1BC1BFF6-14CC-45A3-BFE7-9AF2EADEE2D3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8"/>
          <a:srcRect l="4365" t="4193" r="17556" b="56347"/>
          <a:stretch/>
        </p:blipFill>
        <p:spPr>
          <a:xfrm>
            <a:off x="765494" y="3519412"/>
            <a:ext cx="7283360" cy="2450452"/>
          </a:xfrm>
          <a:prstGeom prst="rect">
            <a:avLst/>
          </a:prstGeom>
        </p:spPr>
      </p:pic>
      <p:pic>
        <p:nvPicPr>
          <p:cNvPr id="7" name="Rny300_R100left_EporoBulkV">
            <a:hlinkClick r:id="" action="ppaction://media"/>
            <a:extLst>
              <a:ext uri="{FF2B5EF4-FFF2-40B4-BE49-F238E27FC236}">
                <a16:creationId xmlns:a16="http://schemas.microsoft.com/office/drawing/2014/main" id="{5DE687D8-5A1A-4E13-A2B9-B8683F48FE94}"/>
              </a:ext>
            </a:extLst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 rotWithShape="1">
          <a:blip r:embed="rId9"/>
          <a:srcRect l="5334" t="6881" r="18560" b="58133"/>
          <a:stretch/>
        </p:blipFill>
        <p:spPr>
          <a:xfrm>
            <a:off x="860070" y="1230225"/>
            <a:ext cx="7184664" cy="219877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B7B8FB-9F59-4AE5-A792-D56CE21C7289}"/>
              </a:ext>
            </a:extLst>
          </p:cNvPr>
          <p:cNvSpPr/>
          <p:nvPr/>
        </p:nvSpPr>
        <p:spPr>
          <a:xfrm>
            <a:off x="2459491" y="888136"/>
            <a:ext cx="3050963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2400" b="1" cap="none" spc="0" dirty="0">
                <a:ln/>
                <a:solidFill>
                  <a:srgbClr val="92D050"/>
                </a:solidFill>
                <a:effectLst/>
                <a:uFill>
                  <a:solidFill>
                    <a:srgbClr val="FFFFFF"/>
                  </a:solidFill>
                </a:uFill>
              </a:rPr>
              <a:t>Viscous bilinear R=100</a:t>
            </a:r>
            <a:endParaRPr lang="en-US" sz="2400" b="1" cap="none" spc="0" dirty="0">
              <a:ln/>
              <a:solidFill>
                <a:srgbClr val="92D050"/>
              </a:solidFill>
              <a:effectLst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C9B7CEC-55C1-4A73-82F9-438FF2E5FE91}"/>
              </a:ext>
            </a:extLst>
          </p:cNvPr>
          <p:cNvSpPr/>
          <p:nvPr/>
        </p:nvSpPr>
        <p:spPr>
          <a:xfrm>
            <a:off x="3786877" y="3429000"/>
            <a:ext cx="1681742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altLang="zh-CN" sz="2400" b="1" cap="none" spc="0" dirty="0" err="1">
                <a:ln/>
                <a:solidFill>
                  <a:srgbClr val="92D050"/>
                </a:solidFill>
                <a:effectLst/>
                <a:uFill>
                  <a:solidFill>
                    <a:srgbClr val="FFFFFF"/>
                  </a:solidFill>
                </a:uFill>
              </a:rPr>
              <a:t>Viscoplastic</a:t>
            </a:r>
            <a:endParaRPr lang="en-US" sz="2400" b="1" cap="none" spc="0" dirty="0">
              <a:ln/>
              <a:solidFill>
                <a:srgbClr val="92D050"/>
              </a:solidFill>
              <a:effectLst/>
            </a:endParaRPr>
          </a:p>
        </p:txBody>
      </p:sp>
      <p:pic>
        <p:nvPicPr>
          <p:cNvPr id="18" name="Picture 17" descr="A close up of a logo&#10;&#10;Description automatically generated">
            <a:extLst>
              <a:ext uri="{FF2B5EF4-FFF2-40B4-BE49-F238E27FC236}">
                <a16:creationId xmlns:a16="http://schemas.microsoft.com/office/drawing/2014/main" id="{AAFD1A63-D7B4-41EC-A611-7A2C317F9A6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84142" r="6096" b="55929"/>
          <a:stretch/>
        </p:blipFill>
        <p:spPr>
          <a:xfrm>
            <a:off x="8413803" y="890473"/>
            <a:ext cx="1107113" cy="166241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8254955"/>
      </p:ext>
    </p:extLst>
  </p:cSld>
  <p:clrMapOvr>
    <a:masterClrMapping/>
  </p:clrMapOvr>
  <p:transition spd="slow" advTm="31274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580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1653" objId="7"/>
        <p14:triggerEvt type="onClick" time="1653" objId="7"/>
        <p14:stopEvt time="7600" objId="7"/>
        <p14:playEvt time="8410" objId="2"/>
        <p14:triggerEvt type="onClick" time="8411" objId="2"/>
        <p14:stopEvt time="16765" objId="2"/>
        <p14:playEvt time="18949" objId="2"/>
        <p14:playEvt time="26890" objId="7"/>
        <p14:stopEvt time="27237" objId="2"/>
        <p14:stopEvt time="31274" objId="7"/>
      </p14:showEvt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422400-5EF1-4A76-96DE-B3BCFFD805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0049" y="6276970"/>
            <a:ext cx="1263165" cy="164148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44F5B-9CD3-4377-BBEC-5F57DC5C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96812" y="6461300"/>
            <a:ext cx="457775" cy="118530"/>
          </a:xfr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9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4718E9-3B8B-4A09-B23E-09598005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50" y="278170"/>
            <a:ext cx="11350030" cy="590461"/>
          </a:xfrm>
        </p:spPr>
        <p:txBody>
          <a:bodyPr/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Result: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Viscoplastic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rheology</a:t>
            </a:r>
          </a:p>
        </p:txBody>
      </p:sp>
      <p:pic>
        <p:nvPicPr>
          <p:cNvPr id="8" name="Picture 7" descr="A picture containing screenshot&#10;&#10;Description automatically generated">
            <a:extLst>
              <a:ext uri="{FF2B5EF4-FFF2-40B4-BE49-F238E27FC236}">
                <a16:creationId xmlns:a16="http://schemas.microsoft.com/office/drawing/2014/main" id="{A31EFE00-B808-4123-AF27-596EF48E2F9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46" t="6802" r="17769" b="57876"/>
          <a:stretch/>
        </p:blipFill>
        <p:spPr>
          <a:xfrm>
            <a:off x="434646" y="1117402"/>
            <a:ext cx="9334372" cy="2827116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CD697BAB-CE07-4086-80E5-A902256E09E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4142" r="6096" b="55929"/>
          <a:stretch/>
        </p:blipFill>
        <p:spPr>
          <a:xfrm>
            <a:off x="10040254" y="1433885"/>
            <a:ext cx="1220567" cy="183276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FEE9602-ACD8-44EB-ACE7-90EA7E71F6B5}"/>
              </a:ext>
            </a:extLst>
          </p:cNvPr>
          <p:cNvSpPr/>
          <p:nvPr/>
        </p:nvSpPr>
        <p:spPr>
          <a:xfrm>
            <a:off x="1116237" y="4365219"/>
            <a:ext cx="10676700" cy="1491049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altLang="zh-CN" sz="2400" spc="-2" dirty="0">
                <a:uFill>
                  <a:solidFill>
                    <a:srgbClr val="FFFFFF"/>
                  </a:solidFill>
                </a:uFill>
                <a:ea typeface="等线"/>
              </a:rPr>
              <a:t>Focused fluid pathways rise up at locations of major depth changes in the reservoir </a:t>
            </a:r>
            <a:endParaRPr lang="en-US" altLang="zh-CN" sz="2400" spc="-2" dirty="0">
              <a:uFill>
                <a:solidFill>
                  <a:srgbClr val="FFFFFF"/>
                </a:solidFill>
              </a:uFill>
              <a:ea typeface="等线"/>
              <a:cs typeface="Calibri"/>
            </a:endParaRPr>
          </a:p>
          <a:p>
            <a:r>
              <a:rPr lang="en-US" altLang="zh-CN" sz="2400" spc="-2" dirty="0">
                <a:uFill>
                  <a:solidFill>
                    <a:srgbClr val="FFFFFF"/>
                  </a:solidFill>
                </a:uFill>
                <a:ea typeface="等线"/>
              </a:rPr>
              <a:t>Besides the major chimneys, many small chimneys form later</a:t>
            </a:r>
            <a:endParaRPr lang="en-US" altLang="zh-CN" sz="2400" spc="-2" dirty="0">
              <a:uFill>
                <a:solidFill>
                  <a:srgbClr val="FFFFFF"/>
                </a:solidFill>
              </a:uFill>
              <a:ea typeface="等线"/>
              <a:cs typeface="Calibri" panose="020F0502020204030204"/>
            </a:endParaRPr>
          </a:p>
          <a:p>
            <a:r>
              <a:rPr lang="en-US" altLang="zh-CN" sz="2400" spc="-2" dirty="0">
                <a:uFill>
                  <a:solidFill>
                    <a:srgbClr val="FFFFFF"/>
                  </a:solidFill>
                </a:uFill>
                <a:ea typeface="等线"/>
              </a:rPr>
              <a:t>The horizontal migration of the fluid is very limited</a:t>
            </a:r>
            <a:endParaRPr lang="en-US" altLang="zh-CN" sz="2400" spc="-2" dirty="0">
              <a:uFill>
                <a:solidFill>
                  <a:srgbClr val="FFFFFF"/>
                </a:solidFill>
              </a:uFill>
              <a:ea typeface="等线"/>
              <a:cs typeface="Calibri" panose="020F0502020204030204"/>
            </a:endParaRPr>
          </a:p>
          <a:p>
            <a:endParaRPr lang="en-US" altLang="zh-CN" sz="1889" spc="-2" dirty="0">
              <a:uFill>
                <a:solidFill>
                  <a:srgbClr val="FFFFFF"/>
                </a:solidFill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568646189"/>
      </p:ext>
    </p:extLst>
  </p:cSld>
  <p:clrMapOvr>
    <a:masterClrMapping/>
  </p:clrMapOvr>
  <p:transition spd="slow" advTm="5797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56201-6120-4ADD-A329-C2EDE4F006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04663" y="6461125"/>
            <a:ext cx="287337" cy="1651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10</a:t>
            </a:fld>
            <a:endParaRPr lang="nb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81DBBF-B06B-462A-8B6E-0368EC9D95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949960" y="935831"/>
            <a:ext cx="9586913" cy="4986338"/>
          </a:xfrm>
          <a:prstGeom prst="rect">
            <a:avLst/>
          </a:prstGeom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E0B6CEF-C3E8-442E-9361-F3664174260A}"/>
              </a:ext>
            </a:extLst>
          </p:cNvPr>
          <p:cNvSpPr/>
          <p:nvPr/>
        </p:nvSpPr>
        <p:spPr>
          <a:xfrm>
            <a:off x="901699" y="247588"/>
            <a:ext cx="8642351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spc="-1" dirty="0">
                <a:solidFill>
                  <a:srgbClr val="000000"/>
                </a:solidFill>
                <a:latin typeface="Times New Roman"/>
                <a:cs typeface="Times New Roman"/>
              </a:rPr>
              <a:t>Geological examples: Loyal Field, Scotland, UK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5139684-7FA1-43C1-B6E5-929464190992}"/>
              </a:ext>
            </a:extLst>
          </p:cNvPr>
          <p:cNvSpPr/>
          <p:nvPr/>
        </p:nvSpPr>
        <p:spPr>
          <a:xfrm>
            <a:off x="8192050" y="5878842"/>
            <a:ext cx="1725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-1" dirty="0" err="1">
                <a:solidFill>
                  <a:srgbClr val="000000"/>
                </a:solidFill>
              </a:rPr>
              <a:t>Maestrelli</a:t>
            </a:r>
            <a:r>
              <a:rPr lang="en-US" sz="1400" spc="-1" dirty="0">
                <a:solidFill>
                  <a:srgbClr val="000000"/>
                </a:solidFill>
              </a:rPr>
              <a:t> et al. 2017</a:t>
            </a:r>
            <a:endParaRPr lang="nb-NO" sz="1400" dirty="0"/>
          </a:p>
        </p:txBody>
      </p:sp>
      <p:sp>
        <p:nvSpPr>
          <p:cNvPr id="9" name="Rechteck 15">
            <a:hlinkClick r:id="rId3" action="ppaction://hlinksldjump"/>
            <a:extLst>
              <a:ext uri="{FF2B5EF4-FFF2-40B4-BE49-F238E27FC236}">
                <a16:creationId xmlns:a16="http://schemas.microsoft.com/office/drawing/2014/main" id="{18EF97AB-5281-429B-AF29-90D828F1714E}"/>
              </a:ext>
            </a:extLst>
          </p:cNvPr>
          <p:cNvSpPr/>
          <p:nvPr/>
        </p:nvSpPr>
        <p:spPr>
          <a:xfrm>
            <a:off x="4410988" y="6260462"/>
            <a:ext cx="3299258" cy="449944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More example</a:t>
            </a:r>
          </a:p>
        </p:txBody>
      </p:sp>
    </p:spTree>
    <p:extLst>
      <p:ext uri="{BB962C8B-B14F-4D97-AF65-F5344CB8AC3E}">
        <p14:creationId xmlns:p14="http://schemas.microsoft.com/office/powerpoint/2010/main" val="2559005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Shape 1"/>
          <p:cNvSpPr txBox="1"/>
          <p:nvPr/>
        </p:nvSpPr>
        <p:spPr>
          <a:xfrm>
            <a:off x="568059" y="66656"/>
            <a:ext cx="10515240" cy="954839"/>
          </a:xfrm>
          <a:prstGeom prst="rect">
            <a:avLst/>
          </a:prstGeom>
          <a:noFill/>
          <a:ln>
            <a:noFill/>
          </a:ln>
        </p:spPr>
        <p:txBody>
          <a:bodyPr lIns="91440" tIns="45720" rIns="91440" bIns="45720" anchor="ctr"/>
          <a:lstStyle/>
          <a:p>
            <a:pPr>
              <a:lnSpc>
                <a:spcPct val="90000"/>
              </a:lnSpc>
            </a:pPr>
            <a:r>
              <a:rPr lang="en-US" sz="3200" b="0" strike="noStrike" spc="-1" dirty="0">
                <a:solidFill>
                  <a:srgbClr val="000000"/>
                </a:solidFill>
                <a:latin typeface="Times New Roman"/>
                <a:cs typeface="Times New Roman"/>
              </a:rPr>
              <a:t>Solid deformation </a:t>
            </a:r>
            <a:r>
              <a:rPr lang="en-US" sz="3200" spc="-1" dirty="0">
                <a:solidFill>
                  <a:srgbClr val="000000"/>
                </a:solidFill>
                <a:latin typeface="Times New Roman"/>
                <a:cs typeface="Times New Roman"/>
              </a:rPr>
              <a:t>during chimney growth</a:t>
            </a:r>
            <a:endParaRPr lang="en-US" sz="3200" b="0" strike="noStrike" spc="-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F0843F-722E-4267-9DEA-2507D36E83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7852"/>
          <a:stretch/>
        </p:blipFill>
        <p:spPr>
          <a:xfrm>
            <a:off x="5207804" y="1540989"/>
            <a:ext cx="2465600" cy="3989070"/>
          </a:xfrm>
          <a:prstGeom prst="rect">
            <a:avLst/>
          </a:prstGeom>
          <a:ln>
            <a:noFill/>
          </a:ln>
        </p:spPr>
      </p:pic>
      <p:grpSp>
        <p:nvGrpSpPr>
          <p:cNvPr id="7" name="Group 2">
            <a:extLst>
              <a:ext uri="{FF2B5EF4-FFF2-40B4-BE49-F238E27FC236}">
                <a16:creationId xmlns:a16="http://schemas.microsoft.com/office/drawing/2014/main" id="{F7DF9311-AEFF-428C-9488-B4671E3AC059}"/>
              </a:ext>
            </a:extLst>
          </p:cNvPr>
          <p:cNvGrpSpPr/>
          <p:nvPr/>
        </p:nvGrpSpPr>
        <p:grpSpPr>
          <a:xfrm>
            <a:off x="8695419" y="1440335"/>
            <a:ext cx="2465640" cy="2549160"/>
            <a:chOff x="1009080" y="2754360"/>
            <a:chExt cx="2465640" cy="2549160"/>
          </a:xfrm>
        </p:grpSpPr>
        <p:sp>
          <p:nvSpPr>
            <p:cNvPr id="8" name="TextShape 3">
              <a:extLst>
                <a:ext uri="{FF2B5EF4-FFF2-40B4-BE49-F238E27FC236}">
                  <a16:creationId xmlns:a16="http://schemas.microsoft.com/office/drawing/2014/main" id="{6D0053EA-EAD9-4E73-9A03-13970429D07D}"/>
                </a:ext>
              </a:extLst>
            </p:cNvPr>
            <p:cNvSpPr txBox="1"/>
            <p:nvPr/>
          </p:nvSpPr>
          <p:spPr>
            <a:xfrm>
              <a:off x="1166040" y="2754360"/>
              <a:ext cx="17136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1.0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9" name="TextShape 4">
              <a:extLst>
                <a:ext uri="{FF2B5EF4-FFF2-40B4-BE49-F238E27FC236}">
                  <a16:creationId xmlns:a16="http://schemas.microsoft.com/office/drawing/2014/main" id="{FC0B2134-8682-4509-8CC5-2DE04390E44E}"/>
                </a:ext>
              </a:extLst>
            </p:cNvPr>
            <p:cNvSpPr txBox="1"/>
            <p:nvPr/>
          </p:nvSpPr>
          <p:spPr>
            <a:xfrm>
              <a:off x="1166040" y="3427560"/>
              <a:ext cx="17136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1.5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0" name="TextShape 5">
              <a:extLst>
                <a:ext uri="{FF2B5EF4-FFF2-40B4-BE49-F238E27FC236}">
                  <a16:creationId xmlns:a16="http://schemas.microsoft.com/office/drawing/2014/main" id="{FE2CF78F-60A9-43C7-9058-5794D226231D}"/>
                </a:ext>
              </a:extLst>
            </p:cNvPr>
            <p:cNvSpPr txBox="1"/>
            <p:nvPr/>
          </p:nvSpPr>
          <p:spPr>
            <a:xfrm>
              <a:off x="1166040" y="4100400"/>
              <a:ext cx="17136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2.0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1" name="TextShape 6">
              <a:extLst>
                <a:ext uri="{FF2B5EF4-FFF2-40B4-BE49-F238E27FC236}">
                  <a16:creationId xmlns:a16="http://schemas.microsoft.com/office/drawing/2014/main" id="{24AE5D05-1B2A-4924-8BA7-71FF6FAC25F1}"/>
                </a:ext>
              </a:extLst>
            </p:cNvPr>
            <p:cNvSpPr txBox="1"/>
            <p:nvPr/>
          </p:nvSpPr>
          <p:spPr>
            <a:xfrm>
              <a:off x="1166040" y="4773600"/>
              <a:ext cx="17136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2.5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2" name="TextShape 7">
              <a:extLst>
                <a:ext uri="{FF2B5EF4-FFF2-40B4-BE49-F238E27FC236}">
                  <a16:creationId xmlns:a16="http://schemas.microsoft.com/office/drawing/2014/main" id="{0DEA6A21-B150-4028-97C6-2CCD81A9FA39}"/>
                </a:ext>
              </a:extLst>
            </p:cNvPr>
            <p:cNvSpPr txBox="1"/>
            <p:nvPr/>
          </p:nvSpPr>
          <p:spPr>
            <a:xfrm rot="16200000">
              <a:off x="829080" y="3735360"/>
              <a:ext cx="45936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Depth (km)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3" name="TextShape 8">
              <a:extLst>
                <a:ext uri="{FF2B5EF4-FFF2-40B4-BE49-F238E27FC236}">
                  <a16:creationId xmlns:a16="http://schemas.microsoft.com/office/drawing/2014/main" id="{3BD119F7-19B2-48DC-8C27-05D07D57B186}"/>
                </a:ext>
              </a:extLst>
            </p:cNvPr>
            <p:cNvSpPr txBox="1"/>
            <p:nvPr/>
          </p:nvSpPr>
          <p:spPr>
            <a:xfrm>
              <a:off x="1328400" y="487296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6.5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4" name="TextShape 9">
              <a:extLst>
                <a:ext uri="{FF2B5EF4-FFF2-40B4-BE49-F238E27FC236}">
                  <a16:creationId xmlns:a16="http://schemas.microsoft.com/office/drawing/2014/main" id="{99E1F30F-3A65-421B-8E7B-06E9260AB5FD}"/>
                </a:ext>
              </a:extLst>
            </p:cNvPr>
            <p:cNvSpPr txBox="1"/>
            <p:nvPr/>
          </p:nvSpPr>
          <p:spPr>
            <a:xfrm>
              <a:off x="1324800" y="519768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0.0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5" name="TextShape 10">
              <a:extLst>
                <a:ext uri="{FF2B5EF4-FFF2-40B4-BE49-F238E27FC236}">
                  <a16:creationId xmlns:a16="http://schemas.microsoft.com/office/drawing/2014/main" id="{3B4506AA-F02D-4A2F-8EBD-8FE4EAF22CE0}"/>
                </a:ext>
              </a:extLst>
            </p:cNvPr>
            <p:cNvSpPr txBox="1"/>
            <p:nvPr/>
          </p:nvSpPr>
          <p:spPr>
            <a:xfrm>
              <a:off x="1894680" y="520416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4.3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6" name="TextShape 11">
              <a:extLst>
                <a:ext uri="{FF2B5EF4-FFF2-40B4-BE49-F238E27FC236}">
                  <a16:creationId xmlns:a16="http://schemas.microsoft.com/office/drawing/2014/main" id="{98AB8DFC-BCFF-49CD-98BE-02FB1A9C1759}"/>
                </a:ext>
              </a:extLst>
            </p:cNvPr>
            <p:cNvSpPr txBox="1"/>
            <p:nvPr/>
          </p:nvSpPr>
          <p:spPr>
            <a:xfrm>
              <a:off x="1828080" y="487296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7.0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7" name="TextShape 12">
              <a:extLst>
                <a:ext uri="{FF2B5EF4-FFF2-40B4-BE49-F238E27FC236}">
                  <a16:creationId xmlns:a16="http://schemas.microsoft.com/office/drawing/2014/main" id="{3665F877-C191-470A-B77D-E4F6E04415BA}"/>
                </a:ext>
              </a:extLst>
            </p:cNvPr>
            <p:cNvSpPr txBox="1"/>
            <p:nvPr/>
          </p:nvSpPr>
          <p:spPr>
            <a:xfrm>
              <a:off x="2328120" y="487296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7.5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8" name="TextShape 13">
              <a:extLst>
                <a:ext uri="{FF2B5EF4-FFF2-40B4-BE49-F238E27FC236}">
                  <a16:creationId xmlns:a16="http://schemas.microsoft.com/office/drawing/2014/main" id="{7EA2AE68-E1F9-4F61-A7A5-E5B2F9FF8BFE}"/>
                </a:ext>
              </a:extLst>
            </p:cNvPr>
            <p:cNvSpPr txBox="1"/>
            <p:nvPr/>
          </p:nvSpPr>
          <p:spPr>
            <a:xfrm>
              <a:off x="2115720" y="5015160"/>
              <a:ext cx="56772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Distance (km)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19" name="TextShape 14">
              <a:extLst>
                <a:ext uri="{FF2B5EF4-FFF2-40B4-BE49-F238E27FC236}">
                  <a16:creationId xmlns:a16="http://schemas.microsoft.com/office/drawing/2014/main" id="{AA1DC391-7BD3-411A-8B38-214568FB41A3}"/>
                </a:ext>
              </a:extLst>
            </p:cNvPr>
            <p:cNvSpPr txBox="1"/>
            <p:nvPr/>
          </p:nvSpPr>
          <p:spPr>
            <a:xfrm>
              <a:off x="2828160" y="487296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8.0 </a:t>
              </a:r>
              <a:endParaRPr lang="en-US" sz="700" b="0" strike="noStrike" spc="-1">
                <a:latin typeface="Arial"/>
              </a:endParaRP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79ED4B89-3B80-456E-9981-0971A5574CB9}"/>
                </a:ext>
              </a:extLst>
            </p:cNvPr>
            <p:cNvPicPr/>
            <p:nvPr/>
          </p:nvPicPr>
          <p:blipFill>
            <a:blip r:embed="rId3"/>
            <a:stretch/>
          </p:blipFill>
          <p:spPr>
            <a:xfrm>
              <a:off x="1387800" y="2802960"/>
              <a:ext cx="1614240" cy="12099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11CD7C4E-626B-4686-A8FA-4D04E6D58214}"/>
                </a:ext>
              </a:extLst>
            </p:cNvPr>
            <p:cNvPicPr/>
            <p:nvPr/>
          </p:nvPicPr>
          <p:blipFill>
            <a:blip r:embed="rId4"/>
            <a:stretch/>
          </p:blipFill>
          <p:spPr>
            <a:xfrm>
              <a:off x="2995560" y="2802960"/>
              <a:ext cx="407880" cy="201456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A56243D6-8AE3-44C5-BDB5-DD664B5C87C6}"/>
                </a:ext>
              </a:extLst>
            </p:cNvPr>
            <p:cNvPicPr/>
            <p:nvPr/>
          </p:nvPicPr>
          <p:blipFill>
            <a:blip r:embed="rId5"/>
            <a:stretch/>
          </p:blipFill>
          <p:spPr>
            <a:xfrm>
              <a:off x="1387800" y="4008600"/>
              <a:ext cx="1614240" cy="809280"/>
            </a:xfrm>
            <a:prstGeom prst="rect">
              <a:avLst/>
            </a:prstGeom>
            <a:ln>
              <a:noFill/>
            </a:ln>
          </p:spPr>
        </p:pic>
        <p:sp>
          <p:nvSpPr>
            <p:cNvPr id="23" name="Freeform 15">
              <a:extLst>
                <a:ext uri="{FF2B5EF4-FFF2-40B4-BE49-F238E27FC236}">
                  <a16:creationId xmlns:a16="http://schemas.microsoft.com/office/drawing/2014/main" id="{4C6AE0C5-ED3B-4ED9-AAF8-9AEA2EF71AB1}"/>
                </a:ext>
              </a:extLst>
            </p:cNvPr>
            <p:cNvSpPr/>
            <p:nvPr/>
          </p:nvSpPr>
          <p:spPr>
            <a:xfrm>
              <a:off x="1390320" y="4811760"/>
              <a:ext cx="2009160" cy="3960"/>
            </a:xfrm>
            <a:custGeom>
              <a:avLst/>
              <a:gdLst/>
              <a:ahLst/>
              <a:cxnLst/>
              <a:rect l="0" t="0" r="r" b="b"/>
              <a:pathLst>
                <a:path w="5581" h="11">
                  <a:moveTo>
                    <a:pt x="0" y="10"/>
                  </a:moveTo>
                  <a:lnTo>
                    <a:pt x="5580" y="10"/>
                  </a:lnTo>
                  <a:lnTo>
                    <a:pt x="5580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24" name="Freeform 16">
              <a:extLst>
                <a:ext uri="{FF2B5EF4-FFF2-40B4-BE49-F238E27FC236}">
                  <a16:creationId xmlns:a16="http://schemas.microsoft.com/office/drawing/2014/main" id="{63516D8A-02E6-4B28-A505-F88539675EF1}"/>
                </a:ext>
              </a:extLst>
            </p:cNvPr>
            <p:cNvSpPr/>
            <p:nvPr/>
          </p:nvSpPr>
          <p:spPr>
            <a:xfrm>
              <a:off x="1388520" y="4813200"/>
              <a:ext cx="3960" cy="57960"/>
            </a:xfrm>
            <a:custGeom>
              <a:avLst/>
              <a:gdLst/>
              <a:ahLst/>
              <a:cxnLst/>
              <a:rect l="0" t="0" r="r" b="b"/>
              <a:pathLst>
                <a:path w="11" h="161">
                  <a:moveTo>
                    <a:pt x="0" y="160"/>
                  </a:moveTo>
                  <a:lnTo>
                    <a:pt x="10" y="16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25" name="Freeform 17">
              <a:extLst>
                <a:ext uri="{FF2B5EF4-FFF2-40B4-BE49-F238E27FC236}">
                  <a16:creationId xmlns:a16="http://schemas.microsoft.com/office/drawing/2014/main" id="{1E491390-87D9-48D9-8EFD-62C106446226}"/>
                </a:ext>
              </a:extLst>
            </p:cNvPr>
            <p:cNvSpPr/>
            <p:nvPr/>
          </p:nvSpPr>
          <p:spPr>
            <a:xfrm>
              <a:off x="1890720" y="4813200"/>
              <a:ext cx="3960" cy="57960"/>
            </a:xfrm>
            <a:custGeom>
              <a:avLst/>
              <a:gdLst/>
              <a:ahLst/>
              <a:cxnLst/>
              <a:rect l="0" t="0" r="r" b="b"/>
              <a:pathLst>
                <a:path w="11" h="161">
                  <a:moveTo>
                    <a:pt x="0" y="160"/>
                  </a:moveTo>
                  <a:lnTo>
                    <a:pt x="10" y="16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26" name="Freeform 18">
              <a:extLst>
                <a:ext uri="{FF2B5EF4-FFF2-40B4-BE49-F238E27FC236}">
                  <a16:creationId xmlns:a16="http://schemas.microsoft.com/office/drawing/2014/main" id="{8B0511DF-C31D-4725-B5C5-F9E05E6340EF}"/>
                </a:ext>
              </a:extLst>
            </p:cNvPr>
            <p:cNvSpPr/>
            <p:nvPr/>
          </p:nvSpPr>
          <p:spPr>
            <a:xfrm>
              <a:off x="2392920" y="4813200"/>
              <a:ext cx="3960" cy="57960"/>
            </a:xfrm>
            <a:custGeom>
              <a:avLst/>
              <a:gdLst/>
              <a:ahLst/>
              <a:cxnLst/>
              <a:rect l="0" t="0" r="r" b="b"/>
              <a:pathLst>
                <a:path w="11" h="161">
                  <a:moveTo>
                    <a:pt x="0" y="160"/>
                  </a:moveTo>
                  <a:lnTo>
                    <a:pt x="10" y="16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27" name="Freeform 19">
              <a:extLst>
                <a:ext uri="{FF2B5EF4-FFF2-40B4-BE49-F238E27FC236}">
                  <a16:creationId xmlns:a16="http://schemas.microsoft.com/office/drawing/2014/main" id="{2430710B-124E-40B1-90C6-27424B0658D8}"/>
                </a:ext>
              </a:extLst>
            </p:cNvPr>
            <p:cNvSpPr/>
            <p:nvPr/>
          </p:nvSpPr>
          <p:spPr>
            <a:xfrm>
              <a:off x="2895120" y="4813200"/>
              <a:ext cx="3600" cy="57960"/>
            </a:xfrm>
            <a:custGeom>
              <a:avLst/>
              <a:gdLst/>
              <a:ahLst/>
              <a:cxnLst/>
              <a:rect l="0" t="0" r="r" b="b"/>
              <a:pathLst>
                <a:path w="10" h="161">
                  <a:moveTo>
                    <a:pt x="0" y="160"/>
                  </a:moveTo>
                  <a:lnTo>
                    <a:pt x="9" y="160"/>
                  </a:lnTo>
                  <a:lnTo>
                    <a:pt x="9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28" name="Freeform 20">
              <a:extLst>
                <a:ext uri="{FF2B5EF4-FFF2-40B4-BE49-F238E27FC236}">
                  <a16:creationId xmlns:a16="http://schemas.microsoft.com/office/drawing/2014/main" id="{3CC21B77-1AD8-41E1-AFA4-4AA08EEDFAD5}"/>
                </a:ext>
              </a:extLst>
            </p:cNvPr>
            <p:cNvSpPr/>
            <p:nvPr/>
          </p:nvSpPr>
          <p:spPr>
            <a:xfrm>
              <a:off x="3396960" y="4813200"/>
              <a:ext cx="3960" cy="57960"/>
            </a:xfrm>
            <a:custGeom>
              <a:avLst/>
              <a:gdLst/>
              <a:ahLst/>
              <a:cxnLst/>
              <a:rect l="0" t="0" r="r" b="b"/>
              <a:pathLst>
                <a:path w="11" h="161">
                  <a:moveTo>
                    <a:pt x="0" y="160"/>
                  </a:moveTo>
                  <a:lnTo>
                    <a:pt x="10" y="16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29" name="Freeform 21">
              <a:extLst>
                <a:ext uri="{FF2B5EF4-FFF2-40B4-BE49-F238E27FC236}">
                  <a16:creationId xmlns:a16="http://schemas.microsoft.com/office/drawing/2014/main" id="{AC708C15-C892-4E3C-93D9-F602F2197873}"/>
                </a:ext>
              </a:extLst>
            </p:cNvPr>
            <p:cNvSpPr/>
            <p:nvPr/>
          </p:nvSpPr>
          <p:spPr>
            <a:xfrm>
              <a:off x="1388520" y="2804760"/>
              <a:ext cx="3960" cy="2009160"/>
            </a:xfrm>
            <a:custGeom>
              <a:avLst/>
              <a:gdLst/>
              <a:ahLst/>
              <a:cxnLst/>
              <a:rect l="0" t="0" r="r" b="b"/>
              <a:pathLst>
                <a:path w="11" h="5581">
                  <a:moveTo>
                    <a:pt x="0" y="5580"/>
                  </a:moveTo>
                  <a:lnTo>
                    <a:pt x="10" y="558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558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0" name="Freeform 22">
              <a:extLst>
                <a:ext uri="{FF2B5EF4-FFF2-40B4-BE49-F238E27FC236}">
                  <a16:creationId xmlns:a16="http://schemas.microsoft.com/office/drawing/2014/main" id="{7A3B660C-6E91-4C04-A908-9343066E4551}"/>
                </a:ext>
              </a:extLst>
            </p:cNvPr>
            <p:cNvSpPr/>
            <p:nvPr/>
          </p:nvSpPr>
          <p:spPr>
            <a:xfrm>
              <a:off x="1332720" y="4811760"/>
              <a:ext cx="58320" cy="3960"/>
            </a:xfrm>
            <a:custGeom>
              <a:avLst/>
              <a:gdLst/>
              <a:ahLst/>
              <a:cxnLst/>
              <a:rect l="0" t="0" r="r" b="b"/>
              <a:pathLst>
                <a:path w="162" h="11">
                  <a:moveTo>
                    <a:pt x="0" y="10"/>
                  </a:moveTo>
                  <a:lnTo>
                    <a:pt x="161" y="10"/>
                  </a:lnTo>
                  <a:lnTo>
                    <a:pt x="161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1" name="Freeform 23">
              <a:extLst>
                <a:ext uri="{FF2B5EF4-FFF2-40B4-BE49-F238E27FC236}">
                  <a16:creationId xmlns:a16="http://schemas.microsoft.com/office/drawing/2014/main" id="{ED781313-CD92-4EA9-B0B4-A1242A0B7346}"/>
                </a:ext>
              </a:extLst>
            </p:cNvPr>
            <p:cNvSpPr/>
            <p:nvPr/>
          </p:nvSpPr>
          <p:spPr>
            <a:xfrm>
              <a:off x="1332720" y="4142160"/>
              <a:ext cx="58320" cy="3960"/>
            </a:xfrm>
            <a:custGeom>
              <a:avLst/>
              <a:gdLst/>
              <a:ahLst/>
              <a:cxnLst/>
              <a:rect l="0" t="0" r="r" b="b"/>
              <a:pathLst>
                <a:path w="162" h="11">
                  <a:moveTo>
                    <a:pt x="0" y="10"/>
                  </a:moveTo>
                  <a:lnTo>
                    <a:pt x="161" y="10"/>
                  </a:lnTo>
                  <a:lnTo>
                    <a:pt x="161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2" name="Freeform 24">
              <a:extLst>
                <a:ext uri="{FF2B5EF4-FFF2-40B4-BE49-F238E27FC236}">
                  <a16:creationId xmlns:a16="http://schemas.microsoft.com/office/drawing/2014/main" id="{C8F831D8-0ACE-4509-9E18-2CD8A094DE48}"/>
                </a:ext>
              </a:extLst>
            </p:cNvPr>
            <p:cNvSpPr/>
            <p:nvPr/>
          </p:nvSpPr>
          <p:spPr>
            <a:xfrm>
              <a:off x="1332720" y="3472560"/>
              <a:ext cx="58320" cy="3960"/>
            </a:xfrm>
            <a:custGeom>
              <a:avLst/>
              <a:gdLst/>
              <a:ahLst/>
              <a:cxnLst/>
              <a:rect l="0" t="0" r="r" b="b"/>
              <a:pathLst>
                <a:path w="162" h="11">
                  <a:moveTo>
                    <a:pt x="0" y="10"/>
                  </a:moveTo>
                  <a:lnTo>
                    <a:pt x="161" y="10"/>
                  </a:lnTo>
                  <a:lnTo>
                    <a:pt x="161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3" name="Freeform 25">
              <a:extLst>
                <a:ext uri="{FF2B5EF4-FFF2-40B4-BE49-F238E27FC236}">
                  <a16:creationId xmlns:a16="http://schemas.microsoft.com/office/drawing/2014/main" id="{24D06682-C134-4814-B028-D7F14554DBED}"/>
                </a:ext>
              </a:extLst>
            </p:cNvPr>
            <p:cNvSpPr/>
            <p:nvPr/>
          </p:nvSpPr>
          <p:spPr>
            <a:xfrm>
              <a:off x="1332720" y="2803320"/>
              <a:ext cx="58320" cy="3960"/>
            </a:xfrm>
            <a:custGeom>
              <a:avLst/>
              <a:gdLst/>
              <a:ahLst/>
              <a:cxnLst/>
              <a:rect l="0" t="0" r="r" b="b"/>
              <a:pathLst>
                <a:path w="162" h="11">
                  <a:moveTo>
                    <a:pt x="0" y="10"/>
                  </a:moveTo>
                  <a:lnTo>
                    <a:pt x="161" y="10"/>
                  </a:lnTo>
                  <a:lnTo>
                    <a:pt x="161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4" name="Freeform 26">
              <a:extLst>
                <a:ext uri="{FF2B5EF4-FFF2-40B4-BE49-F238E27FC236}">
                  <a16:creationId xmlns:a16="http://schemas.microsoft.com/office/drawing/2014/main" id="{BEC6147D-DC3F-4DC2-A172-1770A87AC93A}"/>
                </a:ext>
              </a:extLst>
            </p:cNvPr>
            <p:cNvSpPr/>
            <p:nvPr/>
          </p:nvSpPr>
          <p:spPr>
            <a:xfrm>
              <a:off x="1390320" y="4811760"/>
              <a:ext cx="2009160" cy="3960"/>
            </a:xfrm>
            <a:custGeom>
              <a:avLst/>
              <a:gdLst/>
              <a:ahLst/>
              <a:cxnLst/>
              <a:rect l="0" t="0" r="r" b="b"/>
              <a:pathLst>
                <a:path w="5581" h="11">
                  <a:moveTo>
                    <a:pt x="0" y="10"/>
                  </a:moveTo>
                  <a:lnTo>
                    <a:pt x="5580" y="10"/>
                  </a:lnTo>
                  <a:lnTo>
                    <a:pt x="5580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5" name="Freeform 27">
              <a:extLst>
                <a:ext uri="{FF2B5EF4-FFF2-40B4-BE49-F238E27FC236}">
                  <a16:creationId xmlns:a16="http://schemas.microsoft.com/office/drawing/2014/main" id="{B12B79E5-BFA7-40B1-AD3B-13CE1B7AEF1E}"/>
                </a:ext>
              </a:extLst>
            </p:cNvPr>
            <p:cNvSpPr/>
            <p:nvPr/>
          </p:nvSpPr>
          <p:spPr>
            <a:xfrm>
              <a:off x="3396960" y="2804760"/>
              <a:ext cx="3960" cy="2009160"/>
            </a:xfrm>
            <a:custGeom>
              <a:avLst/>
              <a:gdLst/>
              <a:ahLst/>
              <a:cxnLst/>
              <a:rect l="0" t="0" r="r" b="b"/>
              <a:pathLst>
                <a:path w="11" h="5581">
                  <a:moveTo>
                    <a:pt x="0" y="5580"/>
                  </a:moveTo>
                  <a:lnTo>
                    <a:pt x="10" y="558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558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6" name="Freeform 28">
              <a:extLst>
                <a:ext uri="{FF2B5EF4-FFF2-40B4-BE49-F238E27FC236}">
                  <a16:creationId xmlns:a16="http://schemas.microsoft.com/office/drawing/2014/main" id="{8767F904-C0A7-4418-99B0-316F245EE528}"/>
                </a:ext>
              </a:extLst>
            </p:cNvPr>
            <p:cNvSpPr/>
            <p:nvPr/>
          </p:nvSpPr>
          <p:spPr>
            <a:xfrm>
              <a:off x="1390320" y="2803320"/>
              <a:ext cx="2009160" cy="3960"/>
            </a:xfrm>
            <a:custGeom>
              <a:avLst/>
              <a:gdLst/>
              <a:ahLst/>
              <a:cxnLst/>
              <a:rect l="0" t="0" r="r" b="b"/>
              <a:pathLst>
                <a:path w="5581" h="11">
                  <a:moveTo>
                    <a:pt x="0" y="10"/>
                  </a:moveTo>
                  <a:lnTo>
                    <a:pt x="5580" y="10"/>
                  </a:lnTo>
                  <a:lnTo>
                    <a:pt x="5580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37" name="Freeform 29">
              <a:extLst>
                <a:ext uri="{FF2B5EF4-FFF2-40B4-BE49-F238E27FC236}">
                  <a16:creationId xmlns:a16="http://schemas.microsoft.com/office/drawing/2014/main" id="{CD6F6470-3957-4F2F-B66D-9D4EB869E203}"/>
                </a:ext>
              </a:extLst>
            </p:cNvPr>
            <p:cNvSpPr/>
            <p:nvPr/>
          </p:nvSpPr>
          <p:spPr>
            <a:xfrm>
              <a:off x="1388520" y="2804760"/>
              <a:ext cx="3960" cy="2009160"/>
            </a:xfrm>
            <a:custGeom>
              <a:avLst/>
              <a:gdLst/>
              <a:ahLst/>
              <a:cxnLst/>
              <a:rect l="0" t="0" r="r" b="b"/>
              <a:pathLst>
                <a:path w="11" h="5581">
                  <a:moveTo>
                    <a:pt x="0" y="5580"/>
                  </a:moveTo>
                  <a:lnTo>
                    <a:pt x="10" y="558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558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1EF92577-2109-4C0F-AF23-BAA45BC30D4E}"/>
                </a:ext>
              </a:extLst>
            </p:cNvPr>
            <p:cNvPicPr/>
            <p:nvPr/>
          </p:nvPicPr>
          <p:blipFill>
            <a:blip r:embed="rId6"/>
            <a:stretch/>
          </p:blipFill>
          <p:spPr>
            <a:xfrm>
              <a:off x="1383120" y="5079960"/>
              <a:ext cx="584640" cy="76320"/>
            </a:xfrm>
            <a:prstGeom prst="rect">
              <a:avLst/>
            </a:prstGeom>
            <a:ln>
              <a:noFill/>
            </a:ln>
          </p:spPr>
        </p:pic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785A97C7-AE1F-4A90-82E9-3FF51F316B27}"/>
                </a:ext>
              </a:extLst>
            </p:cNvPr>
            <p:cNvSpPr/>
            <p:nvPr/>
          </p:nvSpPr>
          <p:spPr>
            <a:xfrm>
              <a:off x="1386000" y="5150880"/>
              <a:ext cx="574560" cy="3960"/>
            </a:xfrm>
            <a:custGeom>
              <a:avLst/>
              <a:gdLst/>
              <a:ahLst/>
              <a:cxnLst/>
              <a:rect l="0" t="0" r="r" b="b"/>
              <a:pathLst>
                <a:path w="1596" h="11">
                  <a:moveTo>
                    <a:pt x="0" y="10"/>
                  </a:moveTo>
                  <a:lnTo>
                    <a:pt x="1595" y="10"/>
                  </a:lnTo>
                  <a:lnTo>
                    <a:pt x="1595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DADF8183-C35E-44A3-A847-871BEFD4DCB5}"/>
                </a:ext>
              </a:extLst>
            </p:cNvPr>
            <p:cNvSpPr/>
            <p:nvPr/>
          </p:nvSpPr>
          <p:spPr>
            <a:xfrm>
              <a:off x="1384200" y="5152680"/>
              <a:ext cx="3960" cy="57960"/>
            </a:xfrm>
            <a:custGeom>
              <a:avLst/>
              <a:gdLst/>
              <a:ahLst/>
              <a:cxnLst/>
              <a:rect l="0" t="0" r="r" b="b"/>
              <a:pathLst>
                <a:path w="11" h="161">
                  <a:moveTo>
                    <a:pt x="0" y="160"/>
                  </a:moveTo>
                  <a:lnTo>
                    <a:pt x="10" y="16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637DF960-8790-4F7C-B8D5-8C6A034BCD6B}"/>
                </a:ext>
              </a:extLst>
            </p:cNvPr>
            <p:cNvSpPr/>
            <p:nvPr/>
          </p:nvSpPr>
          <p:spPr>
            <a:xfrm>
              <a:off x="1958040" y="5152680"/>
              <a:ext cx="3960" cy="57960"/>
            </a:xfrm>
            <a:custGeom>
              <a:avLst/>
              <a:gdLst/>
              <a:ahLst/>
              <a:cxnLst/>
              <a:rect l="0" t="0" r="r" b="b"/>
              <a:pathLst>
                <a:path w="11" h="161">
                  <a:moveTo>
                    <a:pt x="0" y="160"/>
                  </a:moveTo>
                  <a:lnTo>
                    <a:pt x="10" y="160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16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2" name="Freeform 33">
              <a:extLst>
                <a:ext uri="{FF2B5EF4-FFF2-40B4-BE49-F238E27FC236}">
                  <a16:creationId xmlns:a16="http://schemas.microsoft.com/office/drawing/2014/main" id="{06BC5F11-D517-4F53-9CF0-35A708D4D9AA}"/>
                </a:ext>
              </a:extLst>
            </p:cNvPr>
            <p:cNvSpPr/>
            <p:nvPr/>
          </p:nvSpPr>
          <p:spPr>
            <a:xfrm>
              <a:off x="1386000" y="5150880"/>
              <a:ext cx="574560" cy="3960"/>
            </a:xfrm>
            <a:custGeom>
              <a:avLst/>
              <a:gdLst/>
              <a:ahLst/>
              <a:cxnLst/>
              <a:rect l="0" t="0" r="r" b="b"/>
              <a:pathLst>
                <a:path w="1596" h="11">
                  <a:moveTo>
                    <a:pt x="0" y="10"/>
                  </a:moveTo>
                  <a:lnTo>
                    <a:pt x="1595" y="10"/>
                  </a:lnTo>
                  <a:lnTo>
                    <a:pt x="1595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74176B33-0557-4F5A-84B0-14DFE50FA933}"/>
                </a:ext>
              </a:extLst>
            </p:cNvPr>
            <p:cNvSpPr/>
            <p:nvPr/>
          </p:nvSpPr>
          <p:spPr>
            <a:xfrm>
              <a:off x="1958040" y="5080680"/>
              <a:ext cx="3960" cy="72720"/>
            </a:xfrm>
            <a:custGeom>
              <a:avLst/>
              <a:gdLst/>
              <a:ahLst/>
              <a:cxnLst/>
              <a:rect l="0" t="0" r="r" b="b"/>
              <a:pathLst>
                <a:path w="11" h="202">
                  <a:moveTo>
                    <a:pt x="0" y="201"/>
                  </a:moveTo>
                  <a:lnTo>
                    <a:pt x="10" y="201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01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E012642D-3556-4B4D-9C5B-7F8AFFE1358C}"/>
                </a:ext>
              </a:extLst>
            </p:cNvPr>
            <p:cNvSpPr/>
            <p:nvPr/>
          </p:nvSpPr>
          <p:spPr>
            <a:xfrm>
              <a:off x="1387080" y="5081760"/>
              <a:ext cx="574560" cy="3960"/>
            </a:xfrm>
            <a:custGeom>
              <a:avLst/>
              <a:gdLst/>
              <a:ahLst/>
              <a:cxnLst/>
              <a:rect l="0" t="0" r="r" b="b"/>
              <a:pathLst>
                <a:path w="1596" h="11">
                  <a:moveTo>
                    <a:pt x="0" y="10"/>
                  </a:moveTo>
                  <a:lnTo>
                    <a:pt x="1595" y="10"/>
                  </a:lnTo>
                  <a:lnTo>
                    <a:pt x="1595" y="0"/>
                  </a:lnTo>
                  <a:lnTo>
                    <a:pt x="0" y="0"/>
                  </a:lnTo>
                  <a:lnTo>
                    <a:pt x="0" y="10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621AF690-517F-489E-8B16-04C364C22DEC}"/>
                </a:ext>
              </a:extLst>
            </p:cNvPr>
            <p:cNvSpPr/>
            <p:nvPr/>
          </p:nvSpPr>
          <p:spPr>
            <a:xfrm>
              <a:off x="1384200" y="5080680"/>
              <a:ext cx="3960" cy="72720"/>
            </a:xfrm>
            <a:custGeom>
              <a:avLst/>
              <a:gdLst/>
              <a:ahLst/>
              <a:cxnLst/>
              <a:rect l="0" t="0" r="r" b="b"/>
              <a:pathLst>
                <a:path w="11" h="202">
                  <a:moveTo>
                    <a:pt x="0" y="201"/>
                  </a:moveTo>
                  <a:lnTo>
                    <a:pt x="10" y="201"/>
                  </a:lnTo>
                  <a:lnTo>
                    <a:pt x="10" y="0"/>
                  </a:lnTo>
                  <a:lnTo>
                    <a:pt x="0" y="0"/>
                  </a:lnTo>
                  <a:lnTo>
                    <a:pt x="0" y="201"/>
                  </a:lnTo>
                </a:path>
              </a:pathLst>
            </a:custGeom>
            <a:solidFill>
              <a:srgbClr val="231F20"/>
            </a:solidFill>
            <a:ln>
              <a:noFill/>
            </a:ln>
          </p:spPr>
        </p:sp>
        <p:sp>
          <p:nvSpPr>
            <p:cNvPr id="46" name="TextShape 37">
              <a:extLst>
                <a:ext uri="{FF2B5EF4-FFF2-40B4-BE49-F238E27FC236}">
                  <a16:creationId xmlns:a16="http://schemas.microsoft.com/office/drawing/2014/main" id="{517C864C-67E6-4154-BFF8-026CEB4110C2}"/>
                </a:ext>
              </a:extLst>
            </p:cNvPr>
            <p:cNvSpPr txBox="1"/>
            <p:nvPr/>
          </p:nvSpPr>
          <p:spPr>
            <a:xfrm>
              <a:off x="3327840" y="487296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8.5 </a:t>
              </a:r>
              <a:endParaRPr lang="en-US" sz="700" b="0" strike="noStrike" spc="-1">
                <a:latin typeface="Arial"/>
              </a:endParaRP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14E9880-7714-4BF6-AF2D-90F497DB1CF9}"/>
              </a:ext>
            </a:extLst>
          </p:cNvPr>
          <p:cNvGrpSpPr/>
          <p:nvPr/>
        </p:nvGrpSpPr>
        <p:grpSpPr>
          <a:xfrm>
            <a:off x="8745410" y="4060538"/>
            <a:ext cx="2465280" cy="2217960"/>
            <a:chOff x="4026960" y="2743200"/>
            <a:chExt cx="2465280" cy="2217960"/>
          </a:xfrm>
        </p:grpSpPr>
        <p:sp>
          <p:nvSpPr>
            <p:cNvPr id="48" name="TextShape 38">
              <a:extLst>
                <a:ext uri="{FF2B5EF4-FFF2-40B4-BE49-F238E27FC236}">
                  <a16:creationId xmlns:a16="http://schemas.microsoft.com/office/drawing/2014/main" id="{264FE531-C66D-4311-A189-31D3C79556D4}"/>
                </a:ext>
              </a:extLst>
            </p:cNvPr>
            <p:cNvSpPr txBox="1"/>
            <p:nvPr/>
          </p:nvSpPr>
          <p:spPr>
            <a:xfrm>
              <a:off x="4171320" y="2743200"/>
              <a:ext cx="14724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1.0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49" name="TextShape 39">
              <a:extLst>
                <a:ext uri="{FF2B5EF4-FFF2-40B4-BE49-F238E27FC236}">
                  <a16:creationId xmlns:a16="http://schemas.microsoft.com/office/drawing/2014/main" id="{1D4E9A52-0FA4-4619-9789-C9AA90EF648C}"/>
                </a:ext>
              </a:extLst>
            </p:cNvPr>
            <p:cNvSpPr txBox="1"/>
            <p:nvPr/>
          </p:nvSpPr>
          <p:spPr>
            <a:xfrm>
              <a:off x="4171320" y="3246120"/>
              <a:ext cx="14724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2.0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50" name="TextShape 40">
              <a:extLst>
                <a:ext uri="{FF2B5EF4-FFF2-40B4-BE49-F238E27FC236}">
                  <a16:creationId xmlns:a16="http://schemas.microsoft.com/office/drawing/2014/main" id="{24123690-FCD7-4913-87FB-6794F64EA304}"/>
                </a:ext>
              </a:extLst>
            </p:cNvPr>
            <p:cNvSpPr txBox="1"/>
            <p:nvPr/>
          </p:nvSpPr>
          <p:spPr>
            <a:xfrm>
              <a:off x="4171320" y="3749040"/>
              <a:ext cx="14724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3.0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51" name="TextShape 41">
              <a:extLst>
                <a:ext uri="{FF2B5EF4-FFF2-40B4-BE49-F238E27FC236}">
                  <a16:creationId xmlns:a16="http://schemas.microsoft.com/office/drawing/2014/main" id="{CC5AEEA4-3D2B-4ABB-9EDC-60E74B220FB3}"/>
                </a:ext>
              </a:extLst>
            </p:cNvPr>
            <p:cNvSpPr txBox="1"/>
            <p:nvPr/>
          </p:nvSpPr>
          <p:spPr>
            <a:xfrm>
              <a:off x="4171320" y="4251960"/>
              <a:ext cx="14724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4.0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52" name="TextShape 42">
              <a:extLst>
                <a:ext uri="{FF2B5EF4-FFF2-40B4-BE49-F238E27FC236}">
                  <a16:creationId xmlns:a16="http://schemas.microsoft.com/office/drawing/2014/main" id="{AF78BFB9-0EC3-42DC-B078-AEE5D1AF21F4}"/>
                </a:ext>
              </a:extLst>
            </p:cNvPr>
            <p:cNvSpPr txBox="1"/>
            <p:nvPr/>
          </p:nvSpPr>
          <p:spPr>
            <a:xfrm>
              <a:off x="4171320" y="4754880"/>
              <a:ext cx="14724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 5.0</a:t>
              </a:r>
              <a:endParaRPr lang="en-US" sz="700" b="0" strike="noStrike" spc="-1">
                <a:latin typeface="Arial"/>
              </a:endParaRP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146BC6B7-7D24-40AE-B141-8D425A629638}"/>
                </a:ext>
              </a:extLst>
            </p:cNvPr>
            <p:cNvPicPr/>
            <p:nvPr/>
          </p:nvPicPr>
          <p:blipFill>
            <a:blip r:embed="rId7"/>
            <a:stretch/>
          </p:blipFill>
          <p:spPr>
            <a:xfrm>
              <a:off x="4323960" y="2786040"/>
              <a:ext cx="1243080" cy="12434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865FE47B-EBF7-474E-B68C-7D3507E3B359}"/>
                </a:ext>
              </a:extLst>
            </p:cNvPr>
            <p:cNvPicPr/>
            <p:nvPr/>
          </p:nvPicPr>
          <p:blipFill>
            <a:blip r:embed="rId8"/>
            <a:stretch/>
          </p:blipFill>
          <p:spPr>
            <a:xfrm>
              <a:off x="5561280" y="2786040"/>
              <a:ext cx="832320" cy="2069640"/>
            </a:xfrm>
            <a:prstGeom prst="rect">
              <a:avLst/>
            </a:prstGeom>
            <a:ln>
              <a:noFill/>
            </a:ln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AD41D7A1-E441-4A1F-9E11-C56747975BA3}"/>
                </a:ext>
              </a:extLst>
            </p:cNvPr>
            <p:cNvPicPr/>
            <p:nvPr/>
          </p:nvPicPr>
          <p:blipFill>
            <a:blip r:embed="rId9"/>
            <a:stretch/>
          </p:blipFill>
          <p:spPr>
            <a:xfrm>
              <a:off x="4323960" y="4025160"/>
              <a:ext cx="1243080" cy="830520"/>
            </a:xfrm>
            <a:prstGeom prst="rect">
              <a:avLst/>
            </a:prstGeom>
            <a:ln>
              <a:noFill/>
            </a:ln>
          </p:spPr>
        </p:pic>
        <p:sp>
          <p:nvSpPr>
            <p:cNvPr id="56" name="TextShape 43">
              <a:extLst>
                <a:ext uri="{FF2B5EF4-FFF2-40B4-BE49-F238E27FC236}">
                  <a16:creationId xmlns:a16="http://schemas.microsoft.com/office/drawing/2014/main" id="{58B8B0D8-7C1C-464C-A22E-F262D42814A2}"/>
                </a:ext>
              </a:extLst>
            </p:cNvPr>
            <p:cNvSpPr txBox="1"/>
            <p:nvPr/>
          </p:nvSpPr>
          <p:spPr>
            <a:xfrm rot="16200000">
              <a:off x="3846960" y="3762360"/>
              <a:ext cx="45936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Depth (km)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57" name="TextShape 44">
              <a:extLst>
                <a:ext uri="{FF2B5EF4-FFF2-40B4-BE49-F238E27FC236}">
                  <a16:creationId xmlns:a16="http://schemas.microsoft.com/office/drawing/2014/main" id="{9A8DC023-395C-4CD4-8BDB-15490C9F45A5}"/>
                </a:ext>
              </a:extLst>
            </p:cNvPr>
            <p:cNvSpPr txBox="1"/>
            <p:nvPr/>
          </p:nvSpPr>
          <p:spPr>
            <a:xfrm>
              <a:off x="4321080" y="486180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2.0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58" name="TextShape 45">
              <a:extLst>
                <a:ext uri="{FF2B5EF4-FFF2-40B4-BE49-F238E27FC236}">
                  <a16:creationId xmlns:a16="http://schemas.microsoft.com/office/drawing/2014/main" id="{4A958F60-8403-4A30-B620-4B28AF264F2D}"/>
                </a:ext>
              </a:extLst>
            </p:cNvPr>
            <p:cNvSpPr txBox="1"/>
            <p:nvPr/>
          </p:nvSpPr>
          <p:spPr>
            <a:xfrm>
              <a:off x="4821120" y="486180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4.5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59" name="TextShape 46">
              <a:extLst>
                <a:ext uri="{FF2B5EF4-FFF2-40B4-BE49-F238E27FC236}">
                  <a16:creationId xmlns:a16="http://schemas.microsoft.com/office/drawing/2014/main" id="{BF545C65-7B7D-4AB1-BC23-537ADE618854}"/>
                </a:ext>
              </a:extLst>
            </p:cNvPr>
            <p:cNvSpPr txBox="1"/>
            <p:nvPr/>
          </p:nvSpPr>
          <p:spPr>
            <a:xfrm>
              <a:off x="5321160" y="486180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7.0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60" name="TextShape 47">
              <a:extLst>
                <a:ext uri="{FF2B5EF4-FFF2-40B4-BE49-F238E27FC236}">
                  <a16:creationId xmlns:a16="http://schemas.microsoft.com/office/drawing/2014/main" id="{E8023BE0-F432-495C-9C63-979C55AB3CCA}"/>
                </a:ext>
              </a:extLst>
            </p:cNvPr>
            <p:cNvSpPr txBox="1"/>
            <p:nvPr/>
          </p:nvSpPr>
          <p:spPr>
            <a:xfrm>
              <a:off x="5821200" y="4861800"/>
              <a:ext cx="14688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9.5 </a:t>
              </a:r>
              <a:endParaRPr lang="en-US" sz="700" b="0" strike="noStrike" spc="-1">
                <a:latin typeface="Arial"/>
              </a:endParaRPr>
            </a:p>
          </p:txBody>
        </p:sp>
        <p:sp>
          <p:nvSpPr>
            <p:cNvPr id="61" name="TextShape 48">
              <a:extLst>
                <a:ext uri="{FF2B5EF4-FFF2-40B4-BE49-F238E27FC236}">
                  <a16:creationId xmlns:a16="http://schemas.microsoft.com/office/drawing/2014/main" id="{C8CB0165-9742-4A0A-9CAA-6D09F4903E59}"/>
                </a:ext>
              </a:extLst>
            </p:cNvPr>
            <p:cNvSpPr txBox="1"/>
            <p:nvPr/>
          </p:nvSpPr>
          <p:spPr>
            <a:xfrm>
              <a:off x="6296400" y="4861800"/>
              <a:ext cx="195840" cy="99360"/>
            </a:xfrm>
            <a:prstGeom prst="rect">
              <a:avLst/>
            </a:prstGeom>
            <a:noFill/>
            <a:ln>
              <a:noFill/>
            </a:ln>
          </p:spPr>
          <p:txBody>
            <a:bodyPr lIns="0" tIns="0" rIns="0" bIns="0"/>
            <a:lstStyle/>
            <a:p>
              <a:r>
                <a:rPr lang="en-US" sz="700" b="0" strike="noStrike" spc="-1">
                  <a:solidFill>
                    <a:srgbClr val="231F20"/>
                  </a:solidFill>
                  <a:latin typeface="Arial"/>
                </a:rPr>
                <a:t>12.0 </a:t>
              </a:r>
              <a:endParaRPr lang="en-US" sz="700" b="0" strike="noStrike" spc="-1">
                <a:latin typeface="Arial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F0D79C38-4791-4036-848D-E5CC312E967A}"/>
              </a:ext>
            </a:extLst>
          </p:cNvPr>
          <p:cNvSpPr/>
          <p:nvPr/>
        </p:nvSpPr>
        <p:spPr>
          <a:xfrm>
            <a:off x="9852369" y="6349778"/>
            <a:ext cx="15214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spc="-1" dirty="0" err="1">
                <a:solidFill>
                  <a:srgbClr val="000000"/>
                </a:solidFill>
              </a:rPr>
              <a:t>Arntsen</a:t>
            </a:r>
            <a:r>
              <a:rPr lang="en-US" sz="1400" spc="-1" dirty="0">
                <a:solidFill>
                  <a:srgbClr val="000000"/>
                </a:solidFill>
              </a:rPr>
              <a:t> et al 2007</a:t>
            </a:r>
            <a:endParaRPr lang="nb-NO" sz="14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9856CEC-F534-4C80-9711-728AD56CDEE2}"/>
              </a:ext>
            </a:extLst>
          </p:cNvPr>
          <p:cNvSpPr/>
          <p:nvPr/>
        </p:nvSpPr>
        <p:spPr>
          <a:xfrm>
            <a:off x="1462660" y="967947"/>
            <a:ext cx="2375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ln/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</a:rPr>
              <a:t>Numerical model</a:t>
            </a:r>
            <a:endParaRPr lang="en-US" sz="2400" b="1" dirty="0">
              <a:ln/>
              <a:solidFill>
                <a:srgbClr val="92D050"/>
              </a:solidFill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C749484A-97ED-4AFF-BEB8-5CDE4BB29A43}"/>
              </a:ext>
            </a:extLst>
          </p:cNvPr>
          <p:cNvSpPr/>
          <p:nvPr/>
        </p:nvSpPr>
        <p:spPr>
          <a:xfrm>
            <a:off x="5246740" y="930356"/>
            <a:ext cx="21065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ln/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</a:rPr>
              <a:t>Seismic images</a:t>
            </a:r>
            <a:endParaRPr lang="en-US" sz="2400" b="1" dirty="0">
              <a:ln/>
              <a:solidFill>
                <a:srgbClr val="92D050"/>
              </a:solidFill>
            </a:endParaRP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5FD7A9B-B6FA-4AEE-A43C-A05F53028992}"/>
              </a:ext>
            </a:extLst>
          </p:cNvPr>
          <p:cNvSpPr/>
          <p:nvPr/>
        </p:nvSpPr>
        <p:spPr>
          <a:xfrm>
            <a:off x="8728916" y="937710"/>
            <a:ext cx="2480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b="1" dirty="0">
                <a:ln/>
                <a:solidFill>
                  <a:srgbClr val="92D050"/>
                </a:solidFill>
                <a:uFill>
                  <a:solidFill>
                    <a:srgbClr val="FFFFFF"/>
                  </a:solidFill>
                </a:uFill>
              </a:rPr>
              <a:t>Seismic modelling</a:t>
            </a:r>
            <a:endParaRPr lang="en-US" sz="2400" b="1" dirty="0">
              <a:ln/>
              <a:solidFill>
                <a:srgbClr val="92D050"/>
              </a:solidFill>
            </a:endParaRP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17606A03-6C88-4919-A7D5-F24A885097E7}"/>
              </a:ext>
            </a:extLst>
          </p:cNvPr>
          <p:cNvSpPr/>
          <p:nvPr/>
        </p:nvSpPr>
        <p:spPr>
          <a:xfrm>
            <a:off x="5833514" y="5603869"/>
            <a:ext cx="17250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spc="-1" dirty="0" err="1">
                <a:solidFill>
                  <a:srgbClr val="000000"/>
                </a:solidFill>
              </a:rPr>
              <a:t>Maestrelli</a:t>
            </a:r>
            <a:r>
              <a:rPr lang="en-US" sz="1400" spc="-1" dirty="0">
                <a:solidFill>
                  <a:srgbClr val="000000"/>
                </a:solidFill>
              </a:rPr>
              <a:t> et al. 2017</a:t>
            </a:r>
            <a:endParaRPr lang="nb-NO" sz="1400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459AB5A0-2DC3-4EE2-A795-26D8D448C0E2}"/>
              </a:ext>
            </a:extLst>
          </p:cNvPr>
          <p:cNvSpPr/>
          <p:nvPr/>
        </p:nvSpPr>
        <p:spPr>
          <a:xfrm>
            <a:off x="322205" y="5233627"/>
            <a:ext cx="4333139" cy="1614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spc="-2" dirty="0">
                <a:uFill>
                  <a:solidFill>
                    <a:srgbClr val="FFFFFF"/>
                  </a:solidFill>
                </a:uFill>
              </a:rPr>
              <a:t>Chimney growth causes the deformation of the solid: upward movement.  The vertical displacement of the solid is plotted. </a:t>
            </a:r>
          </a:p>
          <a:p>
            <a:endParaRPr lang="en-US" altLang="zh-CN" sz="1889" spc="-2" dirty="0">
              <a:uFill>
                <a:solidFill>
                  <a:srgbClr val="FFFFFF"/>
                </a:solidFill>
              </a:uFill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0331E75-77FB-461E-8D07-225611B8800E}"/>
              </a:ext>
            </a:extLst>
          </p:cNvPr>
          <p:cNvGrpSpPr/>
          <p:nvPr/>
        </p:nvGrpSpPr>
        <p:grpSpPr>
          <a:xfrm>
            <a:off x="315556" y="1401196"/>
            <a:ext cx="2271674" cy="3876356"/>
            <a:chOff x="315556" y="1806046"/>
            <a:chExt cx="2271674" cy="3876356"/>
          </a:xfrm>
        </p:grpSpPr>
        <p:pic>
          <p:nvPicPr>
            <p:cNvPr id="88" name="Content Placeholder 7"/>
            <p:cNvPicPr>
              <a:picLocks noChangeAspect="1"/>
            </p:cNvPicPr>
            <p:nvPr/>
          </p:nvPicPr>
          <p:blipFill rotWithShape="1">
            <a:blip r:embed="rId10"/>
            <a:srcRect l="12858" t="6732" r="54965" b="6536"/>
            <a:stretch/>
          </p:blipFill>
          <p:spPr>
            <a:xfrm>
              <a:off x="315556" y="2113535"/>
              <a:ext cx="2271674" cy="3568867"/>
            </a:xfrm>
            <a:prstGeom prst="rect">
              <a:avLst/>
            </a:prstGeom>
            <a:ln>
              <a:noFill/>
            </a:ln>
          </p:spPr>
        </p:pic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6AE80C05-4193-4EFF-AE5A-1A983920E000}"/>
                </a:ext>
              </a:extLst>
            </p:cNvPr>
            <p:cNvSpPr/>
            <p:nvPr/>
          </p:nvSpPr>
          <p:spPr>
            <a:xfrm>
              <a:off x="1017254" y="1806046"/>
              <a:ext cx="79675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b="1" dirty="0">
                  <a:ln/>
                  <a:solidFill>
                    <a:srgbClr val="92D050"/>
                  </a:solidFill>
                  <a:uFill>
                    <a:solidFill>
                      <a:srgbClr val="FFFFFF"/>
                    </a:solidFill>
                  </a:uFill>
                </a:rPr>
                <a:t>Porosity</a:t>
              </a:r>
              <a:endParaRPr lang="en-US" sz="1400" b="1" dirty="0">
                <a:ln/>
                <a:solidFill>
                  <a:srgbClr val="92D050"/>
                </a:solidFill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D02FA82A-CF8A-42AF-A1D3-530999A65C88}"/>
              </a:ext>
            </a:extLst>
          </p:cNvPr>
          <p:cNvGrpSpPr/>
          <p:nvPr/>
        </p:nvGrpSpPr>
        <p:grpSpPr>
          <a:xfrm>
            <a:off x="2646629" y="1406741"/>
            <a:ext cx="2053715" cy="3876437"/>
            <a:chOff x="2646629" y="1811591"/>
            <a:chExt cx="2053715" cy="3876437"/>
          </a:xfrm>
        </p:grpSpPr>
        <p:pic>
          <p:nvPicPr>
            <p:cNvPr id="4" name="Content Placeholder 7">
              <a:extLst>
                <a:ext uri="{FF2B5EF4-FFF2-40B4-BE49-F238E27FC236}">
                  <a16:creationId xmlns:a16="http://schemas.microsoft.com/office/drawing/2014/main" id="{6E2B897C-1E42-4E37-B189-52321B7A704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/>
            <a:srcRect l="59250" t="4975" r="11660" b="6536"/>
            <a:stretch/>
          </p:blipFill>
          <p:spPr>
            <a:xfrm>
              <a:off x="2646629" y="2046883"/>
              <a:ext cx="2053715" cy="3641145"/>
            </a:xfrm>
            <a:prstGeom prst="rect">
              <a:avLst/>
            </a:prstGeom>
            <a:ln>
              <a:noFill/>
            </a:ln>
          </p:spPr>
        </p:pic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FE26F04A-09AC-49B2-A59B-58A225B4E04E}"/>
                </a:ext>
              </a:extLst>
            </p:cNvPr>
            <p:cNvSpPr/>
            <p:nvPr/>
          </p:nvSpPr>
          <p:spPr>
            <a:xfrm>
              <a:off x="2695679" y="1811591"/>
              <a:ext cx="179017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400" b="1" dirty="0">
                  <a:ln/>
                  <a:solidFill>
                    <a:srgbClr val="92D050"/>
                  </a:solidFill>
                  <a:uFill>
                    <a:solidFill>
                      <a:srgbClr val="FFFFFF"/>
                    </a:solidFill>
                  </a:uFill>
                </a:rPr>
                <a:t>Vertical displacement</a:t>
              </a:r>
              <a:endParaRPr lang="en-US" sz="1400" b="1" dirty="0">
                <a:ln/>
                <a:solidFill>
                  <a:srgbClr val="92D050"/>
                </a:solidFill>
              </a:endParaRPr>
            </a:p>
          </p:txBody>
        </p:sp>
      </p:grp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BEC7A0B9-6541-4C92-9DE8-C9D937F29A3E}"/>
              </a:ext>
            </a:extLst>
          </p:cNvPr>
          <p:cNvCxnSpPr/>
          <p:nvPr/>
        </p:nvCxnSpPr>
        <p:spPr>
          <a:xfrm flipV="1">
            <a:off x="3533775" y="3257550"/>
            <a:ext cx="0" cy="9023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EF8889F5-E02C-4BC4-B1A4-8DF669A741AF}"/>
              </a:ext>
            </a:extLst>
          </p:cNvPr>
          <p:cNvCxnSpPr/>
          <p:nvPr/>
        </p:nvCxnSpPr>
        <p:spPr>
          <a:xfrm flipV="1">
            <a:off x="6962775" y="3207121"/>
            <a:ext cx="0" cy="9023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7427C010-9D9F-4C05-BA3C-C7E6C964693F}"/>
              </a:ext>
            </a:extLst>
          </p:cNvPr>
          <p:cNvCxnSpPr/>
          <p:nvPr/>
        </p:nvCxnSpPr>
        <p:spPr>
          <a:xfrm flipV="1">
            <a:off x="10161339" y="5009298"/>
            <a:ext cx="0" cy="9023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74" name="Rechteck 15">
            <a:hlinkClick r:id="rId11" action="ppaction://hlinksldjump"/>
            <a:extLst>
              <a:ext uri="{FF2B5EF4-FFF2-40B4-BE49-F238E27FC236}">
                <a16:creationId xmlns:a16="http://schemas.microsoft.com/office/drawing/2014/main" id="{510BB0C6-73D8-428C-979F-019B58551856}"/>
              </a:ext>
            </a:extLst>
          </p:cNvPr>
          <p:cNvSpPr/>
          <p:nvPr/>
        </p:nvSpPr>
        <p:spPr>
          <a:xfrm>
            <a:off x="4476174" y="5957789"/>
            <a:ext cx="4075601" cy="79823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ow about lab experiment for fluid flow?</a:t>
            </a:r>
            <a:endParaRPr lang="en-GB" b="0" i="0" dirty="0">
              <a:solidFill>
                <a:schemeClr val="bg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89A3FE3-8C01-4F95-979F-ABFCD22022A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21412" y="6344235"/>
            <a:ext cx="1458471" cy="28199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68F01-07E0-4EFC-A4F5-50EF1FEA7A0C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5531224" y="6485230"/>
            <a:ext cx="439269" cy="281989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12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2391405-A29A-43C6-B098-FCC54CE1C83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76686" y="307483"/>
            <a:ext cx="10842625" cy="590550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r>
              <a:rPr lang="en-US" sz="3200" dirty="0">
                <a:latin typeface="Times New Roman"/>
                <a:cs typeface="Times New Roman"/>
              </a:rPr>
              <a:t>Result: Characteristic scales of the model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18">
                <a:extLst>
                  <a:ext uri="{FF2B5EF4-FFF2-40B4-BE49-F238E27FC236}">
                    <a16:creationId xmlns:a16="http://schemas.microsoft.com/office/drawing/2014/main" id="{DC212684-8D85-4B3B-BACD-D5AB1FABE5E8}"/>
                  </a:ext>
                </a:extLst>
              </p:cNvPr>
              <p:cNvSpPr>
                <a:spLocks noGrp="1"/>
              </p:cNvSpPr>
              <p:nvPr>
                <p:ph idx="4294967295"/>
              </p:nvPr>
            </p:nvSpPr>
            <p:spPr>
              <a:xfrm>
                <a:off x="363435" y="3801230"/>
                <a:ext cx="7883506" cy="712481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Length scale:</a:t>
                </a: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sz="160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US" sz="1600">
                        <a:latin typeface="Cambria Math" panose="02040503050406030204" pitchFamily="18" charset="0"/>
                      </a:rPr>
                      <m:t> 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sz="1600">
                            <a:latin typeface="Cambria Math" panose="02040503050406030204" pitchFamily="18" charset="0"/>
                          </a:rPr>
                          <m:t>compac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𝑡𝑖𝑜𝑛</m:t>
                        </m:r>
                      </m:sub>
                    </m:sSub>
                    <m:r>
                      <a:rPr lang="en-US" sz="160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𝑘</m:t>
                        </m:r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𝜙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den>
                        </m:f>
                      </m:e>
                    </m:ra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7.2∗10</m:t>
                            </m:r>
                          </m:e>
                          <m:sup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13</m:t>
                            </m:r>
                          </m:sup>
                        </m:sSup>
                        <m:f>
                          <m:f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14</m:t>
                                </m:r>
                              </m:sup>
                            </m:sSup>
                          </m:num>
                          <m:den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8∗</m:t>
                            </m:r>
                            <m:sSup>
                              <m:sSupPr>
                                <m:ctrlPr>
                                  <a:rPr lang="en-US" sz="16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e>
                              <m:sup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−4</m:t>
                                </m:r>
                              </m:sup>
                            </m:sSup>
                          </m:den>
                        </m:f>
                      </m:e>
                    </m:rad>
                  </m:oMath>
                </a14:m>
                <a:r>
                  <a:rPr lang="en-US" sz="1600" dirty="0"/>
                  <a:t>=300 m</a:t>
                </a:r>
              </a:p>
              <a:p>
                <a:endParaRPr lang="en-US" sz="1889" dirty="0"/>
              </a:p>
            </p:txBody>
          </p:sp>
        </mc:Choice>
        <mc:Fallback xmlns="">
          <p:sp>
            <p:nvSpPr>
              <p:cNvPr id="7" name="Content Placeholder 18">
                <a:extLst>
                  <a:ext uri="{FF2B5EF4-FFF2-40B4-BE49-F238E27FC236}">
                    <a16:creationId xmlns:a16="http://schemas.microsoft.com/office/drawing/2014/main" id="{DC212684-8D85-4B3B-BACD-D5AB1FABE5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4294967295"/>
              </p:nvPr>
            </p:nvSpPr>
            <p:spPr>
              <a:xfrm>
                <a:off x="363435" y="3801230"/>
                <a:ext cx="7883506" cy="712481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Content Placeholder 18">
                <a:extLst>
                  <a:ext uri="{FF2B5EF4-FFF2-40B4-BE49-F238E27FC236}">
                    <a16:creationId xmlns:a16="http://schemas.microsoft.com/office/drawing/2014/main" id="{B90EA828-8201-4F9B-8855-047F1CBC9964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61924" y="5009765"/>
                <a:ext cx="6924209" cy="112986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  <a:ext uri="{FAA26D3D-D897-4be2-8F04-BA451C77F1D7}">
                  <ma14:placeholderFlag xmlns:ma14="http://schemas.microsoft.com/office/mac/drawingml/2011/main" xmlns="" val="1"/>
                </a:ext>
              </a:extLst>
            </p:spPr>
            <p:txBody>
              <a:bodyPr vert="horz" wrap="square" lIns="0" tIns="0" rIns="0" bIns="0" numCol="1" anchor="t" anchorCtr="0" compatLnSpc="1">
                <a:prstTxWarp prst="textNoShape">
                  <a:avLst/>
                </a:prstTxWarp>
              </a:bodyPr>
              <a:lstStyle>
                <a:lvl1pPr marL="455628" indent="-548618" algn="l" rtl="0" eaLnBrk="1" fontAlgn="base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ct val="0"/>
                  </a:spcAft>
                  <a:buClr>
                    <a:srgbClr val="DF6841"/>
                  </a:buClr>
                  <a:buSzPct val="100000"/>
                  <a:buFont typeface="Lucida Grande"/>
                  <a:buChar char="•"/>
                  <a:defRPr sz="5080">
                    <a:solidFill>
                      <a:srgbClr val="4C4D4C"/>
                    </a:solidFill>
                    <a:latin typeface="Arial"/>
                    <a:ea typeface="ヒラギノ角ゴ Pro W3" charset="0"/>
                    <a:cs typeface="Arial"/>
                  </a:defRPr>
                </a:lvl1pPr>
                <a:lvl2pPr marL="1097237" indent="-54861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DF6841"/>
                  </a:buClr>
                  <a:buSzPct val="100000"/>
                  <a:buFont typeface="Lucida Grande"/>
                  <a:buChar char="•"/>
                  <a:defRPr sz="4572">
                    <a:solidFill>
                      <a:srgbClr val="4C4D4C"/>
                    </a:solidFill>
                    <a:latin typeface="Arial"/>
                    <a:ea typeface="Arial" charset="0"/>
                    <a:cs typeface="Arial"/>
                  </a:defRPr>
                </a:lvl2pPr>
                <a:lvl3pPr marL="1645855" indent="-54861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DF6841"/>
                  </a:buClr>
                  <a:buSzPct val="100000"/>
                  <a:buFont typeface="Lucida Grande"/>
                  <a:buChar char="•"/>
                  <a:defRPr sz="4064">
                    <a:solidFill>
                      <a:srgbClr val="4C4D4C"/>
                    </a:solidFill>
                    <a:latin typeface="Arial"/>
                    <a:ea typeface="Arial" charset="0"/>
                    <a:cs typeface="Arial"/>
                  </a:defRPr>
                </a:lvl3pPr>
                <a:lvl4pPr marL="2194474" indent="-45965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rgbClr val="DF6841"/>
                  </a:buClr>
                  <a:buSzPct val="100000"/>
                  <a:buFont typeface="Lucida Grande"/>
                  <a:buChar char="•"/>
                  <a:defRPr sz="3556">
                    <a:solidFill>
                      <a:srgbClr val="4C4D4C"/>
                    </a:solidFill>
                    <a:latin typeface="Arial"/>
                    <a:ea typeface="Arial" charset="0"/>
                    <a:cs typeface="Arial"/>
                  </a:defRPr>
                </a:lvl4pPr>
                <a:lvl5pPr marL="4108702" indent="-45562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–"/>
                  <a:defRPr sz="5080">
                    <a:solidFill>
                      <a:srgbClr val="141313"/>
                    </a:solidFill>
                    <a:latin typeface="+mn-lt"/>
                    <a:ea typeface="Arial" charset="0"/>
                    <a:cs typeface="+mn-cs"/>
                  </a:defRPr>
                </a:lvl5pPr>
                <a:lvl6pPr marL="5269945" indent="-45562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–"/>
                  <a:defRPr sz="5080">
                    <a:solidFill>
                      <a:schemeClr val="bg2"/>
                    </a:solidFill>
                    <a:latin typeface="+mn-lt"/>
                    <a:cs typeface="+mn-cs"/>
                  </a:defRPr>
                </a:lvl6pPr>
                <a:lvl7pPr marL="6431187" indent="-45562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–"/>
                  <a:defRPr sz="5080">
                    <a:solidFill>
                      <a:schemeClr val="bg2"/>
                    </a:solidFill>
                    <a:latin typeface="+mn-lt"/>
                    <a:cs typeface="+mn-cs"/>
                  </a:defRPr>
                </a:lvl7pPr>
                <a:lvl8pPr marL="7592429" indent="-45562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–"/>
                  <a:defRPr sz="5080">
                    <a:solidFill>
                      <a:schemeClr val="bg2"/>
                    </a:solidFill>
                    <a:latin typeface="+mn-lt"/>
                    <a:cs typeface="+mn-cs"/>
                  </a:defRPr>
                </a:lvl8pPr>
                <a:lvl9pPr marL="8753671" indent="-455628" algn="l" rtl="0" eaLnBrk="1" fontAlgn="base" hangingPunct="1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Font typeface="Arial" charset="0"/>
                  <a:buChar char="–"/>
                  <a:defRPr sz="5080">
                    <a:solidFill>
                      <a:schemeClr val="bg2"/>
                    </a:solidFill>
                    <a:latin typeface="+mn-lt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kern="0" dirty="0">
                    <a:solidFill>
                      <a:schemeClr val="tx1"/>
                    </a:solidFill>
                    <a:latin typeface="+mn-lt"/>
                  </a:rPr>
                  <a:t>     Wave velocity scale</a:t>
                </a:r>
                <a:r>
                  <a:rPr lang="zh-CN" altLang="en-US" sz="1889" kern="0" dirty="0">
                    <a:solidFill>
                      <a:schemeClr val="tx1"/>
                    </a:solidFill>
                  </a:rPr>
                  <a:t>：</a:t>
                </a:r>
                <a:endParaRPr lang="en-US" altLang="zh-CN" sz="1889" kern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600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wave</m:t>
                          </m:r>
                        </m:sub>
                      </m:sSub>
                      <m:r>
                        <a:rPr lang="en-US" sz="1600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6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l-GR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  <m:sSubSup>
                            <m:sSubSupPr>
                              <m:ctrlPr>
                                <a:rPr lang="el-GR" sz="16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compac</m:t>
                              </m:r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𝑡𝑖𝑜𝑛</m:t>
                              </m:r>
                            </m:sub>
                            <m:sup>
                              <m:r>
                                <a:rPr lang="en-US" sz="1600" i="1" ker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𝜙</m:t>
                              </m:r>
                            </m:sub>
                          </m:sSub>
                        </m:den>
                      </m:f>
                      <m:r>
                        <a:rPr lang="en-US" sz="16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 ker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f>
                        <m:f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l-GR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l-GR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600" i="1" ker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</m:t>
                          </m:r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sub>
                          </m:sSub>
                        </m:den>
                      </m:f>
                      <m:r>
                        <a:rPr lang="en-US" sz="16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7.2∗10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13</m:t>
                          </m:r>
                        </m:sup>
                      </m:sSup>
                      <m:f>
                        <m:f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8∗</m:t>
                          </m:r>
                          <m:sSup>
                            <m:sSupPr>
                              <m:ctrlP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6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</m:den>
                      </m:f>
                      <m: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∗10</m:t>
                          </m:r>
                        </m:e>
                        <m:sup>
                          <m:r>
                            <a:rPr lang="en-US" sz="16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sz="1600" b="0" i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en-US" sz="1600" kern="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Content Placeholder 18">
                <a:extLst>
                  <a:ext uri="{FF2B5EF4-FFF2-40B4-BE49-F238E27FC236}">
                    <a16:creationId xmlns:a16="http://schemas.microsoft.com/office/drawing/2014/main" id="{B90EA828-8201-4F9B-8855-047F1CBC99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24" y="5009765"/>
                <a:ext cx="6924209" cy="1129860"/>
              </a:xfrm>
              <a:prstGeom prst="rect">
                <a:avLst/>
              </a:prstGeom>
              <a:blipFill>
                <a:blip r:embed="rId4"/>
                <a:stretch>
                  <a:fillRect t="-8649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  <a:ext uri="{FAA26D3D-D897-4be2-8F04-BA451C77F1D7}">
                  <ma14:placeholderFlag xmlns="" xmlns:ma14="http://schemas.microsoft.com/office/mac/drawingml/2011/main" xmlns:a14="http://schemas.microsoft.com/office/drawing/2010/main" val="1"/>
                </a:ext>
              </a:extLst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id="{365C0A01-181E-446C-BD76-A8FAB4E7F040}"/>
              </a:ext>
            </a:extLst>
          </p:cNvPr>
          <p:cNvSpPr/>
          <p:nvPr/>
        </p:nvSpPr>
        <p:spPr>
          <a:xfrm>
            <a:off x="10549632" y="5816460"/>
            <a:ext cx="116967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/>
              <a:t>Dong et al 2010</a:t>
            </a:r>
          </a:p>
          <a:p>
            <a:r>
              <a:rPr lang="en-US" sz="1200" dirty="0" err="1"/>
              <a:t>Rass</a:t>
            </a:r>
            <a:r>
              <a:rPr lang="en-US" sz="1200" dirty="0"/>
              <a:t> et al. 2014</a:t>
            </a:r>
          </a:p>
          <a:p>
            <a:r>
              <a:rPr lang="en-US" altLang="zh-CN" sz="1200" dirty="0" err="1"/>
              <a:t>Rass</a:t>
            </a:r>
            <a:r>
              <a:rPr lang="en-US" altLang="zh-CN" sz="1200" dirty="0"/>
              <a:t> et a. 2017</a:t>
            </a:r>
            <a:endParaRPr lang="en-US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EA02F5F-E4A6-4F72-AB0F-C5FB142C28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3043818"/>
                  </p:ext>
                </p:extLst>
              </p:nvPr>
            </p:nvGraphicFramePr>
            <p:xfrm>
              <a:off x="7716026" y="3944459"/>
              <a:ext cx="4112539" cy="1699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0699">
                      <a:extLst>
                        <a:ext uri="{9D8B030D-6E8A-4147-A177-3AD203B41FA5}">
                          <a16:colId xmlns:a16="http://schemas.microsoft.com/office/drawing/2014/main" val="1013551154"/>
                        </a:ext>
                      </a:extLst>
                    </a:gridCol>
                    <a:gridCol w="815749">
                      <a:extLst>
                        <a:ext uri="{9D8B030D-6E8A-4147-A177-3AD203B41FA5}">
                          <a16:colId xmlns:a16="http://schemas.microsoft.com/office/drawing/2014/main" val="502875053"/>
                        </a:ext>
                      </a:extLst>
                    </a:gridCol>
                    <a:gridCol w="1023998">
                      <a:extLst>
                        <a:ext uri="{9D8B030D-6E8A-4147-A177-3AD203B41FA5}">
                          <a16:colId xmlns:a16="http://schemas.microsoft.com/office/drawing/2014/main" val="107551039"/>
                        </a:ext>
                      </a:extLst>
                    </a:gridCol>
                    <a:gridCol w="862093">
                      <a:extLst>
                        <a:ext uri="{9D8B030D-6E8A-4147-A177-3AD203B41FA5}">
                          <a16:colId xmlns:a16="http://schemas.microsoft.com/office/drawing/2014/main" val="2098541812"/>
                        </a:ext>
                      </a:extLst>
                    </a:gridCol>
                  </a:tblGrid>
                  <a:tr h="299349">
                    <a:tc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Shale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Sandstone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Units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620889993"/>
                      </a:ext>
                    </a:extLst>
                  </a:tr>
                  <a:tr h="295952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Bulk viscosity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p>
                                </m:sSup>
                                <m:r>
                                  <a:rPr lang="en-US" altLang="zh-CN" sz="1000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11</m:t>
                                    </m:r>
                                  </m:sup>
                                </m:sSup>
                                <m:r>
                                  <a:rPr lang="en-US" sz="1000" b="0" i="0" smtClean="0">
                                    <a:latin typeface="Cambria Math" panose="02040503050406030204" pitchFamily="18" charset="0"/>
                                  </a:rPr>
                                  <m:t> − </m:t>
                                </m:r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[Pa s]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3343311252"/>
                      </a:ext>
                    </a:extLst>
                  </a:tr>
                  <a:tr h="367937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Permeability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−20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~10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−15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−14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~10</m:t>
                                    </m:r>
                                  </m:e>
                                  <m:sup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−13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[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000" dirty="0"/>
                            <a:t>]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2471307617"/>
                      </a:ext>
                    </a:extLst>
                  </a:tr>
                  <a:tr h="367937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Brine+CO</a:t>
                          </a:r>
                          <a:r>
                            <a:rPr lang="en-US" sz="600" dirty="0"/>
                            <a:t>2 </a:t>
                          </a:r>
                          <a:r>
                            <a:rPr lang="en-US" sz="1000" dirty="0"/>
                            <a:t>viscosity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zh-CN" altLang="en-US" sz="10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0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  <m:r>
                                      <a:rPr lang="zh-CN" altLang="en-US" sz="1000" b="0" i="1" smtClean="0">
                                        <a:latin typeface="Cambria Math" panose="02040503050406030204" pitchFamily="18" charset="0"/>
                                      </a:rPr>
                                      <m:t>∗</m:t>
                                    </m:r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10</m:t>
                                    </m:r>
                                  </m:e>
                                  <m:sup>
                                    <m:r>
                                      <a:rPr lang="en-US" altLang="zh-CN" sz="1000" b="0" i="1" smtClean="0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r>
                                      <a:rPr lang="en-US" sz="1000" b="0" i="1" smtClean="0"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000" dirty="0"/>
                        </a:p>
                        <a:p>
                          <a:pPr algn="ctr"/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[Pa s]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024282256"/>
                      </a:ext>
                    </a:extLst>
                  </a:tr>
                  <a:tr h="367937">
                    <a:tc>
                      <a:txBody>
                        <a:bodyPr/>
                        <a:lstStyle/>
                        <a:p>
                          <a:pPr marL="0" marR="0" lvl="0" indent="0" algn="l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Brine+CO</a:t>
                          </a:r>
                          <a:r>
                            <a:rPr lang="en-US" sz="600" dirty="0"/>
                            <a:t>2 </a:t>
                          </a:r>
                          <a:r>
                            <a:rPr lang="en-US" sz="1000" dirty="0"/>
                            <a:t>density</a:t>
                          </a:r>
                        </a:p>
                        <a:p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1020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1020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[kg 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0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000" b="0" i="1" smtClean="0">
                                      <a:latin typeface="Cambria Math" panose="02040503050406030204" pitchFamily="18" charset="0"/>
                                    </a:rPr>
                                    <m:t>−3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000" dirty="0"/>
                            <a:t>]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47942029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e 17">
                <a:extLst>
                  <a:ext uri="{FF2B5EF4-FFF2-40B4-BE49-F238E27FC236}">
                    <a16:creationId xmlns:a16="http://schemas.microsoft.com/office/drawing/2014/main" id="{BEA02F5F-E4A6-4F72-AB0F-C5FB142C284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03043818"/>
                  </p:ext>
                </p:extLst>
              </p:nvPr>
            </p:nvGraphicFramePr>
            <p:xfrm>
              <a:off x="7716026" y="3944459"/>
              <a:ext cx="4112539" cy="16991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410699">
                      <a:extLst>
                        <a:ext uri="{9D8B030D-6E8A-4147-A177-3AD203B41FA5}">
                          <a16:colId xmlns:a16="http://schemas.microsoft.com/office/drawing/2014/main" val="1013551154"/>
                        </a:ext>
                      </a:extLst>
                    </a:gridCol>
                    <a:gridCol w="815749">
                      <a:extLst>
                        <a:ext uri="{9D8B030D-6E8A-4147-A177-3AD203B41FA5}">
                          <a16:colId xmlns:a16="http://schemas.microsoft.com/office/drawing/2014/main" val="502875053"/>
                        </a:ext>
                      </a:extLst>
                    </a:gridCol>
                    <a:gridCol w="1023998">
                      <a:extLst>
                        <a:ext uri="{9D8B030D-6E8A-4147-A177-3AD203B41FA5}">
                          <a16:colId xmlns:a16="http://schemas.microsoft.com/office/drawing/2014/main" val="107551039"/>
                        </a:ext>
                      </a:extLst>
                    </a:gridCol>
                    <a:gridCol w="862093">
                      <a:extLst>
                        <a:ext uri="{9D8B030D-6E8A-4147-A177-3AD203B41FA5}">
                          <a16:colId xmlns:a16="http://schemas.microsoft.com/office/drawing/2014/main" val="2098541812"/>
                        </a:ext>
                      </a:extLst>
                    </a:gridCol>
                  </a:tblGrid>
                  <a:tr h="299349">
                    <a:tc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Shale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Sandstone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Units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620889993"/>
                      </a:ext>
                    </a:extLst>
                  </a:tr>
                  <a:tr h="295952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Bulk viscosity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173881" t="-104082" r="-234328" b="-3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218452" t="-104082" r="-86905" b="-3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[Pa s]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3343311252"/>
                      </a:ext>
                    </a:extLst>
                  </a:tr>
                  <a:tr h="367937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Permeability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173881" t="-166667" r="-234328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218452" t="-166667" r="-86905" b="-20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376761" t="-166667" r="-2817" b="-20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1307617"/>
                      </a:ext>
                    </a:extLst>
                  </a:tr>
                  <a:tr h="367937"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Brine+CO</a:t>
                          </a:r>
                          <a:r>
                            <a:rPr lang="en-US" sz="600" dirty="0"/>
                            <a:t>2 </a:t>
                          </a:r>
                          <a:r>
                            <a:rPr lang="en-US" sz="1000" dirty="0"/>
                            <a:t>viscosity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173881" t="-262295" r="-234328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218452" t="-262295" r="-86905" b="-1016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000" dirty="0"/>
                            <a:t>[Pa s]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024282256"/>
                      </a:ext>
                    </a:extLst>
                  </a:tr>
                  <a:tr h="367937">
                    <a:tc>
                      <a:txBody>
                        <a:bodyPr/>
                        <a:lstStyle/>
                        <a:p>
                          <a:pPr marL="0" marR="0" lvl="0" indent="0" algn="l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000" dirty="0"/>
                            <a:t>Brine+CO</a:t>
                          </a:r>
                          <a:r>
                            <a:rPr lang="en-US" sz="600" dirty="0"/>
                            <a:t>2 </a:t>
                          </a:r>
                          <a:r>
                            <a:rPr lang="en-US" sz="1000" dirty="0"/>
                            <a:t>density</a:t>
                          </a:r>
                        </a:p>
                        <a:p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1020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000" dirty="0"/>
                            <a:t>1020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5"/>
                          <a:stretch>
                            <a:fillRect l="-376761" t="-368333" r="-2817" b="-33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479420297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F7FACFF-2B7A-41A9-972E-C4BB0DB8ED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3147381"/>
                  </p:ext>
                </p:extLst>
              </p:nvPr>
            </p:nvGraphicFramePr>
            <p:xfrm>
              <a:off x="2304757" y="1146389"/>
              <a:ext cx="8138204" cy="2193474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37980">
                      <a:extLst>
                        <a:ext uri="{9D8B030D-6E8A-4147-A177-3AD203B41FA5}">
                          <a16:colId xmlns:a16="http://schemas.microsoft.com/office/drawing/2014/main" val="1013551154"/>
                        </a:ext>
                      </a:extLst>
                    </a:gridCol>
                    <a:gridCol w="1265476">
                      <a:extLst>
                        <a:ext uri="{9D8B030D-6E8A-4147-A177-3AD203B41FA5}">
                          <a16:colId xmlns:a16="http://schemas.microsoft.com/office/drawing/2014/main" val="502875053"/>
                        </a:ext>
                      </a:extLst>
                    </a:gridCol>
                    <a:gridCol w="1505057">
                      <a:extLst>
                        <a:ext uri="{9D8B030D-6E8A-4147-A177-3AD203B41FA5}">
                          <a16:colId xmlns:a16="http://schemas.microsoft.com/office/drawing/2014/main" val="2098541812"/>
                        </a:ext>
                      </a:extLst>
                    </a:gridCol>
                    <a:gridCol w="1356374">
                      <a:extLst>
                        <a:ext uri="{9D8B030D-6E8A-4147-A177-3AD203B41FA5}">
                          <a16:colId xmlns:a16="http://schemas.microsoft.com/office/drawing/2014/main" val="914476144"/>
                        </a:ext>
                      </a:extLst>
                    </a:gridCol>
                    <a:gridCol w="1973317">
                      <a:extLst>
                        <a:ext uri="{9D8B030D-6E8A-4147-A177-3AD203B41FA5}">
                          <a16:colId xmlns:a16="http://schemas.microsoft.com/office/drawing/2014/main" val="208285681"/>
                        </a:ext>
                      </a:extLst>
                    </a:gridCol>
                  </a:tblGrid>
                  <a:tr h="416966">
                    <a:tc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Sandstone 1</a:t>
                          </a:r>
                          <a:endParaRPr lang="en-US" sz="16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Sandstone 2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Inter-reservoir clay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Shale caprock </a:t>
                          </a:r>
                          <a:endParaRPr lang="en-US" sz="1600" dirty="0"/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620889993"/>
                      </a:ext>
                    </a:extLst>
                  </a:tr>
                  <a:tr h="244960"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chemeClr val="tx2"/>
                              </a:solidFill>
                            </a:rPr>
                            <a:t>Permeability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7.2∗10</m:t>
                                    </m:r>
                                  </m:e>
                                  <m:sup>
                                    <m:r>
                                      <a:rPr lang="en-US" sz="16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−13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7.2∗10</m:t>
                                    </m:r>
                                  </m:e>
                                  <m:sup>
                                    <m:r>
                                      <a:rPr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−15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1600" i="1" kern="12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+mn-ea"/>
                                        <a:cs typeface="+mn-cs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i="1" kern="1200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+mn-ea"/>
                            <a:cs typeface="+mn-cs"/>
                          </a:endParaRP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8*</a:t>
                          </a: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sz="1600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  <m:r>
                                    <a:rPr lang="en-GB" sz="1600" b="0" i="1" smtClean="0">
                                      <a:latin typeface="Cambria Math" panose="02040503050406030204" pitchFamily="18" charset="0"/>
                                    </a:rPr>
                                    <m:t>6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sz="16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  <m:sup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oMath>
                          </a14:m>
                          <a:endParaRPr lang="en-US" sz="16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p>
                                  <m:sSup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7.2∗10</m:t>
                                    </m:r>
                                  </m:e>
                                  <m:sup>
                                    <m:r>
                                      <a:rPr lang="en-US" sz="160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  <m:r>
                                      <a:rPr lang="en-GB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9</m:t>
                                    </m:r>
                                  </m:sup>
                                </m:sSup>
                                <m:sSup>
                                  <m:sSup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e>
                                  <m:sup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3343311252"/>
                      </a:ext>
                    </a:extLst>
                  </a:tr>
                  <a:tr h="251952"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chemeClr val="tx2"/>
                              </a:solidFill>
                            </a:rPr>
                            <a:t>Chimney width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6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300 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16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kern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30 m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~10 m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600" b="0" i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~0,3</m:t>
                                </m:r>
                                <m:r>
                                  <a:rPr lang="en-US" sz="16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n-US" altLang="zh-CN" sz="160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m</m:t>
                                </m:r>
                              </m:oMath>
                            </m:oMathPara>
                          </a14:m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024282256"/>
                      </a:ext>
                    </a:extLst>
                  </a:tr>
                  <a:tr h="400229">
                    <a:tc>
                      <a:txBody>
                        <a:bodyPr/>
                        <a:lstStyle/>
                        <a:p>
                          <a:r>
                            <a:rPr lang="en-US" altLang="zh-CN" sz="1600" b="1" dirty="0">
                              <a:solidFill>
                                <a:schemeClr val="tx2"/>
                              </a:solidFill>
                            </a:rPr>
                            <a:t>Time scale of chimney formation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~0.1-0.2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year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~ 1 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~</a:t>
                          </a:r>
                          <a:r>
                            <a:rPr lang="en-US" sz="1600" dirty="0"/>
                            <a:t>3 </a:t>
                          </a:r>
                          <a:r>
                            <a:rPr lang="en-US" altLang="zh-CN" sz="1600" dirty="0"/>
                            <a:t>year</a:t>
                          </a:r>
                          <a:endParaRPr lang="en-US" sz="16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~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100 </a:t>
                          </a:r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year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479420297"/>
                      </a:ext>
                    </a:extLst>
                  </a:tr>
                  <a:tr h="400229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1" dirty="0">
                              <a:solidFill>
                                <a:schemeClr val="tx2"/>
                              </a:solidFill>
                            </a:rPr>
                            <a:t>Speed of Chimney propagation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accent2"/>
                              </a:solidFill>
                            </a:rPr>
                            <a:t>~ 12 km/year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kern="1200" dirty="0">
                              <a:solidFill>
                                <a:schemeClr val="accent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~ 120 m/year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chemeClr val="accent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~ 12 m/year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accent2"/>
                              </a:solidFill>
                            </a:rPr>
                            <a:t>~ 0.012 m/year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256822304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" name="Table 10">
                <a:extLst>
                  <a:ext uri="{FF2B5EF4-FFF2-40B4-BE49-F238E27FC236}">
                    <a16:creationId xmlns:a16="http://schemas.microsoft.com/office/drawing/2014/main" id="{8F7FACFF-2B7A-41A9-972E-C4BB0DB8EDE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43147381"/>
                  </p:ext>
                </p:extLst>
              </p:nvPr>
            </p:nvGraphicFramePr>
            <p:xfrm>
              <a:off x="2304757" y="1146389"/>
              <a:ext cx="8138204" cy="2193474"/>
            </p:xfrm>
            <a:graphic>
              <a:graphicData uri="http://schemas.openxmlformats.org/drawingml/2006/table">
                <a:tbl>
                  <a:tblPr firstRow="1" bandRow="1">
                    <a:tableStyleId>{F5AB1C69-6EDB-4FF4-983F-18BD219EF322}</a:tableStyleId>
                  </a:tblPr>
                  <a:tblGrid>
                    <a:gridCol w="2037980">
                      <a:extLst>
                        <a:ext uri="{9D8B030D-6E8A-4147-A177-3AD203B41FA5}">
                          <a16:colId xmlns:a16="http://schemas.microsoft.com/office/drawing/2014/main" val="1013551154"/>
                        </a:ext>
                      </a:extLst>
                    </a:gridCol>
                    <a:gridCol w="1265476">
                      <a:extLst>
                        <a:ext uri="{9D8B030D-6E8A-4147-A177-3AD203B41FA5}">
                          <a16:colId xmlns:a16="http://schemas.microsoft.com/office/drawing/2014/main" val="502875053"/>
                        </a:ext>
                      </a:extLst>
                    </a:gridCol>
                    <a:gridCol w="1505057">
                      <a:extLst>
                        <a:ext uri="{9D8B030D-6E8A-4147-A177-3AD203B41FA5}">
                          <a16:colId xmlns:a16="http://schemas.microsoft.com/office/drawing/2014/main" val="2098541812"/>
                        </a:ext>
                      </a:extLst>
                    </a:gridCol>
                    <a:gridCol w="1356374">
                      <a:extLst>
                        <a:ext uri="{9D8B030D-6E8A-4147-A177-3AD203B41FA5}">
                          <a16:colId xmlns:a16="http://schemas.microsoft.com/office/drawing/2014/main" val="914476144"/>
                        </a:ext>
                      </a:extLst>
                    </a:gridCol>
                    <a:gridCol w="1973317">
                      <a:extLst>
                        <a:ext uri="{9D8B030D-6E8A-4147-A177-3AD203B41FA5}">
                          <a16:colId xmlns:a16="http://schemas.microsoft.com/office/drawing/2014/main" val="208285681"/>
                        </a:ext>
                      </a:extLst>
                    </a:gridCol>
                  </a:tblGrid>
                  <a:tr h="535672">
                    <a:tc>
                      <a:txBody>
                        <a:bodyPr/>
                        <a:lstStyle/>
                        <a:p>
                          <a:endParaRPr lang="en-US" sz="10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Sandstone 1</a:t>
                          </a:r>
                          <a:endParaRPr lang="en-US" sz="16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Sandstone 2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/>
                            <a:t>Inter-reservoir clay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Shale caprock </a:t>
                          </a:r>
                          <a:endParaRPr lang="en-US" sz="1600" dirty="0"/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620889993"/>
                      </a:ext>
                    </a:extLst>
                  </a:tr>
                  <a:tr h="294626"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chemeClr val="tx2"/>
                              </a:solidFill>
                            </a:rPr>
                            <a:t>Permeability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6"/>
                          <a:stretch>
                            <a:fillRect l="-162319" t="-197917" r="-38550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6"/>
                          <a:stretch>
                            <a:fillRect l="-219838" t="-197917" r="-223077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6"/>
                          <a:stretch>
                            <a:fillRect l="-354260" t="-197917" r="-147085" b="-5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6"/>
                          <a:stretch>
                            <a:fillRect l="-312654" t="-197917" r="-1235" b="-5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43311252"/>
                      </a:ext>
                    </a:extLst>
                  </a:tr>
                  <a:tr h="291832">
                    <a:tc>
                      <a:txBody>
                        <a:bodyPr/>
                        <a:lstStyle/>
                        <a:p>
                          <a:r>
                            <a:rPr lang="en-US" sz="1600" b="1" dirty="0">
                              <a:solidFill>
                                <a:schemeClr val="tx2"/>
                              </a:solidFill>
                            </a:rPr>
                            <a:t>Chimney width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6"/>
                          <a:stretch>
                            <a:fillRect l="-162319" t="-297917" r="-385507" b="-40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b="0" i="0" kern="1200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a:t>30 m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2322485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dirty="0"/>
                            <a:t>~10 m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47992" marR="47992" marT="23996" marB="23996">
                        <a:blipFill>
                          <a:blip r:embed="rId6"/>
                          <a:stretch>
                            <a:fillRect l="-312654" t="-297917" r="-1235" b="-40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24282256"/>
                      </a:ext>
                    </a:extLst>
                  </a:tr>
                  <a:tr h="535672">
                    <a:tc>
                      <a:txBody>
                        <a:bodyPr/>
                        <a:lstStyle/>
                        <a:p>
                          <a:r>
                            <a:rPr lang="en-US" altLang="zh-CN" sz="1600" b="1" dirty="0">
                              <a:solidFill>
                                <a:schemeClr val="tx2"/>
                              </a:solidFill>
                            </a:rPr>
                            <a:t>Time scale of chimney formation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~0.1-0.2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 </a:t>
                          </a:r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year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~ 1 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/>
                            <a:t>~</a:t>
                          </a:r>
                          <a:r>
                            <a:rPr lang="en-US" sz="1600" dirty="0"/>
                            <a:t>3 </a:t>
                          </a:r>
                          <a:r>
                            <a:rPr lang="en-US" altLang="zh-CN" sz="1600" dirty="0"/>
                            <a:t>year</a:t>
                          </a:r>
                          <a:endParaRPr lang="en-US" sz="1600" dirty="0"/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~</a:t>
                          </a:r>
                          <a:r>
                            <a:rPr lang="en-US" sz="1600" dirty="0">
                              <a:solidFill>
                                <a:schemeClr val="tx1"/>
                              </a:solidFill>
                            </a:rPr>
                            <a:t>100 </a:t>
                          </a:r>
                          <a:r>
                            <a:rPr lang="en-US" altLang="zh-CN" sz="1600" dirty="0">
                              <a:solidFill>
                                <a:schemeClr val="tx1"/>
                              </a:solidFill>
                            </a:rPr>
                            <a:t>year</a:t>
                          </a:r>
                          <a:endParaRPr lang="en-US" sz="16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1479420297"/>
                      </a:ext>
                    </a:extLst>
                  </a:tr>
                  <a:tr h="535672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600" b="1" dirty="0">
                              <a:solidFill>
                                <a:schemeClr val="tx2"/>
                              </a:solidFill>
                            </a:rPr>
                            <a:t>Speed of Chimney propagation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accent2"/>
                              </a:solidFill>
                            </a:rPr>
                            <a:t>~ 12 km/year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kern="1200" dirty="0">
                              <a:solidFill>
                                <a:schemeClr val="accent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~ 120 m/year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n-US" sz="1600" kern="1200" dirty="0">
                              <a:solidFill>
                                <a:schemeClr val="accent2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~ 12 m/year</a:t>
                          </a:r>
                        </a:p>
                      </a:txBody>
                      <a:tcPr marL="47992" marR="47992" marT="23996" marB="23996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600" dirty="0">
                              <a:solidFill>
                                <a:schemeClr val="accent2"/>
                              </a:solidFill>
                            </a:rPr>
                            <a:t>~ 0.012 m/year</a:t>
                          </a:r>
                        </a:p>
                      </a:txBody>
                      <a:tcPr marL="47992" marR="47992" marT="23996" marB="23996"/>
                    </a:tc>
                    <a:extLst>
                      <a:ext uri="{0D108BD9-81ED-4DB2-BD59-A6C34878D82A}">
                        <a16:rowId xmlns:a16="http://schemas.microsoft.com/office/drawing/2014/main" val="2568223047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37025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867"/>
    </mc:Choice>
    <mc:Fallback xmlns="">
      <p:transition spd="slow" advTm="1386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A66867D-5375-4250-BD9C-1422B53218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418" y="971550"/>
            <a:ext cx="10575488" cy="4600575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 dirty="0">
                <a:cs typeface="Calibri"/>
              </a:rPr>
              <a:t>We implemented the new </a:t>
            </a:r>
            <a:r>
              <a:rPr lang="en-US" sz="2400" dirty="0" err="1">
                <a:cs typeface="Calibri"/>
              </a:rPr>
              <a:t>viscoplastic</a:t>
            </a:r>
            <a:r>
              <a:rPr lang="en-US" sz="2400" dirty="0">
                <a:cs typeface="Calibri"/>
              </a:rPr>
              <a:t> rheology in our novel pseudo-transient solver. Our numerical model result shows:</a:t>
            </a:r>
          </a:p>
          <a:p>
            <a:pPr marL="0" indent="0">
              <a:buNone/>
            </a:pPr>
            <a:r>
              <a:rPr lang="en-US" sz="2400" dirty="0"/>
              <a:t>1. The new rheology can produce channelized fluid flow at moderate fluid pressure     increase.</a:t>
            </a:r>
          </a:p>
          <a:p>
            <a:pPr marL="0" indent="0">
              <a:buNone/>
            </a:pPr>
            <a:r>
              <a:rPr lang="en-US" sz="2400" dirty="0"/>
              <a:t>2. Due to the </a:t>
            </a:r>
            <a:r>
              <a:rPr lang="en-US" sz="2400" dirty="0" err="1"/>
              <a:t>visco</a:t>
            </a:r>
            <a:r>
              <a:rPr lang="en-US" sz="2400" dirty="0"/>
              <a:t>-plastic failure and its resultant dilation pressure, less weakening of the bulk viscosity is required to have fast channel propagation. </a:t>
            </a:r>
          </a:p>
          <a:p>
            <a:pPr marL="0" indent="0">
              <a:buNone/>
            </a:pPr>
            <a:r>
              <a:rPr lang="en-US" altLang="zh-CN" sz="2400" spc="-2" dirty="0">
                <a:uFill>
                  <a:solidFill>
                    <a:srgbClr val="FFFFFF"/>
                  </a:solidFill>
                </a:uFill>
                <a:ea typeface="等线"/>
              </a:rPr>
              <a:t>3. Our model shows focused fluid channels rise up at where there are major depth       changes of the reservoir or deep reservoir anomaly. </a:t>
            </a:r>
            <a:endParaRPr lang="en-US" altLang="zh-CN" sz="2400" spc="-2" dirty="0">
              <a:uFill>
                <a:solidFill>
                  <a:srgbClr val="FFFFFF"/>
                </a:solidFill>
              </a:uFill>
              <a:ea typeface="等线"/>
              <a:cs typeface="Calibri"/>
            </a:endParaRPr>
          </a:p>
          <a:p>
            <a:pPr marL="0" indent="0">
              <a:buNone/>
            </a:pPr>
            <a:r>
              <a:rPr lang="en-US" altLang="zh-CN" sz="2400" spc="-2" dirty="0">
                <a:uFill>
                  <a:solidFill>
                    <a:srgbClr val="FFFFFF"/>
                  </a:solidFill>
                </a:uFill>
                <a:ea typeface="等线"/>
              </a:rPr>
              <a:t>4. The solid deformation of porous wave fit with the images of seismic chimneys</a:t>
            </a:r>
            <a:endParaRPr lang="en-US" altLang="zh-CN" sz="2400" spc="-2" dirty="0">
              <a:uFill>
                <a:solidFill>
                  <a:srgbClr val="FFFFFF"/>
                </a:solidFill>
              </a:uFill>
              <a:ea typeface="等线"/>
              <a:cs typeface="Calibri"/>
            </a:endParaRPr>
          </a:p>
          <a:p>
            <a:pPr marL="0" indent="0">
              <a:buNone/>
            </a:pP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5. The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widths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of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channels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depend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on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bulk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viscosity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and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permeability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of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rock,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which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explains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width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range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of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the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seismic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 </a:t>
            </a:r>
            <a:r>
              <a:rPr lang="nb-NO" altLang="zh-CN" sz="2400" spc="-2" dirty="0" err="1">
                <a:uFill>
                  <a:solidFill>
                    <a:srgbClr val="FFFFFF"/>
                  </a:solidFill>
                </a:uFill>
              </a:rPr>
              <a:t>chimneys</a:t>
            </a:r>
            <a:r>
              <a:rPr lang="nb-NO" altLang="zh-CN" sz="2400" spc="-2" dirty="0">
                <a:uFill>
                  <a:solidFill>
                    <a:srgbClr val="FFFFFF"/>
                  </a:solidFill>
                </a:uFill>
              </a:rPr>
              <a:t>.</a:t>
            </a:r>
            <a:endParaRPr lang="en-US" altLang="zh-CN" sz="2400" spc="-2" dirty="0">
              <a:uFill>
                <a:solidFill>
                  <a:srgbClr val="FFFFFF"/>
                </a:solidFill>
              </a:uFill>
            </a:endParaRPr>
          </a:p>
          <a:p>
            <a:endParaRPr lang="en-US" altLang="zh-CN" sz="2400" spc="-2" dirty="0">
              <a:uFill>
                <a:solidFill>
                  <a:srgbClr val="FFFFFF"/>
                </a:solidFill>
              </a:uFill>
            </a:endParaRPr>
          </a:p>
          <a:p>
            <a:pPr marL="0" indent="0">
              <a:buNone/>
            </a:pPr>
            <a:endParaRPr lang="en-US" sz="24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A53B8C-6A99-4D2C-8254-33DDA8BC00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45459" y="6239435"/>
            <a:ext cx="1237129" cy="416055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6FAF2-D707-410D-9513-EC5DCD904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01784" y="6239435"/>
            <a:ext cx="903816" cy="416055"/>
          </a:xfr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13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257020E-A473-45CB-9256-EDFAE7918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037" y="254384"/>
            <a:ext cx="10841542" cy="590461"/>
          </a:xfrm>
        </p:spPr>
        <p:txBody>
          <a:bodyPr/>
          <a:lstStyle/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81D063E-105B-473B-A751-53843A42355A}"/>
              </a:ext>
            </a:extLst>
          </p:cNvPr>
          <p:cNvSpPr/>
          <p:nvPr/>
        </p:nvSpPr>
        <p:spPr>
          <a:xfrm>
            <a:off x="9051321" y="5231794"/>
            <a:ext cx="2654258" cy="1549603"/>
          </a:xfrm>
          <a:prstGeom prst="roundRect">
            <a:avLst>
              <a:gd name="adj" fmla="val 24251"/>
            </a:avLst>
          </a:prstGeom>
          <a:blipFill>
            <a:blip r:embed="rId2"/>
            <a:stretch>
              <a:fillRect/>
            </a:stretch>
          </a:blip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 descr="FRlogoEngrgb-farger,0.png">
            <a:extLst>
              <a:ext uri="{FF2B5EF4-FFF2-40B4-BE49-F238E27FC236}">
                <a16:creationId xmlns:a16="http://schemas.microsoft.com/office/drawing/2014/main" id="{D0A5A8B3-8404-4028-9DA6-609169928E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2595" y="5892990"/>
            <a:ext cx="3012981" cy="55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782987"/>
      </p:ext>
    </p:extLst>
  </p:cSld>
  <p:clrMapOvr>
    <a:masterClrMapping/>
  </p:clrMapOvr>
  <p:transition spd="slow" advTm="5776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56201-6120-4ADD-A329-C2EDE4F006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904663" y="6461125"/>
            <a:ext cx="287337" cy="1651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14</a:t>
            </a:fld>
            <a:endParaRPr lang="nb-NO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E0B6CEF-C3E8-442E-9361-F3664174260A}"/>
              </a:ext>
            </a:extLst>
          </p:cNvPr>
          <p:cNvSpPr/>
          <p:nvPr/>
        </p:nvSpPr>
        <p:spPr>
          <a:xfrm>
            <a:off x="901699" y="247588"/>
            <a:ext cx="8642351" cy="58477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3200" b="1" spc="-1" dirty="0">
                <a:solidFill>
                  <a:srgbClr val="000000"/>
                </a:solidFill>
                <a:latin typeface="Times New Roman"/>
                <a:cs typeface="Times New Roman"/>
              </a:rPr>
              <a:t>Experiment result VS numerical models</a:t>
            </a:r>
          </a:p>
        </p:txBody>
      </p:sp>
      <p:sp>
        <p:nvSpPr>
          <p:cNvPr id="9" name="Rechteck 15">
            <a:hlinkClick r:id="rId4"/>
            <a:extLst>
              <a:ext uri="{FF2B5EF4-FFF2-40B4-BE49-F238E27FC236}">
                <a16:creationId xmlns:a16="http://schemas.microsoft.com/office/drawing/2014/main" id="{18EF97AB-5281-429B-AF29-90D828F1714E}"/>
              </a:ext>
            </a:extLst>
          </p:cNvPr>
          <p:cNvSpPr/>
          <p:nvPr/>
        </p:nvSpPr>
        <p:spPr>
          <a:xfrm>
            <a:off x="3359646" y="6256064"/>
            <a:ext cx="4979988" cy="57522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317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GB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EGU21-8341 in Session GD7.2 for model details 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B90FBCBE-1305-4599-8154-1012A2A2F62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5600"/>
          <a:stretch/>
        </p:blipFill>
        <p:spPr>
          <a:xfrm>
            <a:off x="323850" y="1163562"/>
            <a:ext cx="1743075" cy="5002653"/>
          </a:xfrm>
          <a:prstGeom prst="rect">
            <a:avLst/>
          </a:prstGeom>
        </p:spPr>
      </p:pic>
      <p:pic>
        <p:nvPicPr>
          <p:cNvPr id="10" name="Picture 9" descr="A picture containing text, dirty&#10;&#10;Description automatically generated">
            <a:extLst>
              <a:ext uri="{FF2B5EF4-FFF2-40B4-BE49-F238E27FC236}">
                <a16:creationId xmlns:a16="http://schemas.microsoft.com/office/drawing/2014/main" id="{E850EB5B-842C-4486-B476-ABC47F0D69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5600"/>
          <a:stretch/>
        </p:blipFill>
        <p:spPr>
          <a:xfrm>
            <a:off x="2453426" y="1125462"/>
            <a:ext cx="1876425" cy="5068522"/>
          </a:xfrm>
          <a:prstGeom prst="rect">
            <a:avLst/>
          </a:prstGeom>
        </p:spPr>
      </p:pic>
      <p:pic>
        <p:nvPicPr>
          <p:cNvPr id="12" name="Picture 11" descr="A picture containing text&#10;&#10;Description automatically generated">
            <a:extLst>
              <a:ext uri="{FF2B5EF4-FFF2-40B4-BE49-F238E27FC236}">
                <a16:creationId xmlns:a16="http://schemas.microsoft.com/office/drawing/2014/main" id="{066B1230-AA93-4FA4-9B89-59DD9DB8B24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5600"/>
          <a:stretch/>
        </p:blipFill>
        <p:spPr>
          <a:xfrm>
            <a:off x="4639478" y="1115938"/>
            <a:ext cx="1885763" cy="5077850"/>
          </a:xfrm>
          <a:prstGeom prst="rect">
            <a:avLst/>
          </a:prstGeom>
        </p:spPr>
      </p:pic>
      <p:pic>
        <p:nvPicPr>
          <p:cNvPr id="13" name="Ref1nochange_Eporo">
            <a:hlinkClick r:id="" action="ppaction://media"/>
            <a:extLst>
              <a:ext uri="{FF2B5EF4-FFF2-40B4-BE49-F238E27FC236}">
                <a16:creationId xmlns:a16="http://schemas.microsoft.com/office/drawing/2014/main" id="{102A081A-373A-49F2-91A3-7B1A5B44C7F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3400"/>
                </p14:media>
              </p:ext>
            </p:extLst>
          </p:nvPr>
        </p:nvPicPr>
        <p:blipFill rotWithShape="1">
          <a:blip r:embed="rId8"/>
          <a:srcRect l="20033" r="25438"/>
          <a:stretch>
            <a:fillRect/>
          </a:stretch>
        </p:blipFill>
        <p:spPr>
          <a:xfrm>
            <a:off x="7710246" y="977271"/>
            <a:ext cx="3786429" cy="5207994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9673AF6-57DF-4287-AE6D-935E1DD5A8A7}"/>
              </a:ext>
            </a:extLst>
          </p:cNvPr>
          <p:cNvSpPr txBox="1"/>
          <p:nvPr/>
        </p:nvSpPr>
        <p:spPr>
          <a:xfrm>
            <a:off x="5367339" y="4645874"/>
            <a:ext cx="612933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EGU21-8341 in Session GD7.2.</a:t>
            </a:r>
          </a:p>
        </p:txBody>
      </p:sp>
    </p:spTree>
    <p:extLst>
      <p:ext uri="{BB962C8B-B14F-4D97-AF65-F5344CB8AC3E}">
        <p14:creationId xmlns:p14="http://schemas.microsoft.com/office/powerpoint/2010/main" val="19625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0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E5BB5B3-DCE1-4421-AC88-93993E9668C9}"/>
              </a:ext>
            </a:extLst>
          </p:cNvPr>
          <p:cNvGrpSpPr>
            <a:grpSpLocks noChangeAspect="1"/>
          </p:cNvGrpSpPr>
          <p:nvPr/>
        </p:nvGrpSpPr>
        <p:grpSpPr>
          <a:xfrm>
            <a:off x="1425286" y="1375955"/>
            <a:ext cx="8055032" cy="4927096"/>
            <a:chOff x="2739736" y="1"/>
            <a:chExt cx="6712816" cy="410609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10C7E5A3-8C79-4F16-BAEA-E1EEE0D2F63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" b="47302"/>
            <a:stretch/>
          </p:blipFill>
          <p:spPr>
            <a:xfrm>
              <a:off x="2739736" y="1"/>
              <a:ext cx="6712527" cy="3614056"/>
            </a:xfrm>
            <a:prstGeom prst="rect">
              <a:avLst/>
            </a:prstGeom>
          </p:spPr>
        </p:pic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E23A8583-5BBC-4B46-8641-0A7A0247845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90603" b="2222"/>
            <a:stretch/>
          </p:blipFill>
          <p:spPr>
            <a:xfrm>
              <a:off x="2740025" y="3614057"/>
              <a:ext cx="6712527" cy="492034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281FA39-B379-4D27-B59F-F31332314324}"/>
              </a:ext>
            </a:extLst>
          </p:cNvPr>
          <p:cNvSpPr/>
          <p:nvPr/>
        </p:nvSpPr>
        <p:spPr>
          <a:xfrm>
            <a:off x="9764506" y="6085591"/>
            <a:ext cx="1676401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spc="-1" dirty="0" err="1">
                <a:solidFill>
                  <a:srgbClr val="000000"/>
                </a:solidFill>
              </a:rPr>
              <a:t>Bunz</a:t>
            </a:r>
            <a:r>
              <a:rPr lang="en-US" sz="1200" spc="-1" dirty="0">
                <a:solidFill>
                  <a:srgbClr val="000000"/>
                </a:solidFill>
              </a:rPr>
              <a:t> et al. 2020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E02A58-D211-481F-938E-6AD02BC2BF26}"/>
              </a:ext>
            </a:extLst>
          </p:cNvPr>
          <p:cNvSpPr/>
          <p:nvPr/>
        </p:nvSpPr>
        <p:spPr>
          <a:xfrm>
            <a:off x="953420" y="128162"/>
            <a:ext cx="86423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Geological examples:  </a:t>
            </a:r>
            <a:r>
              <a:rPr lang="en-US" sz="32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Svyatogor</a:t>
            </a:r>
            <a:r>
              <a:rPr lang="en-US" sz="3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Ridge, </a:t>
            </a:r>
            <a:r>
              <a:rPr lang="en-US" sz="3200" spc="-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Fram</a:t>
            </a:r>
            <a:r>
              <a:rPr lang="en-US" sz="3200" spc="-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Strait, W-Svalbard margin</a:t>
            </a:r>
          </a:p>
        </p:txBody>
      </p:sp>
    </p:spTree>
    <p:extLst>
      <p:ext uri="{BB962C8B-B14F-4D97-AF65-F5344CB8AC3E}">
        <p14:creationId xmlns:p14="http://schemas.microsoft.com/office/powerpoint/2010/main" val="2262602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7ADAFC4-DE6B-4C15-A21B-E39845DE9BB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11279" y="4484954"/>
                <a:ext cx="5610753" cy="16762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400" dirty="0"/>
                  <a:t>Effective bulk viscosity is R times </a:t>
                </a:r>
                <a:r>
                  <a:rPr lang="en-US" altLang="zh-CN" sz="2400" dirty="0"/>
                  <a:t>smaller</a:t>
                </a:r>
                <a:r>
                  <a:rPr lang="en-US" sz="2400" dirty="0"/>
                  <a:t>, when effective pressure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i="1" dirty="0"/>
                  <a:t>-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</m:oMath>
                </a14:m>
                <a:r>
                  <a:rPr lang="en-US" sz="2400" dirty="0"/>
                  <a:t>) is negative. This would lead to channelized fluid flow due to the slower process of compaction than decompaction. </a:t>
                </a:r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2" name="Content Placeholder 1">
                <a:extLst>
                  <a:ext uri="{FF2B5EF4-FFF2-40B4-BE49-F238E27FC236}">
                    <a16:creationId xmlns:a16="http://schemas.microsoft.com/office/drawing/2014/main" id="{17ADAFC4-DE6B-4C15-A21B-E39845DE9BB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11279" y="4484954"/>
                <a:ext cx="5610753" cy="1676263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E3401-6F39-4239-88AB-24D69441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072E-6B54-4261-9453-CAD275C5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16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19C8BE-B722-4F53-8234-40EFB6F5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978" y="326918"/>
            <a:ext cx="10561669" cy="530227"/>
          </a:xfrm>
        </p:spPr>
        <p:txBody>
          <a:bodyPr/>
          <a:lstStyle/>
          <a:p>
            <a:r>
              <a:rPr lang="en-US" altLang="zh-CN" sz="3149" dirty="0"/>
              <a:t>Rheology: Viscous bilinear (Type 1)</a:t>
            </a:r>
            <a:endParaRPr lang="en-US" sz="3149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A90178C-94CE-4B24-B1A8-350E64B385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7526" y="1506127"/>
            <a:ext cx="5511563" cy="408680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ED0DAA14-3B50-407B-88F6-C5FBFEE3D6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b="20000"/>
          <a:stretch/>
        </p:blipFill>
        <p:spPr>
          <a:xfrm>
            <a:off x="891392" y="3467990"/>
            <a:ext cx="4639263" cy="671893"/>
          </a:xfrm>
          <a:prstGeom prst="rect">
            <a:avLst/>
          </a:prstGeom>
        </p:spPr>
      </p:pic>
      <p:sp>
        <p:nvSpPr>
          <p:cNvPr id="14" name="CustomShape 3">
            <a:extLst>
              <a:ext uri="{FF2B5EF4-FFF2-40B4-BE49-F238E27FC236}">
                <a16:creationId xmlns:a16="http://schemas.microsoft.com/office/drawing/2014/main" id="{A50615BF-935C-4A3A-A47D-95527F70052B}"/>
              </a:ext>
            </a:extLst>
          </p:cNvPr>
          <p:cNvSpPr/>
          <p:nvPr/>
        </p:nvSpPr>
        <p:spPr>
          <a:xfrm>
            <a:off x="4606916" y="4174501"/>
            <a:ext cx="1815117" cy="27787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6763" tIns="26763" rIns="26763" bIns="26763"/>
          <a:lstStyle/>
          <a:p>
            <a:pPr marL="200788" indent="-200029"/>
            <a:r>
              <a:rPr lang="en-US" sz="1050" dirty="0" err="1"/>
              <a:t>Räss</a:t>
            </a:r>
            <a:r>
              <a:rPr lang="en-US" altLang="zh-CN" sz="105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 et al</a:t>
            </a:r>
            <a:r>
              <a:rPr lang="en-US" sz="105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. 2018</a:t>
            </a:r>
            <a:endParaRPr lang="en-US" sz="1050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00788" indent="-200029"/>
            <a:endParaRPr lang="en-US" sz="949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0DFCBB4-DFFE-49B4-9825-D9C4918D34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125" y="3833672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A66AA34-976E-4854-9BE8-2630D02C0C01}"/>
                  </a:ext>
                </a:extLst>
              </p:cNvPr>
              <p:cNvSpPr/>
              <p:nvPr/>
            </p:nvSpPr>
            <p:spPr>
              <a:xfrm>
                <a:off x="886884" y="1206045"/>
                <a:ext cx="2753831" cy="70179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az-Cyrl-AZ" sz="2400" i="1">
                            <a:latin typeface="Cambria Math" panose="02040503050406030204" pitchFamily="18" charset="0"/>
                          </a:rPr>
                          <m:t>ф</m:t>
                        </m:r>
                      </m:den>
                    </m:f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f>
                          <m:fPr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  <m:r>
                              <a:rPr lang="az-Cyrl-AZ" sz="2400" b="0" i="1" smtClean="0">
                                <a:latin typeface="Cambria Math" panose="02040503050406030204" pitchFamily="18" charset="0"/>
                              </a:rPr>
                              <m:t>ф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𝑑𝑡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acc>
                          <m:accPr>
                            <m:chr m:val="̇"/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</m:sSup>
                  </m:oMath>
                </a14:m>
                <a:r>
                  <a:rPr lang="en-US" sz="2400" dirty="0"/>
                  <a:t>=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2400" i="1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𝑒𝑓𝑓</m:t>
                            </m:r>
                          </m:sub>
                        </m:sSub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DA66AA34-976E-4854-9BE8-2630D02C0C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884" y="1206045"/>
                <a:ext cx="2753831" cy="70179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ontent Placeholder 1">
                <a:extLst>
                  <a:ext uri="{FF2B5EF4-FFF2-40B4-BE49-F238E27FC236}">
                    <a16:creationId xmlns:a16="http://schemas.microsoft.com/office/drawing/2014/main" id="{47A45C38-3EC8-4036-8221-97CA63A34EB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11280" y="1900342"/>
                <a:ext cx="5866246" cy="1123979"/>
              </a:xfr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Decompaction occurs (Porosity increase) only when fluid pressure overcomes the total </a:t>
                </a:r>
              </a:p>
              <a:p>
                <a:pPr marL="0" indent="0">
                  <a:buNone/>
                </a:pPr>
                <a:r>
                  <a:rPr lang="en-US" sz="2400" dirty="0"/>
                  <a:t>pressure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2400" i="1" dirty="0"/>
                  <a:t>-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&lt;0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).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7" name="Content Placeholder 1">
                <a:extLst>
                  <a:ext uri="{FF2B5EF4-FFF2-40B4-BE49-F238E27FC236}">
                    <a16:creationId xmlns:a16="http://schemas.microsoft.com/office/drawing/2014/main" id="{47A45C38-3EC8-4036-8221-97CA63A34E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1280" y="1900342"/>
                <a:ext cx="5866246" cy="1123979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7994196"/>
      </p:ext>
    </p:extLst>
  </p:cSld>
  <p:clrMapOvr>
    <a:masterClrMapping/>
  </p:clrMapOvr>
  <p:transition spd="slow" advTm="2772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7ADAFC4-DE6B-4C15-A21B-E39845DE9B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217" y="1761707"/>
            <a:ext cx="2961216" cy="47756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Yield surface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E3401-6F39-4239-88AB-24D69441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884" y="6421021"/>
            <a:ext cx="1353396" cy="204428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072E-6B54-4261-9453-CAD275C5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17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19C8BE-B722-4F53-8234-40EFB6F5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49" y="247777"/>
            <a:ext cx="10561669" cy="530227"/>
          </a:xfrm>
        </p:spPr>
        <p:txBody>
          <a:bodyPr/>
          <a:lstStyle/>
          <a:p>
            <a:r>
              <a:rPr lang="en-US" sz="3149" dirty="0"/>
              <a:t>Rheology: </a:t>
            </a:r>
            <a:r>
              <a:rPr lang="en-US" sz="3149" dirty="0" err="1"/>
              <a:t>visco</a:t>
            </a:r>
            <a:r>
              <a:rPr lang="en-US" sz="3149" dirty="0"/>
              <a:t>-plastic failure (Type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BD6C512-A9D6-4FB3-80D6-64A1EFF6C0F7}"/>
                  </a:ext>
                </a:extLst>
              </p:cNvPr>
              <p:cNvSpPr/>
              <p:nvPr/>
            </p:nvSpPr>
            <p:spPr>
              <a:xfrm>
                <a:off x="4367872" y="1533186"/>
                <a:ext cx="5386090" cy="6741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 smtClean="0">
                          <a:latin typeface="Cambria Math" panose="02040503050406030204" pitchFamily="18" charset="0"/>
                        </a:rPr>
                        <m:t>𝐹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1+</m:t>
                          </m:r>
                          <m:sSup>
                            <m:sSup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  <m:t>𝜏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</m:e>
                                        <m:sub>
                                          <m:r>
                                            <a:rPr lang="en-US" sz="1600" i="0"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func>
                        <m:func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𝑒𝑥𝑝</m:t>
                          </m:r>
                        </m:fName>
                        <m:e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begChr m:val="|"/>
                                      <m:endChr m:val="|"/>
                                      <m:ctrlPr>
                                        <a:rPr lang="en-US" sz="16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sSub>
                                            <m:sSubPr>
                                              <m:ctrlP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b="0" i="1" smtClean="0">
                                                  <a:latin typeface="Cambria Math" panose="02040503050406030204" pitchFamily="18" charset="0"/>
                                                </a:rPr>
                                                <m:t>𝑃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𝑒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60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𝛼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𝜏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𝜏</m:t>
                                          </m:r>
                                          <m:r>
                                            <a:rPr lang="en-US" sz="1600" i="0">
                                              <a:latin typeface="Cambria Math" panose="02040503050406030204" pitchFamily="18" charset="0"/>
                                            </a:rPr>
                                            <m:t>−</m:t>
                                          </m:r>
                                          <m:sSub>
                                            <m:sSubPr>
                                              <m:ctrlP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1600" i="1">
                                                  <a:latin typeface="Cambria Math" panose="02040503050406030204" pitchFamily="18" charset="0"/>
                                                </a:rPr>
                                                <m:t>𝑝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1600" i="0">
                                                  <a:latin typeface="Cambria Math" panose="02040503050406030204" pitchFamily="18" charset="0"/>
                                                </a:rPr>
                                                <m:t>0</m:t>
                                              </m:r>
                                            </m:sub>
                                          </m:sSub>
                                        </m:num>
                                        <m:den>
                                          <m:r>
                                            <a:rPr lang="en-US" sz="1600" i="1">
                                              <a:latin typeface="Cambria Math" panose="02040503050406030204" pitchFamily="18" charset="0"/>
                                            </a:rPr>
                                            <m:t>𝑌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sup>
                              </m:sSup>
                              <m:r>
                                <a:rPr lang="en-US" sz="1600" i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func>
                      <m:r>
                        <a:rPr lang="en-US" sz="16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𝑌</m:t>
                      </m:r>
                      <m:r>
                        <a:rPr lang="en-US" sz="1600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h</m:t>
                          </m:r>
                        </m:num>
                        <m:den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𝜑</m:t>
                          </m:r>
                        </m:den>
                      </m:f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𝜀</m:t>
                          </m:r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𝑝</m:t>
                          </m:r>
                        </m:sup>
                      </m:sSup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BD6C512-A9D6-4FB3-80D6-64A1EFF6C0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72" y="1533186"/>
                <a:ext cx="5386090" cy="6741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E5887A-7B1A-4868-A8B6-E4C4A54C0FA1}"/>
                  </a:ext>
                </a:extLst>
              </p:cNvPr>
              <p:cNvSpPr/>
              <p:nvPr/>
            </p:nvSpPr>
            <p:spPr>
              <a:xfrm>
                <a:off x="4061167" y="956334"/>
                <a:ext cx="238707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sup>
                      </m:sSup>
                      <m:r>
                        <a:rPr lang="en-US" sz="2000" i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𝑣𝑝</m:t>
                          </m:r>
                        </m:sup>
                      </m:sSup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1E5887A-7B1A-4868-A8B6-E4C4A54C0F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167" y="956334"/>
                <a:ext cx="238707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94B7254-D755-4F1F-AB61-61BED1A8140C}"/>
                  </a:ext>
                </a:extLst>
              </p:cNvPr>
              <p:cNvSpPr/>
              <p:nvPr/>
            </p:nvSpPr>
            <p:spPr>
              <a:xfrm>
                <a:off x="8348262" y="2095350"/>
                <a:ext cx="2378426" cy="61677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𝑌</m:t>
                      </m:r>
                      <m:func>
                        <m:func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𝑙𝑛</m:t>
                          </m:r>
                        </m:fName>
                        <m:e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num>
                                <m:den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𝑌</m:t>
                                  </m:r>
                                </m:den>
                              </m:f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694B7254-D755-4F1F-AB61-61BED1A81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8262" y="2095350"/>
                <a:ext cx="2378426" cy="61677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19B39EA1-273E-4E75-8DC5-E546BE299842}"/>
              </a:ext>
            </a:extLst>
          </p:cNvPr>
          <p:cNvSpPr txBox="1">
            <a:spLocks/>
          </p:cNvSpPr>
          <p:nvPr/>
        </p:nvSpPr>
        <p:spPr>
          <a:xfrm>
            <a:off x="760319" y="988101"/>
            <a:ext cx="3540878" cy="477560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Constitutive equation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2E55E5-E1D1-4C28-B042-D7F0B0B58D54}"/>
                  </a:ext>
                </a:extLst>
              </p:cNvPr>
              <p:cNvSpPr/>
              <p:nvPr/>
            </p:nvSpPr>
            <p:spPr>
              <a:xfrm>
                <a:off x="10509495" y="1335103"/>
                <a:ext cx="1081450" cy="59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acc>
                          <m:accPr>
                            <m:chr m:val="̇"/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</m:sSup>
                  </m:oMath>
                </a14:m>
                <a:r>
                  <a:rPr lang="en-US" sz="20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𝑒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20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l-GR" sz="2000" i="1"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el-GR" sz="2000" i="1" smtClean="0">
                                <a:latin typeface="Cambria Math" panose="02040503050406030204" pitchFamily="18" charset="0"/>
                              </a:rPr>
                              <m:t>𝜙</m:t>
                            </m:r>
                          </m:sub>
                        </m:sSub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B2E55E5-E1D1-4C28-B042-D7F0B0B58D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09495" y="1335103"/>
                <a:ext cx="1081450" cy="599651"/>
              </a:xfrm>
              <a:prstGeom prst="rect">
                <a:avLst/>
              </a:prstGeom>
              <a:blipFill>
                <a:blip r:embed="rId7"/>
                <a:stretch>
                  <a:fillRect l="-2825" r="-2260" b="-51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">
                <a:extLst>
                  <a:ext uri="{FF2B5EF4-FFF2-40B4-BE49-F238E27FC236}">
                    <a16:creationId xmlns:a16="http://schemas.microsoft.com/office/drawing/2014/main" id="{313C07EF-BAEF-48A3-A452-5FACA54E50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73620" y="4777608"/>
                <a:ext cx="3464428" cy="944268"/>
              </a:xfr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A special case:</a:t>
                </a:r>
              </a:p>
              <a:p>
                <a:pPr marL="0" indent="0">
                  <a:buNone/>
                </a:pPr>
                <a:r>
                  <a:rPr lang="en-US" sz="2400" dirty="0"/>
                  <a:t>m=2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8" name="Content Placeholder 1">
                <a:extLst>
                  <a:ext uri="{FF2B5EF4-FFF2-40B4-BE49-F238E27FC236}">
                    <a16:creationId xmlns:a16="http://schemas.microsoft.com/office/drawing/2014/main" id="{313C07EF-BAEF-48A3-A452-5FACA54E5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620" y="4777608"/>
                <a:ext cx="3464428" cy="944268"/>
              </a:xfr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965F9C0-DE96-470F-913D-FBB043A15347}"/>
                  </a:ext>
                </a:extLst>
              </p:cNvPr>
              <p:cNvSpPr/>
              <p:nvPr/>
            </p:nvSpPr>
            <p:spPr>
              <a:xfrm>
                <a:off x="4367872" y="2486564"/>
                <a:ext cx="1571007" cy="62273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1600" i="1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16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965F9C0-DE96-470F-913D-FBB043A153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72" y="2486564"/>
                <a:ext cx="1571007" cy="62273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D2F19C21-6B7E-47F6-A3A9-38F174F922BF}"/>
              </a:ext>
            </a:extLst>
          </p:cNvPr>
          <p:cNvSpPr txBox="1">
            <a:spLocks/>
          </p:cNvSpPr>
          <p:nvPr/>
        </p:nvSpPr>
        <p:spPr>
          <a:xfrm>
            <a:off x="760319" y="2607455"/>
            <a:ext cx="2740736" cy="688691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A general format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BABE0A8-6BAF-4205-99B2-E494988CC32E}"/>
                  </a:ext>
                </a:extLst>
              </p:cNvPr>
              <p:cNvSpPr/>
              <p:nvPr/>
            </p:nvSpPr>
            <p:spPr>
              <a:xfrm>
                <a:off x="3938048" y="4156462"/>
                <a:ext cx="6788640" cy="12021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e>
                              <m:e/>
                            </m:mr>
                            <m:mr>
                              <m:e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𝛬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func>
                                  <m:func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𝑒𝑥𝑝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𝛬</m:t>
                                            </m:r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den>
                                        </m:f>
                                        <m:func>
                                          <m:func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𝑒𝑥𝑝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𝑓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𝑌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</m:func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≥0</m:t>
                                </m:r>
                              </m:e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BABE0A8-6BAF-4205-99B2-E494988CC3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8048" y="4156462"/>
                <a:ext cx="6788640" cy="120218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7D24378-A0C5-4697-9279-0BC7189A275B}"/>
                  </a:ext>
                </a:extLst>
              </p:cNvPr>
              <p:cNvSpPr/>
              <p:nvPr/>
            </p:nvSpPr>
            <p:spPr>
              <a:xfrm>
                <a:off x="5897648" y="2848439"/>
                <a:ext cx="6294352" cy="7017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sz="2000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𝜂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𝑒𝑓𝑓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can be calculated from yield function </a:t>
                </a:r>
                <a:r>
                  <a:rPr lang="en-US" sz="2000" i="1" dirty="0"/>
                  <a:t>F</a:t>
                </a:r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7D24378-A0C5-4697-9279-0BC7189A275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7648" y="2848439"/>
                <a:ext cx="6294352" cy="701731"/>
              </a:xfrm>
              <a:prstGeom prst="rect">
                <a:avLst/>
              </a:prstGeom>
              <a:blipFill>
                <a:blip r:embed="rId11"/>
                <a:stretch>
                  <a:fillRect l="-968" t="-34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6E07084-C47C-4D16-8CB8-BD8C295ECE67}"/>
                  </a:ext>
                </a:extLst>
              </p:cNvPr>
              <p:cNvSpPr/>
              <p:nvPr/>
            </p:nvSpPr>
            <p:spPr>
              <a:xfrm>
                <a:off x="3781568" y="5486958"/>
                <a:ext cx="6558698" cy="12021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az-Cyrl-AZ" sz="1600" i="1" smtClean="0">
                              <a:latin typeface="Cambria Math" panose="02040503050406030204" pitchFamily="18" charset="0"/>
                            </a:rPr>
                            <m:t>ф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e>
                              <m:e/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𝛬</m:t>
                                            </m:r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den>
                                        </m:f>
                                        <m:func>
                                          <m:func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𝑒𝑥𝑝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𝑓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𝑌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</m:func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≥0</m:t>
                                </m:r>
                              </m:e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56E07084-C47C-4D16-8CB8-BD8C295ECE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81568" y="5486958"/>
                <a:ext cx="6558698" cy="120218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750281-D971-44BB-A83C-F705BA4A4619}"/>
                  </a:ext>
                </a:extLst>
              </p:cNvPr>
              <p:cNvSpPr/>
              <p:nvPr/>
            </p:nvSpPr>
            <p:spPr>
              <a:xfrm>
                <a:off x="1410433" y="3474372"/>
                <a:ext cx="10205935" cy="70788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0,</a:t>
                </a:r>
                <a:r>
                  <a:rPr lang="en-US" sz="20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==0, dilation/decompaction occurs when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0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&lt;0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, similar to viscous bilinear rheology.</a:t>
                </a:r>
              </a:p>
              <a:p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altLang="zh-CN" sz="20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0,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&gt;0 at where </a:t>
                </a:r>
                <a:r>
                  <a:rPr lang="en-US" altLang="en-US" sz="20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visco</a:t>
                </a:r>
                <a:r>
                  <a:rPr lang="en-US" altLang="en-US" sz="2000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  <a:cs typeface="Times New Roman" panose="02020603050405020304" pitchFamily="18" charset="0"/>
                  </a:rPr>
                  <a:t>-plastic failure occurs, which leads to dilation even when Pe&gt;0.</a:t>
                </a:r>
                <a:endParaRPr lang="en-US" altLang="en-US" sz="2000" dirty="0">
                  <a:solidFill>
                    <a:srgbClr val="FF0000"/>
                  </a:solidFill>
                  <a:latin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3D750281-D971-44BB-A83C-F705BA4A46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10433" y="3474372"/>
                <a:ext cx="10205935" cy="707886"/>
              </a:xfrm>
              <a:prstGeom prst="rect">
                <a:avLst/>
              </a:prstGeom>
              <a:blipFill>
                <a:blip r:embed="rId13"/>
                <a:stretch>
                  <a:fillRect l="-597" t="-6034" b="-146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Arrow: Right 7">
            <a:extLst>
              <a:ext uri="{FF2B5EF4-FFF2-40B4-BE49-F238E27FC236}">
                <a16:creationId xmlns:a16="http://schemas.microsoft.com/office/drawing/2014/main" id="{B3A0439B-E214-4123-87BE-E7F3B7EEAE9C}"/>
              </a:ext>
            </a:extLst>
          </p:cNvPr>
          <p:cNvSpPr/>
          <p:nvPr/>
        </p:nvSpPr>
        <p:spPr>
          <a:xfrm>
            <a:off x="3121152" y="2615714"/>
            <a:ext cx="1166650" cy="311368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BDD0CD6-AD4E-43D8-84D8-2B447F952927}"/>
                  </a:ext>
                </a:extLst>
              </p:cNvPr>
              <p:cNvSpPr/>
              <p:nvPr/>
            </p:nvSpPr>
            <p:spPr>
              <a:xfrm>
                <a:off x="6646393" y="829385"/>
                <a:ext cx="4080295" cy="523220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  <a:scene3d>
                  <a:camera prst="orthographicFront"/>
                  <a:lightRig rig="soft" dir="t">
                    <a:rot lat="0" lon="0" rev="15600000"/>
                  </a:lightRig>
                </a:scene3d>
                <a:sp3d extrusionH="57150" prstMaterial="softEdge">
                  <a:bevelT w="25400" h="38100"/>
                </a:sp3d>
              </a:bodyPr>
              <a:lstStyle/>
              <a:p>
                <a:pPr algn="ctr"/>
                <a:r>
                  <a:rPr lang="en-US" sz="2800" b="1" cap="none" spc="0" dirty="0">
                    <a:ln/>
                    <a:solidFill>
                      <a:schemeClr val="accent4"/>
                    </a:solidFill>
                    <a:effectLst/>
                  </a:rPr>
                  <a:t>Viscoplastic </a:t>
                </a:r>
                <a:r>
                  <a:rPr lang="en-US" sz="2800" b="1" cap="none" spc="0" dirty="0" err="1">
                    <a:ln/>
                    <a:solidFill>
                      <a:schemeClr val="accent4"/>
                    </a:solidFill>
                    <a:effectLst/>
                  </a:rPr>
                  <a:t>strainrate</a:t>
                </a:r>
                <a:r>
                  <a:rPr lang="en-US" sz="2800" b="1" cap="none" spc="0" dirty="0">
                    <a:ln/>
                    <a:solidFill>
                      <a:schemeClr val="accent4"/>
                    </a:solidFill>
                    <a:effectLst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b="1" i="1" cap="none" spc="0">
                            <a:ln/>
                            <a:solidFill>
                              <a:schemeClr val="accent4"/>
                            </a:solidFill>
                            <a:effectLst/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̇"/>
                            <m:ctrlPr>
                              <a:rPr lang="en-US" sz="2800" b="1" i="1" cap="none" spc="0">
                                <a:ln/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800" b="1" i="1" cap="none" spc="0">
                                <a:ln/>
                                <a:solidFill>
                                  <a:schemeClr val="accent4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𝜀</m:t>
                            </m:r>
                          </m:e>
                        </m:acc>
                      </m:e>
                      <m:sup>
                        <m:r>
                          <a:rPr lang="en-US" sz="2800" b="1" i="1" cap="none" spc="0">
                            <a:ln/>
                            <a:solidFill>
                              <a:schemeClr val="accent4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𝑣𝑝</m:t>
                        </m:r>
                      </m:sup>
                    </m:sSup>
                  </m:oMath>
                </a14:m>
                <a:r>
                  <a:rPr lang="en-US" sz="2800" b="1" cap="none" spc="0" dirty="0">
                    <a:ln/>
                    <a:solidFill>
                      <a:schemeClr val="accent4"/>
                    </a:solidFill>
                    <a:effectLst/>
                  </a:rPr>
                  <a:t> </a:t>
                </a: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DBDD0CD6-AD4E-43D8-84D8-2B447F95292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6393" y="829385"/>
                <a:ext cx="4080295" cy="52322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CustomShape 3">
            <a:extLst>
              <a:ext uri="{FF2B5EF4-FFF2-40B4-BE49-F238E27FC236}">
                <a16:creationId xmlns:a16="http://schemas.microsoft.com/office/drawing/2014/main" id="{2A523C4F-2E4A-4ACE-BC3A-A27437AC9426}"/>
              </a:ext>
            </a:extLst>
          </p:cNvPr>
          <p:cNvSpPr/>
          <p:nvPr/>
        </p:nvSpPr>
        <p:spPr>
          <a:xfrm>
            <a:off x="10022305" y="6183424"/>
            <a:ext cx="2169695" cy="277876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6763" tIns="26763" rIns="26763" bIns="26763"/>
          <a:lstStyle/>
          <a:p>
            <a:pPr marL="200788" indent="-200029"/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Yarushina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et 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al</a:t>
            </a:r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. 2020 ( in review)</a:t>
            </a:r>
            <a:endParaRPr lang="en-US" sz="1200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00788" indent="-200029"/>
            <a:endParaRPr lang="en-US" sz="949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27318240"/>
      </p:ext>
    </p:extLst>
  </p:cSld>
  <p:clrMapOvr>
    <a:masterClrMapping/>
  </p:clrMapOvr>
  <p:transition spd="slow" advTm="3433">
    <p:fade thruBlk="1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E68120DC-4B65-49E1-8F9F-5B9398001B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" t="3457" r="57918" b="70303"/>
          <a:stretch/>
        </p:blipFill>
        <p:spPr>
          <a:xfrm>
            <a:off x="6914177" y="588854"/>
            <a:ext cx="4063985" cy="3323342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CE3401-6F39-4239-88AB-24D6944113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6884" y="6421021"/>
            <a:ext cx="1353396" cy="204428"/>
          </a:xfrm>
        </p:spPr>
        <p:txBody>
          <a:bodyPr/>
          <a:lstStyle/>
          <a:p>
            <a:pPr>
              <a:defRPr/>
            </a:pPr>
            <a:fld id="{82CBF692-B549-DF42-83FB-B867F89AF72A}" type="datetime1">
              <a:rPr lang="nb-NO" smtClean="0"/>
              <a:t>23.04.2021</a:t>
            </a:fld>
            <a:endParaRPr lang="nb-NO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D4072E-6B54-4261-9453-CAD275C5E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18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E19C8BE-B722-4F53-8234-40EFB6F5B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049" y="247777"/>
            <a:ext cx="10561669" cy="530227"/>
          </a:xfrm>
        </p:spPr>
        <p:txBody>
          <a:bodyPr/>
          <a:lstStyle/>
          <a:p>
            <a:r>
              <a:rPr lang="en-US" sz="3149" dirty="0"/>
              <a:t>Rheology: with </a:t>
            </a:r>
            <a:r>
              <a:rPr lang="en-US" sz="3149" dirty="0" err="1"/>
              <a:t>visco</a:t>
            </a:r>
            <a:r>
              <a:rPr lang="en-US" sz="3149" dirty="0"/>
              <a:t>-plastic failure (Type 2)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Content Placeholder 1">
                <a:extLst>
                  <a:ext uri="{FF2B5EF4-FFF2-40B4-BE49-F238E27FC236}">
                    <a16:creationId xmlns:a16="http://schemas.microsoft.com/office/drawing/2014/main" id="{313C07EF-BAEF-48A3-A452-5FACA54E50F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6279" y="3214988"/>
                <a:ext cx="4471545" cy="471081"/>
              </a:xfrm>
            </p:spPr>
            <p:txBody>
              <a:bodyPr/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:r>
                  <a:rPr lang="en-US" sz="2400" dirty="0"/>
                  <a:t>A special case:  m=2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𝜏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sz="2400" dirty="0"/>
                  <a:t>  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8" name="Content Placeholder 1">
                <a:extLst>
                  <a:ext uri="{FF2B5EF4-FFF2-40B4-BE49-F238E27FC236}">
                    <a16:creationId xmlns:a16="http://schemas.microsoft.com/office/drawing/2014/main" id="{313C07EF-BAEF-48A3-A452-5FACA54E5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279" y="3214988"/>
                <a:ext cx="4471545" cy="471081"/>
              </a:xfr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965F9C0-DE96-470F-913D-FBB043A15347}"/>
                  </a:ext>
                </a:extLst>
              </p:cNvPr>
              <p:cNvSpPr/>
              <p:nvPr/>
            </p:nvSpPr>
            <p:spPr>
              <a:xfrm>
                <a:off x="3573490" y="1523788"/>
                <a:ext cx="1859996" cy="7552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</m:acc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sz="2000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0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sub>
                          </m:sSub>
                          <m:r>
                            <a:rPr lang="en-US" sz="2000" i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  <m:sub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𝑒𝑓𝑓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965F9C0-DE96-470F-913D-FBB043A153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490" y="1523788"/>
                <a:ext cx="1859996" cy="7552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D2F19C21-6B7E-47F6-A3A9-38F174F922BF}"/>
              </a:ext>
            </a:extLst>
          </p:cNvPr>
          <p:cNvSpPr txBox="1">
            <a:spLocks/>
          </p:cNvSpPr>
          <p:nvPr/>
        </p:nvSpPr>
        <p:spPr>
          <a:xfrm>
            <a:off x="832754" y="1780513"/>
            <a:ext cx="2740736" cy="688691"/>
          </a:xfr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A general format.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466F057-D1C5-444F-944C-E741878C30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" t="35117" r="56834" b="38210"/>
          <a:stretch/>
        </p:blipFill>
        <p:spPr>
          <a:xfrm>
            <a:off x="6986327" y="3452998"/>
            <a:ext cx="3919683" cy="3172450"/>
          </a:xfrm>
          <a:prstGeom prst="rect">
            <a:avLst/>
          </a:prstGeom>
        </p:spPr>
      </p:pic>
      <p:sp>
        <p:nvSpPr>
          <p:cNvPr id="23" name="CustomShape 3">
            <a:extLst>
              <a:ext uri="{FF2B5EF4-FFF2-40B4-BE49-F238E27FC236}">
                <a16:creationId xmlns:a16="http://schemas.microsoft.com/office/drawing/2014/main" id="{4069B2E9-F187-472E-8C87-AA7058A53ED7}"/>
              </a:ext>
            </a:extLst>
          </p:cNvPr>
          <p:cNvSpPr/>
          <p:nvPr/>
        </p:nvSpPr>
        <p:spPr>
          <a:xfrm>
            <a:off x="9793705" y="6183424"/>
            <a:ext cx="2194317" cy="237597"/>
          </a:xfrm>
          <a:prstGeom prst="rect">
            <a:avLst/>
          </a:prstGeom>
          <a:noFill/>
          <a:ln w="126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6763" tIns="26763" rIns="26763" bIns="26763"/>
          <a:lstStyle/>
          <a:p>
            <a:pPr marL="200788" indent="-200029"/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Yarushina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</a:rPr>
              <a:t> et </a:t>
            </a:r>
            <a:r>
              <a:rPr lang="en-US" altLang="zh-CN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al</a:t>
            </a:r>
            <a:r>
              <a:rPr lang="en-US" sz="1200" spc="-2" dirty="0">
                <a:solidFill>
                  <a:srgbClr val="625B48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idot"/>
              </a:rPr>
              <a:t>. 2020 ( in review)</a:t>
            </a:r>
            <a:endParaRPr lang="en-US" sz="1200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200788" indent="-200029"/>
            <a:endParaRPr lang="en-US" sz="949" spc="-2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950D8D2-9361-426E-8372-B92D292AB67A}"/>
                  </a:ext>
                </a:extLst>
              </p:cNvPr>
              <p:cNvSpPr/>
              <p:nvPr/>
            </p:nvSpPr>
            <p:spPr>
              <a:xfrm>
                <a:off x="494943" y="3810174"/>
                <a:ext cx="6788640" cy="12021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e>
                              <m:e/>
                            </m:mr>
                            <m:mr>
                              <m:e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𝛬</m:t>
                                </m:r>
                                <m:f>
                                  <m:f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num>
                                  <m:den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𝑌</m:t>
                                    </m:r>
                                  </m:den>
                                </m:f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  <m:func>
                                  <m:func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funcPr>
                                  <m:fName>
                                    <m: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  <m:t>𝑒𝑥𝑝</m:t>
                                    </m:r>
                                  </m:fName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den>
                                        </m:f>
                                      </m:e>
                                    </m:d>
                                  </m:e>
                                </m:func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𝛬</m:t>
                                            </m:r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den>
                                        </m:f>
                                        <m:func>
                                          <m:func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𝑒𝑥𝑝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𝑓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𝑌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</m:func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≥0</m:t>
                                </m:r>
                              </m:e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B950D8D2-9361-426E-8372-B92D292AB6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943" y="3810174"/>
                <a:ext cx="6788640" cy="120218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BDBACC-B8F2-42AA-ABFB-358078AD482C}"/>
                  </a:ext>
                </a:extLst>
              </p:cNvPr>
              <p:cNvSpPr/>
              <p:nvPr/>
            </p:nvSpPr>
            <p:spPr>
              <a:xfrm>
                <a:off x="203978" y="5012363"/>
                <a:ext cx="6558698" cy="120218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𝑒𝑓𝑓</m:t>
                          </m:r>
                        </m:sub>
                      </m:sSub>
                      <m:r>
                        <a:rPr lang="en-US" sz="1600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i="1">
                              <a:latin typeface="Cambria Math" panose="02040503050406030204" pitchFamily="18" charset="0"/>
                            </a:rPr>
                            <m:t>𝜂</m:t>
                          </m:r>
                        </m:e>
                        <m:sub>
                          <m:r>
                            <a:rPr lang="az-Cyrl-AZ" sz="1600" i="1">
                              <a:latin typeface="Cambria Math" panose="02040503050406030204" pitchFamily="18" charset="0"/>
                            </a:rPr>
                            <m:t>ф</m:t>
                          </m:r>
                        </m:sub>
                      </m:sSub>
                      <m:r>
                        <a:rPr lang="en-US" sz="1600" i="0" smtClean="0">
                          <a:latin typeface="Cambria Math" panose="02040503050406030204" pitchFamily="18" charset="0"/>
                        </a:rPr>
                        <m:t>⋅</m:t>
                      </m:r>
                      <m:d>
                        <m:dPr>
                          <m:begChr m:val="{"/>
                          <m:endChr m:val=""/>
                          <m:ctrlPr>
                            <a:rPr lang="en-US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4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&lt;0</m:t>
                                </m:r>
                              </m:e>
                              <m:e/>
                            </m:mr>
                            <m:mr>
                              <m:e>
                                <m:sSup>
                                  <m:sSup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d>
                                      <m:d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  <m:f>
                                          <m:f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Pr>
                                          <m:num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𝛬</m:t>
                                            </m:r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𝑓</m:t>
                                            </m:r>
                                          </m:num>
                                          <m:den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𝑌</m:t>
                                            </m:r>
                                          </m:den>
                                        </m:f>
                                        <m:func>
                                          <m:funcPr>
                                            <m:ctrlP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funcPr>
                                          <m:fName>
                                            <m:r>
                                              <a:rPr lang="en-US" sz="1600" i="1">
                                                <a:latin typeface="Cambria Math" panose="02040503050406030204" pitchFamily="18" charset="0"/>
                                              </a:rPr>
                                              <m:t>𝑒𝑥𝑝</m:t>
                                            </m:r>
                                          </m:fName>
                                          <m:e>
                                            <m:d>
                                              <m:dPr>
                                                <m:ctrlPr>
                                                  <a:rPr lang="en-US" sz="1600" i="1">
                                                    <a:latin typeface="Cambria Math" panose="02040503050406030204" pitchFamily="18" charset="0"/>
                                                  </a:rPr>
                                                </m:ctrlPr>
                                              </m:dPr>
                                              <m:e>
                                                <m:f>
                                                  <m:fPr>
                                                    <m:ctrlP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</m:ctrlPr>
                                                  </m:fPr>
                                                  <m:num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𝑓</m:t>
                                                    </m:r>
                                                  </m:num>
                                                  <m:den>
                                                    <m:r>
                                                      <a:rPr lang="en-US" sz="1600" i="1">
                                                        <a:latin typeface="Cambria Math" panose="02040503050406030204" pitchFamily="18" charset="0"/>
                                                      </a:rPr>
                                                      <m:t>𝑌</m:t>
                                                    </m:r>
                                                  </m:den>
                                                </m:f>
                                              </m:e>
                                            </m:d>
                                          </m:e>
                                        </m:func>
                                        <m:r>
                                          <a:rPr lang="en-US" sz="1600" i="0">
                                            <a:latin typeface="Cambria Math" panose="02040503050406030204" pitchFamily="18" charset="0"/>
                                          </a:rPr>
                                          <m:t>+1</m:t>
                                        </m:r>
                                      </m:e>
                                    </m:d>
                                  </m:e>
                                  <m:sup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𝑖𝑓</m:t>
                                </m:r>
                              </m:e>
                              <m:e>
                                <m:r>
                                  <a:rPr lang="en-US" sz="1600" i="1">
                                    <a:latin typeface="Cambria Math" panose="02040503050406030204" pitchFamily="18" charset="0"/>
                                  </a:rPr>
                                  <m:t>𝐹</m:t>
                                </m:r>
                                <m:d>
                                  <m:dPr>
                                    <m:ctrlPr>
                                      <a:rPr lang="en-US" sz="16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b="0" i="1" smtClean="0"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𝑒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b>
                                      <m:sSub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𝜏</m:t>
                                        </m:r>
                                      </m:e>
                                      <m:sub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i="0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𝜀</m:t>
                                        </m:r>
                                      </m:e>
                                      <m:sup>
                                        <m:r>
                                          <a:rPr lang="en-US" sz="1600" i="1">
                                            <a:latin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sz="1600" i="0">
                                    <a:latin typeface="Cambria Math" panose="02040503050406030204" pitchFamily="18" charset="0"/>
                                  </a:rPr>
                                  <m:t>≥0</m:t>
                                </m:r>
                              </m:e>
                              <m:e/>
                            </m:mr>
                          </m:m>
                        </m:e>
                      </m:d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0BDBACC-B8F2-42AA-ABFB-358078AD48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978" y="5012363"/>
                <a:ext cx="6558698" cy="120218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16879036"/>
      </p:ext>
    </p:extLst>
  </p:cSld>
  <p:clrMapOvr>
    <a:masterClrMapping/>
  </p:clrMapOvr>
  <p:transition spd="slow" advTm="2549">
    <p:fade thruBlk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244F5B-9CD3-4377-BBEC-5F57DC5C5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996812" y="6461300"/>
            <a:ext cx="430881" cy="288516"/>
          </a:xfrm>
        </p:spPr>
        <p:txBody>
          <a:bodyPr/>
          <a:lstStyle/>
          <a:p>
            <a:pPr>
              <a:defRPr/>
            </a:pPr>
            <a:fld id="{3F24E951-C4DC-404A-87C4-647CE792C832}" type="slidenum">
              <a:rPr lang="nb-NO" smtClean="0"/>
              <a:pPr>
                <a:defRPr/>
              </a:pPr>
              <a:t>19</a:t>
            </a:fld>
            <a:endParaRPr lang="nb-NO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E4718E9-3B8B-4A09-B23E-09598005E5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74" y="473008"/>
            <a:ext cx="10841542" cy="590461"/>
          </a:xfrm>
        </p:spPr>
        <p:txBody>
          <a:bodyPr/>
          <a:lstStyle/>
          <a:p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Effects of a strong layer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7B479F-2A74-4AE4-9EE0-272A35CFB5BE}"/>
              </a:ext>
            </a:extLst>
          </p:cNvPr>
          <p:cNvSpPr/>
          <p:nvPr/>
        </p:nvSpPr>
        <p:spPr>
          <a:xfrm>
            <a:off x="987552" y="4357305"/>
            <a:ext cx="1031349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fluid ponds beneath the strong layer for a short time before it develops channel within the strong layer.</a:t>
            </a:r>
          </a:p>
          <a:p>
            <a:r>
              <a:rPr lang="en-US" sz="2400" dirty="0"/>
              <a:t>Wider fluid channels forms in the strong layer, which is due to the change of the bulk viscosity.</a:t>
            </a:r>
          </a:p>
          <a:p>
            <a:r>
              <a:rPr lang="en-US" sz="2400" dirty="0"/>
              <a:t> </a:t>
            </a:r>
          </a:p>
        </p:txBody>
      </p:sp>
      <p:pic>
        <p:nvPicPr>
          <p:cNvPr id="2" name="StrongHlayerleft_EporoBulkV">
            <a:hlinkClick r:id="" action="ppaction://media"/>
            <a:extLst>
              <a:ext uri="{FF2B5EF4-FFF2-40B4-BE49-F238E27FC236}">
                <a16:creationId xmlns:a16="http://schemas.microsoft.com/office/drawing/2014/main" id="{84D4B643-89DD-449F-956D-AA81B8A44B6B}"/>
              </a:ext>
            </a:extLst>
          </p:cNvPr>
          <p:cNvPicPr>
            <a:picLocks noChangeAspect="1"/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5"/>
          <a:srcRect l="4694" t="7711" r="17395" b="58288"/>
          <a:stretch/>
        </p:blipFill>
        <p:spPr>
          <a:xfrm>
            <a:off x="384664" y="1616918"/>
            <a:ext cx="8356648" cy="2429302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C265CC8E-1760-449C-A9C8-46CAE0A89125}"/>
              </a:ext>
            </a:extLst>
          </p:cNvPr>
          <p:cNvSpPr/>
          <p:nvPr/>
        </p:nvSpPr>
        <p:spPr>
          <a:xfrm>
            <a:off x="8903041" y="1698260"/>
            <a:ext cx="2481385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2000" b="1" dirty="0">
                <a:ln/>
                <a:solidFill>
                  <a:schemeClr val="accent4"/>
                </a:solidFill>
              </a:rPr>
              <a:t>A stronger horizontal </a:t>
            </a:r>
          </a:p>
          <a:p>
            <a:pPr algn="ctr"/>
            <a:r>
              <a:rPr lang="en-US" sz="2000" b="1" dirty="0">
                <a:ln/>
                <a:solidFill>
                  <a:schemeClr val="accent4"/>
                </a:solidFill>
              </a:rPr>
              <a:t>layer with 10 times </a:t>
            </a:r>
          </a:p>
          <a:p>
            <a:pPr algn="ctr"/>
            <a:r>
              <a:rPr lang="en-US" sz="2000" b="1" dirty="0">
                <a:ln/>
                <a:solidFill>
                  <a:schemeClr val="accent4"/>
                </a:solidFill>
              </a:rPr>
              <a:t>of the bulk viscosity</a:t>
            </a:r>
          </a:p>
        </p:txBody>
      </p:sp>
      <p:pic>
        <p:nvPicPr>
          <p:cNvPr id="14" name="Picture 13" descr="A close up of a logo&#10;&#10;Description automatically generated">
            <a:extLst>
              <a:ext uri="{FF2B5EF4-FFF2-40B4-BE49-F238E27FC236}">
                <a16:creationId xmlns:a16="http://schemas.microsoft.com/office/drawing/2014/main" id="{34A84461-7C02-41EB-A326-9B494FD1432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4142" r="6096" b="55929"/>
          <a:stretch/>
        </p:blipFill>
        <p:spPr>
          <a:xfrm rot="5400000">
            <a:off x="9209142" y="2665634"/>
            <a:ext cx="1220567" cy="18327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8281485"/>
      </p:ext>
    </p:extLst>
  </p:cSld>
  <p:clrMapOvr>
    <a:masterClrMapping/>
  </p:clrMapOvr>
  <p:transition spd="slow" advTm="15786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  <p:extLst>
    <p:ext uri="{E180D4A7-C9FB-4DFB-919C-405C955672EB}">
      <p14:showEvtLst xmlns:p14="http://schemas.microsoft.com/office/powerpoint/2010/main">
        <p14:playEvt time="2169" objId="2"/>
        <p14:triggerEvt type="onClick" time="2170" objId="2"/>
        <p14:stopEvt time="8469" objId="2"/>
        <p14:playEvt time="12010" objId="2"/>
        <p14:stopEvt time="15786" objId="2"/>
      </p14:showEvt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9|7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"/>
</p:tagLst>
</file>

<file path=ppt/theme/theme1.xml><?xml version="1.0" encoding="utf-8"?>
<a:theme xmlns:a="http://schemas.openxmlformats.org/drawingml/2006/main" name="Presentation Titl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mney_modelling_MOL_dGB_IFE" id="{06B28AB3-1F6F-428D-83C0-095241B88984}" vid="{A2F84D96-02F8-4E07-AC3D-6E8095E7EF2E}"/>
    </a:ext>
  </a:extLst>
</a:theme>
</file>

<file path=ppt/theme/theme2.xml><?xml version="1.0" encoding="utf-8"?>
<a:theme xmlns:a="http://schemas.openxmlformats.org/drawingml/2006/main" name="Standart Text pag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himney_modelling_MOL_dGB_IFE" id="{06B28AB3-1F6F-428D-83C0-095241B88984}" vid="{2CE73B14-30AF-40DE-BAFB-D662D21372C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60656E824D5348B532274DD1326560" ma:contentTypeVersion="4" ma:contentTypeDescription="Create a new document." ma:contentTypeScope="" ma:versionID="6fd4cb0f3dc4742ee1c5a5c760313043">
  <xsd:schema xmlns:xsd="http://www.w3.org/2001/XMLSchema" xmlns:xs="http://www.w3.org/2001/XMLSchema" xmlns:p="http://schemas.microsoft.com/office/2006/metadata/properties" xmlns:ns2="8cf7439d-ba86-45f5-ae08-ef7ca16597db" xmlns:ns3="05c5314c-6d79-411a-a07a-b82407d08942" targetNamespace="http://schemas.microsoft.com/office/2006/metadata/properties" ma:root="true" ma:fieldsID="7e55c4ff006fa01538285c6d2cdd706c" ns2:_="" ns3:_="">
    <xsd:import namespace="8cf7439d-ba86-45f5-ae08-ef7ca16597db"/>
    <xsd:import namespace="05c5314c-6d79-411a-a07a-b82407d089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7439d-ba86-45f5-ae08-ef7ca16597d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c5314c-6d79-411a-a07a-b82407d08942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A620A1EE-155D-41C5-B8F9-C775E6E4C7B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B518F5-EF79-4236-A5AD-F45DB402480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7439d-ba86-45f5-ae08-ef7ca16597db"/>
    <ds:schemaRef ds:uri="05c5314c-6d79-411a-a07a-b82407d089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DFD2C1-4DBA-4135-80D4-573349809209}">
  <ds:schemaRefs>
    <ds:schemaRef ds:uri="http://purl.org/dc/terms/"/>
    <ds:schemaRef ds:uri="05c5314c-6d79-411a-a07a-b82407d08942"/>
    <ds:schemaRef ds:uri="http://www.w3.org/XML/1998/namespace"/>
    <ds:schemaRef ds:uri="http://schemas.microsoft.com/office/2006/documentManagement/types"/>
    <ds:schemaRef ds:uri="http://purl.org/dc/dcmitype/"/>
    <ds:schemaRef ds:uri="http://schemas.microsoft.com/office/2006/metadata/properties"/>
    <ds:schemaRef ds:uri="8cf7439d-ba86-45f5-ae08-ef7ca16597db"/>
    <ds:schemaRef ds:uri="http://schemas.microsoft.com/office/infopath/2007/PartnerControls"/>
    <ds:schemaRef ds:uri="http://schemas.openxmlformats.org/package/2006/metadata/core-properties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IFE2019Template</Template>
  <TotalTime>6293</TotalTime>
  <Words>1616</Words>
  <Application>Microsoft Office PowerPoint</Application>
  <PresentationFormat>Widescreen</PresentationFormat>
  <Paragraphs>265</Paragraphs>
  <Slides>19</Slides>
  <Notes>6</Notes>
  <HiddenSlides>0</HiddenSlides>
  <MMClips>4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Lucida Grande</vt:lpstr>
      <vt:lpstr>Roboto Light</vt:lpstr>
      <vt:lpstr>Titillium Web</vt:lpstr>
      <vt:lpstr>Arial</vt:lpstr>
      <vt:lpstr>Calibri</vt:lpstr>
      <vt:lpstr>Calibri Light</vt:lpstr>
      <vt:lpstr>Cambria Math</vt:lpstr>
      <vt:lpstr>Times New Roman</vt:lpstr>
      <vt:lpstr>Presentation Title</vt:lpstr>
      <vt:lpstr>Standart Text page</vt:lpstr>
      <vt:lpstr>PowerPoint Presentation</vt:lpstr>
      <vt:lpstr>Introduction: Seismic chimneys from observations</vt:lpstr>
      <vt:lpstr>PowerPoint Presentation</vt:lpstr>
      <vt:lpstr>PowerPoint Presentation</vt:lpstr>
      <vt:lpstr>Method: Rheology</vt:lpstr>
      <vt:lpstr>Result: Channels in rocks with two types of rheology</vt:lpstr>
      <vt:lpstr>Result: Model setup for a geological setting</vt:lpstr>
      <vt:lpstr>Result: Chimney formation in models with two types of rheology</vt:lpstr>
      <vt:lpstr>Result: Viscoplastic rheology</vt:lpstr>
      <vt:lpstr>PowerPoint Presentation</vt:lpstr>
      <vt:lpstr>PowerPoint Presentation</vt:lpstr>
      <vt:lpstr>Result: Characteristic scales of the model</vt:lpstr>
      <vt:lpstr>Conclusion</vt:lpstr>
      <vt:lpstr>PowerPoint Presentation</vt:lpstr>
      <vt:lpstr>PowerPoint Presentation</vt:lpstr>
      <vt:lpstr>Rheology: Viscous bilinear (Type 1)</vt:lpstr>
      <vt:lpstr>Rheology: visco-plastic failure (Type 2)</vt:lpstr>
      <vt:lpstr>Rheology: with visco-plastic failure (Type 2)</vt:lpstr>
      <vt:lpstr>Effects of a strong layer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Lawrence Hongliang Wang</dc:creator>
  <cp:lastModifiedBy>Hongliang Wang</cp:lastModifiedBy>
  <cp:revision>186</cp:revision>
  <cp:lastPrinted>1601-01-01T00:00:00Z</cp:lastPrinted>
  <dcterms:created xsi:type="dcterms:W3CDTF">2019-12-09T10:53:00Z</dcterms:created>
  <dcterms:modified xsi:type="dcterms:W3CDTF">2021-04-23T14:44:43Z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0x0101007D60656E824D5348B532274DD1326560</vt:lpwstr>
  </property>
</Properties>
</file>