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3"/>
    <p:sldId id="259" r:id="rId4"/>
    <p:sldId id="260" r:id="rId5"/>
    <p:sldId id="261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true"/>
          </p:cNvSpPr>
          <p:nvPr>
            <p:ph type="title"/>
          </p:nvPr>
        </p:nvSpPr>
        <p:spPr>
          <a:xfrm>
            <a:off x="307756" y="620688"/>
            <a:ext cx="8928992" cy="43204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s-ES" strike="noStrike" noProof="1" dirty="0" smtClean="0"/>
              <a:t>Haga clic para modificar el estilo de título del patrón</a:t>
            </a:r>
            <a:endParaRPr lang="en-US" strike="noStrike" noProof="1" dirty="0"/>
          </a:p>
        </p:txBody>
      </p:sp>
      <p:sp>
        <p:nvSpPr>
          <p:cNvPr id="10" name="9 Marcador de contenido"/>
          <p:cNvSpPr>
            <a:spLocks noGrp="true"/>
          </p:cNvSpPr>
          <p:nvPr>
            <p:ph sz="quarter" idx="10" hasCustomPrompt="true"/>
          </p:nvPr>
        </p:nvSpPr>
        <p:spPr>
          <a:xfrm>
            <a:off x="431371" y="1412777"/>
            <a:ext cx="11233248" cy="91440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es-ES" strike="noStrike" noProof="1" dirty="0" smtClean="0"/>
              <a:t>Haga clic para modificar el estilo de texto del patrón</a:t>
            </a:r>
            <a:endParaRPr lang="es-ES" strike="noStrike" noProof="1" dirty="0" smtClean="0"/>
          </a:p>
        </p:txBody>
      </p:sp>
      <p:sp>
        <p:nvSpPr>
          <p:cNvPr id="4" name="Contenidor de número de diapositiva 3"/>
          <p:cNvSpPr>
            <a:spLocks noGrp="true"/>
          </p:cNvSpPr>
          <p:nvPr>
            <p:ph type="sldNum" sz="quarter" idx="4"/>
          </p:nvPr>
        </p:nvSpPr>
        <p:spPr>
          <a:xfrm>
            <a:off x="10608733" y="6629400"/>
            <a:ext cx="1320800" cy="228600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cs typeface="Arial" panose="02080604020202020204" pitchFamily="34" charset="0"/>
              </a:defRPr>
            </a:lvl1pPr>
          </a:lstStyle>
          <a:p>
            <a:pPr fontAlgn="auto">
              <a:defRPr/>
            </a:pPr>
            <a:fld id="{82FE2EDD-4E96-44EC-A029-6DF3878E9C3A}" type="slidenum">
              <a:rPr lang="es-ES_tradnl" strike="noStrike" noProof="1" smtClean="0">
                <a:latin typeface="+mn-lt"/>
                <a:ea typeface="+mn-ea"/>
                <a:cs typeface="Arial" panose="02080604020202020204" pitchFamily="34" charset="0"/>
              </a:rPr>
            </a:fld>
            <a:r>
              <a:rPr lang="es-ES_tradnl" strike="noStrike" noProof="1" dirty="0" smtClean="0">
                <a:latin typeface="+mn-lt"/>
                <a:ea typeface="+mn-ea"/>
                <a:cs typeface="Arial" panose="02080604020202020204" pitchFamily="34" charset="0"/>
              </a:rPr>
              <a:t> / 124</a:t>
            </a:r>
            <a:endParaRPr lang="es-ES_tradnl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true"/>
          </p:cNvSpPr>
          <p:nvPr>
            <p:ph type="title"/>
          </p:nvPr>
        </p:nvSpPr>
        <p:spPr>
          <a:xfrm>
            <a:off x="3539068" y="49216"/>
            <a:ext cx="8276167" cy="74771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s-ES" altLang="zh-CN" strike="noStrike" noProof="1" smtClean="0"/>
              <a:t>Haga clic para modificar el estilo de título del patrón</a:t>
            </a:r>
            <a:endParaRPr lang="en-US" strike="noStrike" noProof="1"/>
          </a:p>
        </p:txBody>
      </p:sp>
      <p:sp>
        <p:nvSpPr>
          <p:cNvPr id="3" name="2 Marcador de contenido"/>
          <p:cNvSpPr>
            <a:spLocks noGrp="true"/>
          </p:cNvSpPr>
          <p:nvPr>
            <p:ph idx="1" hasCustomPrompt="true"/>
          </p:nvPr>
        </p:nvSpPr>
        <p:spPr>
          <a:xfrm>
            <a:off x="963084" y="908053"/>
            <a:ext cx="10852149" cy="554990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es-ES" altLang="zh-CN" strike="noStrike" noProof="1" smtClean="0"/>
              <a:t>Haga clic para modificar el estilo de texto del patrón</a:t>
            </a:r>
            <a:endParaRPr lang="es-ES" altLang="zh-CN" strike="noStrike" noProof="1" smtClean="0"/>
          </a:p>
          <a:p>
            <a:pPr lvl="1" fontAlgn="base"/>
            <a:r>
              <a:rPr lang="es-ES" altLang="zh-CN" strike="noStrike" noProof="1" smtClean="0"/>
              <a:t>Segundo nivel</a:t>
            </a:r>
            <a:endParaRPr lang="es-ES" altLang="zh-CN" strike="noStrike" noProof="1" smtClean="0"/>
          </a:p>
          <a:p>
            <a:pPr lvl="2" fontAlgn="base"/>
            <a:r>
              <a:rPr lang="es-ES" altLang="zh-CN" strike="noStrike" noProof="1" smtClean="0"/>
              <a:t>Tercer nivel</a:t>
            </a:r>
            <a:endParaRPr lang="es-ES" altLang="zh-CN" strike="noStrike" noProof="1" smtClean="0"/>
          </a:p>
          <a:p>
            <a:pPr lvl="3" fontAlgn="base"/>
            <a:r>
              <a:rPr lang="es-ES" altLang="zh-CN" strike="noStrike" noProof="1" smtClean="0"/>
              <a:t>Cuarto nivel</a:t>
            </a:r>
            <a:endParaRPr lang="es-ES" altLang="zh-CN" strike="noStrike" noProof="1" smtClean="0"/>
          </a:p>
          <a:p>
            <a:pPr lvl="4" fontAlgn="base"/>
            <a:r>
              <a:rPr lang="es-ES" altLang="zh-CN" strike="noStrike" noProof="1" smtClean="0"/>
              <a:t>Quinto nivel</a:t>
            </a:r>
            <a:endParaRPr lang="en-US" strike="noStrike" noProof="1"/>
          </a:p>
        </p:txBody>
      </p:sp>
      <p:sp>
        <p:nvSpPr>
          <p:cNvPr id="4" name="Rectangle 7"/>
          <p:cNvSpPr>
            <a:spLocks noGrp="true" noChangeArrowheads="true"/>
          </p:cNvSpPr>
          <p:nvPr>
            <p:ph type="sldNum" idx="10"/>
          </p:nvPr>
        </p:nvSpPr>
        <p:spPr>
          <a:xfrm>
            <a:off x="10608733" y="6629400"/>
            <a:ext cx="1320800" cy="2286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1 Imagen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Contenidor de número de diapositiva 3"/>
          <p:cNvSpPr>
            <a:spLocks noGrp="true"/>
          </p:cNvSpPr>
          <p:nvPr>
            <p:ph type="sldNum" sz="quarter" idx="4"/>
          </p:nvPr>
        </p:nvSpPr>
        <p:spPr>
          <a:xfrm>
            <a:off x="10608733" y="6629400"/>
            <a:ext cx="1320800" cy="228600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cs typeface="Arial" panose="0208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28" name="2 CuadroTexto"/>
          <p:cNvSpPr txBox="true"/>
          <p:nvPr/>
        </p:nvSpPr>
        <p:spPr>
          <a:xfrm>
            <a:off x="46567" y="6597650"/>
            <a:ext cx="9218084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lvl="0" defTabSz="449580" fontAlgn="base">
              <a:spcBef>
                <a:spcPct val="0"/>
              </a:spcBef>
              <a:spcAft>
                <a:spcPct val="0"/>
              </a:spcAft>
              <a:buClrTx/>
              <a:buFont typeface="Times New Roman" charset="0"/>
              <a:buNone/>
            </a:pPr>
            <a:r>
              <a:rPr lang="en-US" altLang="es-ES" sz="1000" b="1" dirty="0">
                <a:solidFill>
                  <a:schemeClr val="bg1"/>
                </a:solidFill>
                <a:latin typeface="Verdana" pitchFamily="34" charset="0"/>
              </a:rPr>
              <a:t>bec.icm.csic.es</a:t>
            </a:r>
            <a:endParaRPr lang="es-ES" altLang="es-ES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9" name="2 Imagen"/>
          <p:cNvPicPr/>
          <p:nvPr/>
        </p:nvPicPr>
        <p:blipFill>
          <a:blip r:embed="rId5"/>
          <a:srcRect l="9584" t="14537" r="11041" b="16301"/>
          <a:stretch>
            <a:fillRect/>
          </a:stretch>
        </p:blipFill>
        <p:spPr>
          <a:xfrm>
            <a:off x="9616017" y="215900"/>
            <a:ext cx="1894416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MS PGothic" pitchFamily="34" charset="-128"/>
        </a:defRPr>
      </a:lvl9pPr>
    </p:titleStyle>
    <p:bodyStyle>
      <a:lvl1pPr marL="0" indent="0" algn="l" rtl="0" eaLnBrk="0" fontAlgn="base" hangingPunct="0">
        <a:spcBef>
          <a:spcPct val="40000"/>
        </a:spcBef>
        <a:spcAft>
          <a:spcPct val="20000"/>
        </a:spcAft>
        <a:buClr>
          <a:srgbClr val="2C71B6"/>
        </a:buClr>
        <a:buSzPct val="140000"/>
        <a:buFontTx/>
        <a:buNone/>
        <a:defRPr sz="1400" baseline="0">
          <a:solidFill>
            <a:srgbClr val="12699E"/>
          </a:solidFill>
          <a:latin typeface="+mn-lt"/>
          <a:ea typeface="MS PGothic" pitchFamily="34" charset="-128"/>
          <a:cs typeface="+mn-cs"/>
        </a:defRPr>
      </a:lvl1pPr>
      <a:lvl2pPr marL="657225" indent="-190500" algn="l" rtl="0" eaLnBrk="0" fontAlgn="base" hangingPunct="0">
        <a:spcBef>
          <a:spcPct val="20000"/>
        </a:spcBef>
        <a:spcAft>
          <a:spcPct val="0"/>
        </a:spcAft>
        <a:buClr>
          <a:srgbClr val="307AC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80604020202020204" pitchFamily="34" charset="0"/>
          <a:ea typeface="MS PGothic" pitchFamily="34" charset="-128"/>
        </a:defRPr>
      </a:lvl2pPr>
      <a:lvl3pPr marL="1017905" indent="-180975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anose="05000000000000000000" pitchFamily="2" charset="2"/>
        <a:buChar char="§"/>
        <a:defRPr>
          <a:solidFill>
            <a:srgbClr val="333333"/>
          </a:solidFill>
          <a:latin typeface="Arial" panose="02080604020202020204" pitchFamily="34" charset="0"/>
          <a:ea typeface="MS PGothic" pitchFamily="34" charset="-128"/>
        </a:defRPr>
      </a:lvl3pPr>
      <a:lvl4pPr marL="1377950" indent="-180975" algn="l" rtl="0" eaLnBrk="0" fontAlgn="base" hangingPunct="0">
        <a:spcBef>
          <a:spcPct val="20000"/>
        </a:spcBef>
        <a:spcAft>
          <a:spcPct val="0"/>
        </a:spcAft>
        <a:buClr>
          <a:srgbClr val="CCCCCC"/>
        </a:buClr>
        <a:buFont typeface="Wingdings" panose="05000000000000000000" pitchFamily="2" charset="2"/>
        <a:buChar char="§"/>
        <a:defRPr sz="1600">
          <a:solidFill>
            <a:srgbClr val="333333"/>
          </a:solidFill>
          <a:latin typeface="Arial" panose="02080604020202020204" pitchFamily="34" charset="0"/>
          <a:ea typeface="MS PGothic" pitchFamily="34" charset="-128"/>
        </a:defRPr>
      </a:lvl4pPr>
      <a:lvl5pPr marL="1792605" indent="-179705" algn="l" rtl="0" eaLnBrk="0" fontAlgn="base" hangingPunct="0">
        <a:spcBef>
          <a:spcPct val="20000"/>
        </a:spcBef>
        <a:spcAft>
          <a:spcPct val="0"/>
        </a:spcAft>
        <a:buClr>
          <a:srgbClr val="CCCCCC"/>
        </a:buClr>
        <a:buFont typeface="Arial" panose="02080604020202020204" pitchFamily="34" charset="0"/>
        <a:buChar char="•"/>
        <a:defRPr sz="1400">
          <a:solidFill>
            <a:srgbClr val="333333"/>
          </a:solidFill>
          <a:latin typeface="Arial" panose="02080604020202020204" pitchFamily="34" charset="0"/>
          <a:ea typeface="MS PGothic" pitchFamily="34" charset="-128"/>
        </a:defRPr>
      </a:lvl5pPr>
      <a:lvl6pPr marL="2249805" indent="-179705" algn="l" rtl="0" fontAlgn="base">
        <a:spcBef>
          <a:spcPct val="20000"/>
        </a:spcBef>
        <a:spcAft>
          <a:spcPct val="0"/>
        </a:spcAft>
        <a:buClr>
          <a:srgbClr val="CCCCCC"/>
        </a:buClr>
        <a:buFont typeface="Arial" panose="02080604020202020204" pitchFamily="34" charset="0"/>
        <a:buChar char="•"/>
        <a:defRPr sz="1400">
          <a:solidFill>
            <a:srgbClr val="333333"/>
          </a:solidFill>
          <a:latin typeface="Arial" panose="02080604020202020204" pitchFamily="34" charset="0"/>
          <a:ea typeface="+mn-ea"/>
        </a:defRPr>
      </a:lvl6pPr>
      <a:lvl7pPr marL="2707005" indent="-179705" algn="l" rtl="0" fontAlgn="base">
        <a:spcBef>
          <a:spcPct val="20000"/>
        </a:spcBef>
        <a:spcAft>
          <a:spcPct val="0"/>
        </a:spcAft>
        <a:buClr>
          <a:srgbClr val="CCCCCC"/>
        </a:buClr>
        <a:buFont typeface="Arial" panose="02080604020202020204" pitchFamily="34" charset="0"/>
        <a:buChar char="•"/>
        <a:defRPr sz="1400">
          <a:solidFill>
            <a:srgbClr val="333333"/>
          </a:solidFill>
          <a:latin typeface="Arial" panose="02080604020202020204" pitchFamily="34" charset="0"/>
          <a:ea typeface="+mn-ea"/>
        </a:defRPr>
      </a:lvl7pPr>
      <a:lvl8pPr marL="3164205" indent="-179705" algn="l" rtl="0" fontAlgn="base">
        <a:spcBef>
          <a:spcPct val="20000"/>
        </a:spcBef>
        <a:spcAft>
          <a:spcPct val="0"/>
        </a:spcAft>
        <a:buClr>
          <a:srgbClr val="CCCCCC"/>
        </a:buClr>
        <a:buFont typeface="Arial" panose="02080604020202020204" pitchFamily="34" charset="0"/>
        <a:buChar char="•"/>
        <a:defRPr sz="1400">
          <a:solidFill>
            <a:srgbClr val="333333"/>
          </a:solidFill>
          <a:latin typeface="Arial" panose="02080604020202020204" pitchFamily="34" charset="0"/>
          <a:ea typeface="+mn-ea"/>
        </a:defRPr>
      </a:lvl8pPr>
      <a:lvl9pPr marL="3621405" indent="-179705" algn="l" rtl="0" fontAlgn="base">
        <a:spcBef>
          <a:spcPct val="20000"/>
        </a:spcBef>
        <a:spcAft>
          <a:spcPct val="0"/>
        </a:spcAft>
        <a:buClr>
          <a:srgbClr val="CCCCCC"/>
        </a:buClr>
        <a:buFont typeface="Arial" panose="02080604020202020204" pitchFamily="34" charset="0"/>
        <a:buChar char="•"/>
        <a:defRPr sz="1400">
          <a:solidFill>
            <a:srgbClr val="333333"/>
          </a:solidFill>
          <a:latin typeface="Arial" panose="02080604020202020204" pitchFamily="34" charset="0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331470" y="611505"/>
            <a:ext cx="8275955" cy="502920"/>
          </a:xfrm>
        </p:spPr>
        <p:txBody>
          <a:bodyPr/>
          <a:p>
            <a:r>
              <a:rPr lang="es-ES_tradnl" altLang="en-US"/>
              <a:t>Development of surface roughness length and drag parameterizations over deep seas - Alberto S. Rabaneda (</a:t>
            </a:r>
            <a:r>
              <a:rPr lang="es-ES_tradnl" altLang="en-US" i="1"/>
              <a:t>arabaneda@icm.csic.es</a:t>
            </a:r>
            <a:r>
              <a:rPr lang="es-ES_tradnl" altLang="en-US"/>
              <a:t>)</a:t>
            </a:r>
            <a:endParaRPr lang="es-ES_tradnl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014595" y="2068830"/>
                <a:ext cx="4514215" cy="563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GB" sz="1400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i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sz="1400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" name="Rectangle 5"/>
              <p:cNvSpPr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5014595" y="2068830"/>
                <a:ext cx="4514215" cy="563880"/>
              </a:xfrm>
              <a:prstGeom prst="rect">
                <a:avLst/>
              </a:prstGeom>
              <a:blipFill rotWithShape="true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984875" y="1317625"/>
                <a:ext cx="2456815" cy="636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GB" sz="1400" i="0"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GB" sz="1400" dirty="0">
                  <a:solidFill>
                    <a:sysClr val="window" lastClr="FFFFFF"/>
                  </a:solidFill>
                  <a:latin typeface="Calibri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5984875" y="1317625"/>
                <a:ext cx="2456815" cy="636905"/>
              </a:xfrm>
              <a:prstGeom prst="rect">
                <a:avLst/>
              </a:prstGeom>
              <a:blipFill rotWithShape="true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D:\PhD\My_software\roughness4\graph_edition\ETC_age_slope2.png"/>
          <p:cNvPicPr>
            <a:picLocks noChangeAspect="true" noChangeArrowheads="true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704215" y="1317625"/>
            <a:ext cx="4018280" cy="40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9"/>
              <p:cNvSpPr txBox="true"/>
              <p:nvPr/>
            </p:nvSpPr>
            <p:spPr>
              <a:xfrm>
                <a:off x="5212017" y="2632646"/>
                <a:ext cx="4002405" cy="11544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𝐷𝑧</m:t>
                          </m:r>
                        </m:sub>
                      </m:sSub>
                      <m:r>
                        <a:rPr lang="en-US" sz="14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𝜅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1400">
                                          <a:latin typeface="DejaVu Math TeX Gyre" panose="02000503000000000000" charset="0"/>
                                          <a:cs typeface="DejaVu Math TeX Gyre" panose="02000503000000000000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DejaVu Math TeX Gyre" panose="02000503000000000000" charset="0"/>
                                          <a:cs typeface="DejaVu Math TeX Gyre" panose="02000503000000000000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DejaVu Math TeX Gyre" panose="02000503000000000000" charset="0"/>
                                              <a:cs typeface="DejaVu Math TeX Gyre" panose="02000503000000000000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DejaVu Math TeX Gyre" panose="02000503000000000000" charset="0"/>
                                                  <a:cs typeface="DejaVu Math TeX Gyre" panose="02000503000000000000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DejaVu Math TeX Gyre" panose="02000503000000000000" charset="0"/>
                                                  <a:cs typeface="DejaVu Math TeX Gyre" panose="02000503000000000000" charset="0"/>
                                                </a:rPr>
                                                <m:t>𝑧</m:t>
                                              </m:r>
                                              <m:r>
                                                <a:rPr lang="en-US" sz="1400" i="1">
                                                  <a:latin typeface="DejaVu Math TeX Gyre" panose="02000503000000000000" charset="0"/>
                                                  <a:cs typeface="DejaVu Math TeX Gyre" panose="02000503000000000000" charset="0"/>
                                                </a:rPr>
                                                <m:t> 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DejaVu Math TeX Gyre" panose="02000503000000000000" charset="0"/>
                                                      <a:cs typeface="DejaVu Math TeX Gyre" panose="02000503000000000000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DejaVu Math TeX Gyre" panose="02000503000000000000" charset="0"/>
                                                      <a:cs typeface="DejaVu Math TeX Gyre" panose="02000503000000000000" charset="0"/>
                                                    </a:rPr>
                                                    <m:t>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DejaVu Math TeX Gyre" panose="02000503000000000000" charset="0"/>
                                                      <a:cs typeface="DejaVu Math TeX Gyre" panose="02000503000000000000" charset="0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DejaVu Math TeX Gyre" panose="02000503000000000000" charset="0"/>
                                                      <a:cs typeface="DejaVu Math TeX Gyre" panose="02000503000000000000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DejaVu Math TeX Gyre" panose="02000503000000000000" charset="0"/>
                                                      <a:cs typeface="DejaVu Math TeX Gyre" panose="02000503000000000000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DejaVu Math TeX Gyre" panose="02000503000000000000" charset="0"/>
                                                      <a:cs typeface="DejaVu Math TeX Gyre" panose="02000503000000000000" charset="0"/>
                                                    </a:rPr>
                                                    <m:t>𝐷𝑧</m:t>
                                                  </m:r>
                                                </m:sub>
                                              </m:sSub>
                                              <m:sSubSup>
                                                <m:sSubSupPr>
                                                  <m:ctrlPr>
                                                    <a:rPr lang="en-US" sz="1400" i="1">
                                                      <a:latin typeface="DejaVu Math TeX Gyre" panose="02000503000000000000" charset="0"/>
                                                      <a:cs typeface="DejaVu Math TeX Gyre" panose="02000503000000000000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400" i="1">
                                                      <a:latin typeface="DejaVu Math TeX Gyre" panose="02000503000000000000" charset="0"/>
                                                      <a:cs typeface="DejaVu Math TeX Gyre" panose="02000503000000000000" charset="0"/>
                                                    </a:rPr>
                                                    <m:t> 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DejaVu Math TeX Gyre" panose="02000503000000000000" charset="0"/>
                                                      <a:cs typeface="DejaVu Math TeX Gyre" panose="02000503000000000000" charset="0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DejaVu Math TeX Gyre" panose="02000503000000000000" charset="0"/>
                                                      <a:cs typeface="DejaVu Math TeX Gyre" panose="02000503000000000000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400" i="1">
                                                      <a:latin typeface="DejaVu Math TeX Gyre" panose="02000503000000000000" charset="0"/>
                                                      <a:cs typeface="DejaVu Math TeX Gyre" panose="02000503000000000000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1400" i="1">
                                                  <a:latin typeface="DejaVu Math TeX Gyre" panose="02000503000000000000" charset="0"/>
                                                  <a:cs typeface="DejaVu Math TeX Gyre" panose="02000503000000000000" charset="0"/>
                                                </a:rPr>
                                                <m:t> </m:t>
                                              </m:r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1400" i="1">
                                                      <a:latin typeface="DejaVu Math TeX Gyre" panose="02000503000000000000" charset="0"/>
                                                      <a:cs typeface="DejaVu Math TeX Gyre" panose="02000503000000000000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unc>
                                                    <m:funcPr>
                                                      <m:ctrlPr>
                                                        <a:rPr lang="en-US" sz="1400">
                                                          <a:latin typeface="DejaVu Math TeX Gyre" panose="02000503000000000000" charset="0"/>
                                                          <a:cs typeface="DejaVu Math TeX Gyre" panose="02000503000000000000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1400">
                                                          <a:latin typeface="DejaVu Math TeX Gyre" panose="02000503000000000000" charset="0"/>
                                                          <a:cs typeface="DejaVu Math TeX Gyre" panose="02000503000000000000" charset="0"/>
                                                        </a:rPr>
                                                        <m:t>cos</m:t>
                                                      </m:r>
                                                    </m:fName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DejaVu Math TeX Gyre" panose="02000503000000000000" charset="0"/>
                                                          <a:cs typeface="DejaVu Math TeX Gyre" panose="02000503000000000000" charset="0"/>
                                                        </a:rPr>
                                                        <m:t>𝜃</m:t>
                                                      </m:r>
                                                    </m:e>
                                                  </m:func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400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DejaVu Math TeX Gyre" panose="02000503000000000000" charset="0"/>
                                          <a:cs typeface="DejaVu Math TeX Gyre" panose="02000503000000000000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DejaVu Math TeX Gyre" panose="02000503000000000000" charset="0"/>
                                          <a:cs typeface="DejaVu Math TeX Gyre" panose="02000503000000000000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DejaVu Math TeX Gyre" panose="02000503000000000000" charset="0"/>
                                          <a:cs typeface="DejaVu Math TeX Gyre" panose="02000503000000000000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DejaVu Math TeX Gyre" panose="02000503000000000000" charset="0"/>
                                          <a:cs typeface="DejaVu Math TeX Gyre" panose="02000503000000000000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DejaVu Math TeX Gyre" panose="02000503000000000000" charset="0"/>
                                          <a:cs typeface="DejaVu Math TeX Gyre" panose="02000503000000000000" charset="0"/>
                                        </a:rPr>
                                        <m:t>𝛹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DejaVu Math TeX Gyre" panose="02000503000000000000" charset="0"/>
                                          <a:cs typeface="DejaVu Math TeX Gyre" panose="02000503000000000000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/>
              </a:p>
            </p:txBody>
          </p:sp>
        </mc:Choice>
        <mc:Fallback>
          <p:sp>
            <p:nvSpPr>
              <p:cNvPr id="10" name="Text Box 9"/>
              <p:cNvSpPr txBox="true"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5212017" y="2632646"/>
                <a:ext cx="4002405" cy="1154430"/>
              </a:xfrm>
              <a:prstGeom prst="rect">
                <a:avLst/>
              </a:prstGeom>
              <a:blipFill rotWithShape="true">
                <a:blip r:embed="rId4"/>
                <a:stretch>
                  <a:fillRect l="-14" t="-49" r="14" b="4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4"/>
          <p:cNvSpPr txBox="true"/>
          <p:nvPr/>
        </p:nvSpPr>
        <p:spPr>
          <a:xfrm>
            <a:off x="4797425" y="3901440"/>
            <a:ext cx="30537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_tradnl" altLang="en-US" sz="1400" b="1" i="1" dirty="0"/>
              <a:t>U</a:t>
            </a:r>
            <a:r>
              <a:rPr lang="es-ES_tradnl" altLang="en-US" sz="1400" b="1" i="1" baseline="-25000" dirty="0"/>
              <a:t>z</a:t>
            </a:r>
            <a:r>
              <a:rPr lang="en-US" sz="1400" i="1" dirty="0"/>
              <a:t> : </a:t>
            </a:r>
            <a:r>
              <a:rPr lang="es-ES_tradnl" altLang="en-US" sz="1400" i="1" dirty="0"/>
              <a:t>Wind speed at height z</a:t>
            </a:r>
            <a:endParaRPr lang="en-US" sz="1400" i="1" dirty="0"/>
          </a:p>
          <a:p>
            <a:r>
              <a:rPr lang="es-ES_tradnl" altLang="en-US" sz="1400" b="1" i="1" dirty="0"/>
              <a:t>u</a:t>
            </a:r>
            <a:r>
              <a:rPr lang="en-US" sz="1400" b="1" i="1" dirty="0"/>
              <a:t>*</a:t>
            </a:r>
            <a:r>
              <a:rPr lang="en-US" sz="1400" i="1" dirty="0"/>
              <a:t> : </a:t>
            </a:r>
            <a:r>
              <a:rPr lang="es-ES_tradnl" altLang="en-US" sz="1400" i="1" dirty="0"/>
              <a:t>friction velocity</a:t>
            </a:r>
            <a:endParaRPr lang="en-US" sz="1400" i="1" dirty="0"/>
          </a:p>
          <a:p>
            <a:r>
              <a:rPr lang="es-ES_tradnl" altLang="en-US" sz="1400" b="1" i="1" dirty="0"/>
              <a:t>k</a:t>
            </a:r>
            <a:r>
              <a:rPr lang="en-US" sz="1400" i="1" dirty="0"/>
              <a:t> : </a:t>
            </a:r>
            <a:r>
              <a:rPr lang="es-ES_tradnl" altLang="en-US" sz="1400" i="1" dirty="0"/>
              <a:t>von Karman constant</a:t>
            </a:r>
            <a:endParaRPr lang="es-ES_tradnl" altLang="en-US" sz="1400" i="1" dirty="0"/>
          </a:p>
          <a:p>
            <a:r>
              <a:rPr lang="en-US" sz="1400" i="1" dirty="0">
                <a:sym typeface="+mn-ea"/>
              </a:rPr>
              <a:t>Ψs</a:t>
            </a:r>
            <a:r>
              <a:rPr lang="es-ES_tradnl" altLang="en-US" sz="1400" i="1" dirty="0">
                <a:sym typeface="+mn-ea"/>
              </a:rPr>
              <a:t> : atmospheric stability correction</a:t>
            </a:r>
            <a:endParaRPr lang="es-ES_tradnl" altLang="en-US" sz="1400" i="1" dirty="0">
              <a:sym typeface="+mn-ea"/>
            </a:endParaRPr>
          </a:p>
          <a:p>
            <a:r>
              <a:rPr lang="es-ES_tradnl" altLang="en-US" sz="1400" b="1" i="1" dirty="0"/>
              <a:t>L</a:t>
            </a:r>
            <a:r>
              <a:rPr lang="es-ES_tradnl" altLang="en-US" sz="1400" b="1" i="1" baseline="-25000" dirty="0"/>
              <a:t>S</a:t>
            </a:r>
            <a:r>
              <a:rPr lang="es-ES_tradnl" altLang="en-US" sz="1400" i="1" dirty="0"/>
              <a:t> : Obukhov length</a:t>
            </a:r>
            <a:endParaRPr lang="es-ES_tradnl" sz="1400" i="1" dirty="0"/>
          </a:p>
          <a:p>
            <a:r>
              <a:rPr lang="en-US" sz="1400" b="1" i="1" dirty="0">
                <a:sym typeface="+mn-ea"/>
              </a:rPr>
              <a:t>C</a:t>
            </a:r>
            <a:r>
              <a:rPr lang="en-US" sz="1400" b="1" i="1" baseline="-25000" dirty="0">
                <a:sym typeface="+mn-ea"/>
              </a:rPr>
              <a:t>d</a:t>
            </a:r>
            <a:r>
              <a:rPr lang="en-US" sz="1400" i="1" dirty="0">
                <a:sym typeface="+mn-ea"/>
              </a:rPr>
              <a:t> : Drag coefficient</a:t>
            </a:r>
            <a:endParaRPr lang="es-ES_tradnl" altLang="en-US" sz="1400" i="1" dirty="0"/>
          </a:p>
        </p:txBody>
      </p:sp>
      <p:sp>
        <p:nvSpPr>
          <p:cNvPr id="15" name="Rounded Rectangle 14"/>
          <p:cNvSpPr/>
          <p:nvPr/>
        </p:nvSpPr>
        <p:spPr>
          <a:xfrm>
            <a:off x="8129270" y="2068830"/>
            <a:ext cx="1305560" cy="56324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Text Box 15"/>
          <p:cNvSpPr txBox="true"/>
          <p:nvPr/>
        </p:nvSpPr>
        <p:spPr>
          <a:xfrm>
            <a:off x="9554210" y="2210435"/>
            <a:ext cx="19964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_tradnl" altLang="en-US" sz="1200" b="1">
                <a:solidFill>
                  <a:schemeClr val="accent2"/>
                </a:solidFill>
              </a:rPr>
              <a:t>New correction parameter for the offshore logarithmic law due to wind/wave kinetic energy exchange</a:t>
            </a:r>
            <a:endParaRPr lang="es-ES_tradnl" altLang="en-US" sz="1200" b="1">
              <a:solidFill>
                <a:schemeClr val="accent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17615" y="1317625"/>
            <a:ext cx="1908810" cy="636270"/>
          </a:xfrm>
          <a:prstGeom prst="roundRect">
            <a:avLst/>
          </a:prstGeom>
          <a:noFill/>
          <a:ln w="38100">
            <a:solidFill>
              <a:srgbClr val="FF8D4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Text Box 17"/>
          <p:cNvSpPr txBox="true"/>
          <p:nvPr/>
        </p:nvSpPr>
        <p:spPr>
          <a:xfrm>
            <a:off x="9363075" y="1317625"/>
            <a:ext cx="23787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_tradnl" altLang="en-US" sz="1200" b="1">
                <a:solidFill>
                  <a:srgbClr val="FF8D41"/>
                </a:solidFill>
              </a:rPr>
              <a:t>New surface roughness length parameterization free of empirical parameters, Lettau’s adaption to offshore locations</a:t>
            </a:r>
            <a:endParaRPr lang="es-ES_tradnl" altLang="en-US" sz="1200" b="1">
              <a:solidFill>
                <a:srgbClr val="FF8D41"/>
              </a:solidFill>
            </a:endParaRPr>
          </a:p>
        </p:txBody>
      </p:sp>
      <p:pic>
        <p:nvPicPr>
          <p:cNvPr id="19" name="2 Imagen"/>
          <p:cNvPicPr>
            <a:picLocks noChangeAspect="true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256203" y="5783690"/>
            <a:ext cx="2592288" cy="7997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4"/>
              <p:cNvSpPr txBox="true"/>
              <p:nvPr/>
            </p:nvSpPr>
            <p:spPr>
              <a:xfrm>
                <a:off x="7706995" y="3901440"/>
                <a:ext cx="4413250" cy="138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l-GR" sz="1400" b="1" dirty="0">
                    <a:sym typeface="+mn-ea"/>
                  </a:rPr>
                  <a:t>θ</a:t>
                </a:r>
                <a:r>
                  <a:rPr lang="en-US" sz="1400" i="1" dirty="0">
                    <a:sym typeface="+mn-ea"/>
                  </a:rPr>
                  <a:t> : angle between wind and wave direction</a:t>
                </a:r>
                <a:r>
                  <a:rPr lang="es-ES_tradnl" altLang="en-US" sz="1400" i="1" dirty="0">
                    <a:sym typeface="+mn-ea"/>
                  </a:rPr>
                  <a:t>s</a:t>
                </a:r>
                <a:endParaRPr lang="es-ES_tradnl" altLang="en-US" sz="1400" i="1" dirty="0"/>
              </a:p>
              <a:p>
                <a:r>
                  <a:rPr lang="es-ES_tradnl" altLang="en-US" sz="1400" b="1" i="1" dirty="0">
                    <a:sym typeface="+mn-ea"/>
                  </a:rPr>
                  <a:t>L</a:t>
                </a:r>
                <a:r>
                  <a:rPr lang="es-ES_tradnl" altLang="en-US" sz="1400" b="1" i="1" baseline="-25000" dirty="0">
                    <a:sym typeface="+mn-ea"/>
                  </a:rPr>
                  <a:t>p</a:t>
                </a:r>
                <a:r>
                  <a:rPr lang="es-ES_tradnl" altLang="en-US" sz="1400" b="1" i="1" dirty="0">
                    <a:sym typeface="+mn-ea"/>
                  </a:rPr>
                  <a:t> </a:t>
                </a:r>
                <a:r>
                  <a:rPr lang="es-ES_tradnl" altLang="en-US" sz="1400" i="1" dirty="0">
                    <a:sym typeface="+mn-ea"/>
                  </a:rPr>
                  <a:t>: Wave length</a:t>
                </a:r>
                <a:endParaRPr lang="es-ES_tradnl" altLang="en-US" sz="1400" i="1" dirty="0"/>
              </a:p>
              <a:p>
                <a:r>
                  <a:rPr lang="es-ES_tradnl" altLang="en-US" sz="1400" b="1" i="1" dirty="0">
                    <a:sym typeface="+mn-ea"/>
                  </a:rPr>
                  <a:t>H</a:t>
                </a:r>
                <a:r>
                  <a:rPr lang="es-ES_tradnl" altLang="en-US" sz="1400" b="1" i="1" baseline="-25000" dirty="0">
                    <a:sym typeface="+mn-ea"/>
                  </a:rPr>
                  <a:t>s</a:t>
                </a:r>
                <a:r>
                  <a:rPr lang="es-ES_tradnl" altLang="en-US" sz="1400" i="1" dirty="0">
                    <a:sym typeface="+mn-ea"/>
                  </a:rPr>
                  <a:t> : Significant wave height</a:t>
                </a:r>
                <a:endParaRPr lang="es-ES_tradnl" altLang="en-US" sz="1400" i="1" dirty="0"/>
              </a:p>
              <a:p>
                <a:r>
                  <a:rPr lang="es-ES_tradnl" sz="1400" b="1" i="1" dirty="0"/>
                  <a:t>z</a:t>
                </a:r>
                <a:r>
                  <a:rPr lang="es-ES_tradnl" sz="1400" b="1" i="1" baseline="-25000" dirty="0"/>
                  <a:t>0</a:t>
                </a:r>
                <a:r>
                  <a:rPr lang="es-ES_tradnl" sz="1400" b="1" i="1" dirty="0"/>
                  <a:t> </a:t>
                </a:r>
                <a:r>
                  <a:rPr lang="es-ES_tradnl" sz="1400" i="1" dirty="0"/>
                  <a:t>: Aerodynamical surface roughness length</a:t>
                </a:r>
                <a:endParaRPr lang="es-ES_tradnl" sz="1400" i="1" dirty="0"/>
              </a:p>
              <a:p>
                <a:r>
                  <a:rPr lang="es-ES_tradnl" sz="1400" b="1" i="1" dirty="0"/>
                  <a:t>c</a:t>
                </a:r>
                <a:r>
                  <a:rPr lang="es-ES_tradnl" sz="1400" b="1" i="1" baseline="-25000" dirty="0"/>
                  <a:t>p</a:t>
                </a:r>
                <a:r>
                  <a:rPr lang="es-ES_tradnl" sz="1400" i="1" dirty="0"/>
                  <a:t> : Phase speed of waves</a:t>
                </a:r>
                <a:endParaRPr lang="es-ES_tradnl" sz="14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s-ES_tradnl" altLang="en-US" sz="1400" i="1" dirty="0"/>
                  <a:t> : Kinetic energy exchange between wind and waves</a:t>
                </a:r>
                <a:endParaRPr lang="es-ES_tradnl" altLang="en-US" sz="1400" i="1" dirty="0"/>
              </a:p>
            </p:txBody>
          </p:sp>
        </mc:Choice>
        <mc:Fallback>
          <p:sp>
            <p:nvSpPr>
              <p:cNvPr id="20" name="TextBox 4"/>
              <p:cNvSpPr txBox="true"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7706995" y="3901440"/>
                <a:ext cx="4413250" cy="1383665"/>
              </a:xfrm>
              <a:prstGeom prst="rect">
                <a:avLst/>
              </a:prstGeom>
              <a:blipFill rotWithShape="true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8025130" y="5718175"/>
            <a:ext cx="1054735" cy="758825"/>
          </a:xfrm>
          <a:prstGeom prst="rect">
            <a:avLst/>
          </a:prstGeom>
        </p:spPr>
      </p:pic>
      <p:sp>
        <p:nvSpPr>
          <p:cNvPr id="22" name="Text Box 21"/>
          <p:cNvSpPr txBox="true"/>
          <p:nvPr/>
        </p:nvSpPr>
        <p:spPr>
          <a:xfrm>
            <a:off x="704215" y="5480050"/>
            <a:ext cx="52603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_tradnl" altLang="en-US" sz="1400" b="1"/>
              <a:t>Figure. </a:t>
            </a:r>
            <a:r>
              <a:rPr lang="es-ES_tradnl" altLang="en-US" sz="1400"/>
              <a:t> Correlation of wind/wave kinetic energy exchange against wave age and wave slope under neutral atmospheric stability conditions. </a:t>
            </a:r>
            <a:r>
              <a:rPr lang="es-ES_tradnl" altLang="en-US" sz="1400">
                <a:sym typeface="+mn-ea"/>
              </a:rPr>
              <a:t>Dataset from Egmond aan Zee meteorological mast in Netherlands (July 2005 - Dec 2008).</a:t>
            </a:r>
            <a:endParaRPr lang="es-ES_tradnl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328930" y="610870"/>
            <a:ext cx="8275955" cy="441960"/>
          </a:xfrm>
        </p:spPr>
        <p:txBody>
          <a:bodyPr/>
          <a:p>
            <a:r>
              <a:rPr lang="es-ES_tradnl" altLang="en-US">
                <a:sym typeface="+mn-ea"/>
              </a:rPr>
              <a:t>Development of equation: Kinetic Energy Transfer Correction (KETC)</a:t>
            </a:r>
            <a:endParaRPr lang="es-ES_tradnl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18465" y="1329055"/>
                <a:ext cx="5132705" cy="635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GB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Rectangle 4"/>
              <p:cNvSpPr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418465" y="1329055"/>
                <a:ext cx="5132705" cy="635000"/>
              </a:xfrm>
              <a:prstGeom prst="rect">
                <a:avLst/>
              </a:prstGeom>
              <a:blipFill rotWithShape="true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389120" y="1166495"/>
            <a:ext cx="984250" cy="94996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5860761" y="1529715"/>
            <a:ext cx="1413164" cy="232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/>
          </a:p>
        </p:txBody>
      </p:sp>
      <p:sp>
        <p:nvSpPr>
          <p:cNvPr id="9" name="TextBox 8"/>
          <p:cNvSpPr txBox="true"/>
          <p:nvPr/>
        </p:nvSpPr>
        <p:spPr>
          <a:xfrm>
            <a:off x="7507605" y="1318895"/>
            <a:ext cx="4192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/>
              <a:t>Kinetic energy transfer correction between ocean and atmosphere (KETC)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true"/>
              <p:nvPr/>
            </p:nvSpPr>
            <p:spPr>
              <a:xfrm>
                <a:off x="7982992" y="4426934"/>
                <a:ext cx="3715201" cy="214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This wave age for fully developed seas agrees with literature where fully developed seas are meant to be found between 22 – 35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i="1">
                  <a:solidFill>
                    <a:schemeClr val="accent4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GB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s-ES_tradnl" altLang="en-GB" dirty="0">
                    <a:solidFill>
                      <a:schemeClr val="accent4">
                        <a:lumMod val="50000"/>
                      </a:schemeClr>
                    </a:solidFill>
                  </a:rPr>
                  <a:t>However, there was a lot of scatter as shown in the figure.</a:t>
                </a:r>
                <a:endParaRPr lang="es-ES_tradnl" altLang="en-GB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true"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7982992" y="4426934"/>
                <a:ext cx="3715201" cy="2140585"/>
              </a:xfrm>
              <a:prstGeom prst="rect">
                <a:avLst/>
              </a:prstGeom>
              <a:blipFill rotWithShape="true">
                <a:blip r:embed="rId2"/>
                <a:stretch>
                  <a:fillRect l="-11" t="-16" r="6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true"/>
              </p:cNvGraphicFramePr>
              <p:nvPr/>
            </p:nvGraphicFramePr>
            <p:xfrm>
              <a:off x="7884169" y="2614311"/>
              <a:ext cx="3914115" cy="1758569"/>
            </p:xfrm>
            <a:graphic>
              <a:graphicData uri="http://schemas.openxmlformats.org/drawingml/2006/table">
                <a:tbl>
                  <a:tblPr firstRow="true" bandRow="true">
                    <a:tableStyleId>{5C22544A-7EE6-4342-B048-85BDC9FD1C3A}</a:tableStyleId>
                  </a:tblPr>
                  <a:tblGrid>
                    <a:gridCol w="1304925"/>
                    <a:gridCol w="1304485"/>
                    <a:gridCol w="1304705"/>
                  </a:tblGrid>
                  <a:tr h="381635"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KETC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Sea type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46903"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&lt; 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&lt; 24.68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Growing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p>
                          <a:pPr algn="ctr"/>
                          <a:r>
                            <a:rPr lang="en-GB" dirty="0"/>
                            <a:t>≈ 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= 24.68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Fully developed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46903">
                    <a:tc>
                      <a:txBody>
                        <a:bodyPr/>
                        <a:p>
                          <a:pPr algn="ctr"/>
                          <a:r>
                            <a:rPr lang="en-US" dirty="0">
                              <a:latin typeface="Abyssinica SIL" panose="02000000000000000000" charset="0"/>
                              <a:cs typeface="Abyssinica SIL" panose="02000000000000000000" charset="0"/>
                            </a:rPr>
                            <a:t>&gt;</a:t>
                          </a:r>
                          <a:r>
                            <a:rPr lang="en-US" dirty="0"/>
                            <a:t> 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p>
                          <a:pPr algn="ctr"/>
                          <a:r>
                            <a:rPr lang="en-US" dirty="0">
                              <a:latin typeface="Abyssinica SIL" panose="02000000000000000000" charset="0"/>
                              <a:cs typeface="Abyssinica SIL" panose="02000000000000000000" charset="0"/>
                            </a:rPr>
                            <a:t>&gt;</a:t>
                          </a:r>
                          <a:r>
                            <a:rPr lang="en-US" dirty="0"/>
                            <a:t> 24.68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Decaying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true"/>
              </p:cNvGraphicFramePr>
              <p:nvPr/>
            </p:nvGraphicFramePr>
            <p:xfrm>
              <a:off x="7884169" y="2614311"/>
              <a:ext cx="3914115" cy="1758569"/>
            </p:xfrm>
            <a:graphic>
              <a:graphicData uri="http://schemas.openxmlformats.org/drawingml/2006/table">
                <a:tbl>
                  <a:tblPr firstRow="true" bandRow="true">
                    <a:tableStyleId>{5C22544A-7EE6-4342-B048-85BDC9FD1C3A}</a:tableStyleId>
                  </a:tblPr>
                  <a:tblGrid>
                    <a:gridCol w="1304925"/>
                    <a:gridCol w="1304485"/>
                    <a:gridCol w="1304705"/>
                  </a:tblGrid>
                  <a:tr h="381635"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KETC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Sea type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46903"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&lt; 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&lt; 24.68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Growing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p>
                          <a:pPr algn="ctr"/>
                          <a:r>
                            <a:rPr lang="en-GB" dirty="0"/>
                            <a:t>≈ 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= 24.68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Fully developed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46903">
                    <a:tc>
                      <a:txBody>
                        <a:bodyPr/>
                        <a:p>
                          <a:pPr algn="ctr"/>
                          <a:r>
                            <a:rPr lang="en-US" dirty="0">
                              <a:latin typeface="Abyssinica SIL" panose="02000000000000000000" charset="0"/>
                              <a:cs typeface="Abyssinica SIL" panose="02000000000000000000" charset="0"/>
                            </a:rPr>
                            <a:t>&gt;</a:t>
                          </a:r>
                          <a:r>
                            <a:rPr lang="en-US" dirty="0"/>
                            <a:t> 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p>
                          <a:pPr algn="ctr"/>
                          <a:r>
                            <a:rPr lang="en-US" dirty="0">
                              <a:latin typeface="Abyssinica SIL" panose="02000000000000000000" charset="0"/>
                              <a:cs typeface="Abyssinica SIL" panose="02000000000000000000" charset="0"/>
                            </a:rPr>
                            <a:t>&gt;</a:t>
                          </a:r>
                          <a:r>
                            <a:rPr lang="en-US" dirty="0"/>
                            <a:t> 24.68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p>
                          <a:pPr algn="ctr"/>
                          <a:r>
                            <a:rPr lang="en-US" dirty="0"/>
                            <a:t>Decaying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true"/>
              <p:nvPr/>
            </p:nvSpPr>
            <p:spPr>
              <a:xfrm>
                <a:off x="8147685" y="1964055"/>
                <a:ext cx="3387725" cy="113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216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true"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8147685" y="1964055"/>
                <a:ext cx="3387725" cy="1139190"/>
              </a:xfrm>
              <a:prstGeom prst="rect">
                <a:avLst/>
              </a:prstGeom>
              <a:blipFill rotWithShape="true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328930" y="2211705"/>
            <a:ext cx="7393940" cy="4406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317500" y="624205"/>
            <a:ext cx="8275955" cy="407670"/>
          </a:xfrm>
        </p:spPr>
        <p:txBody>
          <a:bodyPr/>
          <a:p>
            <a:r>
              <a:rPr lang="es-ES_tradnl" altLang="en-US">
                <a:sym typeface="+mn-ea"/>
              </a:rPr>
              <a:t>Development of equation: Kinetic Energy Transfer Correction (KETC)</a:t>
            </a:r>
            <a:endParaRPr lang="es-ES_tradnl" altLang="en-US"/>
          </a:p>
        </p:txBody>
      </p:sp>
      <p:pic>
        <p:nvPicPr>
          <p:cNvPr id="1030" name="Picture 6" descr="D:\PhD\After_PhD\Conferences\Windsim meeting\ETC_0022.jpg"/>
          <p:cNvPicPr>
            <a:picLocks noChangeAspect="true" noChangeArrowheads="true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3281544" y="1252979"/>
            <a:ext cx="2754861" cy="27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hD\After_PhD\Conferences\Windsim meeting\ETC_0052.png"/>
          <p:cNvPicPr>
            <a:picLocks noChangeAspect="true" noChangeArrowheads="true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8839425" y="1251709"/>
            <a:ext cx="2803863" cy="27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PhD\After_PhD\Conferences\Windsim meeting\ETC_00352.png"/>
          <p:cNvPicPr>
            <a:picLocks noChangeAspect="true" noChangeArrowheads="true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6036405" y="1252980"/>
            <a:ext cx="2803021" cy="27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PhD\After_PhD\Conferences\Windsim meeting\ETC_00952.png"/>
          <p:cNvPicPr>
            <a:picLocks noChangeAspect="true" noChangeArrowheads="true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5980365" y="3972156"/>
            <a:ext cx="2804166" cy="272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PhD\After_PhD\Conferences\Windsim meeting\ETC_0082.png"/>
          <p:cNvPicPr>
            <a:picLocks noChangeAspect="true" noChangeArrowheads="true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3176199" y="3974333"/>
            <a:ext cx="2804166" cy="272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PhD\After_PhD\Conferences\Windsim meeting\ETC_more00952.png"/>
          <p:cNvPicPr>
            <a:picLocks noChangeAspect="true" noChangeArrowheads="true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8839141" y="3972155"/>
            <a:ext cx="2804166" cy="272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hD\After_PhD\Conferences\Windsim meeting\ETC_00652.png"/>
          <p:cNvPicPr>
            <a:picLocks noChangeAspect="true" noChangeArrowheads="true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373178" y="3973063"/>
            <a:ext cx="2803021" cy="272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true"/>
          <p:nvPr/>
        </p:nvSpPr>
        <p:spPr>
          <a:xfrm>
            <a:off x="515620" y="1250315"/>
            <a:ext cx="260286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_tradnl" altLang="en-US"/>
              <a:t>Wave slope effect over the kinetic energy exchange between wind and waves.</a:t>
            </a:r>
            <a:endParaRPr lang="es-ES_tradnl" altLang="en-US"/>
          </a:p>
          <a:p>
            <a:endParaRPr lang="es-ES_tradnl" altLang="en-US"/>
          </a:p>
          <a:p>
            <a:r>
              <a:rPr lang="es-ES_tradnl" altLang="en-US"/>
              <a:t>Since the energy of a wave depends on its amplitude and wavelength</a:t>
            </a:r>
            <a:endParaRPr lang="es-ES_tradnl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342265" y="661670"/>
            <a:ext cx="8275955" cy="424815"/>
          </a:xfrm>
        </p:spPr>
        <p:txBody>
          <a:bodyPr/>
          <a:p>
            <a:r>
              <a:rPr lang="es-ES_tradnl" altLang="en-US"/>
              <a:t>On high z</a:t>
            </a:r>
            <a:r>
              <a:rPr lang="es-ES_tradnl" altLang="en-US" baseline="-25000"/>
              <a:t>0 </a:t>
            </a:r>
            <a:r>
              <a:rPr lang="es-ES_tradnl" altLang="en-US"/>
              <a:t>values: Atmospheric stability  and wake analysis</a:t>
            </a:r>
            <a:endParaRPr lang="es-ES_tradnl" altLang="en-US"/>
          </a:p>
        </p:txBody>
      </p:sp>
      <p:pic>
        <p:nvPicPr>
          <p:cNvPr id="6" name="Picture 6"/>
          <p:cNvPicPr>
            <a:picLocks noChangeAspect="true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535305" y="1346835"/>
            <a:ext cx="5473065" cy="35947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true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6463030" y="1278890"/>
            <a:ext cx="2812415" cy="5314315"/>
          </a:xfrm>
          <a:prstGeom prst="rect">
            <a:avLst/>
          </a:prstGeom>
        </p:spPr>
      </p:pic>
      <p:sp>
        <p:nvSpPr>
          <p:cNvPr id="5" name="Text Box 4"/>
          <p:cNvSpPr txBox="true"/>
          <p:nvPr/>
        </p:nvSpPr>
        <p:spPr>
          <a:xfrm>
            <a:off x="849630" y="5031105"/>
            <a:ext cx="4871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50-min z</a:t>
            </a:r>
            <a:r>
              <a:rPr lang="en-US" baseline="-25000"/>
              <a:t>0</a:t>
            </a:r>
            <a:r>
              <a:rPr lang="en-US"/>
              <a:t> plotted against the inverse Obukhov length for EZ dataset</a:t>
            </a:r>
            <a:r>
              <a:rPr lang="es-ES_tradnl" altLang="en-US"/>
              <a:t>.</a:t>
            </a:r>
            <a:endParaRPr lang="es-ES_tradnl" altLang="en-US"/>
          </a:p>
        </p:txBody>
      </p:sp>
      <p:sp>
        <p:nvSpPr>
          <p:cNvPr id="8" name="Text Box 7"/>
          <p:cNvSpPr txBox="true"/>
          <p:nvPr/>
        </p:nvSpPr>
        <p:spPr>
          <a:xfrm>
            <a:off x="9275445" y="1449070"/>
            <a:ext cx="24815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50-min z</a:t>
            </a:r>
            <a:r>
              <a:rPr lang="es-ES_tradnl" altLang="en-US" baseline="-25000"/>
              <a:t>0</a:t>
            </a:r>
            <a:r>
              <a:rPr lang="en-US"/>
              <a:t> roses in logarithmic scale for F1 and EZ under neutral stability conditions. The concentric lines represent frequency as percentage. The rose legend values represent z</a:t>
            </a:r>
            <a:r>
              <a:rPr lang="en-US" baseline="-25000"/>
              <a:t>0</a:t>
            </a:r>
            <a:r>
              <a:rPr lang="en-US"/>
              <a:t> in m.</a:t>
            </a:r>
            <a:endParaRPr lang="en-US"/>
          </a:p>
        </p:txBody>
      </p:sp>
      <p:sp>
        <p:nvSpPr>
          <p:cNvPr id="9" name="Text Box 8"/>
          <p:cNvSpPr txBox="true"/>
          <p:nvPr/>
        </p:nvSpPr>
        <p:spPr>
          <a:xfrm>
            <a:off x="1886585" y="5923915"/>
            <a:ext cx="3027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_tradnl" altLang="en-US">
                <a:solidFill>
                  <a:srgbClr val="FF0000"/>
                </a:solidFill>
              </a:rPr>
              <a:t>z</a:t>
            </a:r>
            <a:r>
              <a:rPr lang="es-ES_tradnl" altLang="en-US" baseline="-25000">
                <a:solidFill>
                  <a:srgbClr val="FF0000"/>
                </a:solidFill>
              </a:rPr>
              <a:t>0</a:t>
            </a:r>
            <a:r>
              <a:rPr lang="es-ES_tradnl" altLang="en-US">
                <a:solidFill>
                  <a:srgbClr val="FF0000"/>
                </a:solidFill>
              </a:rPr>
              <a:t> threshold over 2 metres !!!</a:t>
            </a:r>
            <a:endParaRPr lang="es-ES_tradnl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7_Patrón última transparencia">
  <a:themeElements>
    <a:clrScheme name="">
      <a:dk1>
        <a:srgbClr val="333333"/>
      </a:dk1>
      <a:lt1>
        <a:srgbClr val="FFFFFF"/>
      </a:lt1>
      <a:dk2>
        <a:srgbClr val="596E97"/>
      </a:dk2>
      <a:lt2>
        <a:srgbClr val="D0D5DE"/>
      </a:lt2>
      <a:accent1>
        <a:srgbClr val="D0BB96"/>
      </a:accent1>
      <a:accent2>
        <a:srgbClr val="BC9F6A"/>
      </a:accent2>
      <a:accent3>
        <a:srgbClr val="FFFFFF"/>
      </a:accent3>
      <a:accent4>
        <a:srgbClr val="2A2A2A"/>
      </a:accent4>
      <a:accent5>
        <a:srgbClr val="E4DAC9"/>
      </a:accent5>
      <a:accent6>
        <a:srgbClr val="AA905F"/>
      </a:accent6>
      <a:hlink>
        <a:srgbClr val="977A45"/>
      </a:hlink>
      <a:folHlink>
        <a:srgbClr val="755D33"/>
      </a:folHlink>
    </a:clrScheme>
    <a:fontScheme name="5_Patrón última transparencia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icina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5_Patrón última transparencia 1">
        <a:dk1>
          <a:srgbClr val="333333"/>
        </a:dk1>
        <a:lt1>
          <a:srgbClr val="FFFFFF"/>
        </a:lt1>
        <a:dk2>
          <a:srgbClr val="647CA1"/>
        </a:dk2>
        <a:lt2>
          <a:srgbClr val="D0D5DE"/>
        </a:lt2>
        <a:accent1>
          <a:srgbClr val="D8C7A8"/>
        </a:accent1>
        <a:accent2>
          <a:srgbClr val="C5AC7F"/>
        </a:accent2>
        <a:accent3>
          <a:srgbClr val="FFFFFF"/>
        </a:accent3>
        <a:accent4>
          <a:srgbClr val="2A2A2A"/>
        </a:accent4>
        <a:accent5>
          <a:srgbClr val="E9E0D1"/>
        </a:accent5>
        <a:accent6>
          <a:srgbClr val="B29B72"/>
        </a:accent6>
        <a:hlink>
          <a:srgbClr val="B5965D"/>
        </a:hlink>
        <a:folHlink>
          <a:srgbClr val="8F72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2266</Words>
  <Application>WPS Presentation</Application>
  <PresentationFormat>宽屏</PresentationFormat>
  <Paragraphs>80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5" baseType="lpstr">
      <vt:lpstr>Arial</vt:lpstr>
      <vt:lpstr>SimSun</vt:lpstr>
      <vt:lpstr>Wingdings</vt:lpstr>
      <vt:lpstr>Nimbus Roman No9 L</vt:lpstr>
      <vt:lpstr>Arial Unicode MS</vt:lpstr>
      <vt:lpstr>Arial Black</vt:lpstr>
      <vt:lpstr>微软雅黑</vt:lpstr>
      <vt:lpstr>Droid Sans Fallback</vt:lpstr>
      <vt:lpstr>SimSun</vt:lpstr>
      <vt:lpstr>Cambria Math</vt:lpstr>
      <vt:lpstr>Calibri</vt:lpstr>
      <vt:lpstr>DejaVu Math TeX Gyre</vt:lpstr>
      <vt:lpstr>DejaVu Sans</vt:lpstr>
      <vt:lpstr>Times New Roman</vt:lpstr>
      <vt:lpstr>Verdana</vt:lpstr>
      <vt:lpstr>MS PGothic</vt:lpstr>
      <vt:lpstr>Gubbi</vt:lpstr>
      <vt:lpstr>Standard Symbols PS</vt:lpstr>
      <vt:lpstr>Aristarcoj</vt:lpstr>
      <vt:lpstr>Abyssinica SIL</vt:lpstr>
      <vt:lpstr>7_Patrón última transparencia</vt:lpstr>
      <vt:lpstr>Development of equation: New Offshore Logarithmical Law (OLL)</vt:lpstr>
      <vt:lpstr>Development of equation: Kinetic Energy Transfer Correction (KETC)</vt:lpstr>
      <vt:lpstr>Development of equation: Kinetic Energy Transfer Correction (KETC)</vt:lpstr>
      <vt:lpstr>On high z0 values: Atmospheric stability  and wake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albertosr</dc:creator>
  <cp:lastModifiedBy>albertosr</cp:lastModifiedBy>
  <cp:revision>8</cp:revision>
  <dcterms:created xsi:type="dcterms:W3CDTF">2021-04-23T14:29:52Z</dcterms:created>
  <dcterms:modified xsi:type="dcterms:W3CDTF">2021-04-23T14:29:52Z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1033-11.1.0.9719</vt:lpwstr>
  </property>
</Properties>
</file>