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23039388" cy="12960350"/>
  <p:notesSz cx="9144000" cy="6858000"/>
  <p:defaultTextStyle>
    <a:defPPr>
      <a:defRPr lang="en-US"/>
    </a:defPPr>
    <a:lvl1pPr marL="0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1pPr>
    <a:lvl2pPr marL="863965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2pPr>
    <a:lvl3pPr marL="1727929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3pPr>
    <a:lvl4pPr marL="2591894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4pPr>
    <a:lvl5pPr marL="3455858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5pPr>
    <a:lvl6pPr marL="4319823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6pPr>
    <a:lvl7pPr marL="5183786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7pPr>
    <a:lvl8pPr marL="6047751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8pPr>
    <a:lvl9pPr marL="6911715" algn="l" defTabSz="1727929" rtl="0" eaLnBrk="1" latinLnBrk="0" hangingPunct="1">
      <a:defRPr sz="340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660"/>
  </p:normalViewPr>
  <p:slideViewPr>
    <p:cSldViewPr snapToGrid="0">
      <p:cViewPr varScale="1">
        <p:scale>
          <a:sx n="44" d="100"/>
          <a:sy n="44" d="100"/>
        </p:scale>
        <p:origin x="797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9924" y="2121058"/>
            <a:ext cx="17279541" cy="4512122"/>
          </a:xfrm>
        </p:spPr>
        <p:txBody>
          <a:bodyPr anchor="b"/>
          <a:lstStyle>
            <a:lvl1pPr algn="ctr">
              <a:defRPr sz="11338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79924" y="6807185"/>
            <a:ext cx="17279541" cy="3129084"/>
          </a:xfrm>
        </p:spPr>
        <p:txBody>
          <a:bodyPr/>
          <a:lstStyle>
            <a:lvl1pPr marL="0" indent="0" algn="ctr">
              <a:buNone/>
              <a:defRPr sz="4535"/>
            </a:lvl1pPr>
            <a:lvl2pPr marL="863971" indent="0" algn="ctr">
              <a:buNone/>
              <a:defRPr sz="3779"/>
            </a:lvl2pPr>
            <a:lvl3pPr marL="1727942" indent="0" algn="ctr">
              <a:buNone/>
              <a:defRPr sz="3401"/>
            </a:lvl3pPr>
            <a:lvl4pPr marL="2591913" indent="0" algn="ctr">
              <a:buNone/>
              <a:defRPr sz="3024"/>
            </a:lvl4pPr>
            <a:lvl5pPr marL="3455883" indent="0" algn="ctr">
              <a:buNone/>
              <a:defRPr sz="3024"/>
            </a:lvl5pPr>
            <a:lvl6pPr marL="4319854" indent="0" algn="ctr">
              <a:buNone/>
              <a:defRPr sz="3024"/>
            </a:lvl6pPr>
            <a:lvl7pPr marL="5183825" indent="0" algn="ctr">
              <a:buNone/>
              <a:defRPr sz="3024"/>
            </a:lvl7pPr>
            <a:lvl8pPr marL="6047796" indent="0" algn="ctr">
              <a:buNone/>
              <a:defRPr sz="3024"/>
            </a:lvl8pPr>
            <a:lvl9pPr marL="6911767" indent="0" algn="ctr">
              <a:buNone/>
              <a:defRPr sz="302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599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074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958" y="3231089"/>
            <a:ext cx="19871472" cy="5391145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71958" y="8673236"/>
            <a:ext cx="19871472" cy="2835076"/>
          </a:xfrm>
        </p:spPr>
        <p:txBody>
          <a:bodyPr/>
          <a:lstStyle>
            <a:lvl1pPr marL="0" indent="0">
              <a:buNone/>
              <a:defRPr sz="4535">
                <a:solidFill>
                  <a:schemeClr val="tx1">
                    <a:tint val="75000"/>
                  </a:schemeClr>
                </a:solidFill>
              </a:defRPr>
            </a:lvl1pPr>
            <a:lvl2pPr marL="863971" indent="0">
              <a:buNone/>
              <a:defRPr sz="3779">
                <a:solidFill>
                  <a:schemeClr val="tx1">
                    <a:tint val="75000"/>
                  </a:schemeClr>
                </a:solidFill>
              </a:defRPr>
            </a:lvl2pPr>
            <a:lvl3pPr marL="1727942" indent="0">
              <a:buNone/>
              <a:defRPr sz="3401">
                <a:solidFill>
                  <a:schemeClr val="tx1">
                    <a:tint val="75000"/>
                  </a:schemeClr>
                </a:solidFill>
              </a:defRPr>
            </a:lvl3pPr>
            <a:lvl4pPr marL="2591913" indent="0">
              <a:buNone/>
              <a:defRPr sz="3024">
                <a:solidFill>
                  <a:schemeClr val="tx1">
                    <a:tint val="75000"/>
                  </a:schemeClr>
                </a:solidFill>
              </a:defRPr>
            </a:lvl4pPr>
            <a:lvl5pPr marL="3455883" indent="0">
              <a:buNone/>
              <a:defRPr sz="3024">
                <a:solidFill>
                  <a:schemeClr val="tx1">
                    <a:tint val="75000"/>
                  </a:schemeClr>
                </a:solidFill>
              </a:defRPr>
            </a:lvl5pPr>
            <a:lvl6pPr marL="4319854" indent="0">
              <a:buNone/>
              <a:defRPr sz="3024">
                <a:solidFill>
                  <a:schemeClr val="tx1">
                    <a:tint val="75000"/>
                  </a:schemeClr>
                </a:solidFill>
              </a:defRPr>
            </a:lvl6pPr>
            <a:lvl7pPr marL="5183825" indent="0">
              <a:buNone/>
              <a:defRPr sz="3024">
                <a:solidFill>
                  <a:schemeClr val="tx1">
                    <a:tint val="75000"/>
                  </a:schemeClr>
                </a:solidFill>
              </a:defRPr>
            </a:lvl7pPr>
            <a:lvl8pPr marL="6047796" indent="0">
              <a:buNone/>
              <a:defRPr sz="3024">
                <a:solidFill>
                  <a:schemeClr val="tx1">
                    <a:tint val="75000"/>
                  </a:schemeClr>
                </a:solidFill>
              </a:defRPr>
            </a:lvl8pPr>
            <a:lvl9pPr marL="6911767" indent="0">
              <a:buNone/>
              <a:defRPr sz="302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705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3958" y="3450093"/>
            <a:ext cx="9791740" cy="82232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663690" y="3450093"/>
            <a:ext cx="9791740" cy="82232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63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6959" y="690019"/>
            <a:ext cx="19871472" cy="25050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6960" y="3177087"/>
            <a:ext cx="9746740" cy="1557041"/>
          </a:xfrm>
        </p:spPr>
        <p:txBody>
          <a:bodyPr anchor="b"/>
          <a:lstStyle>
            <a:lvl1pPr marL="0" indent="0">
              <a:buNone/>
              <a:defRPr sz="4535" b="1"/>
            </a:lvl1pPr>
            <a:lvl2pPr marL="863971" indent="0">
              <a:buNone/>
              <a:defRPr sz="3779" b="1"/>
            </a:lvl2pPr>
            <a:lvl3pPr marL="1727942" indent="0">
              <a:buNone/>
              <a:defRPr sz="3401" b="1"/>
            </a:lvl3pPr>
            <a:lvl4pPr marL="2591913" indent="0">
              <a:buNone/>
              <a:defRPr sz="3024" b="1"/>
            </a:lvl4pPr>
            <a:lvl5pPr marL="3455883" indent="0">
              <a:buNone/>
              <a:defRPr sz="3024" b="1"/>
            </a:lvl5pPr>
            <a:lvl6pPr marL="4319854" indent="0">
              <a:buNone/>
              <a:defRPr sz="3024" b="1"/>
            </a:lvl6pPr>
            <a:lvl7pPr marL="5183825" indent="0">
              <a:buNone/>
              <a:defRPr sz="3024" b="1"/>
            </a:lvl7pPr>
            <a:lvl8pPr marL="6047796" indent="0">
              <a:buNone/>
              <a:defRPr sz="3024" b="1"/>
            </a:lvl8pPr>
            <a:lvl9pPr marL="6911767" indent="0">
              <a:buNone/>
              <a:defRPr sz="3024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6960" y="4734128"/>
            <a:ext cx="9746740" cy="6963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663690" y="3177087"/>
            <a:ext cx="9794741" cy="1557041"/>
          </a:xfrm>
        </p:spPr>
        <p:txBody>
          <a:bodyPr anchor="b"/>
          <a:lstStyle>
            <a:lvl1pPr marL="0" indent="0">
              <a:buNone/>
              <a:defRPr sz="4535" b="1"/>
            </a:lvl1pPr>
            <a:lvl2pPr marL="863971" indent="0">
              <a:buNone/>
              <a:defRPr sz="3779" b="1"/>
            </a:lvl2pPr>
            <a:lvl3pPr marL="1727942" indent="0">
              <a:buNone/>
              <a:defRPr sz="3401" b="1"/>
            </a:lvl3pPr>
            <a:lvl4pPr marL="2591913" indent="0">
              <a:buNone/>
              <a:defRPr sz="3024" b="1"/>
            </a:lvl4pPr>
            <a:lvl5pPr marL="3455883" indent="0">
              <a:buNone/>
              <a:defRPr sz="3024" b="1"/>
            </a:lvl5pPr>
            <a:lvl6pPr marL="4319854" indent="0">
              <a:buNone/>
              <a:defRPr sz="3024" b="1"/>
            </a:lvl6pPr>
            <a:lvl7pPr marL="5183825" indent="0">
              <a:buNone/>
              <a:defRPr sz="3024" b="1"/>
            </a:lvl7pPr>
            <a:lvl8pPr marL="6047796" indent="0">
              <a:buNone/>
              <a:defRPr sz="3024" b="1"/>
            </a:lvl8pPr>
            <a:lvl9pPr marL="6911767" indent="0">
              <a:buNone/>
              <a:defRPr sz="3024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663690" y="4734128"/>
            <a:ext cx="9794741" cy="6963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60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7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283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6960" y="864023"/>
            <a:ext cx="7430802" cy="3024082"/>
          </a:xfrm>
        </p:spPr>
        <p:txBody>
          <a:bodyPr anchor="b"/>
          <a:lstStyle>
            <a:lvl1pPr>
              <a:defRPr sz="604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4741" y="1866051"/>
            <a:ext cx="11663690" cy="9210249"/>
          </a:xfrm>
        </p:spPr>
        <p:txBody>
          <a:bodyPr/>
          <a:lstStyle>
            <a:lvl1pPr>
              <a:defRPr sz="6047"/>
            </a:lvl1pPr>
            <a:lvl2pPr>
              <a:defRPr sz="5291"/>
            </a:lvl2pPr>
            <a:lvl3pPr>
              <a:defRPr sz="4535"/>
            </a:lvl3pPr>
            <a:lvl4pPr>
              <a:defRPr sz="3779"/>
            </a:lvl4pPr>
            <a:lvl5pPr>
              <a:defRPr sz="3779"/>
            </a:lvl5pPr>
            <a:lvl6pPr>
              <a:defRPr sz="3779"/>
            </a:lvl6pPr>
            <a:lvl7pPr>
              <a:defRPr sz="3779"/>
            </a:lvl7pPr>
            <a:lvl8pPr>
              <a:defRPr sz="3779"/>
            </a:lvl8pPr>
            <a:lvl9pPr>
              <a:defRPr sz="3779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6960" y="3888105"/>
            <a:ext cx="7430802" cy="7203195"/>
          </a:xfrm>
        </p:spPr>
        <p:txBody>
          <a:bodyPr/>
          <a:lstStyle>
            <a:lvl1pPr marL="0" indent="0">
              <a:buNone/>
              <a:defRPr sz="3024"/>
            </a:lvl1pPr>
            <a:lvl2pPr marL="863971" indent="0">
              <a:buNone/>
              <a:defRPr sz="2646"/>
            </a:lvl2pPr>
            <a:lvl3pPr marL="1727942" indent="0">
              <a:buNone/>
              <a:defRPr sz="2268"/>
            </a:lvl3pPr>
            <a:lvl4pPr marL="2591913" indent="0">
              <a:buNone/>
              <a:defRPr sz="1890"/>
            </a:lvl4pPr>
            <a:lvl5pPr marL="3455883" indent="0">
              <a:buNone/>
              <a:defRPr sz="1890"/>
            </a:lvl5pPr>
            <a:lvl6pPr marL="4319854" indent="0">
              <a:buNone/>
              <a:defRPr sz="1890"/>
            </a:lvl6pPr>
            <a:lvl7pPr marL="5183825" indent="0">
              <a:buNone/>
              <a:defRPr sz="1890"/>
            </a:lvl7pPr>
            <a:lvl8pPr marL="6047796" indent="0">
              <a:buNone/>
              <a:defRPr sz="1890"/>
            </a:lvl8pPr>
            <a:lvl9pPr marL="6911767" indent="0">
              <a:buNone/>
              <a:defRPr sz="189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54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6960" y="864023"/>
            <a:ext cx="7430802" cy="3024082"/>
          </a:xfrm>
        </p:spPr>
        <p:txBody>
          <a:bodyPr anchor="b"/>
          <a:lstStyle>
            <a:lvl1pPr>
              <a:defRPr sz="604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794741" y="1866051"/>
            <a:ext cx="11663690" cy="9210249"/>
          </a:xfrm>
        </p:spPr>
        <p:txBody>
          <a:bodyPr anchor="t"/>
          <a:lstStyle>
            <a:lvl1pPr marL="0" indent="0">
              <a:buNone/>
              <a:defRPr sz="6047"/>
            </a:lvl1pPr>
            <a:lvl2pPr marL="863971" indent="0">
              <a:buNone/>
              <a:defRPr sz="5291"/>
            </a:lvl2pPr>
            <a:lvl3pPr marL="1727942" indent="0">
              <a:buNone/>
              <a:defRPr sz="4535"/>
            </a:lvl3pPr>
            <a:lvl4pPr marL="2591913" indent="0">
              <a:buNone/>
              <a:defRPr sz="3779"/>
            </a:lvl4pPr>
            <a:lvl5pPr marL="3455883" indent="0">
              <a:buNone/>
              <a:defRPr sz="3779"/>
            </a:lvl5pPr>
            <a:lvl6pPr marL="4319854" indent="0">
              <a:buNone/>
              <a:defRPr sz="3779"/>
            </a:lvl6pPr>
            <a:lvl7pPr marL="5183825" indent="0">
              <a:buNone/>
              <a:defRPr sz="3779"/>
            </a:lvl7pPr>
            <a:lvl8pPr marL="6047796" indent="0">
              <a:buNone/>
              <a:defRPr sz="3779"/>
            </a:lvl8pPr>
            <a:lvl9pPr marL="6911767" indent="0">
              <a:buNone/>
              <a:defRPr sz="3779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6960" y="3888105"/>
            <a:ext cx="7430802" cy="7203195"/>
          </a:xfrm>
        </p:spPr>
        <p:txBody>
          <a:bodyPr/>
          <a:lstStyle>
            <a:lvl1pPr marL="0" indent="0">
              <a:buNone/>
              <a:defRPr sz="3024"/>
            </a:lvl1pPr>
            <a:lvl2pPr marL="863971" indent="0">
              <a:buNone/>
              <a:defRPr sz="2646"/>
            </a:lvl2pPr>
            <a:lvl3pPr marL="1727942" indent="0">
              <a:buNone/>
              <a:defRPr sz="2268"/>
            </a:lvl3pPr>
            <a:lvl4pPr marL="2591913" indent="0">
              <a:buNone/>
              <a:defRPr sz="1890"/>
            </a:lvl4pPr>
            <a:lvl5pPr marL="3455883" indent="0">
              <a:buNone/>
              <a:defRPr sz="1890"/>
            </a:lvl5pPr>
            <a:lvl6pPr marL="4319854" indent="0">
              <a:buNone/>
              <a:defRPr sz="1890"/>
            </a:lvl6pPr>
            <a:lvl7pPr marL="5183825" indent="0">
              <a:buNone/>
              <a:defRPr sz="1890"/>
            </a:lvl7pPr>
            <a:lvl8pPr marL="6047796" indent="0">
              <a:buNone/>
              <a:defRPr sz="1890"/>
            </a:lvl8pPr>
            <a:lvl9pPr marL="6911767" indent="0">
              <a:buNone/>
              <a:defRPr sz="189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241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419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487562" y="690018"/>
            <a:ext cx="4967868" cy="109832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83958" y="690018"/>
            <a:ext cx="14615612" cy="1098329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408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83958" y="690019"/>
            <a:ext cx="19871472" cy="25050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958" y="3450093"/>
            <a:ext cx="19871472" cy="82232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83958" y="12012325"/>
            <a:ext cx="5183862" cy="690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6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01A2E-84EF-464F-B437-1FBDE4A32DFE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31798" y="12012325"/>
            <a:ext cx="7775793" cy="690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6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271568" y="12012325"/>
            <a:ext cx="5183862" cy="690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6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389F-3577-4F47-8A27-D6B32C2B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494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727942" rtl="0" eaLnBrk="1" latinLnBrk="0" hangingPunct="1">
        <a:lnSpc>
          <a:spcPct val="90000"/>
        </a:lnSpc>
        <a:spcBef>
          <a:spcPct val="0"/>
        </a:spcBef>
        <a:buNone/>
        <a:defRPr sz="831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1985" indent="-431985" algn="l" defTabSz="1727942" rtl="0" eaLnBrk="1" latinLnBrk="0" hangingPunct="1">
        <a:lnSpc>
          <a:spcPct val="90000"/>
        </a:lnSpc>
        <a:spcBef>
          <a:spcPts val="1890"/>
        </a:spcBef>
        <a:buFont typeface="Arial" panose="020B0604020202020204" pitchFamily="34" charset="0"/>
        <a:buChar char="•"/>
        <a:defRPr sz="5291" kern="1200">
          <a:solidFill>
            <a:schemeClr val="tx1"/>
          </a:solidFill>
          <a:latin typeface="+mn-lt"/>
          <a:ea typeface="+mn-ea"/>
          <a:cs typeface="+mn-cs"/>
        </a:defRPr>
      </a:lvl1pPr>
      <a:lvl2pPr marL="1295956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4535" kern="1200">
          <a:solidFill>
            <a:schemeClr val="tx1"/>
          </a:solidFill>
          <a:latin typeface="+mn-lt"/>
          <a:ea typeface="+mn-ea"/>
          <a:cs typeface="+mn-cs"/>
        </a:defRPr>
      </a:lvl2pPr>
      <a:lvl3pPr marL="2159927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779" kern="1200">
          <a:solidFill>
            <a:schemeClr val="tx1"/>
          </a:solidFill>
          <a:latin typeface="+mn-lt"/>
          <a:ea typeface="+mn-ea"/>
          <a:cs typeface="+mn-cs"/>
        </a:defRPr>
      </a:lvl3pPr>
      <a:lvl4pPr marL="3023898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1" kern="1200">
          <a:solidFill>
            <a:schemeClr val="tx1"/>
          </a:solidFill>
          <a:latin typeface="+mn-lt"/>
          <a:ea typeface="+mn-ea"/>
          <a:cs typeface="+mn-cs"/>
        </a:defRPr>
      </a:lvl4pPr>
      <a:lvl5pPr marL="3887869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1" kern="1200">
          <a:solidFill>
            <a:schemeClr val="tx1"/>
          </a:solidFill>
          <a:latin typeface="+mn-lt"/>
          <a:ea typeface="+mn-ea"/>
          <a:cs typeface="+mn-cs"/>
        </a:defRPr>
      </a:lvl5pPr>
      <a:lvl6pPr marL="4751840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1" kern="1200">
          <a:solidFill>
            <a:schemeClr val="tx1"/>
          </a:solidFill>
          <a:latin typeface="+mn-lt"/>
          <a:ea typeface="+mn-ea"/>
          <a:cs typeface="+mn-cs"/>
        </a:defRPr>
      </a:lvl6pPr>
      <a:lvl7pPr marL="5615810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1" kern="1200">
          <a:solidFill>
            <a:schemeClr val="tx1"/>
          </a:solidFill>
          <a:latin typeface="+mn-lt"/>
          <a:ea typeface="+mn-ea"/>
          <a:cs typeface="+mn-cs"/>
        </a:defRPr>
      </a:lvl7pPr>
      <a:lvl8pPr marL="6479781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1" kern="1200">
          <a:solidFill>
            <a:schemeClr val="tx1"/>
          </a:solidFill>
          <a:latin typeface="+mn-lt"/>
          <a:ea typeface="+mn-ea"/>
          <a:cs typeface="+mn-cs"/>
        </a:defRPr>
      </a:lvl8pPr>
      <a:lvl9pPr marL="7343752" indent="-431985" algn="l" defTabSz="1727942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1pPr>
      <a:lvl2pPr marL="863971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2pPr>
      <a:lvl3pPr marL="1727942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3pPr>
      <a:lvl4pPr marL="2591913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4pPr>
      <a:lvl5pPr marL="3455883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5pPr>
      <a:lvl6pPr marL="4319854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6pPr>
      <a:lvl7pPr marL="5183825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7pPr>
      <a:lvl8pPr marL="6047796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8pPr>
      <a:lvl9pPr marL="6911767" algn="l" defTabSz="1727942" rtl="0" eaLnBrk="1" latinLnBrk="0" hangingPunct="1">
        <a:defRPr sz="34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3008" y="277226"/>
            <a:ext cx="22093374" cy="1240589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17" tIns="60959" rIns="121917" bIns="6095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4535"/>
          </a:p>
        </p:txBody>
      </p:sp>
      <p:sp>
        <p:nvSpPr>
          <p:cNvPr id="5" name="CustomShape 3"/>
          <p:cNvSpPr/>
          <p:nvPr/>
        </p:nvSpPr>
        <p:spPr>
          <a:xfrm>
            <a:off x="3780703" y="277226"/>
            <a:ext cx="15503340" cy="13556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19997" tIns="59999" rIns="119997" bIns="59999"/>
          <a:lstStyle/>
          <a:p>
            <a:pPr algn="ctr"/>
            <a:r>
              <a:rPr lang="en-US" sz="3200" b="1" spc="-1" dirty="0">
                <a:solidFill>
                  <a:srgbClr val="17375E"/>
                </a:solidFill>
                <a:latin typeface="Times New Roman"/>
              </a:rPr>
              <a:t>     </a:t>
            </a:r>
            <a:r>
              <a:rPr lang="en-US" sz="3200" b="1" spc="-1" dirty="0" smtClean="0">
                <a:solidFill>
                  <a:srgbClr val="17375E"/>
                </a:solidFill>
                <a:latin typeface="Times New Roman"/>
              </a:rPr>
              <a:t>Inter-decadal </a:t>
            </a:r>
            <a:r>
              <a:rPr lang="en-US" sz="3200" b="1" spc="-1" dirty="0">
                <a:solidFill>
                  <a:srgbClr val="17375E"/>
                </a:solidFill>
                <a:latin typeface="Times New Roman"/>
              </a:rPr>
              <a:t>variations of </a:t>
            </a:r>
            <a:r>
              <a:rPr lang="en-US" sz="3200" b="1" spc="-1" dirty="0" smtClean="0">
                <a:solidFill>
                  <a:srgbClr val="17375E"/>
                </a:solidFill>
                <a:latin typeface="Times New Roman"/>
              </a:rPr>
              <a:t>surface winds off </a:t>
            </a:r>
            <a:r>
              <a:rPr lang="en-US" sz="3200" b="1" spc="-1" dirty="0">
                <a:solidFill>
                  <a:srgbClr val="17375E"/>
                </a:solidFill>
                <a:latin typeface="Times New Roman"/>
              </a:rPr>
              <a:t>Peruvian </a:t>
            </a:r>
            <a:r>
              <a:rPr lang="en-US" sz="3200" b="1" spc="-1" dirty="0" smtClean="0">
                <a:solidFill>
                  <a:srgbClr val="17375E"/>
                </a:solidFill>
                <a:latin typeface="Times New Roman"/>
              </a:rPr>
              <a:t>coast</a:t>
            </a:r>
          </a:p>
          <a:p>
            <a:pPr algn="ctr"/>
            <a:r>
              <a:rPr lang="en-US" sz="2000" spc="-1" dirty="0" smtClean="0">
                <a:solidFill>
                  <a:srgbClr val="002060"/>
                </a:solidFill>
                <a:latin typeface="Arial"/>
              </a:rPr>
              <a:t>Dr. </a:t>
            </a:r>
            <a:r>
              <a:rPr lang="en-US" sz="2000" spc="-1" dirty="0" err="1" smtClean="0">
                <a:solidFill>
                  <a:srgbClr val="002060"/>
                </a:solidFill>
                <a:latin typeface="Arial"/>
              </a:rPr>
              <a:t>Sadegh</a:t>
            </a:r>
            <a:r>
              <a:rPr lang="en-US" sz="2000" spc="-1" dirty="0" smtClean="0">
                <a:solidFill>
                  <a:srgbClr val="002060"/>
                </a:solidFill>
                <a:latin typeface="Arial"/>
              </a:rPr>
              <a:t> </a:t>
            </a:r>
            <a:r>
              <a:rPr lang="en-US" sz="2000" spc="-1" dirty="0" err="1" smtClean="0">
                <a:solidFill>
                  <a:srgbClr val="002060"/>
                </a:solidFill>
                <a:latin typeface="Arial"/>
              </a:rPr>
              <a:t>Yari</a:t>
            </a:r>
            <a:r>
              <a:rPr lang="en-US" sz="2000" spc="-1" dirty="0" smtClean="0">
                <a:solidFill>
                  <a:srgbClr val="002060"/>
                </a:solidFill>
                <a:latin typeface="Arial"/>
              </a:rPr>
              <a:t>, Dr. Volker </a:t>
            </a:r>
            <a:r>
              <a:rPr lang="en-US" sz="2000" spc="-1" dirty="0" err="1" smtClean="0">
                <a:solidFill>
                  <a:srgbClr val="002060"/>
                </a:solidFill>
                <a:latin typeface="Arial"/>
              </a:rPr>
              <a:t>Mohrholz</a:t>
            </a:r>
            <a:endParaRPr lang="en-US" sz="2000" spc="-1" dirty="0" smtClean="0">
              <a:solidFill>
                <a:srgbClr val="002060"/>
              </a:solidFill>
              <a:latin typeface="Arial"/>
            </a:endParaRPr>
          </a:p>
          <a:p>
            <a:pPr algn="ctr"/>
            <a:r>
              <a:rPr lang="en-GB" sz="1800" dirty="0"/>
              <a:t> </a:t>
            </a:r>
            <a:r>
              <a:rPr lang="en-GB" sz="1800" spc="-1" dirty="0">
                <a:solidFill>
                  <a:srgbClr val="002060"/>
                </a:solidFill>
                <a:latin typeface="Arial"/>
              </a:rPr>
              <a:t>Leibniz Institute for Baltic Sea Research </a:t>
            </a:r>
            <a:r>
              <a:rPr lang="en-GB" sz="1800" spc="-1" dirty="0" err="1">
                <a:solidFill>
                  <a:srgbClr val="002060"/>
                </a:solidFill>
                <a:latin typeface="Arial"/>
              </a:rPr>
              <a:t>Warnemünde</a:t>
            </a:r>
            <a:r>
              <a:rPr lang="en-GB" sz="1800" spc="-1" dirty="0">
                <a:solidFill>
                  <a:srgbClr val="002060"/>
                </a:solidFill>
                <a:latin typeface="Arial"/>
              </a:rPr>
              <a:t> (IOW)</a:t>
            </a:r>
            <a:endParaRPr lang="en-US" sz="1800" spc="-1" dirty="0">
              <a:solidFill>
                <a:srgbClr val="002060"/>
              </a:solidFill>
              <a:latin typeface="Arial"/>
            </a:endParaRPr>
          </a:p>
          <a:p>
            <a:pPr algn="ctr"/>
            <a:endParaRPr lang="en-US" sz="3200" b="1" spc="-1" dirty="0" smtClean="0">
              <a:solidFill>
                <a:srgbClr val="17375E"/>
              </a:solidFill>
              <a:latin typeface="Times New Roman"/>
            </a:endParaRPr>
          </a:p>
        </p:txBody>
      </p:sp>
      <p:pic>
        <p:nvPicPr>
          <p:cNvPr id="6" name="Picture 4"/>
          <p:cNvPicPr/>
          <p:nvPr/>
        </p:nvPicPr>
        <p:blipFill>
          <a:blip r:embed="rId2"/>
          <a:stretch/>
        </p:blipFill>
        <p:spPr>
          <a:xfrm>
            <a:off x="20655643" y="501106"/>
            <a:ext cx="1731124" cy="729378"/>
          </a:xfrm>
          <a:prstGeom prst="rect">
            <a:avLst/>
          </a:prstGeom>
          <a:ln>
            <a:noFill/>
          </a:ln>
        </p:spPr>
      </p:pic>
      <p:pic>
        <p:nvPicPr>
          <p:cNvPr id="1026" name="Picture 2" descr="https://www.mdpi.com/img/misc/event_161703461753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33" y="342899"/>
            <a:ext cx="3121338" cy="88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4" t="5190" r="5858" b="7597"/>
          <a:stretch/>
        </p:blipFill>
        <p:spPr bwMode="auto">
          <a:xfrm>
            <a:off x="952208" y="4159269"/>
            <a:ext cx="3960000" cy="35976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2" t="4964" r="6251" b="7931"/>
          <a:stretch/>
        </p:blipFill>
        <p:spPr bwMode="auto">
          <a:xfrm>
            <a:off x="903238" y="8410692"/>
            <a:ext cx="3960000" cy="36186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0" t="1747" r="6774" b="5325"/>
          <a:stretch/>
        </p:blipFill>
        <p:spPr bwMode="auto">
          <a:xfrm>
            <a:off x="5662046" y="4226536"/>
            <a:ext cx="6840000" cy="35767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t="1789" r="7282"/>
          <a:stretch/>
        </p:blipFill>
        <p:spPr bwMode="auto">
          <a:xfrm>
            <a:off x="5590994" y="8462239"/>
            <a:ext cx="6840000" cy="37871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45358" y="1697500"/>
            <a:ext cx="116033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The Peruvian Upwelling System (part of Humboldt upwelling system)  is the most productive among the main Eastern Boundary Upwelling Systems (EBUS). T</a:t>
            </a:r>
            <a:r>
              <a:rPr lang="en-GB" sz="2400" dirty="0" smtClean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he </a:t>
            </a:r>
            <a:r>
              <a:rPr lang="en-GB" sz="2400" dirty="0" err="1" smtClean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spatio</a:t>
            </a:r>
            <a:r>
              <a:rPr lang="en-GB" sz="2400" dirty="0" smtClean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-temporal variations of the wind off Peru is investigated by analysing the long term wind data of ERA5 (1979-2019) data set. </a:t>
            </a:r>
            <a:endParaRPr lang="en-GB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1662185" y="3596332"/>
            <a:ext cx="2416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Summer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59213" y="7878574"/>
            <a:ext cx="2416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Winer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57909" y="3778296"/>
            <a:ext cx="7088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Seasonal cycle of wind stress in 100km coastal domain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76399" y="8080869"/>
            <a:ext cx="6470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 annual wind stress  in 100km coastal domain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4364" y="6892047"/>
            <a:ext cx="5351434" cy="57630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" t="3812"/>
          <a:stretch/>
        </p:blipFill>
        <p:spPr>
          <a:xfrm>
            <a:off x="14378854" y="6825853"/>
            <a:ext cx="2732031" cy="480648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3887197" y="1538496"/>
            <a:ext cx="78570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wind is controlled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Seasonal variations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ENSO oscillations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Inter-decadal Pacific Oscillation (IPO)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90718" y="6572218"/>
            <a:ext cx="443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SST-wind coupling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(local effect)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668414" y="11741886"/>
            <a:ext cx="24894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Orography index vs wind drop-off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3153913" y="3021464"/>
            <a:ext cx="9323615" cy="3468631"/>
            <a:chOff x="13153913" y="3128144"/>
            <a:chExt cx="9323615" cy="346863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70" r="4436"/>
            <a:stretch/>
          </p:blipFill>
          <p:spPr>
            <a:xfrm>
              <a:off x="13153913" y="3128144"/>
              <a:ext cx="9323615" cy="3468631"/>
            </a:xfrm>
            <a:prstGeom prst="rect">
              <a:avLst/>
            </a:prstGeom>
          </p:spPr>
        </p:pic>
        <p:sp>
          <p:nvSpPr>
            <p:cNvPr id="22" name="Rectangle 21"/>
            <p:cNvSpPr/>
            <p:nvPr/>
          </p:nvSpPr>
          <p:spPr>
            <a:xfrm>
              <a:off x="13987308" y="3416532"/>
              <a:ext cx="3456000" cy="360000"/>
            </a:xfrm>
            <a:prstGeom prst="rect">
              <a:avLst/>
            </a:prstGeom>
            <a:solidFill>
              <a:srgbClr val="FFC000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rgbClr val="002060"/>
                  </a:solidFill>
                </a:rPr>
                <a:t>IPO +</a:t>
              </a:r>
              <a:endParaRPr lang="en-GB" dirty="0">
                <a:solidFill>
                  <a:srgbClr val="002060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7440102" y="3416531"/>
              <a:ext cx="3456000" cy="360000"/>
            </a:xfrm>
            <a:prstGeom prst="rect">
              <a:avLst/>
            </a:prstGeom>
            <a:solidFill>
              <a:schemeClr val="accent1">
                <a:lumMod val="75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rgbClr val="002060"/>
                  </a:solidFill>
                </a:rPr>
                <a:t>IPO -</a:t>
              </a:r>
              <a:endParaRPr lang="en-GB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78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119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SimSun</vt:lpstr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Nahid Khodayari</dc:creator>
  <cp:lastModifiedBy>S.Y</cp:lastModifiedBy>
  <cp:revision>14</cp:revision>
  <dcterms:created xsi:type="dcterms:W3CDTF">2021-04-22T17:27:03Z</dcterms:created>
  <dcterms:modified xsi:type="dcterms:W3CDTF">2021-04-23T11:51:11Z</dcterms:modified>
</cp:coreProperties>
</file>