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100" d="100"/>
          <a:sy n="100" d="100"/>
        </p:scale>
        <p:origin x="936"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1B26A-D969-4D8E-A27C-52A7EDCD36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395DDA3-C51F-4E68-B87B-9C54A64DA2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8144AE7-59BD-453D-87B1-B4FF6CAA3C4C}"/>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5" name="Footer Placeholder 4">
            <a:extLst>
              <a:ext uri="{FF2B5EF4-FFF2-40B4-BE49-F238E27FC236}">
                <a16:creationId xmlns:a16="http://schemas.microsoft.com/office/drawing/2014/main" id="{6F0E752C-77E7-4F0E-8A5D-BC47FAFAFD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8AB210-B3C8-458A-8B6B-18324D84ADD0}"/>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387595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5D602-8040-4FB9-9E23-870B2213F8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E16274-A83C-4168-BFAB-B3CE111DC3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15DC977-DC36-4F07-8C0A-0139BB586B6E}"/>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5" name="Footer Placeholder 4">
            <a:extLst>
              <a:ext uri="{FF2B5EF4-FFF2-40B4-BE49-F238E27FC236}">
                <a16:creationId xmlns:a16="http://schemas.microsoft.com/office/drawing/2014/main" id="{8951096E-7217-4C09-AA2A-590C008D7D3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323A08-8791-41A8-A10D-6F511A18B60E}"/>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15091016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70B18-8BB5-4775-98EE-8658E92D14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314D628-AADC-45F2-8AF3-AD92A3BED6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CBD2D5-D7DF-4478-A343-D8EEDF7C2EB7}"/>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5" name="Footer Placeholder 4">
            <a:extLst>
              <a:ext uri="{FF2B5EF4-FFF2-40B4-BE49-F238E27FC236}">
                <a16:creationId xmlns:a16="http://schemas.microsoft.com/office/drawing/2014/main" id="{40A291F1-1585-47E8-BF1C-115E709E74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286AC1-150F-4101-A0C6-775D446535B7}"/>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2638746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3079C-0488-491C-AF86-388E4601D1A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36AB8BB-FC3B-48DE-9B18-9639753003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D902BA9-5B5D-4948-8851-676C09E5432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A9CC03-6FF3-4DF0-9543-B1C57FCA5ECC}"/>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6" name="Footer Placeholder 5">
            <a:extLst>
              <a:ext uri="{FF2B5EF4-FFF2-40B4-BE49-F238E27FC236}">
                <a16:creationId xmlns:a16="http://schemas.microsoft.com/office/drawing/2014/main" id="{7088CC99-C6DC-4511-98DC-29D7B427DA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1F9DABC-BE6D-4C33-93F9-0B3DCC4E3BD8}"/>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1130188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53BF-CE84-451A-ACAC-855BA6A874B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84E13E4-62A9-4F16-8412-436B52DDA5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8A5349-E5EF-4CDA-BE02-A38801AEEE9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4074804-F701-4DF3-B4E0-929B53A39A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7ED543-A192-4742-A76E-D473BA77DF8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91D6A61-31C4-4D70-B0CE-429BB71ABC28}"/>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8" name="Footer Placeholder 7">
            <a:extLst>
              <a:ext uri="{FF2B5EF4-FFF2-40B4-BE49-F238E27FC236}">
                <a16:creationId xmlns:a16="http://schemas.microsoft.com/office/drawing/2014/main" id="{BEB93224-16BF-4467-B1FF-F12114BD92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D5DCBED-17A4-4EF7-B57C-20B3702349A0}"/>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3362817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6B017-77F8-4E93-986E-880ECA36852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B7190A-A6B1-48DD-890C-6AC5D5507C5E}"/>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4" name="Footer Placeholder 3">
            <a:extLst>
              <a:ext uri="{FF2B5EF4-FFF2-40B4-BE49-F238E27FC236}">
                <a16:creationId xmlns:a16="http://schemas.microsoft.com/office/drawing/2014/main" id="{59167037-9AF8-4242-A4FC-089C65630D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7FAFDB7-F29A-4FDD-8F21-CFCEA49F8E3D}"/>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3586352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8046B5-3226-4487-9170-A74AC73427B8}"/>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3" name="Footer Placeholder 2">
            <a:extLst>
              <a:ext uri="{FF2B5EF4-FFF2-40B4-BE49-F238E27FC236}">
                <a16:creationId xmlns:a16="http://schemas.microsoft.com/office/drawing/2014/main" id="{61ABD936-2EAF-457B-954C-BEFA028483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8F4FEB6-9C94-40C6-90D6-51DC42708A86}"/>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663327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4A5DA-8215-4FBC-BFF0-A579BCBAA1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9DFAA9C-8564-4A6B-BE06-CCF2667B497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CDA21DC-1BC5-4369-B336-9B56AF22F1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485709-952C-42BA-92A5-FFBB03BC0E8A}"/>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6" name="Footer Placeholder 5">
            <a:extLst>
              <a:ext uri="{FF2B5EF4-FFF2-40B4-BE49-F238E27FC236}">
                <a16:creationId xmlns:a16="http://schemas.microsoft.com/office/drawing/2014/main" id="{7E028490-E163-4D3B-88FE-1CDC899984F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28FBD9-3E63-4A96-BDAF-CA22D5E37FF2}"/>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655344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28586-A762-4FBD-A03A-F902186134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39066E6-2416-40C0-80E5-FA9681404A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9B305E7-E070-4FED-8F3C-D1824DF34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41C2D0-C10A-495D-9D41-FA64998DF5B1}"/>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6" name="Footer Placeholder 5">
            <a:extLst>
              <a:ext uri="{FF2B5EF4-FFF2-40B4-BE49-F238E27FC236}">
                <a16:creationId xmlns:a16="http://schemas.microsoft.com/office/drawing/2014/main" id="{D8EA432E-C4FC-47F9-90BD-4F119D76C8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E62C001-CE01-4E47-97E8-A79DDDF59292}"/>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288344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AB46F-8BDA-4392-86A5-D52D441D79A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D62C81-A86C-4C2A-9B4D-5EFD347F5A8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6DECB0-E5BF-45C5-9B9A-B9AF87005AE6}"/>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5" name="Footer Placeholder 4">
            <a:extLst>
              <a:ext uri="{FF2B5EF4-FFF2-40B4-BE49-F238E27FC236}">
                <a16:creationId xmlns:a16="http://schemas.microsoft.com/office/drawing/2014/main" id="{67CADACB-8B8E-4D5E-A7CE-1F25B2DCD0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672105-391D-47DE-AF4D-F1F4977D21FF}"/>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30847387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67BC64-1E95-43F1-966B-2AA61632A03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F81EDF4-FFA3-4736-B60C-4AB955A1F9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C2D3B5C-C2A6-4B1B-A5B7-B9575CDDDBB7}"/>
              </a:ext>
            </a:extLst>
          </p:cNvPr>
          <p:cNvSpPr>
            <a:spLocks noGrp="1"/>
          </p:cNvSpPr>
          <p:nvPr>
            <p:ph type="dt" sz="half" idx="10"/>
          </p:nvPr>
        </p:nvSpPr>
        <p:spPr/>
        <p:txBody>
          <a:bodyPr/>
          <a:lstStyle/>
          <a:p>
            <a:fld id="{06BEFD18-EDE3-4757-972A-0D3F1F0B15B1}" type="datetimeFigureOut">
              <a:rPr lang="en-GB" smtClean="0"/>
              <a:t>27/04/2021</a:t>
            </a:fld>
            <a:endParaRPr lang="en-GB"/>
          </a:p>
        </p:txBody>
      </p:sp>
      <p:sp>
        <p:nvSpPr>
          <p:cNvPr id="5" name="Footer Placeholder 4">
            <a:extLst>
              <a:ext uri="{FF2B5EF4-FFF2-40B4-BE49-F238E27FC236}">
                <a16:creationId xmlns:a16="http://schemas.microsoft.com/office/drawing/2014/main" id="{6D10A06C-ECB2-4FB6-B8C7-499519C3DB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19E823-0F2D-4D91-92F4-A739A8F84DDB}"/>
              </a:ext>
            </a:extLst>
          </p:cNvPr>
          <p:cNvSpPr>
            <a:spLocks noGrp="1"/>
          </p:cNvSpPr>
          <p:nvPr>
            <p:ph type="sldNum" sz="quarter" idx="12"/>
          </p:nvPr>
        </p:nvSpPr>
        <p:spPr/>
        <p:txBody>
          <a:bodyPr/>
          <a:lstStyle/>
          <a:p>
            <a:fld id="{1A16521D-44C4-4DF7-BD30-B7A5652C9FA2}" type="slidenum">
              <a:rPr lang="en-GB" smtClean="0"/>
              <a:t>‹#›</a:t>
            </a:fld>
            <a:endParaRPr lang="en-GB"/>
          </a:p>
        </p:txBody>
      </p:sp>
    </p:spTree>
    <p:extLst>
      <p:ext uri="{BB962C8B-B14F-4D97-AF65-F5344CB8AC3E}">
        <p14:creationId xmlns:p14="http://schemas.microsoft.com/office/powerpoint/2010/main" val="2983628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89C1D2-FE5E-49C7-ACB6-38EC0EAEF9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E925087-90C7-4E06-8C75-C649AB21811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957C6E-7304-4FA0-AD6A-552E3E38DA5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EFD18-EDE3-4757-972A-0D3F1F0B15B1}" type="datetimeFigureOut">
              <a:rPr lang="en-GB" smtClean="0"/>
              <a:t>27/04/2021</a:t>
            </a:fld>
            <a:endParaRPr lang="en-GB"/>
          </a:p>
        </p:txBody>
      </p:sp>
      <p:sp>
        <p:nvSpPr>
          <p:cNvPr id="5" name="Footer Placeholder 4">
            <a:extLst>
              <a:ext uri="{FF2B5EF4-FFF2-40B4-BE49-F238E27FC236}">
                <a16:creationId xmlns:a16="http://schemas.microsoft.com/office/drawing/2014/main" id="{48687AC9-F5C8-480E-AAEE-38DDAC15A6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AB38712-A50F-4ABE-B524-813DF67AD9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16521D-44C4-4DF7-BD30-B7A5652C9FA2}" type="slidenum">
              <a:rPr lang="en-GB" smtClean="0"/>
              <a:t>‹#›</a:t>
            </a:fld>
            <a:endParaRPr lang="en-GB"/>
          </a:p>
        </p:txBody>
      </p:sp>
    </p:spTree>
    <p:extLst>
      <p:ext uri="{BB962C8B-B14F-4D97-AF65-F5344CB8AC3E}">
        <p14:creationId xmlns:p14="http://schemas.microsoft.com/office/powerpoint/2010/main" val="2274149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AEC95-63BE-4B50-A56F-A4E9CDE48EBB}"/>
              </a:ext>
            </a:extLst>
          </p:cNvPr>
          <p:cNvSpPr>
            <a:spLocks noGrp="1"/>
          </p:cNvSpPr>
          <p:nvPr>
            <p:ph type="ctrTitle"/>
          </p:nvPr>
        </p:nvSpPr>
        <p:spPr>
          <a:xfrm>
            <a:off x="244679" y="548033"/>
            <a:ext cx="11702642" cy="965713"/>
          </a:xfrm>
        </p:spPr>
        <p:txBody>
          <a:bodyPr>
            <a:normAutofit fontScale="90000"/>
          </a:bodyPr>
          <a:lstStyle/>
          <a:p>
            <a:pPr marL="0" indent="0" algn="l">
              <a:buNone/>
            </a:pPr>
            <a:r>
              <a:rPr lang="en-GB" sz="1100" b="1" dirty="0">
                <a:latin typeface="Gill Sans MT" panose="020B0502020104020203" pitchFamily="34" charset="0"/>
              </a:rPr>
              <a:t>Introduction </a:t>
            </a:r>
            <a:br>
              <a:rPr lang="en-GB" sz="1100" b="1" dirty="0">
                <a:latin typeface="Gill Sans MT" panose="020B0502020104020203" pitchFamily="34" charset="0"/>
              </a:rPr>
            </a:br>
            <a:r>
              <a:rPr lang="en-GB" sz="1100" dirty="0">
                <a:latin typeface="Gill Sans MT" panose="020B0502020104020203" pitchFamily="34" charset="0"/>
              </a:rPr>
              <a:t>Ombrotrophic, naturally open peatlands are increasingly susceptible to invasion by scrub and trees due to human disturbance, N deposition and climate change. These trees are conventionally believed to have a negative impact on greenhouse gas emission as they have a drying effect on the peat which can in turn lead to increased CO</a:t>
            </a:r>
            <a:r>
              <a:rPr lang="en-GB" sz="1100" baseline="-25000" dirty="0">
                <a:latin typeface="Gill Sans MT" panose="020B0502020104020203" pitchFamily="34" charset="0"/>
              </a:rPr>
              <a:t>2  </a:t>
            </a:r>
            <a:r>
              <a:rPr lang="en-GB" sz="1100" dirty="0">
                <a:latin typeface="Gill Sans MT" panose="020B0502020104020203" pitchFamily="34" charset="0"/>
              </a:rPr>
              <a:t>emissions by oxidative peat decay. However there is limited research on the effect these trees have on such ecosystem functions and their removal can be costly, making decisions over best management practice challenging. The adverse growing conditions associated with many of these peatlands can result in stunted tree growth meaning that complete enclosure of a tree remains a practical possibility. In this study we aim to quantify the CH</a:t>
            </a:r>
            <a:r>
              <a:rPr lang="en-GB" sz="1100" baseline="-25000" dirty="0">
                <a:latin typeface="Gill Sans MT" panose="020B0502020104020203" pitchFamily="34" charset="0"/>
              </a:rPr>
              <a:t>4</a:t>
            </a:r>
            <a:r>
              <a:rPr lang="en-GB" sz="1100" dirty="0">
                <a:latin typeface="Gill Sans MT" panose="020B0502020104020203" pitchFamily="34" charset="0"/>
              </a:rPr>
              <a:t> and CO</a:t>
            </a:r>
            <a:r>
              <a:rPr lang="en-GB" sz="1100" baseline="-25000" dirty="0">
                <a:latin typeface="Gill Sans MT" panose="020B0502020104020203" pitchFamily="34" charset="0"/>
              </a:rPr>
              <a:t>2</a:t>
            </a:r>
            <a:r>
              <a:rPr lang="en-GB" sz="1100" dirty="0">
                <a:latin typeface="Gill Sans MT" panose="020B0502020104020203" pitchFamily="34" charset="0"/>
              </a:rPr>
              <a:t> fluxes from whole trees growing on a disturbed peatland and assess their significance relative to the fluxes between the vegetated peat surface and atmosphere. We also aim to identify if the establishment of trees impacts CH</a:t>
            </a:r>
            <a:r>
              <a:rPr lang="en-GB" sz="1100" baseline="-25000" dirty="0">
                <a:latin typeface="Gill Sans MT" panose="020B0502020104020203" pitchFamily="34" charset="0"/>
              </a:rPr>
              <a:t>4</a:t>
            </a:r>
            <a:r>
              <a:rPr lang="en-GB" sz="1100" dirty="0">
                <a:latin typeface="Gill Sans MT" panose="020B0502020104020203" pitchFamily="34" charset="0"/>
              </a:rPr>
              <a:t> and CO</a:t>
            </a:r>
            <a:r>
              <a:rPr lang="en-GB" sz="1100" baseline="-25000" dirty="0">
                <a:latin typeface="Gill Sans MT" panose="020B0502020104020203" pitchFamily="34" charset="0"/>
              </a:rPr>
              <a:t>2 </a:t>
            </a:r>
            <a:r>
              <a:rPr lang="en-GB" sz="1100" dirty="0">
                <a:latin typeface="Gill Sans MT" panose="020B0502020104020203" pitchFamily="34" charset="0"/>
              </a:rPr>
              <a:t>fluxes from the vegetated peat surface, as compared to adjacent open peatland.</a:t>
            </a:r>
          </a:p>
        </p:txBody>
      </p:sp>
      <p:sp>
        <p:nvSpPr>
          <p:cNvPr id="3" name="Subtitle 2">
            <a:extLst>
              <a:ext uri="{FF2B5EF4-FFF2-40B4-BE49-F238E27FC236}">
                <a16:creationId xmlns:a16="http://schemas.microsoft.com/office/drawing/2014/main" id="{84D0123A-246F-4544-B2AE-E5C813086ADB}"/>
              </a:ext>
            </a:extLst>
          </p:cNvPr>
          <p:cNvSpPr>
            <a:spLocks noGrp="1"/>
          </p:cNvSpPr>
          <p:nvPr>
            <p:ph type="subTitle" idx="1"/>
          </p:nvPr>
        </p:nvSpPr>
        <p:spPr>
          <a:xfrm>
            <a:off x="177073" y="-10913"/>
            <a:ext cx="11770248" cy="548129"/>
          </a:xfrm>
        </p:spPr>
        <p:txBody>
          <a:bodyPr>
            <a:normAutofit/>
          </a:bodyPr>
          <a:lstStyle/>
          <a:p>
            <a:r>
              <a:rPr lang="en-GB" sz="2000" b="1" dirty="0">
                <a:latin typeface="Gulim" panose="020B0503020000020004" pitchFamily="34" charset="-127"/>
                <a:ea typeface="Gulim" panose="020B0503020000020004" pitchFamily="34" charset="-127"/>
              </a:rPr>
              <a:t>Complete Enclosure of Stunted Trees to Study Greenhouse Gas Fluxes in Birch-Invaded Peatland</a:t>
            </a:r>
          </a:p>
          <a:p>
            <a:pPr>
              <a:lnSpc>
                <a:spcPct val="100000"/>
              </a:lnSpc>
              <a:spcBef>
                <a:spcPts val="0"/>
              </a:spcBef>
            </a:pPr>
            <a:r>
              <a:rPr lang="en-GB" sz="900" dirty="0">
                <a:latin typeface="Gulim" panose="020B0503020000020004" pitchFamily="34" charset="-127"/>
                <a:ea typeface="Gulim" panose="020B0503020000020004" pitchFamily="34" charset="-127"/>
              </a:rPr>
              <a:t>William </a:t>
            </a:r>
            <a:r>
              <a:rPr lang="en-GB" sz="900" dirty="0" err="1">
                <a:latin typeface="Gulim" panose="020B0503020000020004" pitchFamily="34" charset="-127"/>
                <a:ea typeface="Gulim" panose="020B0503020000020004" pitchFamily="34" charset="-127"/>
              </a:rPr>
              <a:t>Barrop</a:t>
            </a:r>
            <a:r>
              <a:rPr lang="en-GB" sz="900" dirty="0">
                <a:latin typeface="Gulim" panose="020B0503020000020004" pitchFamily="34" charset="-127"/>
                <a:ea typeface="Gulim" panose="020B0503020000020004" pitchFamily="34" charset="-127"/>
              </a:rPr>
              <a:t> (University of York, UK), Russell Anderson (Forest Research, UK), Roxane Andersen (University of the Highlands and Islands, UK) and Sylvia </a:t>
            </a:r>
            <a:r>
              <a:rPr lang="en-GB" sz="900" dirty="0" err="1">
                <a:latin typeface="Gulim" panose="020B0503020000020004" pitchFamily="34" charset="-127"/>
                <a:ea typeface="Gulim" panose="020B0503020000020004" pitchFamily="34" charset="-127"/>
              </a:rPr>
              <a:t>Toet</a:t>
            </a:r>
            <a:r>
              <a:rPr lang="en-GB" sz="900" dirty="0">
                <a:latin typeface="Gulim" panose="020B0503020000020004" pitchFamily="34" charset="-127"/>
                <a:ea typeface="Gulim" panose="020B0503020000020004" pitchFamily="34" charset="-127"/>
              </a:rPr>
              <a:t> (University of York, UK)</a:t>
            </a:r>
          </a:p>
        </p:txBody>
      </p:sp>
      <p:pic>
        <p:nvPicPr>
          <p:cNvPr id="5" name="Picture 4">
            <a:extLst>
              <a:ext uri="{FF2B5EF4-FFF2-40B4-BE49-F238E27FC236}">
                <a16:creationId xmlns:a16="http://schemas.microsoft.com/office/drawing/2014/main" id="{2C5167C1-ECD9-493A-831B-59772736A10D}"/>
              </a:ext>
            </a:extLst>
          </p:cNvPr>
          <p:cNvPicPr>
            <a:picLocks noChangeAspect="1"/>
          </p:cNvPicPr>
          <p:nvPr/>
        </p:nvPicPr>
        <p:blipFill>
          <a:blip r:embed="rId2"/>
          <a:stretch>
            <a:fillRect/>
          </a:stretch>
        </p:blipFill>
        <p:spPr>
          <a:xfrm>
            <a:off x="201089" y="1618505"/>
            <a:ext cx="3028425" cy="1701005"/>
          </a:xfrm>
          <a:prstGeom prst="rect">
            <a:avLst/>
          </a:prstGeom>
        </p:spPr>
      </p:pic>
      <p:sp>
        <p:nvSpPr>
          <p:cNvPr id="6" name="TextBox 5">
            <a:extLst>
              <a:ext uri="{FF2B5EF4-FFF2-40B4-BE49-F238E27FC236}">
                <a16:creationId xmlns:a16="http://schemas.microsoft.com/office/drawing/2014/main" id="{38C5C05F-391C-4C51-AB2C-AFBD6479D402}"/>
              </a:ext>
            </a:extLst>
          </p:cNvPr>
          <p:cNvSpPr txBox="1"/>
          <p:nvPr/>
        </p:nvSpPr>
        <p:spPr>
          <a:xfrm>
            <a:off x="201088" y="3429000"/>
            <a:ext cx="6040503" cy="1754326"/>
          </a:xfrm>
          <a:prstGeom prst="rect">
            <a:avLst/>
          </a:prstGeom>
          <a:noFill/>
        </p:spPr>
        <p:txBody>
          <a:bodyPr wrap="square" rtlCol="0">
            <a:spAutoFit/>
          </a:bodyPr>
          <a:lstStyle/>
          <a:p>
            <a:r>
              <a:rPr lang="en-GB" sz="1000" b="1" dirty="0">
                <a:latin typeface="Gill Sans MT" panose="020B0502020104020203" pitchFamily="34" charset="0"/>
              </a:rPr>
              <a:t>Methods</a:t>
            </a:r>
          </a:p>
          <a:p>
            <a:r>
              <a:rPr lang="en-GB" sz="1000" dirty="0">
                <a:latin typeface="Gill Sans MT" panose="020B0502020104020203" pitchFamily="34" charset="0"/>
              </a:rPr>
              <a:t>We have developed a removable chamber capable of enclosing whole trees of up to 3 metres high, making it suitable for use on juvenile or stunted trees. Being able to enclose an entire tree removes potential errors caused by estimating whole tree fluxes by upscaling measurements from a subsample of tree surfaces. The chamber is constructed with a transparent membrane and removable cover so that light and dark measurements can be taken. We use the chamber to take CH</a:t>
            </a:r>
            <a:r>
              <a:rPr lang="en-GB" sz="1000" baseline="-25000" dirty="0">
                <a:latin typeface="Gill Sans MT" panose="020B0502020104020203" pitchFamily="34" charset="0"/>
              </a:rPr>
              <a:t>4</a:t>
            </a:r>
            <a:r>
              <a:rPr lang="en-GB" sz="1000" dirty="0">
                <a:latin typeface="Gill Sans MT" panose="020B0502020104020203" pitchFamily="34" charset="0"/>
              </a:rPr>
              <a:t> and CO</a:t>
            </a:r>
            <a:r>
              <a:rPr lang="en-GB" sz="1000" baseline="-25000" dirty="0">
                <a:latin typeface="Gill Sans MT" panose="020B0502020104020203" pitchFamily="34" charset="0"/>
              </a:rPr>
              <a:t>2</a:t>
            </a:r>
            <a:r>
              <a:rPr lang="en-GB" sz="1000" dirty="0">
                <a:latin typeface="Gill Sans MT" panose="020B0502020104020203" pitchFamily="34" charset="0"/>
              </a:rPr>
              <a:t> flux measurements on a site with approximately 20-year-old silver birch trees (Betula pendula) of an average height of 2-3 metres. Flux measurements have been taken from the trees and peat surface at different times of year. Fluxes have also been measured from peat surface collars in an adjacent open area to assess the effect of the trees on fluxes from the peat surface itself.</a:t>
            </a:r>
          </a:p>
          <a:p>
            <a:endParaRPr lang="en-GB" dirty="0"/>
          </a:p>
        </p:txBody>
      </p:sp>
      <p:sp>
        <p:nvSpPr>
          <p:cNvPr id="7" name="Rectangle 6">
            <a:extLst>
              <a:ext uri="{FF2B5EF4-FFF2-40B4-BE49-F238E27FC236}">
                <a16:creationId xmlns:a16="http://schemas.microsoft.com/office/drawing/2014/main" id="{926AC893-F985-46EB-B7FA-3D6454655D4F}"/>
              </a:ext>
            </a:extLst>
          </p:cNvPr>
          <p:cNvSpPr/>
          <p:nvPr/>
        </p:nvSpPr>
        <p:spPr>
          <a:xfrm>
            <a:off x="201089" y="3298195"/>
            <a:ext cx="3028425" cy="261610"/>
          </a:xfrm>
          <a:prstGeom prst="rect">
            <a:avLst/>
          </a:prstGeom>
          <a:noFill/>
        </p:spPr>
        <p:txBody>
          <a:bodyPr wrap="square" lIns="91440" tIns="45720" rIns="91440" bIns="45720">
            <a:spAutoFit/>
          </a:bodyPr>
          <a:lstStyle/>
          <a:p>
            <a:pPr algn="ctr"/>
            <a:r>
              <a:rPr lang="en-US" sz="1050" dirty="0">
                <a:ln w="0"/>
                <a:effectLst>
                  <a:outerShdw blurRad="38100" dist="19050" dir="2700000" algn="tl" rotWithShape="0">
                    <a:schemeClr val="dk1">
                      <a:alpha val="40000"/>
                    </a:schemeClr>
                  </a:outerShdw>
                </a:effectLst>
                <a:latin typeface="Gill Sans MT" panose="020B0502020104020203" pitchFamily="34" charset="0"/>
              </a:rPr>
              <a:t>Birch-invaded ‘Tree plot’</a:t>
            </a:r>
          </a:p>
        </p:txBody>
      </p:sp>
      <p:pic>
        <p:nvPicPr>
          <p:cNvPr id="8" name="Picture 7">
            <a:extLst>
              <a:ext uri="{FF2B5EF4-FFF2-40B4-BE49-F238E27FC236}">
                <a16:creationId xmlns:a16="http://schemas.microsoft.com/office/drawing/2014/main" id="{9C42501D-9115-4E39-8795-D10C62DA5635}"/>
              </a:ext>
            </a:extLst>
          </p:cNvPr>
          <p:cNvPicPr>
            <a:picLocks noChangeAspect="1"/>
          </p:cNvPicPr>
          <p:nvPr/>
        </p:nvPicPr>
        <p:blipFill>
          <a:blip r:embed="rId3"/>
          <a:stretch>
            <a:fillRect/>
          </a:stretch>
        </p:blipFill>
        <p:spPr>
          <a:xfrm>
            <a:off x="3229514" y="1618505"/>
            <a:ext cx="3028425" cy="1707220"/>
          </a:xfrm>
          <a:prstGeom prst="rect">
            <a:avLst/>
          </a:prstGeom>
        </p:spPr>
      </p:pic>
      <p:sp>
        <p:nvSpPr>
          <p:cNvPr id="9" name="Rectangle 8">
            <a:extLst>
              <a:ext uri="{FF2B5EF4-FFF2-40B4-BE49-F238E27FC236}">
                <a16:creationId xmlns:a16="http://schemas.microsoft.com/office/drawing/2014/main" id="{BF97EE89-105B-42DB-BC7A-111BB63E0AF0}"/>
              </a:ext>
            </a:extLst>
          </p:cNvPr>
          <p:cNvSpPr/>
          <p:nvPr/>
        </p:nvSpPr>
        <p:spPr>
          <a:xfrm>
            <a:off x="3256032" y="3305552"/>
            <a:ext cx="3028425" cy="261610"/>
          </a:xfrm>
          <a:prstGeom prst="rect">
            <a:avLst/>
          </a:prstGeom>
          <a:noFill/>
        </p:spPr>
        <p:txBody>
          <a:bodyPr wrap="square" lIns="91440" tIns="45720" rIns="91440" bIns="45720">
            <a:spAutoFit/>
          </a:bodyPr>
          <a:lstStyle/>
          <a:p>
            <a:pPr algn="ctr"/>
            <a:r>
              <a:rPr lang="en-US" sz="1050" dirty="0">
                <a:ln w="0"/>
                <a:effectLst>
                  <a:outerShdw blurRad="38100" dist="19050" dir="2700000" algn="tl" rotWithShape="0">
                    <a:schemeClr val="dk1">
                      <a:alpha val="40000"/>
                    </a:schemeClr>
                  </a:outerShdw>
                </a:effectLst>
                <a:latin typeface="Gill Sans MT" panose="020B0502020104020203" pitchFamily="34" charset="0"/>
              </a:rPr>
              <a:t>Adjacent control ‘Open plot’</a:t>
            </a:r>
          </a:p>
        </p:txBody>
      </p:sp>
      <p:pic>
        <p:nvPicPr>
          <p:cNvPr id="10" name="Picture 9">
            <a:extLst>
              <a:ext uri="{FF2B5EF4-FFF2-40B4-BE49-F238E27FC236}">
                <a16:creationId xmlns:a16="http://schemas.microsoft.com/office/drawing/2014/main" id="{B685D772-907A-49FB-B77A-8EFB45A44755}"/>
              </a:ext>
            </a:extLst>
          </p:cNvPr>
          <p:cNvPicPr>
            <a:picLocks noChangeAspect="1"/>
          </p:cNvPicPr>
          <p:nvPr/>
        </p:nvPicPr>
        <p:blipFill>
          <a:blip r:embed="rId4"/>
          <a:stretch>
            <a:fillRect/>
          </a:stretch>
        </p:blipFill>
        <p:spPr>
          <a:xfrm>
            <a:off x="306685" y="4915695"/>
            <a:ext cx="1915470" cy="1437310"/>
          </a:xfrm>
          <a:prstGeom prst="rect">
            <a:avLst/>
          </a:prstGeom>
        </p:spPr>
      </p:pic>
      <p:pic>
        <p:nvPicPr>
          <p:cNvPr id="11" name="Picture 10">
            <a:extLst>
              <a:ext uri="{FF2B5EF4-FFF2-40B4-BE49-F238E27FC236}">
                <a16:creationId xmlns:a16="http://schemas.microsoft.com/office/drawing/2014/main" id="{25E9404C-67E3-4445-85AC-E7039B28C1D5}"/>
              </a:ext>
            </a:extLst>
          </p:cNvPr>
          <p:cNvPicPr>
            <a:picLocks noChangeAspect="1"/>
          </p:cNvPicPr>
          <p:nvPr/>
        </p:nvPicPr>
        <p:blipFill rotWithShape="1">
          <a:blip r:embed="rId5"/>
          <a:srcRect t="9138" b="-1"/>
          <a:stretch/>
        </p:blipFill>
        <p:spPr>
          <a:xfrm>
            <a:off x="2448280" y="4914102"/>
            <a:ext cx="1188593" cy="1438903"/>
          </a:xfrm>
          <a:prstGeom prst="rect">
            <a:avLst/>
          </a:prstGeom>
        </p:spPr>
      </p:pic>
      <p:pic>
        <p:nvPicPr>
          <p:cNvPr id="12" name="Picture 11">
            <a:extLst>
              <a:ext uri="{FF2B5EF4-FFF2-40B4-BE49-F238E27FC236}">
                <a16:creationId xmlns:a16="http://schemas.microsoft.com/office/drawing/2014/main" id="{7753FE98-3DC1-4AB2-A63C-9A65783BE933}"/>
              </a:ext>
            </a:extLst>
          </p:cNvPr>
          <p:cNvPicPr>
            <a:picLocks noChangeAspect="1"/>
          </p:cNvPicPr>
          <p:nvPr/>
        </p:nvPicPr>
        <p:blipFill>
          <a:blip r:embed="rId6"/>
          <a:stretch>
            <a:fillRect/>
          </a:stretch>
        </p:blipFill>
        <p:spPr>
          <a:xfrm>
            <a:off x="3875641" y="4914102"/>
            <a:ext cx="1078779" cy="1438903"/>
          </a:xfrm>
          <a:prstGeom prst="rect">
            <a:avLst/>
          </a:prstGeom>
        </p:spPr>
      </p:pic>
      <p:pic>
        <p:nvPicPr>
          <p:cNvPr id="13" name="Picture 12">
            <a:extLst>
              <a:ext uri="{FF2B5EF4-FFF2-40B4-BE49-F238E27FC236}">
                <a16:creationId xmlns:a16="http://schemas.microsoft.com/office/drawing/2014/main" id="{C38865B4-A799-4706-AE85-B3707ADF8E09}"/>
              </a:ext>
            </a:extLst>
          </p:cNvPr>
          <p:cNvPicPr>
            <a:picLocks noChangeAspect="1"/>
          </p:cNvPicPr>
          <p:nvPr/>
        </p:nvPicPr>
        <p:blipFill>
          <a:blip r:embed="rId7"/>
          <a:stretch>
            <a:fillRect/>
          </a:stretch>
        </p:blipFill>
        <p:spPr>
          <a:xfrm>
            <a:off x="5011191" y="4914102"/>
            <a:ext cx="1078779" cy="1438903"/>
          </a:xfrm>
          <a:prstGeom prst="rect">
            <a:avLst/>
          </a:prstGeom>
        </p:spPr>
      </p:pic>
      <p:pic>
        <p:nvPicPr>
          <p:cNvPr id="14" name="Picture 13">
            <a:extLst>
              <a:ext uri="{FF2B5EF4-FFF2-40B4-BE49-F238E27FC236}">
                <a16:creationId xmlns:a16="http://schemas.microsoft.com/office/drawing/2014/main" id="{EE4D62DC-5157-4783-80A7-E74F70AC52EC}"/>
              </a:ext>
            </a:extLst>
          </p:cNvPr>
          <p:cNvPicPr>
            <a:picLocks noChangeAspect="1"/>
          </p:cNvPicPr>
          <p:nvPr/>
        </p:nvPicPr>
        <p:blipFill rotWithShape="1">
          <a:blip r:embed="rId8"/>
          <a:srcRect l="4729" r="39088"/>
          <a:stretch/>
        </p:blipFill>
        <p:spPr>
          <a:xfrm>
            <a:off x="6343717" y="4915695"/>
            <a:ext cx="1078779" cy="1438903"/>
          </a:xfrm>
          <a:prstGeom prst="rect">
            <a:avLst/>
          </a:prstGeom>
        </p:spPr>
      </p:pic>
      <p:sp>
        <p:nvSpPr>
          <p:cNvPr id="16" name="TextBox 15">
            <a:extLst>
              <a:ext uri="{FF2B5EF4-FFF2-40B4-BE49-F238E27FC236}">
                <a16:creationId xmlns:a16="http://schemas.microsoft.com/office/drawing/2014/main" id="{77827C60-F5E3-421B-879D-6D5EB96B4E56}"/>
              </a:ext>
            </a:extLst>
          </p:cNvPr>
          <p:cNvSpPr txBox="1"/>
          <p:nvPr/>
        </p:nvSpPr>
        <p:spPr>
          <a:xfrm>
            <a:off x="238740" y="6321743"/>
            <a:ext cx="1983415" cy="584775"/>
          </a:xfrm>
          <a:prstGeom prst="rect">
            <a:avLst/>
          </a:prstGeom>
          <a:noFill/>
        </p:spPr>
        <p:txBody>
          <a:bodyPr wrap="square" rtlCol="0">
            <a:spAutoFit/>
          </a:bodyPr>
          <a:lstStyle/>
          <a:p>
            <a:r>
              <a:rPr lang="en-GB" sz="800" dirty="0">
                <a:latin typeface="Gill Sans MT" panose="020B0502020104020203" pitchFamily="34" charset="0"/>
              </a:rPr>
              <a:t>Collars – the base of the collar seals to the base of the tree. A polythene sheath arises from this base seal and connects to a magnetic O-ring at the top of the collar</a:t>
            </a:r>
          </a:p>
        </p:txBody>
      </p:sp>
      <p:sp>
        <p:nvSpPr>
          <p:cNvPr id="17" name="TextBox 16">
            <a:extLst>
              <a:ext uri="{FF2B5EF4-FFF2-40B4-BE49-F238E27FC236}">
                <a16:creationId xmlns:a16="http://schemas.microsoft.com/office/drawing/2014/main" id="{D3A368E4-97B7-4134-9CCC-349D2A9697FD}"/>
              </a:ext>
            </a:extLst>
          </p:cNvPr>
          <p:cNvSpPr txBox="1"/>
          <p:nvPr/>
        </p:nvSpPr>
        <p:spPr>
          <a:xfrm>
            <a:off x="2349377" y="6306030"/>
            <a:ext cx="1489901" cy="584775"/>
          </a:xfrm>
          <a:prstGeom prst="rect">
            <a:avLst/>
          </a:prstGeom>
          <a:noFill/>
        </p:spPr>
        <p:txBody>
          <a:bodyPr wrap="square" rtlCol="0">
            <a:spAutoFit/>
          </a:bodyPr>
          <a:lstStyle/>
          <a:p>
            <a:r>
              <a:rPr lang="en-GB" sz="800" dirty="0">
                <a:latin typeface="Gill Sans MT" panose="020B0502020104020203" pitchFamily="34" charset="0"/>
              </a:rPr>
              <a:t>Supportive table – assembled around each tree to support the weight of the chamber above the soft peat soil</a:t>
            </a:r>
          </a:p>
        </p:txBody>
      </p:sp>
      <p:sp>
        <p:nvSpPr>
          <p:cNvPr id="18" name="TextBox 17">
            <a:extLst>
              <a:ext uri="{FF2B5EF4-FFF2-40B4-BE49-F238E27FC236}">
                <a16:creationId xmlns:a16="http://schemas.microsoft.com/office/drawing/2014/main" id="{180D30DE-9767-4624-9CAD-CDA945C52830}"/>
              </a:ext>
            </a:extLst>
          </p:cNvPr>
          <p:cNvSpPr txBox="1"/>
          <p:nvPr/>
        </p:nvSpPr>
        <p:spPr>
          <a:xfrm>
            <a:off x="3783993" y="6306030"/>
            <a:ext cx="2539826" cy="584775"/>
          </a:xfrm>
          <a:prstGeom prst="rect">
            <a:avLst/>
          </a:prstGeom>
          <a:noFill/>
        </p:spPr>
        <p:txBody>
          <a:bodyPr wrap="square" rtlCol="0">
            <a:spAutoFit/>
          </a:bodyPr>
          <a:lstStyle/>
          <a:p>
            <a:r>
              <a:rPr lang="en-GB" sz="800" dirty="0">
                <a:latin typeface="Gill Sans MT" panose="020B0502020104020203" pitchFamily="34" charset="0"/>
              </a:rPr>
              <a:t>The chamber consists of two halves. The first half is lifted into position. Half of the O-ring connects to the underside of each half of the chamber. The two halves of the chamber can then be clamped together</a:t>
            </a:r>
          </a:p>
        </p:txBody>
      </p:sp>
      <p:sp>
        <p:nvSpPr>
          <p:cNvPr id="19" name="TextBox 18">
            <a:extLst>
              <a:ext uri="{FF2B5EF4-FFF2-40B4-BE49-F238E27FC236}">
                <a16:creationId xmlns:a16="http://schemas.microsoft.com/office/drawing/2014/main" id="{CD68C104-C21C-4D88-8E39-9FC845F83E6A}"/>
              </a:ext>
            </a:extLst>
          </p:cNvPr>
          <p:cNvSpPr txBox="1"/>
          <p:nvPr/>
        </p:nvSpPr>
        <p:spPr>
          <a:xfrm>
            <a:off x="6257939" y="6321743"/>
            <a:ext cx="1328897" cy="461665"/>
          </a:xfrm>
          <a:prstGeom prst="rect">
            <a:avLst/>
          </a:prstGeom>
          <a:noFill/>
        </p:spPr>
        <p:txBody>
          <a:bodyPr wrap="square" rtlCol="0">
            <a:spAutoFit/>
          </a:bodyPr>
          <a:lstStyle/>
          <a:p>
            <a:r>
              <a:rPr lang="en-GB" sz="800" dirty="0">
                <a:latin typeface="Gill Sans MT" panose="020B0502020104020203" pitchFamily="34" charset="0"/>
              </a:rPr>
              <a:t>A dark cover can be attached for tree respiration measurements</a:t>
            </a:r>
          </a:p>
        </p:txBody>
      </p:sp>
      <p:sp>
        <p:nvSpPr>
          <p:cNvPr id="20" name="TextBox 19">
            <a:extLst>
              <a:ext uri="{FF2B5EF4-FFF2-40B4-BE49-F238E27FC236}">
                <a16:creationId xmlns:a16="http://schemas.microsoft.com/office/drawing/2014/main" id="{7058D543-2876-437E-8141-201A3941C36A}"/>
              </a:ext>
            </a:extLst>
          </p:cNvPr>
          <p:cNvSpPr txBox="1"/>
          <p:nvPr/>
        </p:nvSpPr>
        <p:spPr>
          <a:xfrm>
            <a:off x="6268109" y="1655264"/>
            <a:ext cx="5981350" cy="2369880"/>
          </a:xfrm>
          <a:prstGeom prst="rect">
            <a:avLst/>
          </a:prstGeom>
          <a:noFill/>
        </p:spPr>
        <p:txBody>
          <a:bodyPr wrap="square" rtlCol="0">
            <a:spAutoFit/>
          </a:bodyPr>
          <a:lstStyle/>
          <a:p>
            <a:r>
              <a:rPr lang="en-GB" sz="1000" b="1" dirty="0">
                <a:latin typeface="Gill Sans MT" panose="020B0502020104020203" pitchFamily="34" charset="0"/>
              </a:rPr>
              <a:t>Results – Tree Chamber</a:t>
            </a:r>
          </a:p>
          <a:p>
            <a:r>
              <a:rPr lang="en-GB" sz="1000" b="1" dirty="0">
                <a:latin typeface="Gill Sans MT" panose="020B0502020104020203" pitchFamily="34" charset="0"/>
              </a:rPr>
              <a:t>Note</a:t>
            </a:r>
            <a:r>
              <a:rPr lang="en-GB" sz="1000" dirty="0">
                <a:latin typeface="Gill Sans MT" panose="020B0502020104020203" pitchFamily="34" charset="0"/>
              </a:rPr>
              <a:t>: </a:t>
            </a:r>
            <a:r>
              <a:rPr lang="en-GB" sz="1000" i="1" dirty="0">
                <a:latin typeface="Gill Sans MT" panose="020B0502020104020203" pitchFamily="34" charset="0"/>
              </a:rPr>
              <a:t>Data collection with the tree chamber has been limited – in part due to Covid-19 restrictions. So far light and dark measurements have been taken from 5 trees at 2 time points, in August and October 2020. We are also currently lacking good data for upscaling the fluxes to estimate flux across the whole plot.</a:t>
            </a:r>
          </a:p>
          <a:p>
            <a:endParaRPr lang="en-GB" sz="1000" i="1" dirty="0">
              <a:latin typeface="Gill Sans MT" panose="020B0502020104020203" pitchFamily="34" charset="0"/>
            </a:endParaRPr>
          </a:p>
          <a:p>
            <a:r>
              <a:rPr lang="en-GB" sz="1000" dirty="0">
                <a:latin typeface="Gill Sans MT" panose="020B0502020104020203" pitchFamily="34" charset="0"/>
              </a:rPr>
              <a:t>The data so far show that the trees are sources of CH4 but that the flux of CH</a:t>
            </a:r>
            <a:r>
              <a:rPr lang="en-GB" sz="1000" baseline="-25000" dirty="0">
                <a:latin typeface="Gill Sans MT" panose="020B0502020104020203" pitchFamily="34" charset="0"/>
              </a:rPr>
              <a:t>4</a:t>
            </a:r>
            <a:r>
              <a:rPr lang="en-GB" sz="1000" dirty="0">
                <a:latin typeface="Gill Sans MT" panose="020B0502020104020203" pitchFamily="34" charset="0"/>
              </a:rPr>
              <a:t> is minor compared to the fluxes from the peat surface, accounting for no more than 1/20 of the CH</a:t>
            </a:r>
            <a:r>
              <a:rPr lang="en-GB" sz="1000" baseline="-25000" dirty="0">
                <a:latin typeface="Gill Sans MT" panose="020B0502020104020203" pitchFamily="34" charset="0"/>
              </a:rPr>
              <a:t>4</a:t>
            </a:r>
            <a:r>
              <a:rPr lang="en-GB" sz="1000" dirty="0">
                <a:latin typeface="Gill Sans MT" panose="020B0502020104020203" pitchFamily="34" charset="0"/>
              </a:rPr>
              <a:t> emissions from the tree plot. In contrast the trees are large contributors to CO</a:t>
            </a:r>
            <a:r>
              <a:rPr lang="en-GB" sz="1000" baseline="-25000" dirty="0">
                <a:latin typeface="Gill Sans MT" panose="020B0502020104020203" pitchFamily="34" charset="0"/>
              </a:rPr>
              <a:t>2</a:t>
            </a:r>
            <a:r>
              <a:rPr lang="en-GB" sz="1000" dirty="0">
                <a:latin typeface="Gill Sans MT" panose="020B0502020104020203" pitchFamily="34" charset="0"/>
              </a:rPr>
              <a:t> flux in the plots, with our initial data indicating the trees contribute as much or more to carbon sequestration as the ground flora in the tree plot in the summer months.</a:t>
            </a:r>
          </a:p>
          <a:p>
            <a:endParaRPr lang="en-GB" sz="1000" b="1" dirty="0"/>
          </a:p>
          <a:p>
            <a:endParaRPr lang="en-GB" sz="1000" b="1" dirty="0"/>
          </a:p>
          <a:p>
            <a:endParaRPr lang="en-GB" sz="1000" b="1" dirty="0"/>
          </a:p>
          <a:p>
            <a:endParaRPr lang="en-GB" dirty="0"/>
          </a:p>
        </p:txBody>
      </p:sp>
      <p:sp>
        <p:nvSpPr>
          <p:cNvPr id="21" name="TextBox 20">
            <a:extLst>
              <a:ext uri="{FF2B5EF4-FFF2-40B4-BE49-F238E27FC236}">
                <a16:creationId xmlns:a16="http://schemas.microsoft.com/office/drawing/2014/main" id="{F6DF8788-F327-45B7-A3E8-040541A9B2F3}"/>
              </a:ext>
            </a:extLst>
          </p:cNvPr>
          <p:cNvSpPr txBox="1"/>
          <p:nvPr/>
        </p:nvSpPr>
        <p:spPr>
          <a:xfrm>
            <a:off x="7462292" y="4970185"/>
            <a:ext cx="4696836" cy="1785104"/>
          </a:xfrm>
          <a:prstGeom prst="rect">
            <a:avLst/>
          </a:prstGeom>
          <a:noFill/>
        </p:spPr>
        <p:txBody>
          <a:bodyPr wrap="square" rtlCol="0">
            <a:spAutoFit/>
          </a:bodyPr>
          <a:lstStyle/>
          <a:p>
            <a:r>
              <a:rPr lang="en-GB" sz="1000" b="1" dirty="0">
                <a:latin typeface="Gill Sans MT" panose="020B0502020104020203" pitchFamily="34" charset="0"/>
              </a:rPr>
              <a:t>Discussion</a:t>
            </a:r>
          </a:p>
          <a:p>
            <a:pPr marL="171450" indent="-171450">
              <a:buFont typeface="Arial" panose="020B0604020202020204" pitchFamily="34" charset="0"/>
              <a:buChar char="•"/>
            </a:pPr>
            <a:r>
              <a:rPr lang="en-GB" sz="1000" dirty="0">
                <a:latin typeface="Gill Sans MT" panose="020B0502020104020203" pitchFamily="34" charset="0"/>
              </a:rPr>
              <a:t>The data indicates the presence of stunted trees at our field site has a net decrease on CO</a:t>
            </a:r>
            <a:r>
              <a:rPr lang="en-GB" sz="1000" baseline="-25000" dirty="0">
                <a:latin typeface="Gill Sans MT" panose="020B0502020104020203" pitchFamily="34" charset="0"/>
              </a:rPr>
              <a:t>2</a:t>
            </a:r>
            <a:r>
              <a:rPr lang="en-GB" sz="1000" dirty="0">
                <a:latin typeface="Gill Sans MT" panose="020B0502020104020203" pitchFamily="34" charset="0"/>
              </a:rPr>
              <a:t> and CH</a:t>
            </a:r>
            <a:r>
              <a:rPr lang="en-GB" sz="1000" baseline="-25000" dirty="0">
                <a:latin typeface="Gill Sans MT" panose="020B0502020104020203" pitchFamily="34" charset="0"/>
              </a:rPr>
              <a:t>4</a:t>
            </a:r>
            <a:r>
              <a:rPr lang="en-GB" sz="1000" dirty="0">
                <a:latin typeface="Gill Sans MT" panose="020B0502020104020203" pitchFamily="34" charset="0"/>
              </a:rPr>
              <a:t> emission from the site compared to the open control plot.</a:t>
            </a:r>
          </a:p>
          <a:p>
            <a:pPr marL="171450" indent="-171450">
              <a:buFont typeface="Arial" panose="020B0604020202020204" pitchFamily="34" charset="0"/>
              <a:buChar char="•"/>
            </a:pPr>
            <a:r>
              <a:rPr lang="en-GB" sz="1000" dirty="0">
                <a:latin typeface="Gill Sans MT" panose="020B0502020104020203" pitchFamily="34" charset="0"/>
              </a:rPr>
              <a:t>The implication of the results is that removal of stunted birch regeneration from restored peatland sites might not necessarily be required to restore carbon sequestration benefits</a:t>
            </a:r>
          </a:p>
          <a:p>
            <a:pPr marL="171450" indent="-171450">
              <a:buFont typeface="Arial" panose="020B0604020202020204" pitchFamily="34" charset="0"/>
              <a:buChar char="•"/>
            </a:pPr>
            <a:r>
              <a:rPr lang="en-GB" sz="1000" dirty="0">
                <a:latin typeface="Gill Sans MT" panose="020B0502020104020203" pitchFamily="34" charset="0"/>
              </a:rPr>
              <a:t>The study successfully develops apparatus to detect fluxes from whole stunted trees. This apparatus could be used to investigate a range of questions. This includes the possibility to compare results from whole tree enclose to stem only measurement methods to assess the accuracy of stem only measurements on estimating total tree flux.</a:t>
            </a:r>
          </a:p>
        </p:txBody>
      </p:sp>
      <p:pic>
        <p:nvPicPr>
          <p:cNvPr id="24" name="Content Placeholder 4">
            <a:extLst>
              <a:ext uri="{FF2B5EF4-FFF2-40B4-BE49-F238E27FC236}">
                <a16:creationId xmlns:a16="http://schemas.microsoft.com/office/drawing/2014/main" id="{ABD8933A-9337-4C31-AD6B-32325581BC34}"/>
              </a:ext>
            </a:extLst>
          </p:cNvPr>
          <p:cNvPicPr>
            <a:picLocks noChangeAspect="1"/>
          </p:cNvPicPr>
          <p:nvPr/>
        </p:nvPicPr>
        <p:blipFill>
          <a:blip r:embed="rId9"/>
          <a:stretch>
            <a:fillRect/>
          </a:stretch>
        </p:blipFill>
        <p:spPr>
          <a:xfrm>
            <a:off x="9614012" y="3319510"/>
            <a:ext cx="2271303" cy="1747156"/>
          </a:xfrm>
          <a:prstGeom prst="rect">
            <a:avLst/>
          </a:prstGeom>
        </p:spPr>
      </p:pic>
      <p:sp>
        <p:nvSpPr>
          <p:cNvPr id="25" name="TextBox 24">
            <a:extLst>
              <a:ext uri="{FF2B5EF4-FFF2-40B4-BE49-F238E27FC236}">
                <a16:creationId xmlns:a16="http://schemas.microsoft.com/office/drawing/2014/main" id="{C3C2C5E8-D636-424B-A4F0-D2D3FC3E99DB}"/>
              </a:ext>
            </a:extLst>
          </p:cNvPr>
          <p:cNvSpPr txBox="1"/>
          <p:nvPr/>
        </p:nvSpPr>
        <p:spPr>
          <a:xfrm>
            <a:off x="6676760" y="3252277"/>
            <a:ext cx="2888575" cy="1477328"/>
          </a:xfrm>
          <a:prstGeom prst="rect">
            <a:avLst/>
          </a:prstGeom>
          <a:noFill/>
        </p:spPr>
        <p:txBody>
          <a:bodyPr wrap="square" rtlCol="0">
            <a:spAutoFit/>
          </a:bodyPr>
          <a:lstStyle/>
          <a:p>
            <a:r>
              <a:rPr lang="en-GB" sz="1000" b="1" dirty="0">
                <a:latin typeface="Gill Sans MT" panose="020B0502020104020203" pitchFamily="34" charset="0"/>
              </a:rPr>
              <a:t>Results – Peat surface collars</a:t>
            </a:r>
          </a:p>
          <a:p>
            <a:r>
              <a:rPr lang="en-GB" sz="1000" dirty="0">
                <a:latin typeface="Gill Sans MT" panose="020B0502020104020203" pitchFamily="34" charset="0"/>
              </a:rPr>
              <a:t>Data has been collected from ground collars in the wooded and open plot over the course of a year. These have shown similar CO</a:t>
            </a:r>
            <a:r>
              <a:rPr lang="en-GB" sz="1000" baseline="-25000" dirty="0">
                <a:latin typeface="Gill Sans MT" panose="020B0502020104020203" pitchFamily="34" charset="0"/>
              </a:rPr>
              <a:t>2</a:t>
            </a:r>
            <a:r>
              <a:rPr lang="en-GB" sz="1000" dirty="0">
                <a:latin typeface="Gill Sans MT" panose="020B0502020104020203" pitchFamily="34" charset="0"/>
              </a:rPr>
              <a:t> fluxes between the open and wooded plot but significantly higher CH</a:t>
            </a:r>
            <a:r>
              <a:rPr lang="en-GB" sz="1000" baseline="-25000" dirty="0">
                <a:latin typeface="Gill Sans MT" panose="020B0502020104020203" pitchFamily="34" charset="0"/>
              </a:rPr>
              <a:t>4 </a:t>
            </a:r>
            <a:r>
              <a:rPr lang="en-GB" sz="1000" dirty="0">
                <a:latin typeface="Gill Sans MT" panose="020B0502020104020203" pitchFamily="34" charset="0"/>
              </a:rPr>
              <a:t>fluxes in the open plot. This is thought to be due to the wetter conditions and relative abundance of </a:t>
            </a:r>
            <a:r>
              <a:rPr lang="en-GB" sz="1000" i="1" dirty="0" err="1">
                <a:latin typeface="Gill Sans MT" panose="020B0502020104020203" pitchFamily="34" charset="0"/>
              </a:rPr>
              <a:t>Eriophorum</a:t>
            </a:r>
            <a:r>
              <a:rPr lang="en-GB" sz="1000" i="1" dirty="0">
                <a:latin typeface="Gill Sans MT" panose="020B0502020104020203" pitchFamily="34" charset="0"/>
              </a:rPr>
              <a:t> </a:t>
            </a:r>
            <a:r>
              <a:rPr lang="en-GB" sz="1000" i="1" dirty="0" err="1">
                <a:latin typeface="Gill Sans MT" panose="020B0502020104020203" pitchFamily="34" charset="0"/>
              </a:rPr>
              <a:t>vaginatum</a:t>
            </a:r>
            <a:r>
              <a:rPr lang="en-GB" sz="1000" i="1" dirty="0">
                <a:latin typeface="Gill Sans MT" panose="020B0502020104020203" pitchFamily="34" charset="0"/>
              </a:rPr>
              <a:t> </a:t>
            </a:r>
            <a:r>
              <a:rPr lang="en-GB" sz="1000" dirty="0">
                <a:latin typeface="Gill Sans MT" panose="020B0502020104020203" pitchFamily="34" charset="0"/>
              </a:rPr>
              <a:t>in the open plot compared to the tree plot</a:t>
            </a:r>
            <a:r>
              <a:rPr lang="en-GB" sz="1000" i="1" dirty="0">
                <a:latin typeface="Gill Sans MT" panose="020B0502020104020203" pitchFamily="34" charset="0"/>
              </a:rPr>
              <a:t>. </a:t>
            </a:r>
            <a:endParaRPr lang="en-GB" dirty="0"/>
          </a:p>
        </p:txBody>
      </p:sp>
      <p:sp>
        <p:nvSpPr>
          <p:cNvPr id="26" name="Rectangle 25">
            <a:extLst>
              <a:ext uri="{FF2B5EF4-FFF2-40B4-BE49-F238E27FC236}">
                <a16:creationId xmlns:a16="http://schemas.microsoft.com/office/drawing/2014/main" id="{A804462F-CDDB-40F7-A23C-F2F739819B9B}"/>
              </a:ext>
            </a:extLst>
          </p:cNvPr>
          <p:cNvSpPr/>
          <p:nvPr/>
        </p:nvSpPr>
        <p:spPr>
          <a:xfrm>
            <a:off x="9469082" y="3177992"/>
            <a:ext cx="2561161" cy="200055"/>
          </a:xfrm>
          <a:prstGeom prst="rect">
            <a:avLst/>
          </a:prstGeom>
          <a:noFill/>
        </p:spPr>
        <p:txBody>
          <a:bodyPr wrap="square" lIns="91440" tIns="45720" rIns="91440" bIns="45720">
            <a:spAutoFit/>
          </a:bodyPr>
          <a:lstStyle/>
          <a:p>
            <a:pPr algn="ctr"/>
            <a:r>
              <a:rPr lang="en-US" sz="700" b="0" cap="none" spc="0" dirty="0">
                <a:ln w="0"/>
                <a:solidFill>
                  <a:schemeClr val="tx1"/>
                </a:solidFill>
                <a:effectLst>
                  <a:outerShdw blurRad="38100" dist="19050" dir="2700000" algn="tl" rotWithShape="0">
                    <a:schemeClr val="dk1">
                      <a:alpha val="40000"/>
                    </a:schemeClr>
                  </a:outerShdw>
                </a:effectLst>
                <a:latin typeface="Gill Sans MT" panose="020B0502020104020203" pitchFamily="34" charset="0"/>
              </a:rPr>
              <a:t>CH4 flux from the peat surface collars in the open and tree plot</a:t>
            </a:r>
          </a:p>
        </p:txBody>
      </p:sp>
      <p:sp>
        <p:nvSpPr>
          <p:cNvPr id="29" name="Rectangle 28">
            <a:extLst>
              <a:ext uri="{FF2B5EF4-FFF2-40B4-BE49-F238E27FC236}">
                <a16:creationId xmlns:a16="http://schemas.microsoft.com/office/drawing/2014/main" id="{61C3619C-E0C0-4EC0-ABE7-5803A9245F82}"/>
              </a:ext>
            </a:extLst>
          </p:cNvPr>
          <p:cNvSpPr/>
          <p:nvPr/>
        </p:nvSpPr>
        <p:spPr>
          <a:xfrm>
            <a:off x="238740" y="4929410"/>
            <a:ext cx="332312" cy="307777"/>
          </a:xfrm>
          <a:prstGeom prst="rect">
            <a:avLst/>
          </a:prstGeom>
          <a:noFill/>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latin typeface="Gill Sans MT" panose="020B0502020104020203" pitchFamily="34" charset="0"/>
              </a:rPr>
              <a:t>1</a:t>
            </a:r>
          </a:p>
        </p:txBody>
      </p:sp>
      <p:sp>
        <p:nvSpPr>
          <p:cNvPr id="32" name="Rectangle 31">
            <a:extLst>
              <a:ext uri="{FF2B5EF4-FFF2-40B4-BE49-F238E27FC236}">
                <a16:creationId xmlns:a16="http://schemas.microsoft.com/office/drawing/2014/main" id="{4ED20DA3-E399-4A5F-B19C-C333D819C885}"/>
              </a:ext>
            </a:extLst>
          </p:cNvPr>
          <p:cNvSpPr/>
          <p:nvPr/>
        </p:nvSpPr>
        <p:spPr>
          <a:xfrm>
            <a:off x="2371681" y="4929410"/>
            <a:ext cx="332312" cy="307777"/>
          </a:xfrm>
          <a:prstGeom prst="rect">
            <a:avLst/>
          </a:prstGeom>
          <a:noFill/>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latin typeface="Gill Sans MT" panose="020B0502020104020203" pitchFamily="34" charset="0"/>
              </a:rPr>
              <a:t>2</a:t>
            </a:r>
          </a:p>
        </p:txBody>
      </p:sp>
      <p:sp>
        <p:nvSpPr>
          <p:cNvPr id="33" name="Rectangle 32">
            <a:extLst>
              <a:ext uri="{FF2B5EF4-FFF2-40B4-BE49-F238E27FC236}">
                <a16:creationId xmlns:a16="http://schemas.microsoft.com/office/drawing/2014/main" id="{27A67DF2-CE1B-40A6-AF12-E3AE0474FE14}"/>
              </a:ext>
            </a:extLst>
          </p:cNvPr>
          <p:cNvSpPr/>
          <p:nvPr/>
        </p:nvSpPr>
        <p:spPr>
          <a:xfrm>
            <a:off x="3849123" y="4917348"/>
            <a:ext cx="367655" cy="307777"/>
          </a:xfrm>
          <a:prstGeom prst="rect">
            <a:avLst/>
          </a:prstGeom>
          <a:noFill/>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latin typeface="Gill Sans MT" panose="020B0502020104020203" pitchFamily="34" charset="0"/>
              </a:rPr>
              <a:t>3a</a:t>
            </a:r>
          </a:p>
        </p:txBody>
      </p:sp>
      <p:sp>
        <p:nvSpPr>
          <p:cNvPr id="34" name="Rectangle 33">
            <a:extLst>
              <a:ext uri="{FF2B5EF4-FFF2-40B4-BE49-F238E27FC236}">
                <a16:creationId xmlns:a16="http://schemas.microsoft.com/office/drawing/2014/main" id="{1309236E-8CE1-46DD-9DF9-D8793B0F8FEB}"/>
              </a:ext>
            </a:extLst>
          </p:cNvPr>
          <p:cNvSpPr/>
          <p:nvPr/>
        </p:nvSpPr>
        <p:spPr>
          <a:xfrm>
            <a:off x="6295771" y="4894959"/>
            <a:ext cx="332312" cy="307777"/>
          </a:xfrm>
          <a:prstGeom prst="rect">
            <a:avLst/>
          </a:prstGeom>
          <a:noFill/>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latin typeface="Gill Sans MT" panose="020B0502020104020203" pitchFamily="34" charset="0"/>
              </a:rPr>
              <a:t>4</a:t>
            </a:r>
          </a:p>
        </p:txBody>
      </p:sp>
      <p:sp>
        <p:nvSpPr>
          <p:cNvPr id="35" name="Rectangle 34">
            <a:extLst>
              <a:ext uri="{FF2B5EF4-FFF2-40B4-BE49-F238E27FC236}">
                <a16:creationId xmlns:a16="http://schemas.microsoft.com/office/drawing/2014/main" id="{901C3A97-CE7A-415D-BF23-5CE0AF33C926}"/>
              </a:ext>
            </a:extLst>
          </p:cNvPr>
          <p:cNvSpPr/>
          <p:nvPr/>
        </p:nvSpPr>
        <p:spPr>
          <a:xfrm>
            <a:off x="5005538" y="4894959"/>
            <a:ext cx="367655" cy="307777"/>
          </a:xfrm>
          <a:prstGeom prst="rect">
            <a:avLst/>
          </a:prstGeom>
          <a:noFill/>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latin typeface="Gill Sans MT" panose="020B0502020104020203" pitchFamily="34" charset="0"/>
              </a:rPr>
              <a:t>3b</a:t>
            </a:r>
          </a:p>
        </p:txBody>
      </p:sp>
    </p:spTree>
    <p:extLst>
      <p:ext uri="{BB962C8B-B14F-4D97-AF65-F5344CB8AC3E}">
        <p14:creationId xmlns:p14="http://schemas.microsoft.com/office/powerpoint/2010/main" val="63956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864</Words>
  <Application>Microsoft Office PowerPoint</Application>
  <PresentationFormat>Widescreen</PresentationFormat>
  <Paragraphs>29</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Gulim</vt:lpstr>
      <vt:lpstr>Arial</vt:lpstr>
      <vt:lpstr>Calibri</vt:lpstr>
      <vt:lpstr>Calibri Light</vt:lpstr>
      <vt:lpstr>Gill Sans MT</vt:lpstr>
      <vt:lpstr>Office Theme</vt:lpstr>
      <vt:lpstr>Introduction  Ombrotrophic, naturally open peatlands are increasingly susceptible to invasion by scrub and trees due to human disturbance, N deposition and climate change. These trees are conventionally believed to have a negative impact on greenhouse gas emission as they have a drying effect on the peat which can in turn lead to increased CO2  emissions by oxidative peat decay. However there is limited research on the effect these trees have on such ecosystem functions and their removal can be costly, making decisions over best management practice challenging. The adverse growing conditions associated with many of these peatlands can result in stunted tree growth meaning that complete enclosure of a tree remains a practical possibility. In this study we aim to quantify the CH4 and CO2 fluxes from whole trees growing on a disturbed peatland and assess their significance relative to the fluxes between the vegetated peat surface and atmosphere. We also aim to identify if the establishment of trees impacts CH4 and CO2 fluxes from the vegetated peat surface, as compared to adjacent open peatland.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Naturally open peatlands which have been degraded can be vulnerable to invasion by trees. The priority of peatland restoration is usually to rewet the soil as this is seen as the best way to prevent oxidative peat decay resulting in the release of CO2.Trees establishing in these habitats is usually assumed to have a negative effect on greenhouse gas emissions as trees have a drying effect. However have a negative effect on greenhouse gas emissions as   Removing invading trees is costly</dc:title>
  <dc:creator>william jessop</dc:creator>
  <cp:lastModifiedBy>william jessop</cp:lastModifiedBy>
  <cp:revision>23</cp:revision>
  <dcterms:created xsi:type="dcterms:W3CDTF">2021-04-27T17:41:09Z</dcterms:created>
  <dcterms:modified xsi:type="dcterms:W3CDTF">2021-04-27T22:18:30Z</dcterms:modified>
</cp:coreProperties>
</file>