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8" r:id="rId2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84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82657-8D25-48FC-A1C6-6B84F5781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B1215A-0D0C-4FFE-8A41-922FE1ABF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EA573-2E40-4880-91CA-876280F8D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0823-69D3-4524-A3F7-6A78E9427990}" type="datetimeFigureOut">
              <a:rPr lang="LID4096" smtClean="0"/>
              <a:t>04/26/2021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154C9-B7ED-4F4E-BEC9-332BD86BB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421C5-88AC-4C1D-8AD8-738775884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9AF7E-F6AB-4114-94A0-1BCF4242989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5354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D18F3-F923-4F24-A8E3-E691C52AB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0F86B-6F71-47D3-978A-090AAC563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80D1C-4DDC-40A4-AD0F-15C20703C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0823-69D3-4524-A3F7-6A78E9427990}" type="datetimeFigureOut">
              <a:rPr lang="LID4096" smtClean="0"/>
              <a:t>04/26/2021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7578D-D592-445B-9D32-716B26FA7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DBA1CC-0004-48E0-B37D-AC0799D4B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9AF7E-F6AB-4114-94A0-1BCF4242989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31854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87152-60A5-491E-8F12-6D560B129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FA3A8-FB2D-4084-9964-DEF89C204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6B080C-7420-46C5-AF8E-9CFF496E1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0823-69D3-4524-A3F7-6A78E9427990}" type="datetimeFigureOut">
              <a:rPr lang="LID4096" smtClean="0"/>
              <a:t>04/26/2021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180953-EF0D-431A-A44E-6F6431268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82619-1E0E-4928-8F6B-106DCC5D5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9AF7E-F6AB-4114-94A0-1BCF4242989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69480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C099-34C0-4D27-81FB-A32D3C07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735B2-9F99-4267-8B89-CF740975DD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036DCA-B35C-48D2-BDAA-1B8BA1291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DDD7A9-D7CD-40AB-A492-CC43C2422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0823-69D3-4524-A3F7-6A78E9427990}" type="datetimeFigureOut">
              <a:rPr lang="LID4096" smtClean="0"/>
              <a:t>04/26/2021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67D188-6202-4568-8F99-BE92926D7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276FD8-02EC-45A1-A71C-21C0D0839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9AF7E-F6AB-4114-94A0-1BCF4242989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9932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BC5B0-4725-4E4D-962F-F43D9C316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8AE122-B2AE-49BE-BF4F-86923D0B0A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FF240-E7B9-421B-9619-DE9C272A4B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0DBFEC-2399-4322-ACE5-0AC177A659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A5AB46-B05B-41FD-92E9-FCC6720999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0C71C2-740D-49A0-95B4-78101A414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0823-69D3-4524-A3F7-6A78E9427990}" type="datetimeFigureOut">
              <a:rPr lang="LID4096" smtClean="0"/>
              <a:t>04/26/2021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508D81-4A7F-4370-9A2C-80A0A803F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2895BF-38B6-4D81-828D-E3FD1A9E1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9AF7E-F6AB-4114-94A0-1BCF4242989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27263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F576B-9496-45BB-A1E1-635A218C8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339FAA-4BAA-49D4-B408-229D7DB8C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0823-69D3-4524-A3F7-6A78E9427990}" type="datetimeFigureOut">
              <a:rPr lang="LID4096" smtClean="0"/>
              <a:t>04/26/2021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C3E175-3083-48A8-AE2E-4A53B7688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94845E-8513-477C-A622-0180B51A2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9AF7E-F6AB-4114-94A0-1BCF4242989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7219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C8F274-064B-4E3C-8646-4716B4B52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0823-69D3-4524-A3F7-6A78E9427990}" type="datetimeFigureOut">
              <a:rPr lang="LID4096" smtClean="0"/>
              <a:t>04/26/2021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604FB5-7925-4DE4-A0D1-817F1B85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C11313-7896-4BEE-9299-2311C1E9F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9AF7E-F6AB-4114-94A0-1BCF4242989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873895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C83C0-8497-4569-B059-CACA0A14F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CA8ED-B427-4AAF-AE52-06610739E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9CAB4-636D-4D4C-8AFC-ABBBC7F6D7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30B8C2-5FC4-40D5-A60F-3AFDBA0D7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0823-69D3-4524-A3F7-6A78E9427990}" type="datetimeFigureOut">
              <a:rPr lang="LID4096" smtClean="0"/>
              <a:t>04/26/2021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25279F-D6EA-4C2E-8ADF-4BA4A0C79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1DE0D-232F-489A-8751-7808CDCF7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9AF7E-F6AB-4114-94A0-1BCF4242989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05543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136EC-6285-4869-98D8-41E7B748F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3906E2-2F16-491C-88DA-5952C48C3E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D4DB1E-14B6-4CD8-8014-ED6564F9F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2282C0-A475-4996-B157-246DA5266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0823-69D3-4524-A3F7-6A78E9427990}" type="datetimeFigureOut">
              <a:rPr lang="LID4096" smtClean="0"/>
              <a:t>04/26/2021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60843E-1A28-4104-8181-9616DA257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C7775E-D0CC-4AE2-A8DD-27FC0E5DE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9AF7E-F6AB-4114-94A0-1BCF4242989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55070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43A32-BC3C-410C-9652-876A377F3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EEEFAB-AA77-49B1-B3D7-9E592E327F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5CACF8-7142-4A28-A33D-F0CB576CB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0823-69D3-4524-A3F7-6A78E9427990}" type="datetimeFigureOut">
              <a:rPr lang="LID4096" smtClean="0"/>
              <a:t>04/26/2021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DBE21-673D-409F-9E4D-181DE32AD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A545C7-9327-469E-B1F9-E52E67274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9AF7E-F6AB-4114-94A0-1BCF4242989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12779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72F6B9-9372-4C25-B7A6-75BDB95125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0EF77D-AFF9-4F16-B912-F52F0229B6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3A40C4-F8D4-4EB7-A4F6-5F9C4F7E0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0823-69D3-4524-A3F7-6A78E9427990}" type="datetimeFigureOut">
              <a:rPr lang="LID4096" smtClean="0"/>
              <a:t>04/26/2021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F6F34-347D-41D1-A0B5-5B936A9E7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512D6-F75F-41D8-A542-7F92A964D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9AF7E-F6AB-4114-94A0-1BCF4242989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457928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5933F6-1513-45DF-8407-98DF45818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CDEE71-B43C-4BEE-BD28-CF9A23F32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EFF05-A9D9-4E97-9150-FD7D27038B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823-69D3-4524-A3F7-6A78E9427990}" type="datetimeFigureOut">
              <a:rPr lang="LID4096" smtClean="0"/>
              <a:t>04/26/2021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6454F-7C35-49EE-AA24-25730367F1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A6F0BB-A639-4AD5-A784-53B337AAD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9AF7E-F6AB-4114-94A0-1BCF4242989D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64629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E5766E9B-AA29-4215-BA58-7953EC931AA3}"/>
              </a:ext>
            </a:extLst>
          </p:cNvPr>
          <p:cNvCxnSpPr>
            <a:stCxn id="52" idx="2"/>
            <a:endCxn id="43" idx="0"/>
          </p:cNvCxnSpPr>
          <p:nvPr/>
        </p:nvCxnSpPr>
        <p:spPr>
          <a:xfrm flipH="1">
            <a:off x="4480047" y="4689686"/>
            <a:ext cx="1" cy="116397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48282F3-429C-4890-A210-136922F55FD8}"/>
              </a:ext>
            </a:extLst>
          </p:cNvPr>
          <p:cNvCxnSpPr>
            <a:stCxn id="6" idx="2"/>
            <a:endCxn id="8" idx="0"/>
          </p:cNvCxnSpPr>
          <p:nvPr/>
        </p:nvCxnSpPr>
        <p:spPr>
          <a:xfrm>
            <a:off x="4481061" y="1860581"/>
            <a:ext cx="1" cy="107726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C68769CD-D91C-4077-9E17-94213FD3CC14}"/>
              </a:ext>
            </a:extLst>
          </p:cNvPr>
          <p:cNvSpPr txBox="1">
            <a:spLocks/>
          </p:cNvSpPr>
          <p:nvPr/>
        </p:nvSpPr>
        <p:spPr>
          <a:xfrm>
            <a:off x="1411724" y="28176"/>
            <a:ext cx="8330340" cy="5921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300" b="1" dirty="0">
                <a:solidFill>
                  <a:schemeClr val="tx1"/>
                </a:solidFill>
              </a:rPr>
              <a:t>Impact of bias correction techniques on an ensemble of seasonal discharge forecast for the Danube upstream of Vienna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081F76E-FEE1-45B8-AA16-1068C8339812}"/>
              </a:ext>
            </a:extLst>
          </p:cNvPr>
          <p:cNvSpPr/>
          <p:nvPr/>
        </p:nvSpPr>
        <p:spPr>
          <a:xfrm>
            <a:off x="2333859" y="1100958"/>
            <a:ext cx="4294403" cy="75962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de-DE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German Climate Forecast System </a:t>
            </a:r>
          </a:p>
          <a:p>
            <a:pPr algn="r"/>
            <a:r>
              <a:rPr lang="de-D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(daily, ~100km) (daily, ~6km)</a:t>
            </a:r>
            <a:endParaRPr lang="en-AT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AT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24603FD-414C-4162-8465-952BA26133FA}"/>
              </a:ext>
            </a:extLst>
          </p:cNvPr>
          <p:cNvSpPr/>
          <p:nvPr/>
        </p:nvSpPr>
        <p:spPr>
          <a:xfrm>
            <a:off x="2754124" y="2937848"/>
            <a:ext cx="3453875" cy="570915"/>
          </a:xfrm>
          <a:prstGeom prst="roundRect">
            <a:avLst/>
          </a:prstGeom>
          <a:noFill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</a:rPr>
              <a:t>Calibrated - Hydrological Model</a:t>
            </a:r>
          </a:p>
          <a:p>
            <a:pPr algn="ctr"/>
            <a:r>
              <a:rPr lang="de-DE" sz="1600" dirty="0">
                <a:solidFill>
                  <a:schemeClr val="tx1"/>
                </a:solidFill>
              </a:rPr>
              <a:t>COSERO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8CF1DB-9D67-48D0-AE5F-A11F5DB7367F}"/>
              </a:ext>
            </a:extLst>
          </p:cNvPr>
          <p:cNvSpPr/>
          <p:nvPr/>
        </p:nvSpPr>
        <p:spPr>
          <a:xfrm>
            <a:off x="2427987" y="1243508"/>
            <a:ext cx="1252187" cy="483443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dirty="0"/>
              <a:t>Downscaling (EPISODES)</a:t>
            </a:r>
            <a:endParaRPr lang="en-AT" sz="1400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F42DED78-8C6A-4F50-94BF-ABEFA93BD175}"/>
              </a:ext>
            </a:extLst>
          </p:cNvPr>
          <p:cNvSpPr/>
          <p:nvPr/>
        </p:nvSpPr>
        <p:spPr>
          <a:xfrm>
            <a:off x="159855" y="2669617"/>
            <a:ext cx="2268132" cy="111072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Reanalysis </a:t>
            </a:r>
          </a:p>
          <a:p>
            <a:pPr algn="ctr"/>
            <a:r>
              <a:rPr lang="de-DE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 data</a:t>
            </a:r>
          </a:p>
          <a:p>
            <a:pPr algn="ctr"/>
            <a:r>
              <a:rPr lang="de-DE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(daily,~6km)</a:t>
            </a:r>
            <a:endParaRPr lang="en-AT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DD65F042-9C4A-4B55-BD3B-A9BD0B9DBACA}"/>
              </a:ext>
            </a:extLst>
          </p:cNvPr>
          <p:cNvSpPr/>
          <p:nvPr/>
        </p:nvSpPr>
        <p:spPr>
          <a:xfrm>
            <a:off x="159855" y="4033522"/>
            <a:ext cx="2268132" cy="111072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Runoff </a:t>
            </a:r>
          </a:p>
          <a:p>
            <a:pPr algn="ctr"/>
            <a:r>
              <a:rPr lang="de-DE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gauges</a:t>
            </a:r>
          </a:p>
          <a:p>
            <a:pPr algn="ctr"/>
            <a:r>
              <a:rPr lang="de-DE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(daily,subbasin</a:t>
            </a:r>
            <a:r>
              <a:rPr lang="de-DE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AT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AE6518F-8CAD-4235-ACFB-503DB1DE4A26}"/>
              </a:ext>
            </a:extLst>
          </p:cNvPr>
          <p:cNvSpPr/>
          <p:nvPr/>
        </p:nvSpPr>
        <p:spPr>
          <a:xfrm>
            <a:off x="3297536" y="4933092"/>
            <a:ext cx="2367052" cy="534108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FF0000"/>
                </a:solidFill>
              </a:rPr>
              <a:t>Bias correction</a:t>
            </a:r>
            <a:endParaRPr lang="en-AT" b="1" dirty="0">
              <a:solidFill>
                <a:srgbClr val="FF0000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2D93071-3730-4339-B264-D2143FDB076F}"/>
              </a:ext>
            </a:extLst>
          </p:cNvPr>
          <p:cNvSpPr/>
          <p:nvPr/>
        </p:nvSpPr>
        <p:spPr>
          <a:xfrm>
            <a:off x="3297536" y="2071038"/>
            <a:ext cx="2367052" cy="534108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rgbClr val="FF0000"/>
                </a:solidFill>
              </a:rPr>
              <a:t>Bias correction</a:t>
            </a:r>
            <a:endParaRPr lang="en-AT" b="1" dirty="0">
              <a:solidFill>
                <a:srgbClr val="FF0000"/>
              </a:solidFill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29F9EE1-8944-4EB2-9AC9-9638D843F8AD}"/>
              </a:ext>
            </a:extLst>
          </p:cNvPr>
          <p:cNvCxnSpPr>
            <a:stCxn id="33" idx="3"/>
            <a:endCxn id="39" idx="1"/>
          </p:cNvCxnSpPr>
          <p:nvPr/>
        </p:nvCxnSpPr>
        <p:spPr>
          <a:xfrm flipV="1">
            <a:off x="2427987" y="2338092"/>
            <a:ext cx="869549" cy="886888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CDC838C-32F1-497B-B8F5-AF66AAC98C36}"/>
              </a:ext>
            </a:extLst>
          </p:cNvPr>
          <p:cNvCxnSpPr>
            <a:stCxn id="34" idx="3"/>
            <a:endCxn id="42" idx="1"/>
          </p:cNvCxnSpPr>
          <p:nvPr/>
        </p:nvCxnSpPr>
        <p:spPr>
          <a:xfrm>
            <a:off x="2427987" y="4588885"/>
            <a:ext cx="869549" cy="611261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6FA497D4-6DEE-40FE-80A6-8B501CE80D7F}"/>
              </a:ext>
            </a:extLst>
          </p:cNvPr>
          <p:cNvSpPr/>
          <p:nvPr/>
        </p:nvSpPr>
        <p:spPr>
          <a:xfrm>
            <a:off x="2575344" y="3969051"/>
            <a:ext cx="3809407" cy="72063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Ensemble seasonal discharge forecasts</a:t>
            </a: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(monthly aggregation, 6 months ahead)</a:t>
            </a:r>
          </a:p>
          <a:p>
            <a:pPr algn="ctr"/>
            <a:endParaRPr lang="en-AT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36E91154-45EF-4C6D-91BA-69263114D3C5}"/>
              </a:ext>
            </a:extLst>
          </p:cNvPr>
          <p:cNvSpPr/>
          <p:nvPr/>
        </p:nvSpPr>
        <p:spPr>
          <a:xfrm>
            <a:off x="2575343" y="5853659"/>
            <a:ext cx="3809407" cy="72063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Ensemble seasonal discharge forecasts</a:t>
            </a:r>
          </a:p>
          <a:p>
            <a:pPr algn="ctr"/>
            <a:r>
              <a:rPr lang="de-DE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(monthly aggregation, 6 months ahead)</a:t>
            </a:r>
          </a:p>
          <a:p>
            <a:pPr algn="ctr"/>
            <a:endParaRPr lang="en-AT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F738781-B12A-41EA-9EDE-B4ACA8C33EE7}"/>
              </a:ext>
            </a:extLst>
          </p:cNvPr>
          <p:cNvCxnSpPr>
            <a:stCxn id="8" idx="2"/>
            <a:endCxn id="52" idx="0"/>
          </p:cNvCxnSpPr>
          <p:nvPr/>
        </p:nvCxnSpPr>
        <p:spPr>
          <a:xfrm flipH="1">
            <a:off x="4480048" y="3508763"/>
            <a:ext cx="1014" cy="4602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BOKU HyWa (@BOKU_HyWa) | Twitter">
            <a:extLst>
              <a:ext uri="{FF2B5EF4-FFF2-40B4-BE49-F238E27FC236}">
                <a16:creationId xmlns:a16="http://schemas.microsoft.com/office/drawing/2014/main" id="{119BB6E6-5559-4BE0-8F15-A3229870A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0434" y="2209"/>
            <a:ext cx="777717" cy="83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iversität für Bodenkultur Wien – Wikipedia">
            <a:extLst>
              <a:ext uri="{FF2B5EF4-FFF2-40B4-BE49-F238E27FC236}">
                <a16:creationId xmlns:a16="http://schemas.microsoft.com/office/drawing/2014/main" id="{19D1F78E-5CB6-4839-9331-A771BB06D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7871" y="42579"/>
            <a:ext cx="777717" cy="769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EFAAF1A-5094-46BA-8D38-B983AAFF8EA0}"/>
              </a:ext>
            </a:extLst>
          </p:cNvPr>
          <p:cNvCxnSpPr>
            <a:cxnSpLocks/>
          </p:cNvCxnSpPr>
          <p:nvPr/>
        </p:nvCxnSpPr>
        <p:spPr>
          <a:xfrm>
            <a:off x="0" y="906650"/>
            <a:ext cx="1219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0" name="Picture 6" descr="European Geosciences Union">
            <a:extLst>
              <a:ext uri="{FF2B5EF4-FFF2-40B4-BE49-F238E27FC236}">
                <a16:creationId xmlns:a16="http://schemas.microsoft.com/office/drawing/2014/main" id="{58F1DAEE-1A07-4442-A616-202BAE171A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729"/>
          <a:stretch/>
        </p:blipFill>
        <p:spPr bwMode="auto">
          <a:xfrm>
            <a:off x="159855" y="68076"/>
            <a:ext cx="1006441" cy="76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C6410590-C8B6-472A-B95E-52732002DEC6}"/>
              </a:ext>
            </a:extLst>
          </p:cNvPr>
          <p:cNvSpPr txBox="1"/>
          <p:nvPr/>
        </p:nvSpPr>
        <p:spPr>
          <a:xfrm>
            <a:off x="6759435" y="4070726"/>
            <a:ext cx="5272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*Calibration:2001-2010 / *Validation: 2011-2015</a:t>
            </a:r>
            <a:endParaRPr lang="LID4096" dirty="0"/>
          </a:p>
        </p:txBody>
      </p:sp>
      <p:pic>
        <p:nvPicPr>
          <p:cNvPr id="65" name="Picture 64" descr="Map&#10;&#10;Description automatically generated">
            <a:extLst>
              <a:ext uri="{FF2B5EF4-FFF2-40B4-BE49-F238E27FC236}">
                <a16:creationId xmlns:a16="http://schemas.microsoft.com/office/drawing/2014/main" id="{F1C29B22-B620-46F2-A2C9-A513AA49A7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925" y="1001141"/>
            <a:ext cx="4294403" cy="3057357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C6553771-2C0A-407F-A34C-C2B8B5D11A69}"/>
              </a:ext>
            </a:extLst>
          </p:cNvPr>
          <p:cNvSpPr txBox="1"/>
          <p:nvPr/>
        </p:nvSpPr>
        <p:spPr>
          <a:xfrm>
            <a:off x="6759434" y="1001141"/>
            <a:ext cx="42233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Danube upstream of Vienna</a:t>
            </a:r>
            <a:endParaRPr lang="LID4096" sz="1400" b="1" dirty="0"/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21FFA168-5754-44FC-9900-39FA6DEF9A8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6284"/>
          <a:stretch/>
        </p:blipFill>
        <p:spPr>
          <a:xfrm>
            <a:off x="11151031" y="1175899"/>
            <a:ext cx="753127" cy="2496120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F23D01F8-F40E-449E-B118-B075FE62D79D}"/>
              </a:ext>
            </a:extLst>
          </p:cNvPr>
          <p:cNvSpPr txBox="1"/>
          <p:nvPr/>
        </p:nvSpPr>
        <p:spPr>
          <a:xfrm>
            <a:off x="11053837" y="957750"/>
            <a:ext cx="13515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Elevation [</a:t>
            </a:r>
            <a:r>
              <a:rPr lang="en-US" sz="1050" b="1" dirty="0" err="1"/>
              <a:t>m.a.s.l</a:t>
            </a:r>
            <a:r>
              <a:rPr lang="en-US" sz="1050" b="1" dirty="0"/>
              <a:t>]</a:t>
            </a:r>
            <a:endParaRPr lang="LID4096" sz="1050" b="1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1376CB3-9E54-4F3D-944A-89099A37AA63}"/>
              </a:ext>
            </a:extLst>
          </p:cNvPr>
          <p:cNvSpPr/>
          <p:nvPr/>
        </p:nvSpPr>
        <p:spPr>
          <a:xfrm>
            <a:off x="10556729" y="3738145"/>
            <a:ext cx="1613282" cy="32646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Area : 101.810 Km²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D187FCF-2BF1-49C4-AD6E-A4E395129C38}"/>
              </a:ext>
            </a:extLst>
          </p:cNvPr>
          <p:cNvSpPr txBox="1"/>
          <p:nvPr/>
        </p:nvSpPr>
        <p:spPr>
          <a:xfrm>
            <a:off x="6768895" y="4439921"/>
            <a:ext cx="31506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/>
              <a:t>Bias correction techniques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Scale factor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Quantile mapping  </a:t>
            </a:r>
          </a:p>
          <a:p>
            <a:r>
              <a:rPr lang="de-DE" sz="1600" dirty="0"/>
              <a:t>       (different approaches)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C3D6A99-B6B8-4B3B-B86C-0848B8004A2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3" t="18053" r="27826"/>
          <a:stretch/>
        </p:blipFill>
        <p:spPr>
          <a:xfrm>
            <a:off x="10048173" y="4773364"/>
            <a:ext cx="2011328" cy="1788167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294539A-9401-4221-B4C3-77D15F9E1930}"/>
              </a:ext>
            </a:extLst>
          </p:cNvPr>
          <p:cNvSpPr txBox="1"/>
          <p:nvPr/>
        </p:nvSpPr>
        <p:spPr>
          <a:xfrm>
            <a:off x="10415907" y="4435775"/>
            <a:ext cx="147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/>
              <a:t>Q-Q </a:t>
            </a:r>
            <a:r>
              <a:rPr lang="de-DE" sz="1000" b="1" dirty="0" err="1"/>
              <a:t>plot</a:t>
            </a:r>
            <a:r>
              <a:rPr lang="de-DE" sz="1000" b="1" dirty="0"/>
              <a:t> </a:t>
            </a:r>
            <a:r>
              <a:rPr lang="de-DE" sz="1000" b="1" dirty="0" err="1"/>
              <a:t>Temperatures</a:t>
            </a:r>
            <a:endParaRPr lang="de-DE" sz="1000" b="1" dirty="0"/>
          </a:p>
          <a:p>
            <a:r>
              <a:rPr lang="de-DE" sz="1000" b="1" dirty="0"/>
              <a:t>      Winter (SB 23)</a:t>
            </a:r>
            <a:endParaRPr lang="en-GB" sz="1000" b="1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952DB251-FEB7-4697-9E3A-5219AA8467A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79"/>
          <a:stretch/>
        </p:blipFill>
        <p:spPr>
          <a:xfrm>
            <a:off x="6759434" y="5697214"/>
            <a:ext cx="2868166" cy="1160786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7B51B26F-1BBE-49E9-87E7-177D3823F709}"/>
              </a:ext>
            </a:extLst>
          </p:cNvPr>
          <p:cNvSpPr txBox="1"/>
          <p:nvPr/>
        </p:nvSpPr>
        <p:spPr>
          <a:xfrm>
            <a:off x="7609113" y="5551240"/>
            <a:ext cx="147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/>
              <a:t>         Precitation</a:t>
            </a:r>
          </a:p>
          <a:p>
            <a:r>
              <a:rPr lang="de-DE" sz="1000" b="1" dirty="0"/>
              <a:t>      Winter (SB 23)</a:t>
            </a:r>
            <a:endParaRPr lang="en-GB" sz="1000" b="1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824A77A-01B9-4E46-B726-C6572758E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3858" y="672997"/>
            <a:ext cx="648607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ID4096" altLang="LID4096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Ignacio Martin Santos</a:t>
            </a:r>
            <a:r>
              <a:rPr kumimoji="0" lang="LID4096" altLang="LID4096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  <a:r>
              <a:rPr kumimoji="0" lang="LID4096" altLang="LID4096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Open Sans"/>
              </a:rPr>
              <a:t> </a:t>
            </a:r>
            <a:r>
              <a:rPr kumimoji="0" lang="LID4096" altLang="LID4096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Mathew Herrnegger</a:t>
            </a:r>
            <a:r>
              <a:rPr kumimoji="0" lang="LID4096" altLang="LID4096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  <a:r>
              <a:rPr kumimoji="0" lang="LID4096" altLang="LID4096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Open Sans"/>
              </a:rPr>
              <a:t> </a:t>
            </a:r>
            <a:r>
              <a:rPr kumimoji="0" lang="LID4096" altLang="LID4096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Hubert Holzmann</a:t>
            </a:r>
            <a:r>
              <a:rPr kumimoji="0" lang="LID4096" altLang="LID4096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de-DE" altLang="LID4096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(ignacio.martin-santos@boku.ac.at)</a:t>
            </a:r>
            <a:endParaRPr kumimoji="0" lang="LID4096" altLang="LID4096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7449256-A32A-4677-9386-843A348063F1}"/>
              </a:ext>
            </a:extLst>
          </p:cNvPr>
          <p:cNvCxnSpPr/>
          <p:nvPr/>
        </p:nvCxnSpPr>
        <p:spPr>
          <a:xfrm>
            <a:off x="9448800" y="6205407"/>
            <a:ext cx="2932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5F01B4-4061-419E-96E6-0D77B0F27F1D}"/>
              </a:ext>
            </a:extLst>
          </p:cNvPr>
          <p:cNvCxnSpPr/>
          <p:nvPr/>
        </p:nvCxnSpPr>
        <p:spPr>
          <a:xfrm>
            <a:off x="9448800" y="6312042"/>
            <a:ext cx="29326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D6E11D0-569F-442B-AD2F-3C079D426B3E}"/>
              </a:ext>
            </a:extLst>
          </p:cNvPr>
          <p:cNvCxnSpPr/>
          <p:nvPr/>
        </p:nvCxnSpPr>
        <p:spPr>
          <a:xfrm>
            <a:off x="9458765" y="6418677"/>
            <a:ext cx="29326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B22F3E4-C12A-4494-98AD-E1C6B3B6C049}"/>
              </a:ext>
            </a:extLst>
          </p:cNvPr>
          <p:cNvSpPr txBox="1"/>
          <p:nvPr/>
        </p:nvSpPr>
        <p:spPr>
          <a:xfrm>
            <a:off x="9709293" y="6065821"/>
            <a:ext cx="420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SF 1</a:t>
            </a:r>
            <a:endParaRPr lang="LID4096" sz="10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182E382-ABBC-44EB-B45B-FC0C5853EFC8}"/>
              </a:ext>
            </a:extLst>
          </p:cNvPr>
          <p:cNvSpPr txBox="1"/>
          <p:nvPr/>
        </p:nvSpPr>
        <p:spPr>
          <a:xfrm>
            <a:off x="9709293" y="6188931"/>
            <a:ext cx="420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SF 2</a:t>
            </a:r>
            <a:endParaRPr lang="LID4096" sz="10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40FC111-FF64-4F89-BB8D-CBC395BF7F67}"/>
              </a:ext>
            </a:extLst>
          </p:cNvPr>
          <p:cNvSpPr txBox="1"/>
          <p:nvPr/>
        </p:nvSpPr>
        <p:spPr>
          <a:xfrm>
            <a:off x="9709293" y="6312041"/>
            <a:ext cx="4205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OBS</a:t>
            </a:r>
            <a:endParaRPr lang="LID4096" sz="1000" dirty="0"/>
          </a:p>
        </p:txBody>
      </p:sp>
    </p:spTree>
    <p:extLst>
      <p:ext uri="{BB962C8B-B14F-4D97-AF65-F5344CB8AC3E}">
        <p14:creationId xmlns:p14="http://schemas.microsoft.com/office/powerpoint/2010/main" val="310430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2308">
        <p:fade/>
      </p:transition>
    </mc:Choice>
    <mc:Fallback xmlns="">
      <p:transition spd="med" advTm="42308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167</Words>
  <Application>Microsoft Office PowerPoint</Application>
  <PresentationFormat>Widescreen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Ignacio Martin</dc:creator>
  <cp:lastModifiedBy>Ignacio Martin</cp:lastModifiedBy>
  <cp:revision>6</cp:revision>
  <dcterms:created xsi:type="dcterms:W3CDTF">2021-04-25T22:02:35Z</dcterms:created>
  <dcterms:modified xsi:type="dcterms:W3CDTF">2021-04-25T23:41:48Z</dcterms:modified>
</cp:coreProperties>
</file>