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24"/>
  </p:notesMasterIdLst>
  <p:sldIdLst>
    <p:sldId id="278" r:id="rId4"/>
    <p:sldId id="261" r:id="rId5"/>
    <p:sldId id="262" r:id="rId6"/>
    <p:sldId id="280" r:id="rId7"/>
    <p:sldId id="279" r:id="rId8"/>
    <p:sldId id="263" r:id="rId9"/>
    <p:sldId id="28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4" r:id="rId19"/>
    <p:sldId id="272" r:id="rId20"/>
    <p:sldId id="283" r:id="rId21"/>
    <p:sldId id="273" r:id="rId22"/>
    <p:sldId id="282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C285A"/>
    <a:srgbClr val="43A4AD"/>
    <a:srgbClr val="CAE6EE"/>
    <a:srgbClr val="93CDDD"/>
    <a:srgbClr val="000000"/>
    <a:srgbClr val="FBBCAF"/>
    <a:srgbClr val="576885"/>
    <a:srgbClr val="DF462D"/>
    <a:srgbClr val="F6745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>
        <p:scale>
          <a:sx n="90" d="100"/>
          <a:sy n="90" d="100"/>
        </p:scale>
        <p:origin x="-123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874D8D-5252-45F0-A38B-6D6B0CC8039C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1CB20-04A7-4433-B6D2-23A11589AC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2224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1CB20-04A7-4433-B6D2-23A11589AC4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5459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88880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3700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3577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214836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87939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20436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87864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67752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95439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0110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129044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304800" y="6356349"/>
            <a:ext cx="2133600" cy="365125"/>
          </a:xfrm>
        </p:spPr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51283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4787" y="6308725"/>
            <a:ext cx="2133600" cy="365125"/>
          </a:xfrm>
        </p:spPr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648475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484209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10630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17546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7249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507736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62252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51795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23063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54962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65000" t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06551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65000" t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-900608" y="50131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4314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C2E9D-08EA-4865-B627-91FC4B5A6E4F}" type="datetimeFigureOut">
              <a:rPr lang="pl-PL" smtClean="0"/>
              <a:pPr/>
              <a:t>27.04.2021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7394F-EF81-4DE3-B955-C17326BDBA3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6.xml"/><Relationship Id="rId7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.png"/><Relationship Id="rId5" Type="http://schemas.openxmlformats.org/officeDocument/2006/relationships/slide" Target="slide13.xml"/><Relationship Id="rId4" Type="http://schemas.openxmlformats.org/officeDocument/2006/relationships/slide" Target="slide11.xml"/><Relationship Id="rId9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7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6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19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5.xml"/><Relationship Id="rId4" Type="http://schemas.openxmlformats.org/officeDocument/2006/relationships/slide" Target="slide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>
            <a:extLst>
              <a:ext uri="{FF2B5EF4-FFF2-40B4-BE49-F238E27FC236}">
                <a16:creationId xmlns:a16="http://schemas.microsoft.com/office/drawing/2014/main" xmlns="" id="{DEDA9A95-36FB-4AF9-8DE5-703FCEB5EEEA}"/>
              </a:ext>
            </a:extLst>
          </p:cNvPr>
          <p:cNvSpPr txBox="1"/>
          <p:nvPr/>
        </p:nvSpPr>
        <p:spPr>
          <a:xfrm>
            <a:off x="4644008" y="4509120"/>
            <a:ext cx="4128117" cy="1464231"/>
          </a:xfrm>
          <a:prstGeom prst="roundRect">
            <a:avLst/>
          </a:prstGeom>
          <a:noFill/>
          <a:ln>
            <a:solidFill>
              <a:srgbClr val="576885"/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0C285A"/>
                </a:solidFill>
              </a:rPr>
              <a:t>INFO</a:t>
            </a:r>
            <a:r>
              <a:rPr lang="en-US" sz="1600" b="1" dirty="0" smtClean="0">
                <a:solidFill>
                  <a:srgbClr val="0C285A"/>
                </a:solidFill>
              </a:rPr>
              <a:t>:</a:t>
            </a:r>
            <a:endParaRPr lang="en-US" sz="1600" b="1" dirty="0">
              <a:solidFill>
                <a:srgbClr val="0C285A"/>
              </a:solidFill>
            </a:endParaRPr>
          </a:p>
          <a:p>
            <a:pPr marL="285750" indent="-285750">
              <a:buClr>
                <a:srgbClr val="900A0A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C285A"/>
                </a:solidFill>
              </a:rPr>
              <a:t>Click on the</a:t>
            </a:r>
            <a:r>
              <a:rPr lang="pl-PL" sz="1600" dirty="0">
                <a:solidFill>
                  <a:srgbClr val="0C285A"/>
                </a:solidFill>
              </a:rPr>
              <a:t> </a:t>
            </a:r>
            <a:r>
              <a:rPr lang="en-US" sz="1600" dirty="0">
                <a:solidFill>
                  <a:srgbClr val="0C285A"/>
                </a:solidFill>
              </a:rPr>
              <a:t>pictures to enlarge them,</a:t>
            </a:r>
            <a:endParaRPr lang="pl-PL" sz="1600" dirty="0">
              <a:solidFill>
                <a:srgbClr val="0C285A"/>
              </a:solidFill>
            </a:endParaRPr>
          </a:p>
          <a:p>
            <a:pPr marL="285750" indent="-285750">
              <a:buClr>
                <a:srgbClr val="900A0A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C285A"/>
                </a:solidFill>
              </a:rPr>
              <a:t>Click buttons for more information</a:t>
            </a:r>
            <a:r>
              <a:rPr lang="pl-PL" sz="1600" dirty="0">
                <a:solidFill>
                  <a:srgbClr val="0C285A"/>
                </a:solidFill>
              </a:rPr>
              <a:t>,</a:t>
            </a:r>
            <a:endParaRPr lang="en-US" sz="1600" dirty="0">
              <a:solidFill>
                <a:srgbClr val="0C285A"/>
              </a:solidFill>
            </a:endParaRPr>
          </a:p>
          <a:p>
            <a:pPr marL="285750" indent="-285750">
              <a:buClr>
                <a:srgbClr val="900A0A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C285A"/>
                </a:solidFill>
              </a:rPr>
              <a:t>Click on         to go back to the menu section</a:t>
            </a:r>
            <a:r>
              <a:rPr lang="pl-PL" sz="1600" dirty="0">
                <a:solidFill>
                  <a:srgbClr val="0C285A"/>
                </a:solidFill>
              </a:rPr>
              <a:t>.</a:t>
            </a:r>
            <a:endParaRPr lang="en-US" sz="1600" dirty="0">
              <a:solidFill>
                <a:srgbClr val="0C285A"/>
              </a:solidFill>
            </a:endParaRPr>
          </a:p>
        </p:txBody>
      </p:sp>
      <p:sp>
        <p:nvSpPr>
          <p:cNvPr id="8" name="Prostokąt zaokrąglony 7">
            <a:hlinkClick r:id="rId2" action="ppaction://hlinksldjump"/>
            <a:extLst>
              <a:ext uri="{FF2B5EF4-FFF2-40B4-BE49-F238E27FC236}">
                <a16:creationId xmlns:a16="http://schemas.microsoft.com/office/drawing/2014/main" xmlns="" id="{296CAE14-ABFE-40EE-BC65-FCE1EB1F3F04}"/>
              </a:ext>
            </a:extLst>
          </p:cNvPr>
          <p:cNvSpPr/>
          <p:nvPr/>
        </p:nvSpPr>
        <p:spPr>
          <a:xfrm>
            <a:off x="323528" y="3789040"/>
            <a:ext cx="1800200" cy="900000"/>
          </a:xfrm>
          <a:prstGeom prst="round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</a:t>
            </a:r>
            <a:endParaRPr lang="pl-PL" sz="2400" b="1" dirty="0">
              <a:ln w="12700">
                <a:solidFill>
                  <a:srgbClr val="0C285A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Prostokąt zaokrąglony 8">
            <a:hlinkClick r:id="rId3" action="ppaction://hlinksldjump"/>
            <a:extLst>
              <a:ext uri="{FF2B5EF4-FFF2-40B4-BE49-F238E27FC236}">
                <a16:creationId xmlns:a16="http://schemas.microsoft.com/office/drawing/2014/main" xmlns="" id="{648521D5-8DDB-468C-A786-6F8DB4888AAE}"/>
              </a:ext>
            </a:extLst>
          </p:cNvPr>
          <p:cNvSpPr/>
          <p:nvPr/>
        </p:nvSpPr>
        <p:spPr>
          <a:xfrm>
            <a:off x="2339752" y="3789040"/>
            <a:ext cx="1800000" cy="90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</a:t>
            </a:r>
            <a:endParaRPr lang="pl-PL" sz="2400" b="1" dirty="0">
              <a:ln w="10160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Prostokąt zaokrąglony 9">
            <a:hlinkClick r:id="rId4" action="ppaction://hlinksldjump"/>
            <a:extLst>
              <a:ext uri="{FF2B5EF4-FFF2-40B4-BE49-F238E27FC236}">
                <a16:creationId xmlns:a16="http://schemas.microsoft.com/office/drawing/2014/main" xmlns="" id="{E91E8B92-832F-4E03-BB24-6336F48124E7}"/>
              </a:ext>
            </a:extLst>
          </p:cNvPr>
          <p:cNvSpPr/>
          <p:nvPr/>
        </p:nvSpPr>
        <p:spPr>
          <a:xfrm>
            <a:off x="323527" y="4941168"/>
            <a:ext cx="1800000" cy="900000"/>
          </a:xfrm>
          <a:prstGeom prst="roundRect">
            <a:avLst/>
          </a:prstGeom>
          <a:solidFill>
            <a:srgbClr val="FBBCAF"/>
          </a:solidFill>
          <a:ln>
            <a:solidFill>
              <a:srgbClr val="0C285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ln w="10160">
                  <a:solidFill>
                    <a:srgbClr val="0C285A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METHODS</a:t>
            </a:r>
          </a:p>
        </p:txBody>
      </p:sp>
      <p:sp>
        <p:nvSpPr>
          <p:cNvPr id="11" name="Prostokąt zaokrąglony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9B9EB6A1-F3B8-49EA-9B87-B0760EAB8046}"/>
              </a:ext>
            </a:extLst>
          </p:cNvPr>
          <p:cNvSpPr/>
          <p:nvPr/>
        </p:nvSpPr>
        <p:spPr>
          <a:xfrm>
            <a:off x="2339752" y="4941168"/>
            <a:ext cx="1800000" cy="90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ln w="10160">
                  <a:solidFill>
                    <a:srgbClr val="0C285A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RESULTS</a:t>
            </a:r>
          </a:p>
        </p:txBody>
      </p:sp>
      <p:sp>
        <p:nvSpPr>
          <p:cNvPr id="12" name="Tytuł 1">
            <a:extLst>
              <a:ext uri="{FF2B5EF4-FFF2-40B4-BE49-F238E27FC236}">
                <a16:creationId xmlns:a16="http://schemas.microsoft.com/office/drawing/2014/main" xmlns="" id="{4799D1B6-7097-4E00-B60C-69DC77CFED23}"/>
              </a:ext>
            </a:extLst>
          </p:cNvPr>
          <p:cNvSpPr txBox="1">
            <a:spLocks/>
          </p:cNvSpPr>
          <p:nvPr/>
        </p:nvSpPr>
        <p:spPr>
          <a:xfrm>
            <a:off x="0" y="1844824"/>
            <a:ext cx="9144000" cy="161313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Satellite Radar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Interferometry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on corner reflectors </a:t>
            </a: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 the area of mining region in Poland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3" name="Podtytuł 2">
            <a:extLst>
              <a:ext uri="{FF2B5EF4-FFF2-40B4-BE49-F238E27FC236}">
                <a16:creationId xmlns:a16="http://schemas.microsoft.com/office/drawing/2014/main" xmlns="" id="{A669935C-FCD4-4481-B506-A2F9C65520BA}"/>
              </a:ext>
            </a:extLst>
          </p:cNvPr>
          <p:cNvSpPr txBox="1">
            <a:spLocks/>
          </p:cNvSpPr>
          <p:nvPr/>
        </p:nvSpPr>
        <p:spPr>
          <a:xfrm>
            <a:off x="107505" y="3000075"/>
            <a:ext cx="9036496" cy="644949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b="1" i="0" u="sng" strike="noStrike" kern="1200" cap="none" spc="0" normalizeH="0" baseline="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Natalia Wielgocka</a:t>
            </a:r>
            <a:r>
              <a:rPr kumimoji="0" lang="pl-PL" b="1" i="0" u="sng" strike="noStrike" kern="1200" cap="none" spc="0" normalizeH="0" baseline="3000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Kamila Pawluszek-Filipiak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Damian Tondaś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Andrzej Borkowski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576885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 </a:t>
            </a:r>
            <a:r>
              <a:rPr kumimoji="0" lang="pl-PL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kumimoji="0" lang="pl-PL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srgbClr val="43A4A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4572000" y="335699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pl-PL" sz="1600" i="1" baseline="30000" dirty="0" smtClean="0">
                <a:solidFill>
                  <a:srgbClr val="576885"/>
                </a:solidFill>
                <a:latin typeface="Arial" panose="020B0604020202020204" pitchFamily="34" charset="0"/>
              </a:rPr>
              <a:t>1</a:t>
            </a:r>
            <a:r>
              <a:rPr lang="en-US" sz="1600" i="1" dirty="0" err="1" smtClean="0">
                <a:solidFill>
                  <a:srgbClr val="576885"/>
                </a:solidFill>
                <a:latin typeface="Arial" panose="020B0604020202020204" pitchFamily="34" charset="0"/>
              </a:rPr>
              <a:t>Wrocław</a:t>
            </a:r>
            <a:r>
              <a:rPr lang="en-US" sz="1600" i="1" dirty="0" smtClean="0">
                <a:solidFill>
                  <a:srgbClr val="576885"/>
                </a:solidFill>
                <a:latin typeface="Arial" panose="020B0604020202020204" pitchFamily="34" charset="0"/>
              </a:rPr>
              <a:t> University of Environmental </a:t>
            </a:r>
            <a:endParaRPr lang="pl-PL" sz="1600" i="1" dirty="0" smtClean="0">
              <a:solidFill>
                <a:srgbClr val="576885"/>
              </a:solidFill>
              <a:latin typeface="Arial" panose="020B0604020202020204" pitchFamily="34" charset="0"/>
            </a:endParaRPr>
          </a:p>
          <a:p>
            <a:pPr algn="r"/>
            <a:r>
              <a:rPr lang="en-US" sz="1600" i="1" dirty="0" smtClean="0">
                <a:solidFill>
                  <a:srgbClr val="576885"/>
                </a:solidFill>
                <a:latin typeface="Arial" panose="020B0604020202020204" pitchFamily="34" charset="0"/>
              </a:rPr>
              <a:t>and Life Sciences</a:t>
            </a:r>
            <a:endParaRPr lang="pl-PL" sz="1600" i="1" dirty="0">
              <a:solidFill>
                <a:srgbClr val="576885"/>
              </a:solidFill>
            </a:endParaRPr>
          </a:p>
        </p:txBody>
      </p:sp>
      <p:pic>
        <p:nvPicPr>
          <p:cNvPr id="1026" name="Picture 2" descr="E:\InSAR\dokumenty_EPOS\logo_EN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0"/>
            <a:ext cx="9144001" cy="1651001"/>
          </a:xfrm>
          <a:prstGeom prst="rect">
            <a:avLst/>
          </a:prstGeom>
          <a:noFill/>
        </p:spPr>
      </p:pic>
      <p:pic>
        <p:nvPicPr>
          <p:cNvPr id="1027" name="Picture 3" descr="E:\InSAR\dokumenty_EPOS\dol_E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093296"/>
            <a:ext cx="5940152" cy="626371"/>
          </a:xfrm>
          <a:prstGeom prst="rect">
            <a:avLst/>
          </a:prstGeom>
          <a:noFill/>
        </p:spPr>
      </p:pic>
      <p:pic>
        <p:nvPicPr>
          <p:cNvPr id="16" name="Picture 3" descr="E:\InSAR\dokumenty_EPOS\upwr-logotyp-en-poziomy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6165304"/>
            <a:ext cx="2659479" cy="581831"/>
          </a:xfrm>
          <a:prstGeom prst="rect">
            <a:avLst/>
          </a:prstGeom>
          <a:noFill/>
        </p:spPr>
      </p:pic>
      <p:sp>
        <p:nvSpPr>
          <p:cNvPr id="17" name="Strzałka: zawracanie 5">
            <a:hlinkClick r:id="rId9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5796136" y="5373216"/>
            <a:ext cx="288032" cy="216024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33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OVERVIEW</a:t>
            </a:r>
            <a:endParaRPr lang="pl-PL" sz="2800" b="1" dirty="0">
              <a:ln w="12700">
                <a:solidFill>
                  <a:srgbClr val="0C285A"/>
                </a:solidFill>
                <a:prstDash val="solid"/>
              </a:ln>
            </a:endParaRPr>
          </a:p>
        </p:txBody>
      </p:sp>
      <p:sp>
        <p:nvSpPr>
          <p:cNvPr id="8" name="Prostokąt: zaokrąglone rogi 7">
            <a:hlinkClick r:id="rId3" action="ppaction://hlinksldjump"/>
            <a:extLst>
              <a:ext uri="{FF2B5EF4-FFF2-40B4-BE49-F238E27FC236}">
                <a16:creationId xmlns:a16="http://schemas.microsoft.com/office/drawing/2014/main" xmlns="" id="{FA8BAA83-96C9-47DD-95E9-78891BEDA52C}"/>
              </a:ext>
            </a:extLst>
          </p:cNvPr>
          <p:cNvSpPr/>
          <p:nvPr/>
        </p:nvSpPr>
        <p:spPr>
          <a:xfrm>
            <a:off x="2195736" y="6093296"/>
            <a:ext cx="1800200" cy="540000"/>
          </a:xfrm>
          <a:prstGeom prst="round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Study area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305780" y="298002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en-US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pl-PL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OTIVATION</a:t>
            </a:r>
            <a:endParaRPr lang="en-US" sz="3600" b="1" dirty="0" smtClean="0">
              <a:solidFill>
                <a:srgbClr val="DF46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Prostokąt: zaokrąglone rogi 7">
            <a:hlinkClick r:id="rId4" action="ppaction://hlinksldjump"/>
            <a:extLst>
              <a:ext uri="{FF2B5EF4-FFF2-40B4-BE49-F238E27FC236}">
                <a16:creationId xmlns:a16="http://schemas.microsoft.com/office/drawing/2014/main" xmlns="" id="{FA8BAA83-96C9-47DD-95E9-78891BEDA52C}"/>
              </a:ext>
            </a:extLst>
          </p:cNvPr>
          <p:cNvSpPr/>
          <p:nvPr/>
        </p:nvSpPr>
        <p:spPr>
          <a:xfrm>
            <a:off x="4139952" y="6093296"/>
            <a:ext cx="1800200" cy="540000"/>
          </a:xfrm>
          <a:prstGeom prst="round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EPOS-PL</a:t>
            </a:r>
            <a:r>
              <a:rPr lang="pl-PL" sz="24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</a:t>
            </a:r>
            <a:endParaRPr lang="en-US" sz="2400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Prostokąt zaokrąglony 16"/>
          <p:cNvSpPr/>
          <p:nvPr/>
        </p:nvSpPr>
        <p:spPr>
          <a:xfrm>
            <a:off x="786586" y="4108708"/>
            <a:ext cx="7272808" cy="1328023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dirty="0" smtClean="0"/>
              <a:t>Evaluation of </a:t>
            </a:r>
            <a:r>
              <a:rPr lang="pl-PL" dirty="0" err="1" smtClean="0"/>
              <a:t>two</a:t>
            </a:r>
            <a:r>
              <a:rPr lang="pl-PL" dirty="0" smtClean="0"/>
              <a:t> </a:t>
            </a:r>
            <a:r>
              <a:rPr lang="pl-PL" dirty="0" err="1" smtClean="0"/>
              <a:t>Synthetic</a:t>
            </a:r>
            <a:r>
              <a:rPr lang="pl-PL" dirty="0" smtClean="0"/>
              <a:t> </a:t>
            </a:r>
            <a:r>
              <a:rPr lang="pl-PL" dirty="0" err="1" smtClean="0"/>
              <a:t>Aperture</a:t>
            </a:r>
            <a:r>
              <a:rPr lang="pl-PL" dirty="0" smtClean="0"/>
              <a:t> Radar (SAR) </a:t>
            </a:r>
            <a:r>
              <a:rPr lang="pl-PL" dirty="0" err="1" smtClean="0"/>
              <a:t>technique</a:t>
            </a:r>
            <a:r>
              <a:rPr lang="en-US" dirty="0" smtClean="0"/>
              <a:t>s</a:t>
            </a:r>
            <a:r>
              <a:rPr lang="pl-PL" dirty="0" smtClean="0"/>
              <a:t> (DInSAR and PSInSAR) in monitoring </a:t>
            </a:r>
            <a:r>
              <a:rPr lang="pl-PL" dirty="0" err="1" smtClean="0"/>
              <a:t>mining-induced</a:t>
            </a:r>
            <a:r>
              <a:rPr lang="pl-PL" dirty="0" smtClean="0"/>
              <a:t> </a:t>
            </a:r>
            <a:r>
              <a:rPr lang="pl-PL" dirty="0" err="1" smtClean="0"/>
              <a:t>deformation</a:t>
            </a:r>
            <a:r>
              <a:rPr lang="pl-PL" dirty="0"/>
              <a:t>,</a:t>
            </a:r>
            <a:endParaRPr lang="pl-PL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/>
              <a:t>Installation of Corner Reflectors in the area</a:t>
            </a:r>
            <a:r>
              <a:rPr lang="pl-PL" dirty="0"/>
              <a:t> of </a:t>
            </a:r>
            <a:r>
              <a:rPr lang="pl-PL" dirty="0" err="1" smtClean="0"/>
              <a:t>mining</a:t>
            </a:r>
            <a:r>
              <a:rPr lang="pl-PL" dirty="0" smtClean="0"/>
              <a:t> d</a:t>
            </a:r>
            <a:r>
              <a:rPr lang="en-US" dirty="0" err="1" smtClean="0"/>
              <a:t>eformations</a:t>
            </a:r>
            <a:r>
              <a:rPr lang="pl-PL" dirty="0" smtClean="0"/>
              <a:t>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dirty="0" err="1" smtClean="0"/>
              <a:t>Assessment</a:t>
            </a:r>
            <a:r>
              <a:rPr lang="pl-PL" dirty="0" smtClean="0"/>
              <a:t> of </a:t>
            </a:r>
            <a:r>
              <a:rPr lang="en-US" dirty="0" smtClean="0"/>
              <a:t>advantages and </a:t>
            </a:r>
            <a:r>
              <a:rPr lang="pl-PL" dirty="0" err="1" smtClean="0"/>
              <a:t>limitations</a:t>
            </a:r>
            <a:r>
              <a:rPr lang="en-US" dirty="0" smtClean="0"/>
              <a:t> of both techniques</a:t>
            </a:r>
            <a:r>
              <a:rPr lang="pl-PL" dirty="0" smtClean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708373" y="244354"/>
            <a:ext cx="3456384" cy="1753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hp\AppData\Local\Microsoft\Windows\INetCache\IE\O8J6JYUP\Red-Minus-PNG-Fil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6" y="2157324"/>
            <a:ext cx="648072" cy="798592"/>
          </a:xfrm>
          <a:prstGeom prst="rect">
            <a:avLst/>
          </a:prstGeom>
          <a:noFill/>
        </p:spPr>
      </p:pic>
      <p:sp>
        <p:nvSpPr>
          <p:cNvPr id="12" name="Prostokąt 11"/>
          <p:cNvSpPr/>
          <p:nvPr/>
        </p:nvSpPr>
        <p:spPr>
          <a:xfrm>
            <a:off x="1124710" y="2301340"/>
            <a:ext cx="18615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l-PL" i="1" dirty="0" smtClean="0"/>
              <a:t>high </a:t>
            </a:r>
            <a:r>
              <a:rPr lang="pl-PL" i="1" dirty="0" err="1" smtClean="0"/>
              <a:t>deformation</a:t>
            </a:r>
            <a:r>
              <a:rPr lang="pl-PL" i="1" dirty="0" smtClean="0"/>
              <a:t> </a:t>
            </a:r>
          </a:p>
          <a:p>
            <a:pPr algn="just"/>
            <a:r>
              <a:rPr lang="pl-PL" i="1" dirty="0" smtClean="0"/>
              <a:t>gradient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6453302" y="2229332"/>
            <a:ext cx="2094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i="1" dirty="0" err="1" smtClean="0"/>
              <a:t>non-linear</a:t>
            </a:r>
            <a:r>
              <a:rPr lang="pl-PL" i="1" dirty="0" smtClean="0"/>
              <a:t> </a:t>
            </a:r>
          </a:p>
          <a:p>
            <a:r>
              <a:rPr lang="pl-PL" i="1" dirty="0" err="1" smtClean="0"/>
              <a:t>deformation</a:t>
            </a:r>
            <a:r>
              <a:rPr lang="pl-PL" i="1" dirty="0" smtClean="0"/>
              <a:t> </a:t>
            </a:r>
            <a:r>
              <a:rPr lang="pl-PL" i="1" dirty="0" err="1" smtClean="0"/>
              <a:t>pattern</a:t>
            </a:r>
            <a:endParaRPr lang="pl-PL" i="1" dirty="0"/>
          </a:p>
        </p:txBody>
      </p:sp>
      <p:pic>
        <p:nvPicPr>
          <p:cNvPr id="16" name="Picture 3" descr="C:\Users\hp\AppData\Local\Microsoft\Windows\INetCache\IE\O8J6JYUP\Red-Minus-PNG-Fil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77238" y="2157324"/>
            <a:ext cx="648072" cy="798592"/>
          </a:xfrm>
          <a:prstGeom prst="rect">
            <a:avLst/>
          </a:prstGeom>
          <a:noFill/>
        </p:spPr>
      </p:pic>
      <p:sp>
        <p:nvSpPr>
          <p:cNvPr id="18" name="Prostokąt 17"/>
          <p:cNvSpPr/>
          <p:nvPr/>
        </p:nvSpPr>
        <p:spPr>
          <a:xfrm>
            <a:off x="3789006" y="2373348"/>
            <a:ext cx="1836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i="1" dirty="0" err="1" smtClean="0"/>
              <a:t>loss</a:t>
            </a:r>
            <a:r>
              <a:rPr lang="pl-PL" i="1" dirty="0" smtClean="0"/>
              <a:t> of </a:t>
            </a:r>
            <a:r>
              <a:rPr lang="pl-PL" i="1" dirty="0" err="1" smtClean="0"/>
              <a:t>coherence</a:t>
            </a:r>
            <a:endParaRPr lang="pl-PL" i="1" dirty="0"/>
          </a:p>
        </p:txBody>
      </p:sp>
      <p:pic>
        <p:nvPicPr>
          <p:cNvPr id="19" name="Picture 3" descr="C:\Users\hp\AppData\Local\Microsoft\Windows\INetCache\IE\O8J6JYUP\Red-Minus-PNG-Fil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2942" y="2157324"/>
            <a:ext cx="648072" cy="798592"/>
          </a:xfrm>
          <a:prstGeom prst="rect">
            <a:avLst/>
          </a:prstGeom>
          <a:noFill/>
        </p:spPr>
      </p:pic>
      <p:sp>
        <p:nvSpPr>
          <p:cNvPr id="21" name="Prostokąt 20"/>
          <p:cNvSpPr/>
          <p:nvPr/>
        </p:nvSpPr>
        <p:spPr>
          <a:xfrm>
            <a:off x="7500480" y="1904425"/>
            <a:ext cx="163859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900" i="1" dirty="0" smtClean="0"/>
              <a:t>https://www.istockphoto.com/</a:t>
            </a:r>
            <a:endParaRPr lang="pl-PL" sz="900" i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75877" y="3091687"/>
            <a:ext cx="1727607" cy="9872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852293" y="3543877"/>
            <a:ext cx="241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GOALS: </a:t>
            </a:r>
            <a:endPara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66784" y="1615253"/>
            <a:ext cx="48877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CHALLENGES OF UNDERGROUND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MINING DEFORMATION MONITORING</a:t>
            </a:r>
            <a:r>
              <a:rPr lang="pl-P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xmlns="" val="98697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STUDY AREA</a:t>
            </a:r>
            <a:endParaRPr lang="pl-PL" sz="2800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Prostokąt zaokrąglony 11">
            <a:hlinkClick r:id="rId2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275856" y="6021288"/>
            <a:ext cx="1800000" cy="540000"/>
          </a:xfrm>
          <a:prstGeom prst="round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OVERVIEW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67544" y="260648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Rydułtowy </a:t>
            </a:r>
            <a:r>
              <a:rPr lang="pl-PL" sz="3600" b="1" dirty="0" err="1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</a:t>
            </a:r>
            <a:endParaRPr lang="en-US" sz="3600" b="1" dirty="0" smtClean="0">
              <a:solidFill>
                <a:srgbClr val="DF46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Strzałka: zawracanie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8" name="Prostokąt zaokrąglony 17"/>
          <p:cNvSpPr/>
          <p:nvPr/>
        </p:nvSpPr>
        <p:spPr>
          <a:xfrm>
            <a:off x="827584" y="5229200"/>
            <a:ext cx="2232248" cy="715089"/>
          </a:xfrm>
          <a:prstGeom prst="roundRect">
            <a:avLst/>
          </a:prstGeom>
          <a:ln w="12700"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None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pictures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/>
          </a:p>
        </p:txBody>
      </p:sp>
      <p:pic>
        <p:nvPicPr>
          <p:cNvPr id="3075" name="Picture 3" descr="G:\Mój dysk\dane\rydultowy_egu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 r="4132" b="30478"/>
          <a:stretch>
            <a:fillRect/>
          </a:stretch>
        </p:blipFill>
        <p:spPr bwMode="auto">
          <a:xfrm>
            <a:off x="3076292" y="2859143"/>
            <a:ext cx="5360466" cy="2748697"/>
          </a:xfrm>
          <a:prstGeom prst="rect">
            <a:avLst/>
          </a:prstGeom>
          <a:noFill/>
        </p:spPr>
      </p:pic>
      <p:sp>
        <p:nvSpPr>
          <p:cNvPr id="20" name="Prostokąt zaokrąglony 19"/>
          <p:cNvSpPr/>
          <p:nvPr/>
        </p:nvSpPr>
        <p:spPr>
          <a:xfrm>
            <a:off x="755576" y="841449"/>
            <a:ext cx="8064896" cy="1940957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dirty="0" smtClean="0"/>
              <a:t>The </a:t>
            </a:r>
            <a:r>
              <a:rPr lang="en-GB" dirty="0" err="1" smtClean="0"/>
              <a:t>Rydułtowy</a:t>
            </a:r>
            <a:r>
              <a:rPr lang="en-GB" dirty="0" smtClean="0"/>
              <a:t> mine is the oldest active mining plant in</a:t>
            </a:r>
            <a:r>
              <a:rPr lang="pl-PL" dirty="0" smtClean="0"/>
              <a:t> </a:t>
            </a:r>
            <a:r>
              <a:rPr lang="en-GB" dirty="0" smtClean="0"/>
              <a:t>Upper Silesia Coal Basin (USCB)</a:t>
            </a:r>
            <a:r>
              <a:rPr lang="pl-PL" dirty="0"/>
              <a:t>,</a:t>
            </a:r>
            <a:endParaRPr lang="pl-PL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dirty="0"/>
              <a:t>I</a:t>
            </a:r>
            <a:r>
              <a:rPr lang="en-US" dirty="0" smtClean="0"/>
              <a:t>s</a:t>
            </a:r>
            <a:r>
              <a:rPr lang="pl-PL" dirty="0" smtClean="0"/>
              <a:t> </a:t>
            </a:r>
            <a:r>
              <a:rPr lang="en-GB" dirty="0" smtClean="0"/>
              <a:t>one of the largest hard coal mining areas in Europe</a:t>
            </a:r>
            <a:r>
              <a:rPr lang="pl-PL" dirty="0"/>
              <a:t>,</a:t>
            </a:r>
            <a:endParaRPr lang="pl-PL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dirty="0" err="1" smtClean="0"/>
              <a:t>Located</a:t>
            </a:r>
            <a:r>
              <a:rPr lang="pl-PL" dirty="0" smtClean="0"/>
              <a:t> in </a:t>
            </a:r>
            <a:r>
              <a:rPr lang="pl-PL" dirty="0" err="1" smtClean="0"/>
              <a:t>southwester</a:t>
            </a:r>
            <a:r>
              <a:rPr lang="pl-PL" dirty="0" smtClean="0"/>
              <a:t> part of USCB and </a:t>
            </a:r>
            <a:r>
              <a:rPr lang="en-GB" dirty="0" smtClean="0"/>
              <a:t>covers around 46 km</a:t>
            </a:r>
            <a:r>
              <a:rPr lang="en-GB" baseline="30000" dirty="0" smtClean="0"/>
              <a:t>2</a:t>
            </a:r>
            <a:r>
              <a:rPr lang="pl-PL" dirty="0"/>
              <a:t>,</a:t>
            </a:r>
            <a:endParaRPr lang="pl-PL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dirty="0" smtClean="0"/>
              <a:t>The beginning of the excavation is dated back in 1792</a:t>
            </a:r>
            <a:r>
              <a:rPr lang="pl-PL" dirty="0"/>
              <a:t>,</a:t>
            </a:r>
            <a:endParaRPr lang="pl-PL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dirty="0" smtClean="0"/>
              <a:t>The average daily production of the mine</a:t>
            </a:r>
            <a:r>
              <a:rPr lang="pl-PL" dirty="0" smtClean="0"/>
              <a:t> </a:t>
            </a:r>
            <a:r>
              <a:rPr lang="en-GB" dirty="0" smtClean="0"/>
              <a:t>ranges between 9000 to 9500 t/day</a:t>
            </a:r>
            <a:r>
              <a:rPr lang="pl-PL" dirty="0" smtClean="0"/>
              <a:t>.</a:t>
            </a:r>
            <a:r>
              <a:rPr lang="en-GB" dirty="0" smtClean="0"/>
              <a:t> 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76292" y="5566027"/>
            <a:ext cx="54571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Fig. 1. </a:t>
            </a:r>
            <a:r>
              <a:rPr lang="pl-PL" sz="1400" b="1" dirty="0" err="1" smtClean="0"/>
              <a:t>Area</a:t>
            </a:r>
            <a:r>
              <a:rPr lang="pl-PL" sz="1400" b="1" dirty="0" smtClean="0"/>
              <a:t> of Rydułtowy </a:t>
            </a:r>
            <a:r>
              <a:rPr lang="pl-PL" sz="1400" b="1" dirty="0" err="1" smtClean="0"/>
              <a:t>Mine</a:t>
            </a:r>
            <a:r>
              <a:rPr lang="pl-PL" sz="1400" b="1" dirty="0" smtClean="0"/>
              <a:t> (a) and </a:t>
            </a:r>
            <a:r>
              <a:rPr lang="pl-PL" sz="1400" b="1" dirty="0" err="1" smtClean="0"/>
              <a:t>its</a:t>
            </a:r>
            <a:r>
              <a:rPr lang="pl-PL" sz="1400" b="1" dirty="0" smtClean="0"/>
              <a:t> </a:t>
            </a:r>
            <a:r>
              <a:rPr lang="pl-PL" sz="1400" b="1" dirty="0" err="1" smtClean="0"/>
              <a:t>location</a:t>
            </a:r>
            <a:r>
              <a:rPr lang="pl-PL" sz="1400" b="1" dirty="0" smtClean="0"/>
              <a:t> on </a:t>
            </a:r>
            <a:r>
              <a:rPr lang="pl-PL" sz="1400" b="1" dirty="0" err="1" smtClean="0"/>
              <a:t>Poland’s</a:t>
            </a:r>
            <a:r>
              <a:rPr lang="pl-PL" sz="1400" b="1" dirty="0" smtClean="0"/>
              <a:t> map (b).</a:t>
            </a:r>
            <a:endParaRPr lang="pl-PL" sz="1400" b="1" dirty="0"/>
          </a:p>
        </p:txBody>
      </p:sp>
    </p:spTree>
    <p:extLst>
      <p:ext uri="{BB962C8B-B14F-4D97-AF65-F5344CB8AC3E}">
        <p14:creationId xmlns:p14="http://schemas.microsoft.com/office/powerpoint/2010/main" xmlns="" val="294977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:\Mój dysk\dane\rydultowy_egu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 r="4132" b="30478"/>
          <a:stretch>
            <a:fillRect/>
          </a:stretch>
        </p:blipFill>
        <p:spPr bwMode="auto">
          <a:xfrm>
            <a:off x="0" y="1196752"/>
            <a:ext cx="8670942" cy="4446242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467544" y="260648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Rydułtowy </a:t>
            </a:r>
            <a:r>
              <a:rPr lang="pl-PL" sz="3600" b="1" dirty="0" err="1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</a:t>
            </a:r>
            <a:endParaRPr lang="en-US" sz="3600" b="1" dirty="0" smtClean="0">
              <a:solidFill>
                <a:srgbClr val="DF46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hp\AppData\Local\Microsoft\Windows\INetCache\IE\BZ9X2KSR\exit_PNG30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949280"/>
            <a:ext cx="764704" cy="764704"/>
          </a:xfrm>
          <a:prstGeom prst="rect">
            <a:avLst/>
          </a:prstGeom>
          <a:noFill/>
        </p:spPr>
      </p:pic>
      <p:sp>
        <p:nvSpPr>
          <p:cNvPr id="9" name="pole tekstowe 8">
            <a:hlinkClick r:id="rId4" action="ppaction://hlinksldjump"/>
          </p:cNvPr>
          <p:cNvSpPr txBox="1"/>
          <p:nvPr/>
        </p:nvSpPr>
        <p:spPr>
          <a:xfrm>
            <a:off x="1043608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67544" y="5589240"/>
            <a:ext cx="54571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Fig. 1. </a:t>
            </a:r>
            <a:r>
              <a:rPr lang="pl-PL" sz="1400" b="1" dirty="0" err="1" smtClean="0"/>
              <a:t>Area</a:t>
            </a:r>
            <a:r>
              <a:rPr lang="pl-PL" sz="1400" b="1" dirty="0" smtClean="0"/>
              <a:t> of Rydułtowy </a:t>
            </a:r>
            <a:r>
              <a:rPr lang="pl-PL" sz="1400" b="1" dirty="0" err="1" smtClean="0"/>
              <a:t>Mine</a:t>
            </a:r>
            <a:r>
              <a:rPr lang="pl-PL" sz="1400" b="1" dirty="0" smtClean="0"/>
              <a:t> (a) and </a:t>
            </a:r>
            <a:r>
              <a:rPr lang="pl-PL" sz="1400" b="1" dirty="0" err="1" smtClean="0"/>
              <a:t>its</a:t>
            </a:r>
            <a:r>
              <a:rPr lang="pl-PL" sz="1400" b="1" dirty="0" smtClean="0"/>
              <a:t> </a:t>
            </a:r>
            <a:r>
              <a:rPr lang="pl-PL" sz="1400" b="1" dirty="0" err="1" smtClean="0"/>
              <a:t>location</a:t>
            </a:r>
            <a:r>
              <a:rPr lang="pl-PL" sz="1400" b="1" dirty="0" smtClean="0"/>
              <a:t> on </a:t>
            </a:r>
            <a:r>
              <a:rPr lang="pl-PL" sz="1400" b="1" dirty="0" err="1" smtClean="0"/>
              <a:t>Poland’s</a:t>
            </a:r>
            <a:r>
              <a:rPr lang="pl-PL" sz="1400" b="1" dirty="0" smtClean="0"/>
              <a:t> map (b).</a:t>
            </a:r>
            <a:endParaRPr lang="pl-PL" sz="14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932040" y="4581128"/>
            <a:ext cx="700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(a)</a:t>
            </a:r>
            <a:endParaRPr lang="pl-PL" sz="3600" b="1" dirty="0">
              <a:solidFill>
                <a:schemeClr val="bg1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7740352" y="3140968"/>
            <a:ext cx="721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smtClean="0">
                <a:solidFill>
                  <a:srgbClr val="000000"/>
                </a:solidFill>
              </a:rPr>
              <a:t>(b)</a:t>
            </a:r>
            <a:endParaRPr lang="pl-PL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EPOS-PL</a:t>
            </a:r>
            <a:r>
              <a:rPr lang="pl-PL" sz="28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+</a:t>
            </a:r>
            <a:endParaRPr lang="pl-PL" sz="2800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Prostokąt zaokrąglony 11">
            <a:hlinkClick r:id="rId2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275856" y="6021288"/>
            <a:ext cx="1800000" cy="540000"/>
          </a:xfrm>
          <a:prstGeom prst="roundRect">
            <a:avLst/>
          </a:prstGeom>
          <a:solidFill>
            <a:srgbClr val="F6745A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OVERVIEW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67544" y="260648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err="1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</a:t>
            </a:r>
            <a:r>
              <a:rPr lang="pl-PL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3600" b="1" dirty="0" err="1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EPOS-PL</a:t>
            </a:r>
            <a:r>
              <a:rPr lang="pl-PL" sz="3600" b="1" dirty="0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pl-PL" sz="3600" b="1" dirty="0" err="1" smtClean="0">
                <a:solidFill>
                  <a:srgbClr val="DF46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</a:t>
            </a:r>
            <a:endParaRPr lang="en-US" sz="3600" b="1" dirty="0" smtClean="0">
              <a:solidFill>
                <a:srgbClr val="DF46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Strzałka: zawracanie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9" name="Prostokąt zaokrąglony 8"/>
          <p:cNvSpPr/>
          <p:nvPr/>
        </p:nvSpPr>
        <p:spPr>
          <a:xfrm>
            <a:off x="971600" y="1196752"/>
            <a:ext cx="7632848" cy="4699159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EPOS</a:t>
            </a:r>
            <a:r>
              <a:rPr lang="pl-PL" dirty="0" smtClean="0"/>
              <a:t>-</a:t>
            </a:r>
            <a:r>
              <a:rPr lang="en-GB" dirty="0" smtClean="0"/>
              <a:t>PL</a:t>
            </a:r>
            <a:r>
              <a:rPr lang="pl-PL" dirty="0" smtClean="0"/>
              <a:t> </a:t>
            </a:r>
            <a:r>
              <a:rPr lang="en-GB" dirty="0" smtClean="0"/>
              <a:t>project</a:t>
            </a:r>
            <a:r>
              <a:rPr lang="pl-PL" dirty="0" smtClean="0"/>
              <a:t> </a:t>
            </a:r>
            <a:r>
              <a:rPr lang="en-GB" dirty="0" smtClean="0"/>
              <a:t>is</a:t>
            </a:r>
            <a:r>
              <a:rPr lang="pl-PL" dirty="0" smtClean="0"/>
              <a:t> </a:t>
            </a:r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Polish</a:t>
            </a:r>
            <a:r>
              <a:rPr lang="pl-PL" dirty="0" smtClean="0"/>
              <a:t> </a:t>
            </a:r>
            <a:r>
              <a:rPr lang="en-GB" dirty="0" smtClean="0"/>
              <a:t>realization</a:t>
            </a:r>
            <a:r>
              <a:rPr lang="pl-PL" dirty="0" smtClean="0"/>
              <a:t> </a:t>
            </a:r>
            <a:r>
              <a:rPr lang="en-GB" dirty="0" smtClean="0"/>
              <a:t>of</a:t>
            </a:r>
            <a:r>
              <a:rPr lang="pl-PL" dirty="0" smtClean="0"/>
              <a:t> </a:t>
            </a:r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European</a:t>
            </a:r>
            <a:r>
              <a:rPr lang="pl-PL" dirty="0" smtClean="0"/>
              <a:t> </a:t>
            </a:r>
            <a:r>
              <a:rPr lang="en-GB" dirty="0" smtClean="0"/>
              <a:t>Plate</a:t>
            </a:r>
            <a:r>
              <a:rPr lang="pl-PL" dirty="0" smtClean="0"/>
              <a:t> </a:t>
            </a:r>
            <a:r>
              <a:rPr lang="en-GB" dirty="0" smtClean="0"/>
              <a:t>Observing</a:t>
            </a:r>
            <a:r>
              <a:rPr lang="pl-PL" dirty="0" smtClean="0"/>
              <a:t> </a:t>
            </a:r>
            <a:r>
              <a:rPr lang="en-GB" dirty="0" smtClean="0"/>
              <a:t>System</a:t>
            </a:r>
            <a:r>
              <a:rPr lang="pl-PL" dirty="0" smtClean="0"/>
              <a:t> </a:t>
            </a:r>
            <a:r>
              <a:rPr lang="en-GB" dirty="0" smtClean="0"/>
              <a:t>(EPOS)</a:t>
            </a:r>
            <a:r>
              <a:rPr lang="pl-PL" dirty="0" smtClean="0"/>
              <a:t> </a:t>
            </a:r>
            <a:r>
              <a:rPr lang="en-GB" dirty="0" smtClean="0"/>
              <a:t>initiative,</a:t>
            </a:r>
            <a:r>
              <a:rPr lang="pl-PL" dirty="0" smtClean="0"/>
              <a:t> </a:t>
            </a:r>
            <a:r>
              <a:rPr lang="en-GB" dirty="0" smtClean="0"/>
              <a:t>which</a:t>
            </a:r>
            <a:r>
              <a:rPr lang="pl-PL" dirty="0" smtClean="0"/>
              <a:t> </a:t>
            </a:r>
            <a:r>
              <a:rPr lang="en-GB" dirty="0" smtClean="0"/>
              <a:t>aims</a:t>
            </a:r>
            <a:r>
              <a:rPr lang="pl-PL" dirty="0" smtClean="0"/>
              <a:t> </a:t>
            </a:r>
            <a:r>
              <a:rPr lang="en-GB" dirty="0" smtClean="0"/>
              <a:t>at</a:t>
            </a:r>
            <a:r>
              <a:rPr lang="pl-PL" dirty="0" smtClean="0"/>
              <a:t> </a:t>
            </a:r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integration</a:t>
            </a:r>
            <a:r>
              <a:rPr lang="pl-PL" dirty="0" smtClean="0"/>
              <a:t> </a:t>
            </a:r>
            <a:r>
              <a:rPr lang="en-GB" dirty="0" smtClean="0"/>
              <a:t>of</a:t>
            </a:r>
            <a:r>
              <a:rPr lang="pl-PL" dirty="0" smtClean="0"/>
              <a:t> </a:t>
            </a:r>
            <a:r>
              <a:rPr lang="en-GB" dirty="0" smtClean="0"/>
              <a:t>existing</a:t>
            </a:r>
            <a:r>
              <a:rPr lang="pl-PL" dirty="0" smtClean="0"/>
              <a:t> </a:t>
            </a:r>
            <a:r>
              <a:rPr lang="en-GB" dirty="0" smtClean="0"/>
              <a:t>and</a:t>
            </a:r>
            <a:r>
              <a:rPr lang="pl-PL" dirty="0" smtClean="0"/>
              <a:t> </a:t>
            </a:r>
            <a:r>
              <a:rPr lang="en-GB" dirty="0" smtClean="0"/>
              <a:t>newly</a:t>
            </a:r>
            <a:r>
              <a:rPr lang="pl-PL" dirty="0" smtClean="0"/>
              <a:t> </a:t>
            </a:r>
            <a:r>
              <a:rPr lang="en-GB" dirty="0" smtClean="0"/>
              <a:t>created</a:t>
            </a:r>
            <a:r>
              <a:rPr lang="pl-PL" dirty="0" smtClean="0"/>
              <a:t> </a:t>
            </a:r>
            <a:r>
              <a:rPr lang="en-GB" dirty="0" smtClean="0"/>
              <a:t>research</a:t>
            </a:r>
            <a:r>
              <a:rPr lang="pl-PL" dirty="0" smtClean="0"/>
              <a:t> </a:t>
            </a:r>
            <a:r>
              <a:rPr lang="en-GB" dirty="0" smtClean="0"/>
              <a:t>infrastructures</a:t>
            </a:r>
            <a:r>
              <a:rPr lang="pl-PL" dirty="0" smtClean="0"/>
              <a:t> </a:t>
            </a:r>
            <a:r>
              <a:rPr lang="en-GB" dirty="0" smtClean="0"/>
              <a:t>to</a:t>
            </a:r>
            <a:r>
              <a:rPr lang="pl-PL" dirty="0" smtClean="0"/>
              <a:t> </a:t>
            </a:r>
            <a:r>
              <a:rPr lang="en-GB" dirty="0" smtClean="0"/>
              <a:t>facilitate</a:t>
            </a:r>
            <a:r>
              <a:rPr lang="pl-PL" dirty="0" smtClean="0"/>
              <a:t> </a:t>
            </a:r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use</a:t>
            </a:r>
            <a:r>
              <a:rPr lang="pl-PL" dirty="0" smtClean="0"/>
              <a:t> </a:t>
            </a:r>
            <a:r>
              <a:rPr lang="en-GB" dirty="0" smtClean="0"/>
              <a:t>of</a:t>
            </a:r>
            <a:r>
              <a:rPr lang="pl-PL" dirty="0" smtClean="0"/>
              <a:t> </a:t>
            </a:r>
            <a:r>
              <a:rPr lang="en-GB" dirty="0" smtClean="0"/>
              <a:t>multidisciplinary</a:t>
            </a:r>
            <a:r>
              <a:rPr lang="pl-PL" dirty="0" smtClean="0"/>
              <a:t> </a:t>
            </a:r>
            <a:r>
              <a:rPr lang="en-GB" dirty="0" smtClean="0"/>
              <a:t>data</a:t>
            </a:r>
            <a:r>
              <a:rPr lang="pl-PL" dirty="0" smtClean="0"/>
              <a:t> </a:t>
            </a:r>
            <a:r>
              <a:rPr lang="en-GB" dirty="0" smtClean="0"/>
              <a:t>and</a:t>
            </a:r>
            <a:r>
              <a:rPr lang="pl-PL" dirty="0" smtClean="0"/>
              <a:t> </a:t>
            </a:r>
            <a:r>
              <a:rPr lang="en-GB" dirty="0" smtClean="0"/>
              <a:t>products</a:t>
            </a:r>
            <a:r>
              <a:rPr lang="pl-PL" dirty="0" smtClean="0"/>
              <a:t> </a:t>
            </a:r>
            <a:r>
              <a:rPr lang="en-GB" dirty="0" smtClean="0"/>
              <a:t>in</a:t>
            </a:r>
            <a:r>
              <a:rPr lang="pl-PL" dirty="0" smtClean="0"/>
              <a:t> </a:t>
            </a:r>
            <a:r>
              <a:rPr lang="en-GB" dirty="0" smtClean="0"/>
              <a:t>the</a:t>
            </a:r>
            <a:r>
              <a:rPr lang="pl-PL" dirty="0" smtClean="0"/>
              <a:t> </a:t>
            </a:r>
            <a:r>
              <a:rPr lang="en-GB" dirty="0" smtClean="0"/>
              <a:t>field</a:t>
            </a:r>
            <a:r>
              <a:rPr lang="pl-PL" dirty="0" smtClean="0"/>
              <a:t> </a:t>
            </a:r>
            <a:r>
              <a:rPr lang="en-GB" dirty="0" smtClean="0"/>
              <a:t>of</a:t>
            </a:r>
            <a:r>
              <a:rPr lang="pl-PL" dirty="0" smtClean="0"/>
              <a:t> </a:t>
            </a:r>
            <a:r>
              <a:rPr lang="en-GB" dirty="0" smtClean="0"/>
              <a:t>Earth</a:t>
            </a:r>
            <a:r>
              <a:rPr lang="pl-PL" dirty="0" smtClean="0"/>
              <a:t> </a:t>
            </a:r>
            <a:r>
              <a:rPr lang="en-GB" dirty="0" smtClean="0"/>
              <a:t>sciences</a:t>
            </a:r>
            <a:r>
              <a:rPr lang="pl-PL" dirty="0" smtClean="0"/>
              <a:t> </a:t>
            </a:r>
            <a:r>
              <a:rPr lang="en-GB" dirty="0" smtClean="0"/>
              <a:t>in</a:t>
            </a:r>
            <a:r>
              <a:rPr lang="pl-PL" dirty="0" smtClean="0"/>
              <a:t> </a:t>
            </a:r>
            <a:r>
              <a:rPr lang="en-GB" dirty="0" smtClean="0"/>
              <a:t>Europe.</a:t>
            </a:r>
            <a:endParaRPr lang="pl-PL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EPOS-PL+ </a:t>
            </a:r>
            <a:r>
              <a:rPr lang="pl-PL" dirty="0" err="1" smtClean="0"/>
              <a:t>is</a:t>
            </a:r>
            <a:r>
              <a:rPr lang="pl-PL" dirty="0" smtClean="0"/>
              <a:t> the </a:t>
            </a:r>
            <a:r>
              <a:rPr lang="pl-PL" dirty="0" err="1" smtClean="0"/>
              <a:t>continuation</a:t>
            </a:r>
            <a:r>
              <a:rPr lang="pl-PL" dirty="0" smtClean="0"/>
              <a:t> of </a:t>
            </a:r>
            <a:r>
              <a:rPr lang="en-US" dirty="0" smtClean="0"/>
              <a:t>EPOS-PL</a:t>
            </a:r>
            <a:r>
              <a:rPr lang="pl-PL" dirty="0" smtClean="0"/>
              <a:t> </a:t>
            </a:r>
            <a:r>
              <a:rPr lang="pl-PL" dirty="0" err="1" smtClean="0"/>
              <a:t>project</a:t>
            </a:r>
            <a:r>
              <a:rPr lang="pl-PL" dirty="0" smtClean="0"/>
              <a:t>.</a:t>
            </a: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 smtClean="0">
              <a:solidFill>
                <a:srgbClr val="0C285A"/>
              </a:solidFill>
            </a:endParaRPr>
          </a:p>
          <a:p>
            <a:endParaRPr lang="pl-PL" dirty="0">
              <a:solidFill>
                <a:srgbClr val="0C285A"/>
              </a:solidFill>
            </a:endParaRPr>
          </a:p>
        </p:txBody>
      </p:sp>
      <p:pic>
        <p:nvPicPr>
          <p:cNvPr id="5122" name="Picture 2" descr="E:\InSAR\EGU\epos_consortium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3573016"/>
            <a:ext cx="7218363" cy="1760538"/>
          </a:xfrm>
          <a:prstGeom prst="rect">
            <a:avLst/>
          </a:prstGeom>
          <a:noFill/>
        </p:spPr>
      </p:pic>
      <p:pic>
        <p:nvPicPr>
          <p:cNvPr id="8" name="Picture 2" descr="E:\InSAR\dokumenty_EPOS\epos_pl_plu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2780928"/>
            <a:ext cx="1008112" cy="1008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4977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G:\Mój dysk\dane\rydultowy_dat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363" y="953615"/>
            <a:ext cx="4175289" cy="2952328"/>
          </a:xfrm>
          <a:prstGeom prst="rect">
            <a:avLst/>
          </a:prstGeom>
          <a:noFill/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-6221" y="-27113"/>
            <a:ext cx="479394" cy="6858000"/>
          </a:xfrm>
          <a:prstGeom prst="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>
                  <a:solidFill>
                    <a:srgbClr val="0C285A"/>
                  </a:solidFill>
                </a:ln>
              </a:rPr>
              <a:t>DATA</a:t>
            </a:r>
          </a:p>
        </p:txBody>
      </p:sp>
      <p:sp>
        <p:nvSpPr>
          <p:cNvPr id="16" name="Strzałka: zawracanie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49355" y="5994175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461323" y="305543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93CDDD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OUR INFRASTRUCTURE AND DATA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93CDDD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Prostokąt zaokrąglony 23">
            <a:hlinkClick r:id="rId4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565779" y="1241647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SAR Data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Prostokąt zaokrąglony 25">
            <a:hlinkClick r:id="rId5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565779" y="2033735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GNSS Data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Prostokąt zaokrąglony 26">
            <a:hlinkClick r:id="rId6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565779" y="2825823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Others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Prostokąt zaokrąglony 27"/>
          <p:cNvSpPr/>
          <p:nvPr/>
        </p:nvSpPr>
        <p:spPr>
          <a:xfrm>
            <a:off x="6509995" y="2465783"/>
            <a:ext cx="2448272" cy="919401"/>
          </a:xfrm>
          <a:prstGeom prst="roundRect">
            <a:avLst/>
          </a:prstGeom>
          <a:ln w="12700">
            <a:solidFill>
              <a:srgbClr val="0C285A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</a:t>
            </a:r>
            <a:r>
              <a:rPr lang="en-US" sz="1200" dirty="0" smtClean="0"/>
              <a:t> buttons</a:t>
            </a:r>
            <a:r>
              <a:rPr lang="pl-PL" sz="1200" dirty="0" smtClean="0"/>
              <a:t>,</a:t>
            </a:r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pictures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 smtClean="0"/>
          </a:p>
        </p:txBody>
      </p:sp>
      <p:sp>
        <p:nvSpPr>
          <p:cNvPr id="29" name="Prostokąt zaokrąglony 28"/>
          <p:cNvSpPr/>
          <p:nvPr/>
        </p:nvSpPr>
        <p:spPr>
          <a:xfrm>
            <a:off x="641343" y="4136049"/>
            <a:ext cx="7848872" cy="1736646"/>
          </a:xfrm>
          <a:prstGeom prst="roundRect">
            <a:avLst/>
          </a:prstGeom>
          <a:ln>
            <a:solidFill>
              <a:srgbClr val="0C285A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1600" b="1" dirty="0"/>
              <a:t>F</a:t>
            </a:r>
            <a:r>
              <a:rPr lang="en-GB" sz="1600" b="1" dirty="0" smtClean="0"/>
              <a:t>ive </a:t>
            </a:r>
            <a:r>
              <a:rPr lang="pl-PL" sz="1600" b="1" dirty="0" err="1" smtClean="0"/>
              <a:t>Corner</a:t>
            </a:r>
            <a:r>
              <a:rPr lang="pl-PL" sz="1600" b="1" dirty="0" smtClean="0"/>
              <a:t> </a:t>
            </a:r>
            <a:r>
              <a:rPr lang="pl-PL" sz="1600" b="1" dirty="0" err="1" smtClean="0"/>
              <a:t>Reflectors</a:t>
            </a:r>
            <a:r>
              <a:rPr lang="pl-PL" sz="1600" b="1" dirty="0" smtClean="0"/>
              <a:t> (</a:t>
            </a:r>
            <a:r>
              <a:rPr lang="en-GB" sz="1600" b="1" dirty="0" smtClean="0"/>
              <a:t>CRs</a:t>
            </a:r>
            <a:r>
              <a:rPr lang="pl-PL" sz="1600" b="1" dirty="0" smtClean="0"/>
              <a:t>)</a:t>
            </a:r>
            <a:r>
              <a:rPr lang="en-GB" sz="1600" dirty="0" smtClean="0"/>
              <a:t>. These CRs have been</a:t>
            </a:r>
            <a:r>
              <a:rPr lang="pl-PL" sz="1600" dirty="0" smtClean="0"/>
              <a:t> </a:t>
            </a:r>
            <a:r>
              <a:rPr lang="en-GB" sz="1600" dirty="0" smtClean="0"/>
              <a:t>mounted on stable pillars at the height of 1.5 m</a:t>
            </a:r>
            <a:r>
              <a:rPr lang="pl-PL" sz="1600" dirty="0" smtClean="0"/>
              <a:t> and</a:t>
            </a:r>
            <a:r>
              <a:rPr lang="en-GB" sz="1600" dirty="0" smtClean="0"/>
              <a:t> located in stable areas as well as in the area of deformation with various patterns. </a:t>
            </a:r>
            <a:endParaRPr lang="pl-PL" sz="1600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1600" b="1" dirty="0" smtClean="0"/>
              <a:t>O</a:t>
            </a:r>
            <a:r>
              <a:rPr lang="en-US" sz="1600" b="1" dirty="0" smtClean="0"/>
              <a:t>ne high-frequency GNSS receiver </a:t>
            </a:r>
            <a:r>
              <a:rPr lang="en-US" sz="1600" dirty="0" smtClean="0"/>
              <a:t>working permanently has been placed in the area. This GNSS station (RES01) enables estimating of deformation time-series based on multi-GNSS observation</a:t>
            </a:r>
            <a:r>
              <a:rPr lang="pl-PL" sz="1600" dirty="0" smtClean="0"/>
              <a:t>s </a:t>
            </a:r>
            <a:r>
              <a:rPr lang="en-GB" sz="1600" dirty="0" smtClean="0"/>
              <a:t>in Near Real Time (NRT)</a:t>
            </a:r>
            <a:r>
              <a:rPr lang="pl-PL" sz="1600" dirty="0" smtClean="0"/>
              <a:t> as </a:t>
            </a:r>
            <a:r>
              <a:rPr lang="pl-PL" sz="1600" dirty="0" err="1" smtClean="0"/>
              <a:t>well</a:t>
            </a:r>
            <a:r>
              <a:rPr lang="pl-PL" sz="1600" dirty="0" smtClean="0"/>
              <a:t> as </a:t>
            </a:r>
            <a:r>
              <a:rPr lang="pl-PL" sz="1600" dirty="0" err="1" smtClean="0"/>
              <a:t>in</a:t>
            </a:r>
            <a:r>
              <a:rPr lang="en-US" sz="1600" dirty="0" smtClean="0"/>
              <a:t> post-processing.</a:t>
            </a:r>
            <a:endParaRPr lang="pl-PL" dirty="0"/>
          </a:p>
        </p:txBody>
      </p:sp>
      <p:sp>
        <p:nvSpPr>
          <p:cNvPr id="2" name="Prostokąt 1"/>
          <p:cNvSpPr/>
          <p:nvPr/>
        </p:nvSpPr>
        <p:spPr>
          <a:xfrm>
            <a:off x="491181" y="3672164"/>
            <a:ext cx="50696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/>
              <a:t>Fig. 2. </a:t>
            </a:r>
            <a:r>
              <a:rPr lang="pl-PL" sz="1400" b="1" dirty="0" err="1" smtClean="0"/>
              <a:t>Available</a:t>
            </a:r>
            <a:r>
              <a:rPr lang="pl-PL" sz="1400" b="1" dirty="0" smtClean="0"/>
              <a:t> </a:t>
            </a:r>
            <a:r>
              <a:rPr lang="pl-PL" sz="1400" b="1" dirty="0" err="1"/>
              <a:t>infrastructure</a:t>
            </a:r>
            <a:r>
              <a:rPr lang="pl-PL" sz="1400" b="1" dirty="0"/>
              <a:t> </a:t>
            </a:r>
            <a:r>
              <a:rPr lang="pl-PL" sz="1400" b="1" dirty="0" err="1"/>
              <a:t>located</a:t>
            </a:r>
            <a:r>
              <a:rPr lang="pl-PL" sz="1400" b="1" dirty="0"/>
              <a:t> in Rydułtowy </a:t>
            </a:r>
            <a:r>
              <a:rPr lang="pl-PL" sz="1400" b="1" dirty="0" err="1" smtClean="0"/>
              <a:t>mine</a:t>
            </a:r>
            <a:endParaRPr lang="pl-PL" sz="1400" b="1" dirty="0"/>
          </a:p>
        </p:txBody>
      </p:sp>
    </p:spTree>
    <p:extLst>
      <p:ext uri="{BB962C8B-B14F-4D97-AF65-F5344CB8AC3E}">
        <p14:creationId xmlns:p14="http://schemas.microsoft.com/office/powerpoint/2010/main" xmlns="" val="362813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:\Mój dysk\dane\rydultowy_dat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5906506" cy="4176464"/>
          </a:xfrm>
          <a:prstGeom prst="rect">
            <a:avLst/>
          </a:prstGeom>
          <a:noFill/>
        </p:spPr>
      </p:pic>
      <p:pic>
        <p:nvPicPr>
          <p:cNvPr id="5" name="Picture 2" descr="C:\Users\hp\AppData\Local\Microsoft\Windows\INetCache\IE\BZ9X2KSR\exit_PNG3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949280"/>
            <a:ext cx="764704" cy="764704"/>
          </a:xfrm>
          <a:prstGeom prst="rect">
            <a:avLst/>
          </a:prstGeom>
          <a:noFill/>
        </p:spPr>
      </p:pic>
      <p:sp>
        <p:nvSpPr>
          <p:cNvPr id="6" name="pole tekstowe 5">
            <a:hlinkClick r:id="rId3" action="ppaction://hlinksldjump"/>
          </p:cNvPr>
          <p:cNvSpPr txBox="1"/>
          <p:nvPr/>
        </p:nvSpPr>
        <p:spPr>
          <a:xfrm>
            <a:off x="971600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548680"/>
            <a:ext cx="3483350" cy="1959385"/>
          </a:xfrm>
          <a:prstGeom prst="rect">
            <a:avLst/>
          </a:prstGeom>
        </p:spPr>
      </p:pic>
      <p:pic>
        <p:nvPicPr>
          <p:cNvPr id="9" name="Google Shape;176;p3" descr="G:\Mój dysk\2020_reflektory\nasza_publikacje_infrastruktura\zdjecia reflektorow\CR1\IMG_1467.JPG"/>
          <p:cNvPicPr preferRelativeResize="0"/>
          <p:nvPr/>
        </p:nvPicPr>
        <p:blipFill rotWithShape="1">
          <a:blip r:embed="rId6" cstate="print">
            <a:alphaModFix/>
          </a:blip>
          <a:srcRect l="30235" t="143" r="17822" b="30940"/>
          <a:stretch/>
        </p:blipFill>
        <p:spPr>
          <a:xfrm rot="10800000">
            <a:off x="6012160" y="3356992"/>
            <a:ext cx="2098576" cy="208823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" name="Łącznik prosty ze strzałką 11"/>
          <p:cNvCxnSpPr/>
          <p:nvPr/>
        </p:nvCxnSpPr>
        <p:spPr>
          <a:xfrm>
            <a:off x="1547664" y="3861048"/>
            <a:ext cx="4104456" cy="0"/>
          </a:xfrm>
          <a:prstGeom prst="straightConnector1">
            <a:avLst/>
          </a:prstGeom>
          <a:ln w="76200">
            <a:solidFill>
              <a:srgbClr val="F674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/>
          <p:nvPr/>
        </p:nvCxnSpPr>
        <p:spPr>
          <a:xfrm flipV="1">
            <a:off x="3707904" y="1268760"/>
            <a:ext cx="1512168" cy="1584176"/>
          </a:xfrm>
          <a:prstGeom prst="straightConnector1">
            <a:avLst/>
          </a:prstGeom>
          <a:ln w="76200">
            <a:solidFill>
              <a:srgbClr val="F674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0" y="332656"/>
            <a:ext cx="5220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93CDDD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Infrastructure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93CDDD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51520" y="5157192"/>
            <a:ext cx="5277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b="1" dirty="0" smtClean="0"/>
              <a:t>Fig. 2. </a:t>
            </a:r>
            <a:r>
              <a:rPr lang="pl-PL" sz="1600" b="1" dirty="0" err="1" smtClean="0"/>
              <a:t>Avalible</a:t>
            </a:r>
            <a:r>
              <a:rPr lang="pl-PL" sz="1600" b="1" dirty="0" smtClean="0"/>
              <a:t> </a:t>
            </a:r>
            <a:r>
              <a:rPr lang="pl-PL" sz="1600" b="1" dirty="0" err="1" smtClean="0"/>
              <a:t>infrastructure</a:t>
            </a:r>
            <a:r>
              <a:rPr lang="pl-PL" sz="1600" b="1" dirty="0" smtClean="0"/>
              <a:t> </a:t>
            </a:r>
            <a:r>
              <a:rPr lang="pl-PL" sz="1600" b="1" dirty="0" err="1" smtClean="0"/>
              <a:t>located</a:t>
            </a:r>
            <a:r>
              <a:rPr lang="pl-PL" sz="1600" b="1" dirty="0" smtClean="0"/>
              <a:t> </a:t>
            </a:r>
            <a:r>
              <a:rPr lang="pl-PL" sz="1600" b="1" dirty="0" err="1" smtClean="0"/>
              <a:t>in</a:t>
            </a:r>
            <a:r>
              <a:rPr lang="pl-PL" sz="1600" b="1" dirty="0" smtClean="0"/>
              <a:t> Rydułtowy </a:t>
            </a:r>
            <a:r>
              <a:rPr lang="pl-PL" sz="1600" b="1" dirty="0" err="1" smtClean="0"/>
              <a:t>mine</a:t>
            </a:r>
            <a:r>
              <a:rPr lang="pl-PL" sz="1600" b="1" dirty="0" smtClean="0"/>
              <a:t> (a):</a:t>
            </a:r>
          </a:p>
          <a:p>
            <a:r>
              <a:rPr lang="pl-PL" sz="1600" b="1" dirty="0" smtClean="0"/>
              <a:t>RES01 permanent GNSS </a:t>
            </a:r>
            <a:r>
              <a:rPr lang="pl-PL" sz="1600" b="1" dirty="0" err="1" smtClean="0"/>
              <a:t>station</a:t>
            </a:r>
            <a:r>
              <a:rPr lang="pl-PL" sz="1600" b="1" dirty="0" smtClean="0"/>
              <a:t> (b) and </a:t>
            </a:r>
            <a:r>
              <a:rPr lang="pl-PL" sz="1600" b="1" dirty="0" err="1" smtClean="0"/>
              <a:t>Corner</a:t>
            </a:r>
            <a:r>
              <a:rPr lang="pl-PL" sz="1600" b="1" dirty="0" smtClean="0"/>
              <a:t> </a:t>
            </a:r>
            <a:r>
              <a:rPr lang="pl-PL" sz="1600" b="1" dirty="0" err="1" smtClean="0"/>
              <a:t>Reflector</a:t>
            </a:r>
            <a:r>
              <a:rPr lang="pl-PL" sz="1600" b="1" dirty="0" smtClean="0"/>
              <a:t> (c).</a:t>
            </a:r>
            <a:endParaRPr lang="pl-PL" sz="16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23528" y="1412776"/>
            <a:ext cx="6142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smtClean="0">
                <a:solidFill>
                  <a:schemeClr val="bg1"/>
                </a:solidFill>
              </a:rPr>
              <a:t>(a)</a:t>
            </a:r>
            <a:endParaRPr lang="pl-PL" sz="3000" b="1" dirty="0">
              <a:solidFill>
                <a:schemeClr val="bg1"/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436096" y="548680"/>
            <a:ext cx="6319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smtClean="0">
                <a:solidFill>
                  <a:schemeClr val="bg1"/>
                </a:solidFill>
              </a:rPr>
              <a:t>(b)</a:t>
            </a:r>
            <a:endParaRPr lang="pl-PL" sz="3000" b="1" dirty="0">
              <a:solidFill>
                <a:schemeClr val="bg1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012160" y="3356992"/>
            <a:ext cx="58541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smtClean="0">
                <a:solidFill>
                  <a:schemeClr val="bg1"/>
                </a:solidFill>
              </a:rPr>
              <a:t>(c)</a:t>
            </a:r>
            <a:endParaRPr lang="pl-PL" sz="3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 smtClean="0">
                <a:ln>
                  <a:solidFill>
                    <a:srgbClr val="0C285A"/>
                  </a:solidFill>
                </a:ln>
              </a:rPr>
              <a:t>DATA</a:t>
            </a:r>
            <a:endParaRPr lang="pl-PL" sz="2800" b="1" dirty="0">
              <a:ln>
                <a:solidFill>
                  <a:srgbClr val="0C285A"/>
                </a:solidFill>
              </a:ln>
            </a:endParaRPr>
          </a:p>
        </p:txBody>
      </p:sp>
      <p:sp>
        <p:nvSpPr>
          <p:cNvPr id="16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467544" y="33265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93CDDD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SAR DATA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93CDDD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Prostokąt zaokrąglony 17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275856" y="6093296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21" name="Tabel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3958845"/>
              </p:ext>
            </p:extLst>
          </p:nvPr>
        </p:nvGraphicFramePr>
        <p:xfrm>
          <a:off x="1979712" y="2636912"/>
          <a:ext cx="5400600" cy="2903220"/>
        </p:xfrm>
        <a:graphic>
          <a:graphicData uri="http://schemas.openxmlformats.org/drawingml/2006/table">
            <a:tbl>
              <a:tblPr/>
              <a:tblGrid>
                <a:gridCol w="1217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347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921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Dataset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Parameters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Data specification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90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Descending</a:t>
                      </a:r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51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Mean Incidence 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angle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-77.41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Azimuth angle</a:t>
                      </a:r>
                      <a:endParaRPr lang="pl-PL" sz="1400" b="0" i="0" u="none" strike="noStrike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35.46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Number of images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 61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Time span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26 June 2018 - 9 July 2019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90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Descending</a:t>
                      </a:r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124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Mean Incidence 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angle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-78.98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Azimuth angle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44.03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Number of images</a:t>
                      </a:r>
                      <a:endParaRPr lang="pl-PL" sz="1400" b="0" i="0" u="none" strike="noStrike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 63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Time span</a:t>
                      </a:r>
                      <a:endParaRPr lang="pl-PL" sz="1400" b="0" i="0" u="none" strike="noStrike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25 June 2018 - 14 July 2019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90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Ascending 175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Mean Incidence 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angle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38.35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Azimuth angle</a:t>
                      </a:r>
                      <a:endParaRPr lang="pl-PL" sz="1400" b="0" i="0" u="none" strike="noStrike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81.77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Number of images</a:t>
                      </a:r>
                      <a:endParaRPr lang="pl-PL" sz="1400" b="0" i="0" u="none" strike="noStrike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 62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901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Time span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28 June 2018 - 5 July 2019</a:t>
                      </a:r>
                      <a:endParaRPr lang="pl-PL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22" name="Prostokąt zaokrąglony 21"/>
          <p:cNvSpPr/>
          <p:nvPr/>
        </p:nvSpPr>
        <p:spPr>
          <a:xfrm>
            <a:off x="755576" y="1052736"/>
            <a:ext cx="7992888" cy="1021556"/>
          </a:xfrm>
          <a:prstGeom prst="roundRect">
            <a:avLst/>
          </a:prstGeom>
          <a:ln>
            <a:solidFill>
              <a:srgbClr val="0C285A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l-PL" dirty="0" smtClean="0"/>
              <a:t>W</a:t>
            </a:r>
            <a:r>
              <a:rPr lang="en-US" dirty="0" smtClean="0"/>
              <a:t>e used ascending and descending Sentinel-1A/B TOPSAR images covering the study area with 6-day revisit period acquired between 25 June 2018 and 14 July 2019</a:t>
            </a:r>
            <a:r>
              <a:rPr lang="pl-PL" dirty="0" smtClean="0"/>
              <a:t> (Tab.1)</a:t>
            </a:r>
            <a:r>
              <a:rPr lang="en-US" dirty="0" smtClean="0"/>
              <a:t>.</a:t>
            </a:r>
            <a:endParaRPr lang="pl-PL" dirty="0" smtClean="0"/>
          </a:p>
        </p:txBody>
      </p:sp>
      <p:sp>
        <p:nvSpPr>
          <p:cNvPr id="8" name="pole tekstowe 7"/>
          <p:cNvSpPr txBox="1"/>
          <p:nvPr/>
        </p:nvSpPr>
        <p:spPr>
          <a:xfrm>
            <a:off x="1979712" y="2276872"/>
            <a:ext cx="2127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err="1" smtClean="0"/>
              <a:t>Table</a:t>
            </a:r>
            <a:r>
              <a:rPr lang="pl-PL" sz="1400" b="1" dirty="0" smtClean="0"/>
              <a:t> 1. Data </a:t>
            </a:r>
            <a:r>
              <a:rPr lang="pl-PL" sz="1400" b="1" dirty="0" err="1" smtClean="0"/>
              <a:t>specification</a:t>
            </a:r>
            <a:endParaRPr lang="pl-PL" sz="1400" b="1" dirty="0"/>
          </a:p>
        </p:txBody>
      </p:sp>
    </p:spTree>
    <p:extLst>
      <p:ext uri="{BB962C8B-B14F-4D97-AF65-F5344CB8AC3E}">
        <p14:creationId xmlns:p14="http://schemas.microsoft.com/office/powerpoint/2010/main" xmlns="" val="348347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 smtClean="0">
                <a:ln>
                  <a:solidFill>
                    <a:srgbClr val="0C285A"/>
                  </a:solidFill>
                </a:ln>
              </a:rPr>
              <a:t>DATA</a:t>
            </a:r>
            <a:endParaRPr lang="pl-PL" sz="2800" b="1" dirty="0">
              <a:ln>
                <a:solidFill>
                  <a:srgbClr val="0C285A"/>
                </a:solidFill>
              </a:ln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67544" y="33265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93CDDD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GNSS DATA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93CDDD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9" name="Prostokąt zaokrąglony 18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275856" y="6093296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Prostokąt zaokrąglony 20"/>
          <p:cNvSpPr/>
          <p:nvPr/>
        </p:nvSpPr>
        <p:spPr>
          <a:xfrm>
            <a:off x="683568" y="1628800"/>
            <a:ext cx="7992888" cy="3779758"/>
          </a:xfrm>
          <a:prstGeom prst="roundRect">
            <a:avLst/>
          </a:prstGeom>
          <a:ln>
            <a:solidFill>
              <a:srgbClr val="0C285A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l-PL" dirty="0" smtClean="0"/>
              <a:t>	</a:t>
            </a:r>
            <a:r>
              <a:rPr lang="pl-PL" dirty="0" err="1" smtClean="0"/>
              <a:t>The</a:t>
            </a:r>
            <a:r>
              <a:rPr lang="pl-PL" dirty="0" smtClean="0"/>
              <a:t> RES01 permanent </a:t>
            </a:r>
            <a:r>
              <a:rPr lang="pl-PL" dirty="0" err="1" smtClean="0"/>
              <a:t>station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equipped</a:t>
            </a:r>
            <a:r>
              <a:rPr lang="pl-PL" dirty="0" smtClean="0"/>
              <a:t> </a:t>
            </a:r>
            <a:r>
              <a:rPr lang="pl-PL" dirty="0" err="1" smtClean="0"/>
              <a:t>with</a:t>
            </a:r>
            <a:r>
              <a:rPr lang="pl-PL" dirty="0" smtClean="0"/>
              <a:t> </a:t>
            </a:r>
            <a:r>
              <a:rPr lang="en-US" dirty="0" smtClean="0"/>
              <a:t>one high-frequency </a:t>
            </a:r>
            <a:r>
              <a:rPr lang="pl-PL" dirty="0" smtClean="0"/>
              <a:t>	</a:t>
            </a:r>
            <a:r>
              <a:rPr lang="en-US" dirty="0" smtClean="0"/>
              <a:t>GNSS receiver. In contrary to Sentinel-1 measurements, which </a:t>
            </a:r>
            <a:r>
              <a:rPr lang="pl-PL" dirty="0" smtClean="0"/>
              <a:t>	</a:t>
            </a:r>
            <a:r>
              <a:rPr lang="en-US" dirty="0" smtClean="0"/>
              <a:t>revisiting time is 6-day, GNSS allows constantly measuring </a:t>
            </a:r>
            <a:r>
              <a:rPr lang="pl-PL" dirty="0" smtClean="0"/>
              <a:t>	</a:t>
            </a:r>
            <a:r>
              <a:rPr lang="en-US" dirty="0" smtClean="0"/>
              <a:t>deformation in time. </a:t>
            </a:r>
            <a:endParaRPr lang="pl-PL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	T</a:t>
            </a:r>
            <a:r>
              <a:rPr lang="en-GB" dirty="0" smtClean="0"/>
              <a:t>he coordinates of RES01 has been estimated in </a:t>
            </a:r>
            <a:r>
              <a:rPr lang="en-GB" dirty="0" err="1" smtClean="0"/>
              <a:t>postprocessing</a:t>
            </a:r>
            <a:r>
              <a:rPr lang="en-GB" dirty="0" smtClean="0"/>
              <a:t>.</a:t>
            </a:r>
            <a:r>
              <a:rPr lang="pl-PL" dirty="0" smtClean="0"/>
              <a:t> 	</a:t>
            </a:r>
            <a:r>
              <a:rPr lang="en-GB" dirty="0" smtClean="0"/>
              <a:t>Bernese GNSS Software v. 5.2 was used as well as observations from </a:t>
            </a:r>
            <a:r>
              <a:rPr lang="pl-PL" dirty="0" smtClean="0"/>
              <a:t>	</a:t>
            </a:r>
            <a:r>
              <a:rPr lang="en-GB" dirty="0" smtClean="0"/>
              <a:t>multi-GNSS satellite systems: GPS, GLONASS and Galileo. </a:t>
            </a:r>
            <a:endParaRPr lang="pl-PL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	</a:t>
            </a:r>
            <a:r>
              <a:rPr lang="en-GB" dirty="0" smtClean="0"/>
              <a:t>RES01 started working since the 10</a:t>
            </a:r>
            <a:r>
              <a:rPr lang="en-GB" baseline="30000" dirty="0" smtClean="0"/>
              <a:t>th</a:t>
            </a:r>
            <a:r>
              <a:rPr lang="en-GB" dirty="0" smtClean="0"/>
              <a:t> of August 2018, therefore the </a:t>
            </a:r>
            <a:r>
              <a:rPr lang="pl-PL" dirty="0" smtClean="0"/>
              <a:t>	d</a:t>
            </a:r>
            <a:r>
              <a:rPr lang="en-GB" dirty="0" err="1" smtClean="0"/>
              <a:t>ata</a:t>
            </a:r>
            <a:r>
              <a:rPr lang="en-GB" dirty="0" smtClean="0"/>
              <a:t> collected since then are used in this study. </a:t>
            </a:r>
            <a:r>
              <a:rPr lang="pl-PL" dirty="0" err="1" smtClean="0"/>
              <a:t>This</a:t>
            </a:r>
            <a:r>
              <a:rPr lang="pl-PL" dirty="0" smtClean="0"/>
              <a:t> </a:t>
            </a:r>
            <a:r>
              <a:rPr lang="pl-PL" dirty="0" err="1" smtClean="0"/>
              <a:t>solution</a:t>
            </a:r>
            <a:r>
              <a:rPr lang="en-GB" dirty="0" smtClean="0"/>
              <a:t> w</a:t>
            </a:r>
            <a:r>
              <a:rPr lang="pl-PL" dirty="0" smtClean="0"/>
              <a:t>as</a:t>
            </a:r>
            <a:r>
              <a:rPr lang="en-GB" dirty="0" smtClean="0"/>
              <a:t> used </a:t>
            </a:r>
            <a:r>
              <a:rPr lang="pl-PL" dirty="0" smtClean="0"/>
              <a:t>	f</a:t>
            </a:r>
            <a:r>
              <a:rPr lang="en-GB" dirty="0" smtClean="0"/>
              <a:t>or validation of </a:t>
            </a:r>
            <a:r>
              <a:rPr lang="en-GB" dirty="0" err="1" smtClean="0"/>
              <a:t>InSAR</a:t>
            </a:r>
            <a:r>
              <a:rPr lang="en-GB" dirty="0" smtClean="0"/>
              <a:t> measurements.</a:t>
            </a:r>
            <a:endParaRPr lang="en-US" dirty="0" smtClean="0"/>
          </a:p>
        </p:txBody>
      </p:sp>
      <p:pic>
        <p:nvPicPr>
          <p:cNvPr id="13314" name="Picture 2" descr="Global Navigation Satellite Systems Testing Services: EN 303 413 | SGS Hong  Ko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971600" y="1772816"/>
            <a:ext cx="771129" cy="771129"/>
          </a:xfrm>
          <a:prstGeom prst="rect">
            <a:avLst/>
          </a:prstGeom>
          <a:noFill/>
        </p:spPr>
      </p:pic>
      <p:pic>
        <p:nvPicPr>
          <p:cNvPr id="13317" name="Picture 5" descr="E:\InSAR\3_EPOS_March_conference\proce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996952"/>
            <a:ext cx="1156709" cy="1152128"/>
          </a:xfrm>
          <a:prstGeom prst="rect">
            <a:avLst/>
          </a:prstGeom>
          <a:noFill/>
        </p:spPr>
      </p:pic>
      <p:pic>
        <p:nvPicPr>
          <p:cNvPr id="13320" name="Picture 8" descr="Date and time icon Royalty Free Vector Image - VectorStock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473"/>
          <a:stretch>
            <a:fillRect/>
          </a:stretch>
        </p:blipFill>
        <p:spPr bwMode="auto">
          <a:xfrm>
            <a:off x="899592" y="4365104"/>
            <a:ext cx="864096" cy="863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2233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 smtClean="0">
                <a:ln>
                  <a:solidFill>
                    <a:srgbClr val="0C285A"/>
                  </a:solidFill>
                </a:ln>
              </a:rPr>
              <a:t>DATA</a:t>
            </a:r>
            <a:endParaRPr lang="pl-PL" sz="2800" b="1" dirty="0">
              <a:ln>
                <a:solidFill>
                  <a:srgbClr val="0C285A"/>
                </a:solidFill>
              </a:ln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67544" y="33265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93CDDD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OTHERS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93CDDD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5" name="Prostokąt zaokrąglony 14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275856" y="6093296"/>
            <a:ext cx="1800000" cy="540000"/>
          </a:xfrm>
          <a:prstGeom prst="roundRect">
            <a:avLst/>
          </a:prstGeom>
          <a:solidFill>
            <a:srgbClr val="93CDD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Prostokąt zaokrąglony 17"/>
          <p:cNvSpPr/>
          <p:nvPr/>
        </p:nvSpPr>
        <p:spPr>
          <a:xfrm>
            <a:off x="683568" y="1484784"/>
            <a:ext cx="7992888" cy="4086225"/>
          </a:xfrm>
          <a:prstGeom prst="roundRect">
            <a:avLst/>
          </a:prstGeom>
          <a:ln>
            <a:solidFill>
              <a:srgbClr val="0C285A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l-PL" dirty="0" smtClean="0"/>
              <a:t>	</a:t>
            </a:r>
            <a:r>
              <a:rPr lang="en-US" dirty="0" smtClean="0"/>
              <a:t>CRs have been measured by campaigned GNSS static observation and </a:t>
            </a:r>
            <a:r>
              <a:rPr lang="pl-PL" dirty="0" smtClean="0"/>
              <a:t>	</a:t>
            </a:r>
            <a:r>
              <a:rPr lang="en-US" dirty="0" err="1" smtClean="0"/>
              <a:t>levelling</a:t>
            </a:r>
            <a:r>
              <a:rPr lang="en-US" dirty="0" smtClean="0"/>
              <a:t>. Two campaigns have been performed – in July 2018</a:t>
            </a:r>
            <a:r>
              <a:rPr lang="pl-PL" dirty="0" smtClean="0"/>
              <a:t> </a:t>
            </a:r>
            <a:r>
              <a:rPr lang="en-US" dirty="0" smtClean="0"/>
              <a:t>and in </a:t>
            </a:r>
            <a:r>
              <a:rPr lang="pl-PL" dirty="0" smtClean="0"/>
              <a:t>	</a:t>
            </a:r>
            <a:r>
              <a:rPr lang="en-US" dirty="0" smtClean="0"/>
              <a:t>June 2019</a:t>
            </a:r>
            <a:r>
              <a:rPr lang="pl-PL" dirty="0" smtClean="0"/>
              <a:t>.</a:t>
            </a:r>
          </a:p>
          <a:p>
            <a:pPr algn="just"/>
            <a:endParaRPr lang="pl-PL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	</a:t>
            </a:r>
            <a:r>
              <a:rPr lang="en-US" dirty="0" smtClean="0"/>
              <a:t>Simultaneously with GNSS observations, two measurement teams </a:t>
            </a:r>
            <a:r>
              <a:rPr lang="pl-PL" dirty="0" smtClean="0"/>
              <a:t>	</a:t>
            </a:r>
            <a:r>
              <a:rPr lang="en-US" dirty="0" smtClean="0"/>
              <a:t>performed levelling measurements between the CRs. </a:t>
            </a:r>
            <a:r>
              <a:rPr lang="pl-PL" dirty="0" smtClean="0"/>
              <a:t>Th</a:t>
            </a:r>
            <a:r>
              <a:rPr lang="en-US" dirty="0" smtClean="0"/>
              <a:t>e resulted </a:t>
            </a:r>
            <a:r>
              <a:rPr lang="pl-PL" dirty="0" smtClean="0"/>
              <a:t>	</a:t>
            </a:r>
            <a:r>
              <a:rPr lang="en-US" dirty="0" smtClean="0"/>
              <a:t>data</a:t>
            </a:r>
            <a:r>
              <a:rPr lang="en-GB" dirty="0" smtClean="0"/>
              <a:t> w</a:t>
            </a:r>
            <a:r>
              <a:rPr lang="pl-PL" dirty="0" smtClean="0"/>
              <a:t>as</a:t>
            </a:r>
            <a:r>
              <a:rPr lang="en-GB" dirty="0" smtClean="0"/>
              <a:t> used for validation of </a:t>
            </a:r>
            <a:r>
              <a:rPr lang="en-GB" dirty="0" err="1" smtClean="0"/>
              <a:t>InSAR</a:t>
            </a:r>
            <a:r>
              <a:rPr lang="en-GB" dirty="0" smtClean="0"/>
              <a:t> measurements.</a:t>
            </a:r>
            <a:endParaRPr lang="pl-PL" dirty="0" smtClean="0"/>
          </a:p>
          <a:p>
            <a:pPr algn="just"/>
            <a:endParaRPr lang="pl-PL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	To </a:t>
            </a:r>
            <a:r>
              <a:rPr lang="en-GB" dirty="0" smtClean="0"/>
              <a:t>investigate the quality of the InSAR measurements, weather </a:t>
            </a:r>
            <a:r>
              <a:rPr lang="pl-PL" dirty="0" smtClean="0"/>
              <a:t>	</a:t>
            </a:r>
            <a:r>
              <a:rPr lang="en-GB" dirty="0" smtClean="0"/>
              <a:t>information acquired from Institute of Meteorology and </a:t>
            </a:r>
            <a:r>
              <a:rPr lang="pl-PL" dirty="0" smtClean="0"/>
              <a:t>	</a:t>
            </a:r>
            <a:r>
              <a:rPr lang="en-GB" dirty="0" smtClean="0"/>
              <a:t>Water </a:t>
            </a:r>
            <a:r>
              <a:rPr lang="pl-PL" dirty="0" smtClean="0"/>
              <a:t>	</a:t>
            </a:r>
            <a:r>
              <a:rPr lang="en-GB" dirty="0" smtClean="0"/>
              <a:t>Management (IMGW) at the </a:t>
            </a:r>
            <a:r>
              <a:rPr lang="pl-PL" dirty="0" smtClean="0"/>
              <a:t>Rybnik </a:t>
            </a:r>
            <a:r>
              <a:rPr lang="en-GB" dirty="0" smtClean="0"/>
              <a:t>meteorological station</a:t>
            </a:r>
            <a:r>
              <a:rPr lang="pl-PL" dirty="0" smtClean="0"/>
              <a:t>.</a:t>
            </a:r>
            <a:endParaRPr lang="en-US" dirty="0" smtClean="0"/>
          </a:p>
        </p:txBody>
      </p:sp>
      <p:pic>
        <p:nvPicPr>
          <p:cNvPr id="12290" name="Picture 2" descr="Geodesy-leveling and levelling rejka Royalty Free Vector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11A3C8"/>
              </a:clrFrom>
              <a:clrTo>
                <a:srgbClr val="11A3C8">
                  <a:alpha val="0"/>
                </a:srgbClr>
              </a:clrTo>
            </a:clrChange>
          </a:blip>
          <a:srcRect b="7473"/>
          <a:stretch>
            <a:fillRect/>
          </a:stretch>
        </p:blipFill>
        <p:spPr bwMode="auto">
          <a:xfrm>
            <a:off x="683568" y="2872034"/>
            <a:ext cx="1224136" cy="1223269"/>
          </a:xfrm>
          <a:prstGeom prst="rect">
            <a:avLst/>
          </a:prstGeom>
          <a:noFill/>
        </p:spPr>
      </p:pic>
      <p:pic>
        <p:nvPicPr>
          <p:cNvPr id="8" name="Picture 2" descr="Global Navigation Satellite Systems Testing Services: EN 303 413 | SGS Hong  Ko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971600" y="1772816"/>
            <a:ext cx="771129" cy="771129"/>
          </a:xfrm>
          <a:prstGeom prst="rect">
            <a:avLst/>
          </a:prstGeom>
          <a:noFill/>
        </p:spPr>
      </p:pic>
      <p:pic>
        <p:nvPicPr>
          <p:cNvPr id="12291" name="Picture 3" descr="C:\Users\hp\AppData\Local\Microsoft\Windows\INetCache\IE\BZ9X2KSR\Weather-sun-clouds-rain.svg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365104"/>
            <a:ext cx="936104" cy="936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8879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FBBCAF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METHODS</a:t>
            </a:r>
          </a:p>
        </p:txBody>
      </p:sp>
      <p:sp>
        <p:nvSpPr>
          <p:cNvPr id="11" name="Strzałka: zawracanie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514710" y="6023130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381539" y="108384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FBBCA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 PROCESSING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FBBC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4273" name="Picture 1" descr="E:\InSAR\EGU\Workflow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886484"/>
            <a:ext cx="4442455" cy="1960672"/>
          </a:xfrm>
          <a:prstGeom prst="rect">
            <a:avLst/>
          </a:prstGeom>
          <a:noFill/>
        </p:spPr>
      </p:pic>
      <p:sp>
        <p:nvSpPr>
          <p:cNvPr id="22" name="Prostokąt zaokrąglony 21"/>
          <p:cNvSpPr/>
          <p:nvPr/>
        </p:nvSpPr>
        <p:spPr>
          <a:xfrm>
            <a:off x="6144610" y="4535299"/>
            <a:ext cx="2592288" cy="510778"/>
          </a:xfrm>
          <a:prstGeom prst="roundRect">
            <a:avLst/>
          </a:prstGeom>
          <a:ln w="12700"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None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/>
          </a:p>
        </p:txBody>
      </p:sp>
      <p:sp>
        <p:nvSpPr>
          <p:cNvPr id="3" name="Schemat blokowy: dokument 2"/>
          <p:cNvSpPr/>
          <p:nvPr/>
        </p:nvSpPr>
        <p:spPr>
          <a:xfrm>
            <a:off x="669571" y="759522"/>
            <a:ext cx="8067330" cy="1129842"/>
          </a:xfrm>
          <a:prstGeom prst="flowChartDocumen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AE6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ole tekstowe 3"/>
          <p:cNvSpPr txBox="1"/>
          <p:nvPr/>
        </p:nvSpPr>
        <p:spPr>
          <a:xfrm>
            <a:off x="700170" y="103330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0C285A"/>
                </a:solidFill>
              </a:rPr>
              <a:t>STEP 1:</a:t>
            </a:r>
            <a:endParaRPr lang="en-US" b="1" dirty="0">
              <a:solidFill>
                <a:srgbClr val="0C285A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502040" y="750557"/>
            <a:ext cx="72612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/>
              <a:t>The deformations were estimated using two independent techniques – DInSAR and PSI</a:t>
            </a:r>
            <a:r>
              <a:rPr lang="pl-PL" sz="1600" dirty="0" err="1"/>
              <a:t>nSAR</a:t>
            </a:r>
            <a:r>
              <a:rPr lang="en-US" sz="1600" dirty="0"/>
              <a:t>. </a:t>
            </a:r>
            <a:r>
              <a:rPr lang="en-GB" sz="1600" dirty="0"/>
              <a:t>Additionally, to increase the final results in terms of pixel density as well as interferogram quality, we investigated weather information and </a:t>
            </a:r>
            <a:r>
              <a:rPr lang="pl-PL" sz="1600" dirty="0" err="1"/>
              <a:t>multitemporal</a:t>
            </a:r>
            <a:r>
              <a:rPr lang="pl-PL" sz="1600" dirty="0"/>
              <a:t> </a:t>
            </a:r>
            <a:r>
              <a:rPr lang="en-GB" sz="1600" dirty="0"/>
              <a:t>coherence. </a:t>
            </a:r>
            <a:endParaRPr lang="pl-PL" sz="1600" dirty="0"/>
          </a:p>
        </p:txBody>
      </p:sp>
      <p:sp>
        <p:nvSpPr>
          <p:cNvPr id="12" name="Schemat blokowy: dokument 11"/>
          <p:cNvSpPr/>
          <p:nvPr/>
        </p:nvSpPr>
        <p:spPr>
          <a:xfrm>
            <a:off x="669571" y="1943931"/>
            <a:ext cx="8067328" cy="672499"/>
          </a:xfrm>
          <a:prstGeom prst="flowChartDocument">
            <a:avLst/>
          </a:prstGeom>
          <a:solidFill>
            <a:srgbClr val="CAE6EE"/>
          </a:solidFill>
          <a:ln>
            <a:solidFill>
              <a:srgbClr val="93CD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ole tekstowe 12"/>
          <p:cNvSpPr txBox="1"/>
          <p:nvPr/>
        </p:nvSpPr>
        <p:spPr>
          <a:xfrm>
            <a:off x="686919" y="20298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0C285A"/>
                </a:solidFill>
              </a:rPr>
              <a:t>STEP 2:</a:t>
            </a:r>
            <a:endParaRPr lang="en-US" b="1" dirty="0">
              <a:solidFill>
                <a:srgbClr val="0C285A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475656" y="1966494"/>
            <a:ext cx="72876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/>
              <a:t>Deformations from all geometries were decomposed</a:t>
            </a:r>
            <a:r>
              <a:rPr lang="pl-PL" sz="1600" dirty="0"/>
              <a:t> from Line of </a:t>
            </a:r>
            <a:r>
              <a:rPr lang="pl-PL" sz="1600" dirty="0" err="1"/>
              <a:t>Sight</a:t>
            </a:r>
            <a:r>
              <a:rPr lang="pl-PL" sz="1600" dirty="0"/>
              <a:t> (LOS)</a:t>
            </a:r>
            <a:r>
              <a:rPr lang="en-GB" sz="1600" dirty="0"/>
              <a:t> into 2D deformation components </a:t>
            </a:r>
            <a:r>
              <a:rPr lang="pl-PL" sz="1600" dirty="0"/>
              <a:t>(v</a:t>
            </a:r>
            <a:r>
              <a:rPr lang="en-GB" sz="1600" dirty="0" err="1"/>
              <a:t>ertical</a:t>
            </a:r>
            <a:r>
              <a:rPr lang="en-GB" sz="1600" dirty="0"/>
              <a:t> and easting)</a:t>
            </a:r>
            <a:r>
              <a:rPr lang="pl-PL" sz="1600" dirty="0"/>
              <a:t>.</a:t>
            </a:r>
          </a:p>
        </p:txBody>
      </p:sp>
      <p:sp>
        <p:nvSpPr>
          <p:cNvPr id="15" name="Schemat blokowy: dokument 14"/>
          <p:cNvSpPr/>
          <p:nvPr/>
        </p:nvSpPr>
        <p:spPr>
          <a:xfrm>
            <a:off x="669571" y="2792404"/>
            <a:ext cx="8067327" cy="838383"/>
          </a:xfrm>
          <a:prstGeom prst="flowChartDocument">
            <a:avLst/>
          </a:prstGeom>
          <a:solidFill>
            <a:srgbClr val="93CDDD"/>
          </a:solidFill>
          <a:ln>
            <a:solidFill>
              <a:srgbClr val="93CD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ole tekstowe 15"/>
          <p:cNvSpPr txBox="1"/>
          <p:nvPr/>
        </p:nvSpPr>
        <p:spPr>
          <a:xfrm>
            <a:off x="700170" y="2922879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0C285A"/>
                </a:solidFill>
              </a:rPr>
              <a:t>STEP 3:</a:t>
            </a:r>
            <a:endParaRPr lang="en-US" b="1" dirty="0">
              <a:solidFill>
                <a:srgbClr val="0C285A"/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475656" y="2811074"/>
            <a:ext cx="72178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dirty="0"/>
              <a:t>The </a:t>
            </a:r>
            <a:r>
              <a:rPr lang="pl-PL" sz="1600" dirty="0" err="1"/>
              <a:t>results</a:t>
            </a:r>
            <a:r>
              <a:rPr lang="pl-PL" sz="1600" dirty="0"/>
              <a:t> </a:t>
            </a:r>
            <a:r>
              <a:rPr lang="pl-PL" sz="1600" dirty="0" err="1"/>
              <a:t>were</a:t>
            </a:r>
            <a:r>
              <a:rPr lang="pl-PL" sz="1600" dirty="0"/>
              <a:t> </a:t>
            </a:r>
            <a:r>
              <a:rPr lang="pl-PL" sz="1600" dirty="0" err="1"/>
              <a:t>compared</a:t>
            </a:r>
            <a:r>
              <a:rPr lang="pl-PL" sz="1600" dirty="0"/>
              <a:t> with </a:t>
            </a:r>
            <a:r>
              <a:rPr lang="pl-PL" sz="1600" dirty="0" err="1"/>
              <a:t>ground</a:t>
            </a:r>
            <a:r>
              <a:rPr lang="pl-PL" sz="1600" dirty="0"/>
              <a:t> </a:t>
            </a:r>
            <a:r>
              <a:rPr lang="pl-PL" sz="1600" dirty="0" err="1"/>
              <a:t>truth</a:t>
            </a:r>
            <a:r>
              <a:rPr lang="pl-PL" sz="1600" dirty="0"/>
              <a:t> data </a:t>
            </a:r>
            <a:r>
              <a:rPr lang="pl-PL" sz="1600" dirty="0" err="1"/>
              <a:t>such</a:t>
            </a:r>
            <a:r>
              <a:rPr lang="pl-PL" sz="1600" dirty="0"/>
              <a:t> as GNSS and Leveling </a:t>
            </a:r>
            <a:r>
              <a:rPr lang="pl-PL" sz="1600" dirty="0" err="1"/>
              <a:t>measuraments</a:t>
            </a:r>
            <a:r>
              <a:rPr lang="pl-PL" sz="1600" dirty="0"/>
              <a:t> on </a:t>
            </a:r>
            <a:r>
              <a:rPr lang="pl-PL" sz="1600" dirty="0" err="1"/>
              <a:t>CRs</a:t>
            </a:r>
            <a:r>
              <a:rPr lang="pl-PL" sz="1600" dirty="0"/>
              <a:t> as </a:t>
            </a:r>
            <a:r>
              <a:rPr lang="pl-PL" sz="1600" dirty="0" err="1"/>
              <a:t>well</a:t>
            </a:r>
            <a:r>
              <a:rPr lang="pl-PL" sz="1600" dirty="0"/>
              <a:t> as permanent GNSS </a:t>
            </a:r>
            <a:r>
              <a:rPr lang="pl-PL" sz="1600" dirty="0" err="1"/>
              <a:t>measurament</a:t>
            </a:r>
            <a:r>
              <a:rPr lang="pl-PL" sz="1600" dirty="0"/>
              <a:t> </a:t>
            </a:r>
            <a:r>
              <a:rPr lang="en-US" sz="1600" dirty="0"/>
              <a:t>at</a:t>
            </a:r>
            <a:r>
              <a:rPr lang="pl-PL" sz="1600" dirty="0"/>
              <a:t> RES01 </a:t>
            </a:r>
            <a:r>
              <a:rPr lang="pl-PL" sz="1600" dirty="0" err="1" smtClean="0"/>
              <a:t>station</a:t>
            </a:r>
            <a:r>
              <a:rPr lang="pl-PL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90897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467544" y="33265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rgbClr val="FBBCA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PROCESSING WORKFLOW</a:t>
            </a:r>
            <a:endParaRPr lang="en-US" sz="3600" b="1" dirty="0" smtClean="0">
              <a:ln w="12700">
                <a:solidFill>
                  <a:srgbClr val="0C285A"/>
                </a:solidFill>
                <a:prstDash val="solid"/>
              </a:ln>
              <a:solidFill>
                <a:srgbClr val="FBBC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" name="Picture 1" descr="E:\InSAR\EGU\Workflo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367638" cy="3693048"/>
          </a:xfrm>
          <a:prstGeom prst="rect">
            <a:avLst/>
          </a:prstGeom>
          <a:noFill/>
        </p:spPr>
      </p:pic>
      <p:pic>
        <p:nvPicPr>
          <p:cNvPr id="20" name="Picture 2" descr="C:\Users\hp\AppData\Local\Microsoft\Windows\INetCache\IE\BZ9X2KSR\exit_PNG3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764704" cy="764704"/>
          </a:xfrm>
          <a:prstGeom prst="rect">
            <a:avLst/>
          </a:prstGeom>
          <a:noFill/>
        </p:spPr>
      </p:pic>
      <p:sp>
        <p:nvSpPr>
          <p:cNvPr id="21" name="pole tekstowe 20">
            <a:hlinkClick r:id="rId3" action="ppaction://hlinksldjump"/>
          </p:cNvPr>
          <p:cNvSpPr txBox="1"/>
          <p:nvPr/>
        </p:nvSpPr>
        <p:spPr>
          <a:xfrm>
            <a:off x="1043608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68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G:\Mój dysk\2020_reflektory\paper_submission\Fig_7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241057"/>
            <a:ext cx="3528392" cy="2494910"/>
          </a:xfrm>
          <a:prstGeom prst="rect">
            <a:avLst/>
          </a:prstGeom>
          <a:noFill/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43A4AD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</a:p>
        </p:txBody>
      </p:sp>
      <p:sp>
        <p:nvSpPr>
          <p:cNvPr id="11" name="Strzałka: zawracanie 5">
            <a:hlinkClick r:id="rId4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611560" y="6151465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5" name="Prostokąt zaokrąglony 14">
            <a:hlinkClick r:id="rId5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499992" y="3501008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Corner</a:t>
            </a:r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pl-PL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Reflectors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Prostokąt zaokrąglony 15">
            <a:hlinkClick r:id="rId6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499992" y="4293096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RES01 </a:t>
            </a:r>
            <a:r>
              <a:rPr lang="pl-PL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Station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Prostokąt zaokrąglony 16">
            <a:hlinkClick r:id="rId7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4499992" y="5085184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err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Conclusions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Prostokąt zaokrąglony 17"/>
          <p:cNvSpPr/>
          <p:nvPr/>
        </p:nvSpPr>
        <p:spPr>
          <a:xfrm>
            <a:off x="6660232" y="4725144"/>
            <a:ext cx="1800200" cy="919401"/>
          </a:xfrm>
          <a:prstGeom prst="roundRect">
            <a:avLst/>
          </a:prstGeom>
          <a:ln w="12700"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 smtClean="0"/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</a:t>
            </a:r>
            <a:r>
              <a:rPr lang="en-US" sz="1200" dirty="0" smtClean="0"/>
              <a:t> buttons </a:t>
            </a:r>
            <a:endParaRPr lang="pl-PL" sz="1200" dirty="0"/>
          </a:p>
        </p:txBody>
      </p:sp>
      <p:sp>
        <p:nvSpPr>
          <p:cNvPr id="19" name="Prostokąt 18"/>
          <p:cNvSpPr/>
          <p:nvPr/>
        </p:nvSpPr>
        <p:spPr>
          <a:xfrm>
            <a:off x="467544" y="33265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OUR RESULTS</a:t>
            </a:r>
            <a:endParaRPr lang="en-US" sz="3600" b="1" dirty="0" smtClean="0">
              <a:ln w="19050">
                <a:solidFill>
                  <a:srgbClr val="43A4AD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Prostokąt zaokrąglony 19"/>
          <p:cNvSpPr/>
          <p:nvPr/>
        </p:nvSpPr>
        <p:spPr>
          <a:xfrm>
            <a:off x="899592" y="980728"/>
            <a:ext cx="7848872" cy="2128242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1700" b="1" dirty="0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DInSAR-&gt; </a:t>
            </a:r>
            <a:r>
              <a:rPr lang="pl-PL" sz="1700" dirty="0" smtClean="0"/>
              <a:t>t</a:t>
            </a:r>
            <a:r>
              <a:rPr lang="en-GB" sz="1700" dirty="0" smtClean="0"/>
              <a:t>he </a:t>
            </a:r>
            <a:r>
              <a:rPr lang="en-GB" sz="1700" dirty="0"/>
              <a:t>maximum deformation gradient </a:t>
            </a:r>
            <a:r>
              <a:rPr lang="pl-PL" sz="1700" dirty="0" err="1"/>
              <a:t>reaches</a:t>
            </a:r>
            <a:r>
              <a:rPr lang="pl-PL" sz="1700" dirty="0"/>
              <a:t> </a:t>
            </a:r>
            <a:r>
              <a:rPr lang="en-GB" sz="1700" dirty="0" smtClean="0"/>
              <a:t>54</a:t>
            </a:r>
            <a:r>
              <a:rPr lang="pl-PL" sz="1700" dirty="0" smtClean="0"/>
              <a:t>.1 </a:t>
            </a:r>
            <a:r>
              <a:rPr lang="en-GB" sz="1700" dirty="0"/>
              <a:t>cm</a:t>
            </a:r>
            <a:r>
              <a:rPr lang="pl-PL" sz="1700" dirty="0"/>
              <a:t> and </a:t>
            </a:r>
            <a:r>
              <a:rPr lang="pl-PL" sz="1700" dirty="0" smtClean="0"/>
              <a:t>21.1 </a:t>
            </a:r>
            <a:r>
              <a:rPr lang="pl-PL" sz="1700" dirty="0"/>
              <a:t>cm for </a:t>
            </a:r>
            <a:r>
              <a:rPr lang="pl-PL" sz="1700" dirty="0" err="1"/>
              <a:t>vertical</a:t>
            </a:r>
            <a:r>
              <a:rPr lang="pl-PL" sz="1700" dirty="0"/>
              <a:t> and </a:t>
            </a:r>
            <a:r>
              <a:rPr lang="pl-PL" sz="1700" dirty="0" err="1"/>
              <a:t>easting</a:t>
            </a:r>
            <a:r>
              <a:rPr lang="pl-PL" sz="1700" dirty="0"/>
              <a:t> </a:t>
            </a:r>
            <a:r>
              <a:rPr lang="pl-PL" sz="1700" dirty="0" smtClean="0"/>
              <a:t>component, </a:t>
            </a:r>
            <a:r>
              <a:rPr lang="pl-PL" sz="1700" dirty="0" err="1"/>
              <a:t>respectively</a:t>
            </a:r>
            <a:r>
              <a:rPr lang="en-GB" sz="1700" dirty="0"/>
              <a:t> and was only detected with DInSAR </a:t>
            </a:r>
            <a:r>
              <a:rPr lang="en-GB" sz="1700" dirty="0" smtClean="0"/>
              <a:t>method</a:t>
            </a:r>
            <a:r>
              <a:rPr lang="pl-PL" sz="1700" dirty="0"/>
              <a:t> </a:t>
            </a:r>
            <a:r>
              <a:rPr lang="pl-PL" sz="1700" dirty="0" smtClean="0"/>
              <a:t>(Fig.3 </a:t>
            </a:r>
            <a:r>
              <a:rPr lang="pl-PL" sz="1700" dirty="0" err="1" smtClean="0"/>
              <a:t>a,c</a:t>
            </a:r>
            <a:r>
              <a:rPr lang="pl-PL" sz="1700" dirty="0" smtClean="0"/>
              <a:t>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1700" b="1" dirty="0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</a:t>
            </a:r>
            <a:r>
              <a:rPr lang="pl-PL" sz="17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nSAR</a:t>
            </a:r>
            <a:r>
              <a:rPr lang="pl-PL" sz="1700" b="1" dirty="0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pl-PL" sz="1700" b="1" dirty="0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</a:t>
            </a:r>
            <a:r>
              <a:rPr lang="en-GB" sz="1700" dirty="0" smtClean="0"/>
              <a:t>the </a:t>
            </a:r>
            <a:r>
              <a:rPr lang="en-GB" sz="1700" dirty="0"/>
              <a:t>area of the maximal deformation gradient in the centre of the </a:t>
            </a:r>
            <a:r>
              <a:rPr lang="en-GB" sz="1700" dirty="0" smtClean="0"/>
              <a:t>subsidence </a:t>
            </a:r>
            <a:r>
              <a:rPr lang="en-GB" sz="1700" dirty="0"/>
              <a:t>were not </a:t>
            </a:r>
            <a:r>
              <a:rPr lang="en-GB" sz="1700" dirty="0" smtClean="0"/>
              <a:t>estimated.</a:t>
            </a:r>
            <a:r>
              <a:rPr lang="pl-PL" sz="1700" dirty="0" smtClean="0"/>
              <a:t> The </a:t>
            </a:r>
            <a:r>
              <a:rPr lang="pl-PL" sz="1700" dirty="0" err="1" smtClean="0"/>
              <a:t>maximal</a:t>
            </a:r>
            <a:r>
              <a:rPr lang="pl-PL" sz="1700" dirty="0" smtClean="0"/>
              <a:t> </a:t>
            </a:r>
            <a:r>
              <a:rPr lang="pl-PL" sz="1700" dirty="0" err="1" smtClean="0"/>
              <a:t>deformation</a:t>
            </a:r>
            <a:r>
              <a:rPr lang="pl-PL" sz="1700" dirty="0" smtClean="0"/>
              <a:t> gradient </a:t>
            </a:r>
            <a:r>
              <a:rPr lang="pl-PL" sz="1700" dirty="0" err="1" smtClean="0"/>
              <a:t>which</a:t>
            </a:r>
            <a:r>
              <a:rPr lang="pl-PL" sz="1700" dirty="0" smtClean="0"/>
              <a:t> </a:t>
            </a:r>
            <a:r>
              <a:rPr lang="pl-PL" sz="1700" dirty="0" err="1" smtClean="0"/>
              <a:t>could</a:t>
            </a:r>
            <a:r>
              <a:rPr lang="pl-PL" sz="1700" dirty="0" smtClean="0"/>
              <a:t> </a:t>
            </a:r>
            <a:r>
              <a:rPr lang="pl-PL" sz="1700" dirty="0" err="1" smtClean="0"/>
              <a:t>reaches</a:t>
            </a:r>
            <a:r>
              <a:rPr lang="pl-PL" sz="1700" dirty="0" smtClean="0"/>
              <a:t> 12.8 cm and 6.2 cm for </a:t>
            </a:r>
            <a:r>
              <a:rPr lang="pl-PL" sz="1700" dirty="0" err="1" smtClean="0"/>
              <a:t>vertical</a:t>
            </a:r>
            <a:r>
              <a:rPr lang="pl-PL" sz="1700" dirty="0" smtClean="0"/>
              <a:t> and </a:t>
            </a:r>
            <a:r>
              <a:rPr lang="pl-PL" sz="1700" dirty="0" err="1" smtClean="0"/>
              <a:t>easting</a:t>
            </a:r>
            <a:r>
              <a:rPr lang="pl-PL" sz="1700" dirty="0" smtClean="0"/>
              <a:t> </a:t>
            </a:r>
            <a:r>
              <a:rPr lang="pl-PL" sz="1700" dirty="0" err="1" smtClean="0"/>
              <a:t>deformation</a:t>
            </a:r>
            <a:r>
              <a:rPr lang="pl-PL" sz="1700" dirty="0" smtClean="0"/>
              <a:t> component (Fig.3 </a:t>
            </a:r>
            <a:r>
              <a:rPr lang="pl-PL" sz="1700" dirty="0" err="1" smtClean="0"/>
              <a:t>b,d</a:t>
            </a:r>
            <a:r>
              <a:rPr lang="pl-PL" sz="1700" dirty="0" smtClean="0"/>
              <a:t>). </a:t>
            </a:r>
            <a:endParaRPr lang="pl-PL" sz="1700" dirty="0"/>
          </a:p>
        </p:txBody>
      </p:sp>
      <p:sp>
        <p:nvSpPr>
          <p:cNvPr id="12" name="Prostokąt 11"/>
          <p:cNvSpPr/>
          <p:nvPr/>
        </p:nvSpPr>
        <p:spPr>
          <a:xfrm>
            <a:off x="479395" y="5735967"/>
            <a:ext cx="387658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050" b="1" dirty="0" smtClean="0"/>
              <a:t>Fig. 3. </a:t>
            </a:r>
            <a:r>
              <a:rPr lang="en-GB" sz="1050" b="1" dirty="0" smtClean="0"/>
              <a:t>Vertical (</a:t>
            </a:r>
            <a:r>
              <a:rPr lang="en-GB" sz="1050" b="1" dirty="0" err="1" smtClean="0"/>
              <a:t>a,b</a:t>
            </a:r>
            <a:r>
              <a:rPr lang="en-GB" sz="1050" b="1" dirty="0" smtClean="0"/>
              <a:t>) and easting (</a:t>
            </a:r>
            <a:r>
              <a:rPr lang="en-GB" sz="1050" b="1" dirty="0" err="1" smtClean="0"/>
              <a:t>c,d</a:t>
            </a:r>
            <a:r>
              <a:rPr lang="en-GB" sz="1050" b="1" dirty="0" smtClean="0"/>
              <a:t>) deformation components for </a:t>
            </a:r>
            <a:r>
              <a:rPr lang="en-GB" sz="1050" b="1" dirty="0" err="1" smtClean="0"/>
              <a:t>DInSAR</a:t>
            </a:r>
            <a:r>
              <a:rPr lang="en-GB" sz="1050" b="1" dirty="0" smtClean="0"/>
              <a:t> (</a:t>
            </a:r>
            <a:r>
              <a:rPr lang="en-GB" sz="1050" b="1" dirty="0" err="1" smtClean="0"/>
              <a:t>a,c</a:t>
            </a:r>
            <a:r>
              <a:rPr lang="en-GB" sz="1050" b="1" dirty="0" smtClean="0"/>
              <a:t>) and PSI (</a:t>
            </a:r>
            <a:r>
              <a:rPr lang="en-GB" sz="1050" b="1" dirty="0" err="1" smtClean="0"/>
              <a:t>b,d</a:t>
            </a:r>
            <a:r>
              <a:rPr lang="en-GB" sz="1050" b="1" dirty="0" smtClean="0"/>
              <a:t>) methods, respectively</a:t>
            </a:r>
            <a:r>
              <a:rPr lang="pl-PL" sz="1050" b="1" dirty="0" smtClean="0"/>
              <a:t>.</a:t>
            </a:r>
            <a:endParaRPr lang="pl-PL" sz="1050" b="1" dirty="0"/>
          </a:p>
        </p:txBody>
      </p:sp>
    </p:spTree>
    <p:extLst>
      <p:ext uri="{BB962C8B-B14F-4D97-AF65-F5344CB8AC3E}">
        <p14:creationId xmlns:p14="http://schemas.microsoft.com/office/powerpoint/2010/main" xmlns="" val="65675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" descr="G:\Mój dysk\2020_reflektory\paper_submission\Fig_7.png"/>
          <p:cNvPicPr>
            <a:picLocks noChangeAspect="1" noChangeArrowheads="1"/>
          </p:cNvPicPr>
          <p:nvPr/>
        </p:nvPicPr>
        <p:blipFill>
          <a:blip r:embed="rId2" cstate="print"/>
          <a:srcRect r="14406"/>
          <a:stretch>
            <a:fillRect/>
          </a:stretch>
        </p:blipFill>
        <p:spPr bwMode="auto">
          <a:xfrm>
            <a:off x="971600" y="764704"/>
            <a:ext cx="6523170" cy="5390025"/>
          </a:xfrm>
          <a:prstGeom prst="rect">
            <a:avLst/>
          </a:prstGeom>
          <a:noFill/>
        </p:spPr>
      </p:pic>
      <p:sp>
        <p:nvSpPr>
          <p:cNvPr id="17" name="Prostokąt 16"/>
          <p:cNvSpPr/>
          <p:nvPr/>
        </p:nvSpPr>
        <p:spPr>
          <a:xfrm>
            <a:off x="755576" y="188640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600" b="1" dirty="0" smtClean="0"/>
              <a:t>Fig. 3. </a:t>
            </a:r>
            <a:r>
              <a:rPr lang="en-GB" sz="1600" b="1" dirty="0" smtClean="0"/>
              <a:t>Vertical (</a:t>
            </a:r>
            <a:r>
              <a:rPr lang="en-GB" sz="1600" b="1" dirty="0" err="1" smtClean="0"/>
              <a:t>a,b</a:t>
            </a:r>
            <a:r>
              <a:rPr lang="en-GB" sz="1600" b="1" dirty="0" smtClean="0"/>
              <a:t>) and easting (</a:t>
            </a:r>
            <a:r>
              <a:rPr lang="en-GB" sz="1600" b="1" dirty="0" err="1" smtClean="0"/>
              <a:t>c,d</a:t>
            </a:r>
            <a:r>
              <a:rPr lang="en-GB" sz="1600" b="1" dirty="0" smtClean="0"/>
              <a:t>) deformation components for </a:t>
            </a:r>
            <a:r>
              <a:rPr lang="en-GB" sz="1600" b="1" dirty="0" err="1" smtClean="0"/>
              <a:t>DInSAR</a:t>
            </a:r>
            <a:r>
              <a:rPr lang="en-GB" sz="1600" b="1" dirty="0" smtClean="0"/>
              <a:t> (</a:t>
            </a:r>
            <a:r>
              <a:rPr lang="en-GB" sz="1600" b="1" dirty="0" err="1" smtClean="0"/>
              <a:t>a,c</a:t>
            </a:r>
            <a:r>
              <a:rPr lang="en-GB" sz="1600" b="1" dirty="0" smtClean="0"/>
              <a:t>) and PSI (</a:t>
            </a:r>
            <a:r>
              <a:rPr lang="en-GB" sz="1600" b="1" dirty="0" err="1" smtClean="0"/>
              <a:t>b,d</a:t>
            </a:r>
            <a:r>
              <a:rPr lang="en-GB" sz="1600" b="1" dirty="0" smtClean="0"/>
              <a:t>) methods, respectively</a:t>
            </a:r>
            <a:r>
              <a:rPr lang="pl-PL" sz="1600" b="1" dirty="0" smtClean="0"/>
              <a:t>.</a:t>
            </a:r>
            <a:endParaRPr lang="pl-PL" sz="1600" b="1" dirty="0"/>
          </a:p>
        </p:txBody>
      </p:sp>
      <p:pic>
        <p:nvPicPr>
          <p:cNvPr id="18" name="Picture 2" descr="C:\Users\hp\AppData\Local\Microsoft\Windows\INetCache\IE\BZ9X2KSR\exit_PNG3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764704" cy="764704"/>
          </a:xfrm>
          <a:prstGeom prst="rect">
            <a:avLst/>
          </a:prstGeom>
          <a:noFill/>
        </p:spPr>
      </p:pic>
      <p:sp>
        <p:nvSpPr>
          <p:cNvPr id="19" name="pole tekstowe 18">
            <a:hlinkClick r:id="rId3" action="ppaction://hlinksldjump"/>
          </p:cNvPr>
          <p:cNvSpPr txBox="1"/>
          <p:nvPr/>
        </p:nvSpPr>
        <p:spPr>
          <a:xfrm>
            <a:off x="1043608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976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43A4AD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  <a:endParaRPr lang="pl-PL" sz="2800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353564" y="71046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err="1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CRs</a:t>
            </a:r>
            <a:r>
              <a:rPr lang="pl-PL" sz="3600" b="1" dirty="0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pl-PL" sz="3600" b="1" dirty="0" err="1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  <a:endParaRPr lang="en-US" sz="3600" b="1" dirty="0" smtClean="0">
              <a:ln w="19050">
                <a:solidFill>
                  <a:srgbClr val="43A4AD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9" name="Prostokąt zaokrąglony 18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2339752" y="6021288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20" name="Tabe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6504715"/>
              </p:ext>
            </p:extLst>
          </p:nvPr>
        </p:nvGraphicFramePr>
        <p:xfrm>
          <a:off x="570248" y="3804655"/>
          <a:ext cx="5544616" cy="1962912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7526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East - West [m]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Up[m]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526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GNSS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PSI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DInSAR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Levelling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PS</a:t>
                      </a:r>
                      <a:r>
                        <a:rPr lang="pl-PL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DInSAR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CR01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-0.125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-0.135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-0.457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-0.385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CR02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0.079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0.056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-0.216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-0.194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CR03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0.019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0.023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-0.050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-0.038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-0.038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CR04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0.030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0.027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-0.008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-0.020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-0.025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-0.012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CR06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0.026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0.019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-0.005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-0.015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-0.015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-0.025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RMSE:</a:t>
                      </a: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</a:t>
                      </a:r>
                      <a:r>
                        <a:rPr lang="pl-PL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0.026</a:t>
                      </a: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0.007</a:t>
                      </a: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u="sng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0.035</a:t>
                      </a:r>
                      <a:endParaRPr lang="pl-PL" sz="1400" b="1" u="sng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1" name="Prostokąt zaokrąglony 20"/>
          <p:cNvSpPr/>
          <p:nvPr/>
        </p:nvSpPr>
        <p:spPr>
          <a:xfrm>
            <a:off x="540006" y="709502"/>
            <a:ext cx="8490013" cy="2553891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endParaRPr lang="pl-PL" sz="1600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dirty="0" smtClean="0"/>
              <a:t>it was impossible to determine the deformation for reflectors CR01, CR02</a:t>
            </a:r>
            <a:r>
              <a:rPr lang="pl-PL" sz="1600" dirty="0" smtClean="0"/>
              <a:t> </a:t>
            </a:r>
            <a:r>
              <a:rPr lang="pl-PL" sz="1600" dirty="0" err="1" smtClean="0"/>
              <a:t>located</a:t>
            </a:r>
            <a:r>
              <a:rPr lang="pl-PL" sz="1600" dirty="0" smtClean="0"/>
              <a:t> </a:t>
            </a:r>
            <a:r>
              <a:rPr lang="en-US" sz="1600" dirty="0" smtClean="0"/>
              <a:t>in two main subsidence </a:t>
            </a:r>
            <a:r>
              <a:rPr lang="en-US" sz="1600" dirty="0" err="1" smtClean="0"/>
              <a:t>ba</a:t>
            </a:r>
            <a:r>
              <a:rPr lang="pl-PL" sz="1600" dirty="0" smtClean="0"/>
              <a:t>sin </a:t>
            </a:r>
            <a:r>
              <a:rPr lang="pl-PL" sz="1600" dirty="0" err="1" smtClean="0"/>
              <a:t>characterized</a:t>
            </a:r>
            <a:r>
              <a:rPr lang="pl-PL" sz="1600" dirty="0" smtClean="0"/>
              <a:t> by high </a:t>
            </a:r>
            <a:r>
              <a:rPr lang="pl-PL" sz="1600" dirty="0" err="1" smtClean="0"/>
              <a:t>nonlinearity</a:t>
            </a:r>
            <a:r>
              <a:rPr lang="pl-PL" sz="1600" dirty="0" smtClean="0"/>
              <a:t> and  high </a:t>
            </a:r>
            <a:r>
              <a:rPr lang="pl-PL" sz="1600" dirty="0" err="1" smtClean="0"/>
              <a:t>defromation</a:t>
            </a:r>
            <a:r>
              <a:rPr lang="pl-PL" sz="1600" dirty="0" smtClean="0"/>
              <a:t> gradient (Fig. 4)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1600" dirty="0" err="1" smtClean="0"/>
              <a:t>accuracy</a:t>
            </a:r>
            <a:r>
              <a:rPr lang="pl-PL" sz="1600" dirty="0" smtClean="0"/>
              <a:t> of the </a:t>
            </a:r>
            <a:r>
              <a:rPr lang="pl-PL" sz="1600" dirty="0" err="1" smtClean="0"/>
              <a:t>measurement</a:t>
            </a:r>
            <a:r>
              <a:rPr lang="pl-PL" sz="1600" dirty="0" smtClean="0"/>
              <a:t> </a:t>
            </a:r>
            <a:r>
              <a:rPr lang="pl-PL" sz="1600" dirty="0" err="1" smtClean="0"/>
              <a:t>are</a:t>
            </a:r>
            <a:r>
              <a:rPr lang="pl-PL" sz="1600" dirty="0" smtClean="0"/>
              <a:t> </a:t>
            </a:r>
            <a:r>
              <a:rPr lang="pl-PL" sz="1600" dirty="0" err="1" smtClean="0"/>
              <a:t>very</a:t>
            </a:r>
            <a:r>
              <a:rPr lang="pl-PL" sz="1600" dirty="0" smtClean="0"/>
              <a:t> high </a:t>
            </a:r>
            <a:r>
              <a:rPr lang="pl-PL" sz="1600" dirty="0" err="1" smtClean="0"/>
              <a:t>reaching</a:t>
            </a:r>
            <a:r>
              <a:rPr lang="pl-PL" sz="1600" dirty="0" smtClean="0"/>
              <a:t> </a:t>
            </a:r>
            <a:r>
              <a:rPr lang="pl-PL" sz="1600" dirty="0" smtClean="0"/>
              <a:t>5 mm </a:t>
            </a:r>
            <a:r>
              <a:rPr lang="pl-PL" sz="1600" dirty="0" smtClean="0"/>
              <a:t>and </a:t>
            </a:r>
            <a:r>
              <a:rPr lang="pl-PL" sz="1600" dirty="0" smtClean="0"/>
              <a:t>7 mm </a:t>
            </a:r>
            <a:r>
              <a:rPr lang="pl-PL" sz="1600" dirty="0" smtClean="0"/>
              <a:t>for </a:t>
            </a:r>
            <a:r>
              <a:rPr lang="pl-PL" sz="1600" dirty="0" err="1" smtClean="0"/>
              <a:t>vertical</a:t>
            </a:r>
            <a:r>
              <a:rPr lang="pl-PL" sz="1600" dirty="0" smtClean="0"/>
              <a:t> and </a:t>
            </a:r>
            <a:r>
              <a:rPr lang="pl-PL" sz="1600" dirty="0" err="1" smtClean="0"/>
              <a:t>horizontal</a:t>
            </a:r>
            <a:r>
              <a:rPr lang="pl-PL" sz="1600" dirty="0" smtClean="0"/>
              <a:t> </a:t>
            </a:r>
            <a:r>
              <a:rPr lang="pl-PL" sz="1600" dirty="0" err="1" smtClean="0"/>
              <a:t>deformation</a:t>
            </a:r>
            <a:r>
              <a:rPr lang="pl-PL" sz="1600" dirty="0" smtClean="0"/>
              <a:t> component (Tab.2)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l-PL" sz="1600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1600" dirty="0" err="1" smtClean="0"/>
              <a:t>it</a:t>
            </a:r>
            <a:r>
              <a:rPr lang="pl-PL" sz="1600" dirty="0" smtClean="0"/>
              <a:t> was </a:t>
            </a:r>
            <a:r>
              <a:rPr lang="pl-PL" sz="1600" dirty="0" err="1" smtClean="0"/>
              <a:t>possible</a:t>
            </a:r>
            <a:r>
              <a:rPr lang="pl-PL" sz="1600" dirty="0" smtClean="0"/>
              <a:t> to </a:t>
            </a:r>
            <a:r>
              <a:rPr lang="pl-PL" sz="1600" dirty="0" err="1" smtClean="0"/>
              <a:t>determine</a:t>
            </a:r>
            <a:r>
              <a:rPr lang="pl-PL" sz="1600" dirty="0" smtClean="0"/>
              <a:t> </a:t>
            </a:r>
            <a:r>
              <a:rPr lang="pl-PL" sz="1600" dirty="0" err="1" smtClean="0"/>
              <a:t>deformation</a:t>
            </a:r>
            <a:r>
              <a:rPr lang="pl-PL" sz="1600" dirty="0" smtClean="0"/>
              <a:t> for </a:t>
            </a:r>
            <a:r>
              <a:rPr lang="pl-PL" sz="1600" dirty="0" err="1" smtClean="0"/>
              <a:t>all</a:t>
            </a:r>
            <a:r>
              <a:rPr lang="pl-PL" sz="1600" dirty="0" smtClean="0"/>
              <a:t> </a:t>
            </a:r>
            <a:r>
              <a:rPr lang="pl-PL" sz="1600" dirty="0" err="1" smtClean="0"/>
              <a:t>CRs</a:t>
            </a:r>
            <a:r>
              <a:rPr lang="pl-PL" sz="1600" dirty="0" smtClean="0"/>
              <a:t> (Fig.4)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1600" dirty="0" err="1"/>
              <a:t>a</a:t>
            </a:r>
            <a:r>
              <a:rPr lang="pl-PL" sz="1600" dirty="0" err="1" smtClean="0"/>
              <a:t>ccuracy</a:t>
            </a:r>
            <a:r>
              <a:rPr lang="pl-PL" sz="1600" dirty="0" smtClean="0"/>
              <a:t> of the </a:t>
            </a:r>
            <a:r>
              <a:rPr lang="pl-PL" sz="1600" dirty="0" err="1" smtClean="0"/>
              <a:t>technique</a:t>
            </a:r>
            <a:r>
              <a:rPr lang="pl-PL" sz="1600" dirty="0" smtClean="0"/>
              <a:t> </a:t>
            </a:r>
            <a:r>
              <a:rPr lang="pl-PL" sz="1600" dirty="0" err="1" smtClean="0"/>
              <a:t>is</a:t>
            </a:r>
            <a:r>
              <a:rPr lang="pl-PL" sz="1600" dirty="0" smtClean="0"/>
              <a:t> </a:t>
            </a:r>
            <a:r>
              <a:rPr lang="pl-PL" sz="1600" dirty="0" err="1" smtClean="0"/>
              <a:t>lower</a:t>
            </a:r>
            <a:r>
              <a:rPr lang="pl-PL" sz="1600" dirty="0" smtClean="0"/>
              <a:t> </a:t>
            </a:r>
            <a:r>
              <a:rPr lang="pl-PL" sz="1600" dirty="0" err="1" smtClean="0"/>
              <a:t>than</a:t>
            </a:r>
            <a:r>
              <a:rPr lang="pl-PL" sz="1600" dirty="0" smtClean="0"/>
              <a:t> PSI, </a:t>
            </a:r>
            <a:r>
              <a:rPr lang="pl-PL" sz="1600" dirty="0" err="1" smtClean="0"/>
              <a:t>reaching</a:t>
            </a:r>
            <a:r>
              <a:rPr lang="pl-PL" sz="1600" dirty="0" smtClean="0"/>
              <a:t> </a:t>
            </a:r>
            <a:r>
              <a:rPr lang="pl-PL" sz="1600" dirty="0" smtClean="0"/>
              <a:t>2.6 cm </a:t>
            </a:r>
            <a:r>
              <a:rPr lang="pl-PL" sz="1600" dirty="0" smtClean="0"/>
              <a:t>and 3.5 cm for </a:t>
            </a:r>
            <a:r>
              <a:rPr lang="pl-PL" sz="1600" dirty="0" err="1" smtClean="0"/>
              <a:t>easting</a:t>
            </a:r>
            <a:r>
              <a:rPr lang="pl-PL" sz="1600" dirty="0" smtClean="0"/>
              <a:t> and </a:t>
            </a:r>
            <a:r>
              <a:rPr lang="pl-PL" sz="1600" dirty="0" err="1" smtClean="0"/>
              <a:t>vertiacal</a:t>
            </a:r>
            <a:r>
              <a:rPr lang="pl-PL" sz="1600" dirty="0" smtClean="0"/>
              <a:t> </a:t>
            </a:r>
            <a:r>
              <a:rPr lang="pl-PL" sz="1600" dirty="0" err="1" smtClean="0"/>
              <a:t>deformation</a:t>
            </a:r>
            <a:r>
              <a:rPr lang="pl-PL" sz="1600" dirty="0" smtClean="0"/>
              <a:t> component (</a:t>
            </a:r>
            <a:r>
              <a:rPr lang="pl-PL" sz="1600" dirty="0" smtClean="0"/>
              <a:t>Tab. </a:t>
            </a:r>
            <a:r>
              <a:rPr lang="pl-PL" sz="1600" dirty="0" smtClean="0"/>
              <a:t>2)</a:t>
            </a:r>
            <a:endParaRPr lang="en-US" sz="1600" dirty="0"/>
          </a:p>
        </p:txBody>
      </p:sp>
      <p:sp>
        <p:nvSpPr>
          <p:cNvPr id="22" name="Prostokąt zaokrąglony 21"/>
          <p:cNvSpPr/>
          <p:nvPr/>
        </p:nvSpPr>
        <p:spPr>
          <a:xfrm>
            <a:off x="4283968" y="5877272"/>
            <a:ext cx="1800200" cy="715089"/>
          </a:xfrm>
          <a:prstGeom prst="roundRect">
            <a:avLst/>
          </a:prstGeom>
          <a:ln w="12700"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 smtClean="0"/>
          </a:p>
        </p:txBody>
      </p:sp>
      <p:pic>
        <p:nvPicPr>
          <p:cNvPr id="50178" name="Picture 2" descr="C:\Users\hp\Desktop\Nowy folder (2)\disp_175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9700" y="4293096"/>
            <a:ext cx="2272559" cy="1035671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755576" y="3536366"/>
            <a:ext cx="42903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b="1" dirty="0" err="1" smtClean="0"/>
              <a:t>Table</a:t>
            </a:r>
            <a:r>
              <a:rPr lang="pl-PL" sz="1200" b="1" dirty="0" smtClean="0"/>
              <a:t> 2. </a:t>
            </a:r>
            <a:r>
              <a:rPr lang="pl-PL" sz="1200" b="1" dirty="0" err="1" smtClean="0"/>
              <a:t>Results</a:t>
            </a:r>
            <a:r>
              <a:rPr lang="pl-PL" sz="1200" b="1" dirty="0" smtClean="0"/>
              <a:t> for </a:t>
            </a:r>
            <a:r>
              <a:rPr lang="pl-PL" sz="1200" b="1" dirty="0" err="1" smtClean="0"/>
              <a:t>all</a:t>
            </a:r>
            <a:r>
              <a:rPr lang="pl-PL" sz="1200" b="1" dirty="0" smtClean="0"/>
              <a:t> </a:t>
            </a:r>
            <a:r>
              <a:rPr lang="pl-PL" sz="1200" b="1" dirty="0" err="1" smtClean="0"/>
              <a:t>CRs</a:t>
            </a:r>
            <a:r>
              <a:rPr lang="pl-PL" sz="1200" b="1" dirty="0" smtClean="0"/>
              <a:t> </a:t>
            </a:r>
            <a:r>
              <a:rPr lang="pl-PL" sz="1200" b="1" dirty="0" err="1" smtClean="0"/>
              <a:t>from</a:t>
            </a:r>
            <a:r>
              <a:rPr lang="pl-PL" sz="1200" b="1" dirty="0" smtClean="0"/>
              <a:t> </a:t>
            </a:r>
            <a:r>
              <a:rPr lang="pl-PL" sz="1200" b="1" dirty="0" err="1" smtClean="0"/>
              <a:t>DInSAR</a:t>
            </a:r>
            <a:r>
              <a:rPr lang="pl-PL" sz="1200" b="1" dirty="0" smtClean="0"/>
              <a:t> and </a:t>
            </a:r>
            <a:r>
              <a:rPr lang="pl-PL" sz="1200" b="1" dirty="0" err="1" smtClean="0"/>
              <a:t>PSInSAR</a:t>
            </a:r>
            <a:r>
              <a:rPr lang="pl-PL" sz="1200" b="1" dirty="0" smtClean="0"/>
              <a:t> </a:t>
            </a:r>
            <a:r>
              <a:rPr lang="pl-PL" sz="1200" b="1" dirty="0" err="1" smtClean="0"/>
              <a:t>technique</a:t>
            </a:r>
            <a:r>
              <a:rPr lang="pl-PL" sz="1200" b="1" dirty="0" smtClean="0"/>
              <a:t>. </a:t>
            </a:r>
            <a:endParaRPr lang="pl-PL" sz="1200" b="1" dirty="0"/>
          </a:p>
        </p:txBody>
      </p:sp>
      <p:sp>
        <p:nvSpPr>
          <p:cNvPr id="2" name="Prostokąt 1"/>
          <p:cNvSpPr/>
          <p:nvPr/>
        </p:nvSpPr>
        <p:spPr>
          <a:xfrm>
            <a:off x="971600" y="692696"/>
            <a:ext cx="1242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GB" sz="2400" b="1" dirty="0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</a:t>
            </a:r>
            <a:r>
              <a:rPr lang="pl-PL" sz="24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nSAR</a:t>
            </a:r>
            <a:endParaRPr lang="pl-PL" sz="24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959158" y="1986447"/>
            <a:ext cx="13563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b="1" dirty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DInSAR</a:t>
            </a:r>
          </a:p>
        </p:txBody>
      </p:sp>
      <p:sp>
        <p:nvSpPr>
          <p:cNvPr id="4" name="Prostokąt 3"/>
          <p:cNvSpPr/>
          <p:nvPr/>
        </p:nvSpPr>
        <p:spPr>
          <a:xfrm>
            <a:off x="6319700" y="5328767"/>
            <a:ext cx="239706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050" b="1" dirty="0"/>
              <a:t>Fig. 4. </a:t>
            </a:r>
            <a:r>
              <a:rPr lang="en-US" sz="1050" b="1" dirty="0"/>
              <a:t>DInSAR </a:t>
            </a:r>
            <a:r>
              <a:rPr lang="pl-PL" sz="1050" b="1" dirty="0" err="1"/>
              <a:t>time</a:t>
            </a:r>
            <a:r>
              <a:rPr lang="en-US" sz="1050" b="1" dirty="0"/>
              <a:t> </a:t>
            </a:r>
            <a:r>
              <a:rPr lang="pl-PL" sz="1050" b="1" dirty="0" err="1"/>
              <a:t>series</a:t>
            </a:r>
            <a:r>
              <a:rPr lang="pl-PL" sz="1050" b="1" dirty="0"/>
              <a:t> </a:t>
            </a:r>
            <a:r>
              <a:rPr lang="en-US" sz="1050" b="1" dirty="0"/>
              <a:t>results from 175 ascending orbit for all CRs. </a:t>
            </a:r>
            <a:endParaRPr lang="pl-PL" sz="1050" b="1" dirty="0"/>
          </a:p>
        </p:txBody>
      </p:sp>
    </p:spTree>
    <p:extLst>
      <p:ext uri="{BB962C8B-B14F-4D97-AF65-F5344CB8AC3E}">
        <p14:creationId xmlns:p14="http://schemas.microsoft.com/office/powerpoint/2010/main" xmlns="" val="185277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Desktop\Nowy folder (2)\disp_17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7900309" cy="3600400"/>
          </a:xfrm>
          <a:prstGeom prst="rect">
            <a:avLst/>
          </a:prstGeom>
          <a:noFill/>
        </p:spPr>
      </p:pic>
      <p:sp>
        <p:nvSpPr>
          <p:cNvPr id="5" name="Prostokąt zaokrąglony 4"/>
          <p:cNvSpPr/>
          <p:nvPr/>
        </p:nvSpPr>
        <p:spPr>
          <a:xfrm>
            <a:off x="827584" y="1124744"/>
            <a:ext cx="7416824" cy="1293971"/>
          </a:xfrm>
          <a:prstGeom prst="round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pl-PL" sz="1400" b="1" dirty="0" smtClean="0"/>
              <a:t>Fig. 4. </a:t>
            </a:r>
            <a:r>
              <a:rPr lang="en-US" sz="1400" b="1" dirty="0" err="1" smtClean="0"/>
              <a:t>DInSAR</a:t>
            </a:r>
            <a:r>
              <a:rPr lang="en-US" sz="1400" b="1" dirty="0" smtClean="0"/>
              <a:t> </a:t>
            </a:r>
            <a:r>
              <a:rPr lang="pl-PL" sz="1400" b="1" dirty="0" err="1" smtClean="0"/>
              <a:t>time</a:t>
            </a:r>
            <a:r>
              <a:rPr lang="en-US" sz="1400" b="1" dirty="0" smtClean="0"/>
              <a:t> </a:t>
            </a:r>
            <a:r>
              <a:rPr lang="pl-PL" sz="1400" b="1" dirty="0" err="1" smtClean="0"/>
              <a:t>series</a:t>
            </a:r>
            <a:r>
              <a:rPr lang="pl-PL" sz="1400" b="1" dirty="0" smtClean="0"/>
              <a:t> </a:t>
            </a:r>
            <a:r>
              <a:rPr lang="en-US" sz="1400" b="1" dirty="0" smtClean="0"/>
              <a:t>results from 175 ascending orbit for all CRs. The deformations are presented in the LOS direction</a:t>
            </a:r>
            <a:r>
              <a:rPr lang="pl-PL" sz="1400" b="1" dirty="0" smtClean="0"/>
              <a:t>. </a:t>
            </a:r>
            <a:r>
              <a:rPr lang="en-US" sz="1400" b="1" dirty="0" smtClean="0"/>
              <a:t>At</a:t>
            </a:r>
            <a:r>
              <a:rPr lang="pl-PL" sz="1400" b="1" dirty="0" smtClean="0"/>
              <a:t> CR01 and CR02 </a:t>
            </a:r>
            <a:r>
              <a:rPr lang="en-US" sz="1400" b="1" dirty="0" smtClean="0"/>
              <a:t>the fast and non-linear deformation pattern </a:t>
            </a:r>
            <a:r>
              <a:rPr lang="pl-PL" sz="1400" b="1" dirty="0" err="1" smtClean="0"/>
              <a:t>are</a:t>
            </a:r>
            <a:r>
              <a:rPr lang="pl-PL" sz="1400" b="1" dirty="0" smtClean="0"/>
              <a:t> </a:t>
            </a:r>
            <a:r>
              <a:rPr lang="en-US" sz="1400" b="1" dirty="0" smtClean="0"/>
              <a:t>observed</a:t>
            </a:r>
            <a:r>
              <a:rPr lang="pl-PL" sz="1400" b="1" dirty="0" smtClean="0"/>
              <a:t>.</a:t>
            </a:r>
          </a:p>
          <a:p>
            <a:pPr algn="just"/>
            <a:r>
              <a:rPr lang="en-US" sz="1400" dirty="0" smtClean="0"/>
              <a:t/>
            </a:r>
            <a:br>
              <a:rPr lang="en-US" sz="1400" dirty="0" smtClean="0"/>
            </a:br>
            <a:endParaRPr lang="en-US" sz="1400" dirty="0">
              <a:solidFill>
                <a:srgbClr val="0C285A"/>
              </a:solidFill>
            </a:endParaRPr>
          </a:p>
        </p:txBody>
      </p:sp>
      <p:pic>
        <p:nvPicPr>
          <p:cNvPr id="6" name="Picture 2" descr="C:\Users\hp\AppData\Local\Microsoft\Windows\INetCache\IE\BZ9X2KSR\exit_PNG3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764704" cy="764704"/>
          </a:xfrm>
          <a:prstGeom prst="rect">
            <a:avLst/>
          </a:prstGeom>
          <a:noFill/>
        </p:spPr>
      </p:pic>
      <p:sp>
        <p:nvSpPr>
          <p:cNvPr id="7" name="pole tekstowe 6">
            <a:hlinkClick r:id="rId3" action="ppaction://hlinksldjump"/>
          </p:cNvPr>
          <p:cNvSpPr txBox="1"/>
          <p:nvPr/>
        </p:nvSpPr>
        <p:spPr>
          <a:xfrm>
            <a:off x="1043608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43A4AD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467544" y="158537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RES01 permanent </a:t>
            </a:r>
            <a:r>
              <a:rPr lang="pl-PL" sz="3600" b="1" dirty="0" err="1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station</a:t>
            </a:r>
            <a:endParaRPr lang="en-US" sz="3600" b="1" dirty="0" smtClean="0">
              <a:ln w="19050">
                <a:solidFill>
                  <a:srgbClr val="43A4AD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20" name="Prostokąt zaokrąglony 19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2267744" y="6021288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9156" name="Picture 4" descr="C:\Users\hp\Desktop\Nowy folder (2)\Fig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 t="42129" r="56086" b="28328"/>
          <a:stretch>
            <a:fillRect/>
          </a:stretch>
        </p:blipFill>
        <p:spPr bwMode="auto">
          <a:xfrm>
            <a:off x="751244" y="3691452"/>
            <a:ext cx="4629026" cy="1872208"/>
          </a:xfrm>
          <a:prstGeom prst="rect">
            <a:avLst/>
          </a:prstGeom>
          <a:noFill/>
        </p:spPr>
      </p:pic>
      <p:sp>
        <p:nvSpPr>
          <p:cNvPr id="22" name="Prostokąt zaokrąglony 21"/>
          <p:cNvSpPr/>
          <p:nvPr/>
        </p:nvSpPr>
        <p:spPr>
          <a:xfrm>
            <a:off x="611560" y="804868"/>
            <a:ext cx="8424936" cy="2707124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700" dirty="0" smtClean="0"/>
              <a:t>The deformation time series in the vertical direction for the DInSAR and PSI</a:t>
            </a:r>
            <a:r>
              <a:rPr lang="pl-PL" sz="1700" dirty="0" err="1" smtClean="0"/>
              <a:t>nSAR</a:t>
            </a:r>
            <a:r>
              <a:rPr lang="en-US" sz="1700" dirty="0" smtClean="0"/>
              <a:t> solutions are convergent to the GNSS-based deformations estimated by post-processing approach</a:t>
            </a:r>
            <a:r>
              <a:rPr lang="pl-PL" sz="1700" dirty="0" smtClean="0"/>
              <a:t> (Fig.5),</a:t>
            </a:r>
            <a:r>
              <a:rPr lang="en-US" sz="1700" dirty="0" smtClean="0"/>
              <a:t> </a:t>
            </a:r>
            <a:endParaRPr lang="pl-PL" sz="1700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700" dirty="0" smtClean="0"/>
              <a:t>There are not significant fluctuations visible in PSI</a:t>
            </a:r>
            <a:r>
              <a:rPr lang="pl-PL" sz="1700" dirty="0" err="1" smtClean="0"/>
              <a:t>nSAR</a:t>
            </a:r>
            <a:r>
              <a:rPr lang="en-US" sz="1700" dirty="0" smtClean="0"/>
              <a:t> or DInSAR results</a:t>
            </a:r>
            <a:r>
              <a:rPr lang="pl-PL" sz="1700" dirty="0" smtClean="0"/>
              <a:t> (Fig.5)</a:t>
            </a:r>
            <a:r>
              <a:rPr lang="en-US" sz="1700" dirty="0" smtClean="0"/>
              <a:t>.</a:t>
            </a:r>
            <a:r>
              <a:rPr lang="pl-PL" sz="1700" dirty="0" smtClean="0"/>
              <a:t> </a:t>
            </a:r>
            <a:r>
              <a:rPr lang="en-US" sz="1700" dirty="0" smtClean="0"/>
              <a:t>In the case of the </a:t>
            </a:r>
            <a:r>
              <a:rPr lang="pl-PL" sz="1700" dirty="0" smtClean="0"/>
              <a:t>e</a:t>
            </a:r>
            <a:r>
              <a:rPr lang="en-US" sz="1700" dirty="0" err="1" smtClean="0"/>
              <a:t>ast</a:t>
            </a:r>
            <a:r>
              <a:rPr lang="en-US" sz="1700" dirty="0" smtClean="0"/>
              <a:t> component, it is noticeable that there is a larger discrepancy for DInSAR than PSI</a:t>
            </a:r>
            <a:r>
              <a:rPr lang="pl-PL" sz="1700" dirty="0" err="1" smtClean="0"/>
              <a:t>nSAR</a:t>
            </a:r>
            <a:r>
              <a:rPr lang="en-US" sz="1700" dirty="0" smtClean="0"/>
              <a:t> solution.</a:t>
            </a:r>
            <a:r>
              <a:rPr lang="pl-PL" sz="1700" dirty="0" smtClean="0"/>
              <a:t> </a:t>
            </a:r>
            <a:r>
              <a:rPr lang="pl-PL" sz="1700" dirty="0" err="1" smtClean="0"/>
              <a:t>Probably</a:t>
            </a:r>
            <a:r>
              <a:rPr lang="pl-PL" sz="1700" dirty="0" smtClean="0"/>
              <a:t> </a:t>
            </a:r>
            <a:r>
              <a:rPr lang="pl-PL" sz="1700" dirty="0" err="1" smtClean="0"/>
              <a:t>it</a:t>
            </a:r>
            <a:r>
              <a:rPr lang="pl-PL" sz="1700" dirty="0" smtClean="0"/>
              <a:t> </a:t>
            </a:r>
            <a:r>
              <a:rPr lang="pl-PL" sz="1700" dirty="0" err="1" smtClean="0"/>
              <a:t>is</a:t>
            </a:r>
            <a:r>
              <a:rPr lang="pl-PL" sz="1700" dirty="0" smtClean="0"/>
              <a:t> </a:t>
            </a:r>
            <a:r>
              <a:rPr lang="pl-PL" sz="1700" dirty="0" err="1" smtClean="0"/>
              <a:t>connected</a:t>
            </a:r>
            <a:r>
              <a:rPr lang="pl-PL" sz="1700" dirty="0" smtClean="0"/>
              <a:t> with the </a:t>
            </a:r>
            <a:r>
              <a:rPr lang="en-US" sz="1700" dirty="0" smtClean="0"/>
              <a:t>presence of </a:t>
            </a:r>
            <a:r>
              <a:rPr lang="pl-PL" sz="1700" dirty="0" err="1" smtClean="0"/>
              <a:t>atmospheric</a:t>
            </a:r>
            <a:r>
              <a:rPr lang="pl-PL" sz="1700" dirty="0" smtClean="0"/>
              <a:t> </a:t>
            </a:r>
            <a:r>
              <a:rPr lang="pl-PL" sz="1700" dirty="0" err="1" smtClean="0"/>
              <a:t>artifacts</a:t>
            </a:r>
            <a:r>
              <a:rPr lang="pl-PL" sz="1700" dirty="0" smtClean="0"/>
              <a:t> in</a:t>
            </a:r>
            <a:r>
              <a:rPr lang="en-US" sz="1700" dirty="0" smtClean="0"/>
              <a:t> the</a:t>
            </a:r>
            <a:r>
              <a:rPr lang="pl-PL" sz="1700" dirty="0" smtClean="0"/>
              <a:t> DInSAR</a:t>
            </a:r>
            <a:r>
              <a:rPr lang="en-US" sz="1700" dirty="0" smtClean="0"/>
              <a:t> results</a:t>
            </a:r>
            <a:r>
              <a:rPr lang="pl-PL" sz="1700" dirty="0" smtClean="0"/>
              <a:t>,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700" dirty="0" smtClean="0"/>
              <a:t>Root Mean Square Error (RMSE) between </a:t>
            </a:r>
            <a:r>
              <a:rPr lang="pl-PL" sz="1700" dirty="0" err="1" smtClean="0"/>
              <a:t>deformations</a:t>
            </a:r>
            <a:r>
              <a:rPr lang="pl-PL" sz="1700" dirty="0" smtClean="0"/>
              <a:t> </a:t>
            </a:r>
            <a:r>
              <a:rPr lang="en-US" sz="1700" dirty="0" smtClean="0"/>
              <a:t>measured by </a:t>
            </a:r>
            <a:r>
              <a:rPr lang="pl-PL" sz="1700" dirty="0" smtClean="0"/>
              <a:t>GNSS </a:t>
            </a:r>
            <a:r>
              <a:rPr lang="en-US" sz="1700" dirty="0" smtClean="0"/>
              <a:t>and </a:t>
            </a:r>
            <a:r>
              <a:rPr lang="pl-PL" sz="1700" dirty="0" smtClean="0"/>
              <a:t>SAR </a:t>
            </a:r>
            <a:r>
              <a:rPr lang="pl-PL" sz="1700" dirty="0" err="1" smtClean="0"/>
              <a:t>techniques</a:t>
            </a:r>
            <a:r>
              <a:rPr lang="pl-PL" sz="1700" dirty="0" smtClean="0"/>
              <a:t> </a:t>
            </a:r>
            <a:r>
              <a:rPr lang="pl-PL" sz="1700" dirty="0" err="1" smtClean="0"/>
              <a:t>are</a:t>
            </a:r>
            <a:r>
              <a:rPr lang="pl-PL" sz="1700" dirty="0" smtClean="0"/>
              <a:t> </a:t>
            </a:r>
            <a:r>
              <a:rPr lang="pl-PL" sz="1700" dirty="0" err="1" smtClean="0"/>
              <a:t>presented</a:t>
            </a:r>
            <a:r>
              <a:rPr lang="pl-PL" sz="1700" dirty="0" smtClean="0"/>
              <a:t> in </a:t>
            </a:r>
            <a:r>
              <a:rPr lang="pl-PL" sz="1700" dirty="0" err="1" smtClean="0"/>
              <a:t>Table</a:t>
            </a:r>
            <a:r>
              <a:rPr lang="pl-PL" sz="1700" dirty="0" smtClean="0"/>
              <a:t> 3.</a:t>
            </a:r>
            <a:endParaRPr lang="en-US" sz="1700" dirty="0"/>
          </a:p>
        </p:txBody>
      </p:sp>
      <p:graphicFrame>
        <p:nvGraphicFramePr>
          <p:cNvPr id="23" name="Tabel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7358814"/>
              </p:ext>
            </p:extLst>
          </p:nvPr>
        </p:nvGraphicFramePr>
        <p:xfrm>
          <a:off x="5634186" y="4231492"/>
          <a:ext cx="2880320" cy="1270564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398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Method</a:t>
                      </a:r>
                      <a:endParaRPr lang="pl-PL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RMSE [m</a:t>
                      </a:r>
                      <a:r>
                        <a:rPr lang="pl-PL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]</a:t>
                      </a:r>
                      <a:endParaRPr lang="pl-PL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130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E-W </a:t>
                      </a:r>
                      <a:endParaRPr lang="pl-PL" sz="16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Up</a:t>
                      </a:r>
                      <a:endParaRPr lang="pl-PL" sz="16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94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DInSAR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0.015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0.003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94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PSInSAR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0.004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0.005</a:t>
                      </a:r>
                      <a:endParaRPr lang="pl-PL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4" name="Prostokąt zaokrąglony 23"/>
          <p:cNvSpPr/>
          <p:nvPr/>
        </p:nvSpPr>
        <p:spPr>
          <a:xfrm>
            <a:off x="4283968" y="6021288"/>
            <a:ext cx="1872208" cy="715089"/>
          </a:xfrm>
          <a:prstGeom prst="roundRect">
            <a:avLst/>
          </a:prstGeom>
          <a:ln w="12700"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1200" b="1" dirty="0" smtClean="0"/>
              <a:t>More INFO:</a:t>
            </a:r>
          </a:p>
          <a:p>
            <a:pPr>
              <a:buFont typeface="Wingdings" pitchFamily="2" charset="2"/>
              <a:buChar char="ü"/>
            </a:pPr>
            <a:r>
              <a:rPr lang="en-US" sz="1200" u="sng" dirty="0" smtClean="0"/>
              <a:t>Click </a:t>
            </a:r>
            <a:r>
              <a:rPr lang="en-US" sz="1200" dirty="0" smtClean="0"/>
              <a:t>on the</a:t>
            </a:r>
            <a:r>
              <a:rPr lang="pl-PL" sz="1200" dirty="0" smtClean="0"/>
              <a:t> </a:t>
            </a:r>
            <a:r>
              <a:rPr lang="en-US" sz="1200" dirty="0" smtClean="0"/>
              <a:t>picture</a:t>
            </a:r>
            <a:r>
              <a:rPr lang="pl-PL" sz="1200" dirty="0" smtClean="0"/>
              <a:t> to </a:t>
            </a:r>
            <a:r>
              <a:rPr lang="pl-PL" sz="1200" dirty="0" err="1" smtClean="0"/>
              <a:t>enlarge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endParaRPr lang="pl-PL" sz="1200" dirty="0" smtClean="0"/>
          </a:p>
        </p:txBody>
      </p:sp>
      <p:sp>
        <p:nvSpPr>
          <p:cNvPr id="10" name="pole tekstowe 9"/>
          <p:cNvSpPr txBox="1"/>
          <p:nvPr/>
        </p:nvSpPr>
        <p:spPr>
          <a:xfrm>
            <a:off x="5652120" y="3881324"/>
            <a:ext cx="256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b="1" dirty="0" err="1" smtClean="0"/>
              <a:t>Table</a:t>
            </a:r>
            <a:r>
              <a:rPr lang="pl-PL" sz="1200" b="1" dirty="0" smtClean="0"/>
              <a:t> 3. RMSE </a:t>
            </a:r>
            <a:r>
              <a:rPr lang="pl-PL" sz="1200" b="1" dirty="0" err="1" smtClean="0"/>
              <a:t>value</a:t>
            </a:r>
            <a:r>
              <a:rPr lang="pl-PL" sz="1200" b="1" dirty="0" smtClean="0"/>
              <a:t> on RES01 </a:t>
            </a:r>
            <a:r>
              <a:rPr lang="pl-PL" sz="1200" b="1" dirty="0" err="1" smtClean="0"/>
              <a:t>station</a:t>
            </a:r>
            <a:endParaRPr lang="pl-PL" sz="1200" b="1" dirty="0"/>
          </a:p>
        </p:txBody>
      </p:sp>
      <p:sp>
        <p:nvSpPr>
          <p:cNvPr id="2" name="Prostokąt 1"/>
          <p:cNvSpPr/>
          <p:nvPr/>
        </p:nvSpPr>
        <p:spPr>
          <a:xfrm>
            <a:off x="665829" y="5517232"/>
            <a:ext cx="471444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100" b="1" dirty="0"/>
              <a:t>Fig. 5. </a:t>
            </a:r>
            <a:r>
              <a:rPr lang="en-GB" sz="1100" b="1" dirty="0"/>
              <a:t>East and Up components from DInSAR and </a:t>
            </a:r>
            <a:r>
              <a:rPr lang="en-GB" sz="1100" b="1" dirty="0" smtClean="0"/>
              <a:t>PSI </a:t>
            </a:r>
            <a:r>
              <a:rPr lang="en-GB" sz="1100" b="1" dirty="0"/>
              <a:t>decomposition in comparison with GNSS RES01 station results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xmlns="" val="127223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hp\Desktop\Nowy folder (2)\Fig_8.png"/>
          <p:cNvPicPr>
            <a:picLocks noChangeAspect="1" noChangeArrowheads="1"/>
          </p:cNvPicPr>
          <p:nvPr/>
        </p:nvPicPr>
        <p:blipFill>
          <a:blip r:embed="rId2" cstate="print"/>
          <a:srcRect t="42129" r="56086" b="28328"/>
          <a:stretch>
            <a:fillRect/>
          </a:stretch>
        </p:blipFill>
        <p:spPr bwMode="auto">
          <a:xfrm>
            <a:off x="0" y="1916832"/>
            <a:ext cx="8545894" cy="345638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1187624" y="1268760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 smtClean="0"/>
              <a:t>Fig. 5. </a:t>
            </a:r>
            <a:r>
              <a:rPr lang="en-GB" sz="1400" b="1" dirty="0" smtClean="0"/>
              <a:t>East and Up components from DInSAR and </a:t>
            </a:r>
            <a:r>
              <a:rPr lang="en-GB" sz="1400" b="1" dirty="0" smtClean="0"/>
              <a:t>PSI</a:t>
            </a:r>
            <a:r>
              <a:rPr lang="pl-PL" sz="1400" b="1" dirty="0" err="1" smtClean="0"/>
              <a:t>nSAR</a:t>
            </a:r>
            <a:r>
              <a:rPr lang="en-GB" sz="1400" b="1" dirty="0" smtClean="0"/>
              <a:t> </a:t>
            </a:r>
            <a:r>
              <a:rPr lang="en-GB" sz="1400" b="1" dirty="0" smtClean="0"/>
              <a:t>decomposition in comparison with GNSS RES01 station results</a:t>
            </a:r>
            <a:r>
              <a:rPr lang="pl-PL" sz="1400" b="1" dirty="0" smtClean="0"/>
              <a:t>.</a:t>
            </a:r>
            <a:endParaRPr lang="pl-PL" sz="1400" b="1" dirty="0"/>
          </a:p>
        </p:txBody>
      </p:sp>
      <p:pic>
        <p:nvPicPr>
          <p:cNvPr id="4" name="Picture 2" descr="C:\Users\hp\AppData\Local\Microsoft\Windows\INetCache\IE\BZ9X2KSR\exit_PNG3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764704" cy="764704"/>
          </a:xfrm>
          <a:prstGeom prst="rect">
            <a:avLst/>
          </a:prstGeom>
          <a:noFill/>
        </p:spPr>
      </p:pic>
      <p:sp>
        <p:nvSpPr>
          <p:cNvPr id="5" name="pole tekstowe 4">
            <a:hlinkClick r:id="rId3" action="ppaction://hlinksldjump"/>
          </p:cNvPr>
          <p:cNvSpPr txBox="1"/>
          <p:nvPr/>
        </p:nvSpPr>
        <p:spPr>
          <a:xfrm>
            <a:off x="1043608" y="6093296"/>
            <a:ext cx="77617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err="1" smtClean="0"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Exit</a:t>
            </a:r>
            <a:endParaRPr lang="pl-PL" sz="3000" b="1" dirty="0"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>
            <a:extLst>
              <a:ext uri="{FF2B5EF4-FFF2-40B4-BE49-F238E27FC236}">
                <a16:creationId xmlns:a16="http://schemas.microsoft.com/office/drawing/2014/main" xmlns="" id="{DD9E67B9-06BE-4CEF-908A-6ED9E07FD763}"/>
              </a:ext>
            </a:extLst>
          </p:cNvPr>
          <p:cNvSpPr/>
          <p:nvPr/>
        </p:nvSpPr>
        <p:spPr>
          <a:xfrm>
            <a:off x="0" y="0"/>
            <a:ext cx="479394" cy="6858000"/>
          </a:xfrm>
          <a:prstGeom prst="rect">
            <a:avLst/>
          </a:prstGeom>
          <a:solidFill>
            <a:srgbClr val="43A4AD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2800" b="1" dirty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7544" y="260648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900A0A"/>
              </a:buClr>
            </a:pPr>
            <a:r>
              <a:rPr lang="pl-PL" sz="3600" b="1" dirty="0" err="1" smtClean="0">
                <a:ln w="19050">
                  <a:solidFill>
                    <a:srgbClr val="43A4AD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Conclusions</a:t>
            </a:r>
            <a:endParaRPr lang="en-US" sz="3600" b="1" dirty="0" smtClean="0">
              <a:ln w="19050">
                <a:solidFill>
                  <a:srgbClr val="43A4AD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Strzałka: zawracanie 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7DEFFE2-1AC4-49AA-8C0A-AE4840B17D28}"/>
              </a:ext>
            </a:extLst>
          </p:cNvPr>
          <p:cNvSpPr/>
          <p:nvPr/>
        </p:nvSpPr>
        <p:spPr>
          <a:xfrm>
            <a:off x="755576" y="6021288"/>
            <a:ext cx="1152128" cy="690563"/>
          </a:xfrm>
          <a:prstGeom prst="leftArrow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Start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4" name="Prostokąt zaokrąglony 1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6C14E52-C6E5-4EAA-80C6-C111E9B09BDC}"/>
              </a:ext>
            </a:extLst>
          </p:cNvPr>
          <p:cNvSpPr/>
          <p:nvPr/>
        </p:nvSpPr>
        <p:spPr>
          <a:xfrm>
            <a:off x="3419872" y="6021288"/>
            <a:ext cx="1800000" cy="540000"/>
          </a:xfrm>
          <a:prstGeom prst="roundRect">
            <a:avLst/>
          </a:prstGeom>
          <a:solidFill>
            <a:srgbClr val="43A4AD"/>
          </a:solidFill>
          <a:ln>
            <a:solidFill>
              <a:srgbClr val="0C285A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2700">
                  <a:solidFill>
                    <a:srgbClr val="0C285A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RESULTS</a:t>
            </a:r>
            <a:endParaRPr lang="pl-PL" b="1" dirty="0">
              <a:ln w="12700">
                <a:solidFill>
                  <a:srgbClr val="0C285A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Prostokąt zaokrąglony 15"/>
          <p:cNvSpPr/>
          <p:nvPr/>
        </p:nvSpPr>
        <p:spPr>
          <a:xfrm>
            <a:off x="827584" y="980728"/>
            <a:ext cx="7848872" cy="4988600"/>
          </a:xfrm>
          <a:prstGeom prst="roundRect">
            <a:avLst/>
          </a:prstGeom>
          <a:ln>
            <a:solidFill>
              <a:srgbClr val="93CDDD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l-PL" dirty="0" smtClean="0"/>
              <a:t>	</a:t>
            </a:r>
            <a:r>
              <a:rPr lang="pl-PL" sz="1600" dirty="0" smtClean="0"/>
              <a:t>I</a:t>
            </a:r>
            <a:r>
              <a:rPr lang="en-US" sz="1600" dirty="0" err="1" smtClean="0"/>
              <a:t>nstallation</a:t>
            </a:r>
            <a:r>
              <a:rPr lang="en-US" sz="1600" dirty="0" smtClean="0"/>
              <a:t> of artificial CRs in such areas may allow to restore stability of </a:t>
            </a:r>
            <a:r>
              <a:rPr lang="pl-PL" sz="1600" dirty="0" smtClean="0"/>
              <a:t>	</a:t>
            </a:r>
            <a:r>
              <a:rPr lang="en-US" sz="1600" dirty="0" smtClean="0"/>
              <a:t>the radar signal</a:t>
            </a:r>
            <a:endParaRPr lang="pl-PL" sz="1600" dirty="0" smtClean="0"/>
          </a:p>
          <a:p>
            <a:pPr algn="just"/>
            <a:endParaRPr lang="pl-PL" sz="800" dirty="0" smtClean="0"/>
          </a:p>
          <a:p>
            <a:pPr algn="just"/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</a:t>
            </a:r>
            <a:r>
              <a:rPr lang="pl-PL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nSAR</a:t>
            </a:r>
            <a:r>
              <a:rPr lang="pl-PL" dirty="0" smtClean="0"/>
              <a:t>:</a:t>
            </a:r>
            <a:endParaRPr lang="pl-PL" dirty="0" smtClean="0"/>
          </a:p>
          <a:p>
            <a:pPr algn="just"/>
            <a:endParaRPr lang="pl-PL" sz="200" dirty="0" smtClean="0"/>
          </a:p>
          <a:p>
            <a:pPr algn="just"/>
            <a:r>
              <a:rPr lang="pl-PL" dirty="0" smtClean="0"/>
              <a:t>	</a:t>
            </a:r>
            <a:r>
              <a:rPr lang="en-US" sz="1600" dirty="0" smtClean="0"/>
              <a:t>precisely deformation estimation</a:t>
            </a:r>
            <a:r>
              <a:rPr lang="pl-PL" sz="1600" dirty="0" smtClean="0"/>
              <a:t> (</a:t>
            </a:r>
            <a:r>
              <a:rPr lang="pl-PL" sz="1600" dirty="0" err="1" smtClean="0"/>
              <a:t>the</a:t>
            </a:r>
            <a:r>
              <a:rPr lang="pl-PL" sz="1600" dirty="0" smtClean="0"/>
              <a:t> mm </a:t>
            </a:r>
            <a:r>
              <a:rPr lang="pl-PL" sz="1600" dirty="0" err="1" smtClean="0"/>
              <a:t>level</a:t>
            </a:r>
            <a:r>
              <a:rPr lang="pl-PL" sz="1600" dirty="0" smtClean="0"/>
              <a:t>)</a:t>
            </a:r>
          </a:p>
          <a:p>
            <a:pPr algn="just"/>
            <a:endParaRPr lang="pl-PL" sz="800" dirty="0" smtClean="0"/>
          </a:p>
          <a:p>
            <a:pPr algn="just"/>
            <a:r>
              <a:rPr lang="pl-PL" dirty="0" smtClean="0"/>
              <a:t>	</a:t>
            </a:r>
            <a:r>
              <a:rPr lang="pl-PL" sz="1600" dirty="0" err="1" smtClean="0"/>
              <a:t>allowed</a:t>
            </a:r>
            <a:r>
              <a:rPr lang="pl-PL" sz="1600" dirty="0" smtClean="0"/>
              <a:t> </a:t>
            </a:r>
            <a:r>
              <a:rPr lang="en-US" sz="1600" dirty="0" smtClean="0"/>
              <a:t>to estimate deformations only for three </a:t>
            </a:r>
            <a:r>
              <a:rPr lang="pl-PL" sz="1600" dirty="0" smtClean="0"/>
              <a:t>of </a:t>
            </a:r>
            <a:r>
              <a:rPr lang="pl-PL" sz="1600" dirty="0" err="1" smtClean="0"/>
              <a:t>the</a:t>
            </a:r>
            <a:r>
              <a:rPr lang="pl-PL" sz="1600" dirty="0" smtClean="0"/>
              <a:t> five </a:t>
            </a:r>
            <a:r>
              <a:rPr lang="en-US" sz="1600" dirty="0" smtClean="0"/>
              <a:t>CRs due to </a:t>
            </a:r>
            <a:r>
              <a:rPr lang="pl-PL" sz="1600" dirty="0" smtClean="0"/>
              <a:t>	</a:t>
            </a:r>
            <a:r>
              <a:rPr lang="en-US" sz="1600" dirty="0" smtClean="0"/>
              <a:t>the fast and non-linear deformation pattern </a:t>
            </a:r>
            <a:endParaRPr lang="pl-PL" sz="1600" dirty="0" smtClean="0"/>
          </a:p>
          <a:p>
            <a:pPr algn="just"/>
            <a:endParaRPr lang="pl-PL" sz="900" dirty="0" smtClean="0"/>
          </a:p>
          <a:p>
            <a:pPr algn="just"/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InSAR</a:t>
            </a:r>
            <a:r>
              <a:rPr lang="pl-PL" sz="2000" dirty="0" smtClean="0"/>
              <a:t>:</a:t>
            </a:r>
          </a:p>
          <a:p>
            <a:pPr algn="just"/>
            <a:endParaRPr lang="pl-PL" sz="200" dirty="0" smtClean="0"/>
          </a:p>
          <a:p>
            <a:pPr algn="just"/>
            <a:r>
              <a:rPr lang="pl-PL" dirty="0" smtClean="0"/>
              <a:t>	</a:t>
            </a:r>
            <a:r>
              <a:rPr lang="en-US" dirty="0" smtClean="0"/>
              <a:t> </a:t>
            </a:r>
            <a:r>
              <a:rPr lang="en-US" sz="1600" dirty="0" smtClean="0"/>
              <a:t>deformations determined for the whole area</a:t>
            </a:r>
            <a:r>
              <a:rPr lang="pl-PL" sz="1600" dirty="0" smtClean="0"/>
              <a:t> of </a:t>
            </a:r>
            <a:r>
              <a:rPr lang="pl-PL" sz="1600" dirty="0" err="1" smtClean="0"/>
              <a:t>intrest</a:t>
            </a:r>
            <a:endParaRPr lang="pl-PL" sz="1600" dirty="0" smtClean="0"/>
          </a:p>
          <a:p>
            <a:pPr algn="just"/>
            <a:endParaRPr lang="pl-PL" sz="800" dirty="0" smtClean="0"/>
          </a:p>
          <a:p>
            <a:pPr algn="just"/>
            <a:r>
              <a:rPr lang="pl-PL" dirty="0" smtClean="0"/>
              <a:t>	</a:t>
            </a:r>
            <a:r>
              <a:rPr lang="pl-PL" sz="1600" dirty="0" err="1" smtClean="0"/>
              <a:t>lower</a:t>
            </a:r>
            <a:r>
              <a:rPr lang="pl-PL" sz="1600" dirty="0" smtClean="0"/>
              <a:t> </a:t>
            </a:r>
            <a:r>
              <a:rPr lang="pl-PL" sz="1600" dirty="0" err="1" smtClean="0"/>
              <a:t>accuracy</a:t>
            </a:r>
            <a:r>
              <a:rPr lang="pl-PL" sz="1600" dirty="0" smtClean="0"/>
              <a:t> </a:t>
            </a:r>
            <a:r>
              <a:rPr lang="pl-PL" sz="1600" dirty="0" err="1" smtClean="0"/>
              <a:t>than</a:t>
            </a:r>
            <a:r>
              <a:rPr lang="pl-PL" sz="1600" dirty="0" smtClean="0"/>
              <a:t> </a:t>
            </a:r>
            <a:r>
              <a:rPr lang="pl-PL" sz="1600" dirty="0" err="1" smtClean="0"/>
              <a:t>in</a:t>
            </a:r>
            <a:r>
              <a:rPr lang="pl-PL" sz="1600" dirty="0" smtClean="0"/>
              <a:t> </a:t>
            </a:r>
            <a:r>
              <a:rPr lang="pl-PL" sz="1600" dirty="0" err="1" smtClean="0"/>
              <a:t>PSInSAR</a:t>
            </a:r>
            <a:r>
              <a:rPr lang="pl-PL" sz="1600" dirty="0" smtClean="0"/>
              <a:t> </a:t>
            </a:r>
            <a:r>
              <a:rPr lang="pl-PL" sz="1600" dirty="0" err="1" smtClean="0"/>
              <a:t>solution</a:t>
            </a:r>
            <a:r>
              <a:rPr lang="pl-PL" sz="1600" dirty="0" smtClean="0"/>
              <a:t> </a:t>
            </a:r>
            <a:r>
              <a:rPr lang="pl-PL" sz="1600" dirty="0" err="1" smtClean="0"/>
              <a:t>due</a:t>
            </a:r>
            <a:r>
              <a:rPr lang="pl-PL" sz="1600" dirty="0" smtClean="0"/>
              <a:t> to </a:t>
            </a:r>
            <a:r>
              <a:rPr lang="pl-PL" sz="1600" dirty="0" err="1" smtClean="0"/>
              <a:t>lack</a:t>
            </a:r>
            <a:r>
              <a:rPr lang="pl-PL" sz="1600" dirty="0" smtClean="0"/>
              <a:t> of </a:t>
            </a:r>
            <a:r>
              <a:rPr lang="pl-PL" sz="1600" dirty="0" err="1" smtClean="0"/>
              <a:t>atmospheric</a:t>
            </a:r>
            <a:r>
              <a:rPr lang="pl-PL" sz="1600" dirty="0" smtClean="0"/>
              <a:t> 	</a:t>
            </a:r>
            <a:r>
              <a:rPr lang="pl-PL" sz="1600" dirty="0" err="1" smtClean="0"/>
              <a:t>artifacts</a:t>
            </a:r>
            <a:r>
              <a:rPr lang="pl-PL" sz="1600" dirty="0" smtClean="0"/>
              <a:t> </a:t>
            </a:r>
            <a:r>
              <a:rPr lang="pl-PL" sz="1600" dirty="0" err="1" smtClean="0"/>
              <a:t>modelling</a:t>
            </a:r>
            <a:endParaRPr lang="pl-PL" sz="1600" dirty="0" smtClean="0"/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	</a:t>
            </a:r>
            <a:r>
              <a:rPr lang="pl-PL" sz="1600" b="1" dirty="0" smtClean="0"/>
              <a:t>T</a:t>
            </a:r>
            <a:r>
              <a:rPr lang="en-US" sz="1600" b="1" dirty="0" smtClean="0"/>
              <a:t>he synergic application of both methods seems to be the golden </a:t>
            </a:r>
            <a:r>
              <a:rPr lang="pl-PL" sz="1600" b="1" dirty="0" smtClean="0"/>
              <a:t>	</a:t>
            </a:r>
            <a:r>
              <a:rPr lang="en-US" sz="1600" b="1" dirty="0" smtClean="0"/>
              <a:t>mean. Thus, future work will aim to integrate both methods for mining </a:t>
            </a:r>
            <a:r>
              <a:rPr lang="pl-PL" sz="1600" b="1" dirty="0" smtClean="0"/>
              <a:t>	</a:t>
            </a:r>
            <a:r>
              <a:rPr lang="en-US" sz="1600" b="1" dirty="0" smtClean="0"/>
              <a:t>deformation monitoring.</a:t>
            </a:r>
            <a:endParaRPr lang="en-US" sz="1600" b="1" dirty="0"/>
          </a:p>
        </p:txBody>
      </p:sp>
      <p:pic>
        <p:nvPicPr>
          <p:cNvPr id="3073" name="Picture 1" descr="C:\Users\hp\AppData\Local\Microsoft\Windows\INetCache\IE\B2W7DBEX\Symbol_O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412776"/>
            <a:ext cx="339163" cy="339163"/>
          </a:xfrm>
          <a:prstGeom prst="rect">
            <a:avLst/>
          </a:prstGeom>
          <a:noFill/>
        </p:spPr>
      </p:pic>
      <p:pic>
        <p:nvPicPr>
          <p:cNvPr id="9" name="Picture 1" descr="C:\Users\hp\AppData\Local\Microsoft\Windows\INetCache\IE\B2W7DBEX\Symbol_O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348880"/>
            <a:ext cx="339163" cy="339163"/>
          </a:xfrm>
          <a:prstGeom prst="rect">
            <a:avLst/>
          </a:prstGeom>
          <a:noFill/>
        </p:spPr>
      </p:pic>
      <p:pic>
        <p:nvPicPr>
          <p:cNvPr id="3074" name="Picture 2" descr="C:\Users\hp\AppData\Local\Microsoft\Windows\INetCache\IE\6O05DI2Q\768px-Red_X_2.svg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852936"/>
            <a:ext cx="288032" cy="288032"/>
          </a:xfrm>
          <a:prstGeom prst="rect">
            <a:avLst/>
          </a:prstGeom>
          <a:noFill/>
        </p:spPr>
      </p:pic>
      <p:pic>
        <p:nvPicPr>
          <p:cNvPr id="10" name="Picture 1" descr="C:\Users\hp\AppData\Local\Microsoft\Windows\INetCache\IE\B2W7DBEX\Symbol_O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789040"/>
            <a:ext cx="339163" cy="339163"/>
          </a:xfrm>
          <a:prstGeom prst="rect">
            <a:avLst/>
          </a:prstGeom>
          <a:noFill/>
        </p:spPr>
      </p:pic>
      <p:pic>
        <p:nvPicPr>
          <p:cNvPr id="11" name="Picture 2" descr="C:\Users\hp\AppData\Local\Microsoft\Windows\INetCache\IE\6O05DI2Q\768px-Red_X_2.svg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293096"/>
            <a:ext cx="288032" cy="288032"/>
          </a:xfrm>
          <a:prstGeom prst="rect">
            <a:avLst/>
          </a:prstGeom>
          <a:noFill/>
        </p:spPr>
      </p:pic>
      <p:pic>
        <p:nvPicPr>
          <p:cNvPr id="3076" name="Picture 4" descr="Skale Sprawiedliwości Model 3D - TurboSquid 147094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4869160"/>
            <a:ext cx="936104" cy="6927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034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ytuł 1">
            <a:extLst>
              <a:ext uri="{FF2B5EF4-FFF2-40B4-BE49-F238E27FC236}">
                <a16:creationId xmlns:a16="http://schemas.microsoft.com/office/drawing/2014/main" xmlns="" id="{4799D1B6-7097-4E00-B60C-69DC77CFED23}"/>
              </a:ext>
            </a:extLst>
          </p:cNvPr>
          <p:cNvSpPr txBox="1">
            <a:spLocks/>
          </p:cNvSpPr>
          <p:nvPr/>
        </p:nvSpPr>
        <p:spPr>
          <a:xfrm>
            <a:off x="0" y="2132856"/>
            <a:ext cx="9144000" cy="161313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Satellite Radar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Interferometry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on corner reflectors </a:t>
            </a: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28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 the area of mining region in Poland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rgbClr val="0C28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3" name="Podtytuł 2">
            <a:extLst>
              <a:ext uri="{FF2B5EF4-FFF2-40B4-BE49-F238E27FC236}">
                <a16:creationId xmlns:a16="http://schemas.microsoft.com/office/drawing/2014/main" xmlns="" id="{A669935C-FCD4-4481-B506-A2F9C65520BA}"/>
              </a:ext>
            </a:extLst>
          </p:cNvPr>
          <p:cNvSpPr txBox="1">
            <a:spLocks/>
          </p:cNvSpPr>
          <p:nvPr/>
        </p:nvSpPr>
        <p:spPr>
          <a:xfrm>
            <a:off x="107504" y="3645024"/>
            <a:ext cx="9036496" cy="644949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b="1" i="0" u="sng" strike="noStrike" kern="1200" cap="none" spc="0" normalizeH="0" baseline="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Natalia Wielgocka</a:t>
            </a:r>
            <a:r>
              <a:rPr kumimoji="0" lang="pl-PL" b="1" i="0" u="sng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Kamila Pawluszek-Filipiak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Damian Tondaś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pl-PL" b="1" i="0" u="none" strike="noStrike" kern="1200" cap="none" spc="0" normalizeH="0" baseline="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Andrzej Borkowski</a:t>
            </a:r>
            <a:r>
              <a:rPr kumimoji="0" lang="pl-PL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 </a:t>
            </a:r>
            <a:r>
              <a:rPr kumimoji="0" lang="pl-PL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kumimoji="0" lang="pl-PL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43A4A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srgbClr val="43A4A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0" y="400506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600" i="1" baseline="30000" dirty="0" smtClean="0">
                <a:solidFill>
                  <a:srgbClr val="43A4AD"/>
                </a:solidFill>
                <a:latin typeface="Arial" panose="020B0604020202020204" pitchFamily="34" charset="0"/>
              </a:rPr>
              <a:t>1</a:t>
            </a:r>
            <a:r>
              <a:rPr lang="en-US" sz="1600" i="1" dirty="0" err="1" smtClean="0">
                <a:solidFill>
                  <a:srgbClr val="43A4AD"/>
                </a:solidFill>
                <a:latin typeface="Arial" panose="020B0604020202020204" pitchFamily="34" charset="0"/>
              </a:rPr>
              <a:t>Wrocław</a:t>
            </a:r>
            <a:r>
              <a:rPr lang="en-US" sz="1600" i="1" dirty="0" smtClean="0">
                <a:solidFill>
                  <a:srgbClr val="43A4AD"/>
                </a:solidFill>
                <a:latin typeface="Arial" panose="020B0604020202020204" pitchFamily="34" charset="0"/>
              </a:rPr>
              <a:t> University of </a:t>
            </a:r>
            <a:r>
              <a:rPr lang="en-US" sz="1600" i="1" dirty="0" err="1" smtClean="0">
                <a:solidFill>
                  <a:srgbClr val="43A4AD"/>
                </a:solidFill>
                <a:latin typeface="Arial" panose="020B0604020202020204" pitchFamily="34" charset="0"/>
              </a:rPr>
              <a:t>Environmenta</a:t>
            </a:r>
            <a:r>
              <a:rPr lang="pl-PL" sz="1600" i="1" dirty="0" smtClean="0">
                <a:solidFill>
                  <a:srgbClr val="43A4AD"/>
                </a:solidFill>
                <a:latin typeface="Arial" panose="020B0604020202020204" pitchFamily="34" charset="0"/>
              </a:rPr>
              <a:t>l </a:t>
            </a:r>
            <a:r>
              <a:rPr lang="en-US" sz="1600" i="1" dirty="0" smtClean="0">
                <a:solidFill>
                  <a:srgbClr val="43A4AD"/>
                </a:solidFill>
                <a:latin typeface="Arial" panose="020B0604020202020204" pitchFamily="34" charset="0"/>
              </a:rPr>
              <a:t>and Life Sciences</a:t>
            </a:r>
            <a:endParaRPr lang="pl-PL" sz="1600" i="1" dirty="0">
              <a:solidFill>
                <a:srgbClr val="43A4AD"/>
              </a:solidFill>
            </a:endParaRPr>
          </a:p>
        </p:txBody>
      </p:sp>
      <p:pic>
        <p:nvPicPr>
          <p:cNvPr id="1026" name="Picture 2" descr="E:\InSAR\dokumenty_EPOS\logo_EN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1651001"/>
          </a:xfrm>
          <a:prstGeom prst="rect">
            <a:avLst/>
          </a:prstGeom>
          <a:noFill/>
        </p:spPr>
      </p:pic>
      <p:pic>
        <p:nvPicPr>
          <p:cNvPr id="1027" name="Picture 3" descr="E:\InSAR\dokumenty_EPOS\dol_E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093296"/>
            <a:ext cx="5940152" cy="626371"/>
          </a:xfrm>
          <a:prstGeom prst="rect">
            <a:avLst/>
          </a:prstGeom>
          <a:noFill/>
        </p:spPr>
      </p:pic>
      <p:pic>
        <p:nvPicPr>
          <p:cNvPr id="16" name="Picture 3" descr="E:\InSAR\dokumenty_EPOS\upwr-logotyp-en-poziom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6165304"/>
            <a:ext cx="2659479" cy="581831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2411760" y="5085184"/>
            <a:ext cx="401167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err="1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</a:t>
            </a:r>
            <a:r>
              <a:rPr lang="pl-PL" sz="2500" dirty="0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500" dirty="0" err="1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pl-PL" sz="2500" dirty="0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</a:t>
            </a:r>
            <a:r>
              <a:rPr lang="pl-PL" sz="2500" dirty="0" err="1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pl-PL" sz="2500" dirty="0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500" dirty="0" err="1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attention</a:t>
            </a:r>
            <a:r>
              <a:rPr lang="pl-PL" sz="2500" dirty="0" smtClean="0">
                <a:solidFill>
                  <a:srgbClr val="F67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pl-PL" sz="2500" dirty="0">
              <a:solidFill>
                <a:srgbClr val="F674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Google Shape;246;gc5b4267a37_0_41"/>
          <p:cNvPicPr preferRelativeResize="0"/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539552" y="4581128"/>
            <a:ext cx="1368152" cy="1316776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pole tekstowe 18"/>
          <p:cNvSpPr txBox="1"/>
          <p:nvPr/>
        </p:nvSpPr>
        <p:spPr>
          <a:xfrm>
            <a:off x="5796136" y="4509120"/>
            <a:ext cx="3180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i="1" dirty="0" err="1" smtClean="0">
                <a:solidFill>
                  <a:srgbClr val="576885"/>
                </a:solidFill>
              </a:rPr>
              <a:t>contact</a:t>
            </a:r>
            <a:r>
              <a:rPr lang="pl-PL" sz="1400" i="1" dirty="0" smtClean="0">
                <a:solidFill>
                  <a:srgbClr val="576885"/>
                </a:solidFill>
              </a:rPr>
              <a:t>: </a:t>
            </a:r>
            <a:r>
              <a:rPr lang="pl-PL" sz="1400" i="1" dirty="0" err="1" smtClean="0">
                <a:solidFill>
                  <a:srgbClr val="576885"/>
                </a:solidFill>
              </a:rPr>
              <a:t>natalia.wielgocka@upwr.edu.pl</a:t>
            </a:r>
            <a:endParaRPr lang="pl-PL" sz="1400" i="1" dirty="0">
              <a:solidFill>
                <a:srgbClr val="5768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33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EPOS_ppt_formatka_1_ENG</Template>
  <TotalTime>11767</TotalTime>
  <Words>1362</Words>
  <Application>Microsoft Office PowerPoint</Application>
  <PresentationFormat>Pokaz na ekranie (4:3)</PresentationFormat>
  <Paragraphs>279</Paragraphs>
  <Slides>20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3</vt:i4>
      </vt:variant>
      <vt:variant>
        <vt:lpstr>Tytuły slajdów</vt:lpstr>
      </vt:variant>
      <vt:variant>
        <vt:i4>20</vt:i4>
      </vt:variant>
    </vt:vector>
  </HeadingPairs>
  <TitlesOfParts>
    <vt:vector size="23" baseType="lpstr">
      <vt:lpstr>1_Motyw pakietu Office</vt:lpstr>
      <vt:lpstr>Motyw pakietu Office</vt:lpstr>
      <vt:lpstr>2_Motyw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GIG</dc:creator>
  <cp:lastModifiedBy>Natalia</cp:lastModifiedBy>
  <cp:revision>55</cp:revision>
  <dcterms:created xsi:type="dcterms:W3CDTF">2020-02-25T08:10:37Z</dcterms:created>
  <dcterms:modified xsi:type="dcterms:W3CDTF">2021-04-27T08:37:15Z</dcterms:modified>
</cp:coreProperties>
</file>