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3"/>
  </p:notesMasterIdLst>
  <p:sldIdLst>
    <p:sldId id="256" r:id="rId2"/>
  </p:sldIdLst>
  <p:sldSz cx="40233600" cy="40233600"/>
  <p:notesSz cx="7315200" cy="9601200"/>
  <p:defaultTextStyle>
    <a:defPPr>
      <a:defRPr lang="en-US"/>
    </a:defPPr>
    <a:lvl1pPr marL="0" algn="l" defTabSz="515813" rtl="0" eaLnBrk="1" latinLnBrk="0" hangingPunct="1">
      <a:defRPr sz="2031" kern="1200">
        <a:solidFill>
          <a:schemeClr val="tx1"/>
        </a:solidFill>
        <a:latin typeface="+mn-lt"/>
        <a:ea typeface="+mn-ea"/>
        <a:cs typeface="+mn-cs"/>
      </a:defRPr>
    </a:lvl1pPr>
    <a:lvl2pPr marL="515813" algn="l" defTabSz="515813" rtl="0" eaLnBrk="1" latinLnBrk="0" hangingPunct="1">
      <a:defRPr sz="2031" kern="1200">
        <a:solidFill>
          <a:schemeClr val="tx1"/>
        </a:solidFill>
        <a:latin typeface="+mn-lt"/>
        <a:ea typeface="+mn-ea"/>
        <a:cs typeface="+mn-cs"/>
      </a:defRPr>
    </a:lvl2pPr>
    <a:lvl3pPr marL="1031626" algn="l" defTabSz="515813" rtl="0" eaLnBrk="1" latinLnBrk="0" hangingPunct="1">
      <a:defRPr sz="2031" kern="1200">
        <a:solidFill>
          <a:schemeClr val="tx1"/>
        </a:solidFill>
        <a:latin typeface="+mn-lt"/>
        <a:ea typeface="+mn-ea"/>
        <a:cs typeface="+mn-cs"/>
      </a:defRPr>
    </a:lvl3pPr>
    <a:lvl4pPr marL="1547439" algn="l" defTabSz="515813" rtl="0" eaLnBrk="1" latinLnBrk="0" hangingPunct="1">
      <a:defRPr sz="2031" kern="1200">
        <a:solidFill>
          <a:schemeClr val="tx1"/>
        </a:solidFill>
        <a:latin typeface="+mn-lt"/>
        <a:ea typeface="+mn-ea"/>
        <a:cs typeface="+mn-cs"/>
      </a:defRPr>
    </a:lvl4pPr>
    <a:lvl5pPr marL="2063252" algn="l" defTabSz="515813" rtl="0" eaLnBrk="1" latinLnBrk="0" hangingPunct="1">
      <a:defRPr sz="2031" kern="1200">
        <a:solidFill>
          <a:schemeClr val="tx1"/>
        </a:solidFill>
        <a:latin typeface="+mn-lt"/>
        <a:ea typeface="+mn-ea"/>
        <a:cs typeface="+mn-cs"/>
      </a:defRPr>
    </a:lvl5pPr>
    <a:lvl6pPr marL="2579065" algn="l" defTabSz="515813" rtl="0" eaLnBrk="1" latinLnBrk="0" hangingPunct="1">
      <a:defRPr sz="2031" kern="1200">
        <a:solidFill>
          <a:schemeClr val="tx1"/>
        </a:solidFill>
        <a:latin typeface="+mn-lt"/>
        <a:ea typeface="+mn-ea"/>
        <a:cs typeface="+mn-cs"/>
      </a:defRPr>
    </a:lvl6pPr>
    <a:lvl7pPr marL="3094878" algn="l" defTabSz="515813" rtl="0" eaLnBrk="1" latinLnBrk="0" hangingPunct="1">
      <a:defRPr sz="2031" kern="1200">
        <a:solidFill>
          <a:schemeClr val="tx1"/>
        </a:solidFill>
        <a:latin typeface="+mn-lt"/>
        <a:ea typeface="+mn-ea"/>
        <a:cs typeface="+mn-cs"/>
      </a:defRPr>
    </a:lvl7pPr>
    <a:lvl8pPr marL="3610691" algn="l" defTabSz="515813" rtl="0" eaLnBrk="1" latinLnBrk="0" hangingPunct="1">
      <a:defRPr sz="2031" kern="1200">
        <a:solidFill>
          <a:schemeClr val="tx1"/>
        </a:solidFill>
        <a:latin typeface="+mn-lt"/>
        <a:ea typeface="+mn-ea"/>
        <a:cs typeface="+mn-cs"/>
      </a:defRPr>
    </a:lvl8pPr>
    <a:lvl9pPr marL="4126504" algn="l" defTabSz="515813" rtl="0" eaLnBrk="1" latinLnBrk="0" hangingPunct="1">
      <a:defRPr sz="203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arten Buijsman" initials="MB" lastIdx="6" clrIdx="0">
    <p:extLst>
      <p:ext uri="{19B8F6BF-5375-455C-9EA6-DF929625EA0E}">
        <p15:presenceInfo xmlns:p15="http://schemas.microsoft.com/office/powerpoint/2012/main" userId="S::w944461@usm.edu::833bbf54-5a90-4041-95b2-b39e0238429c" providerId="AD"/>
      </p:ext>
    </p:extLst>
  </p:cmAuthor>
  <p:cmAuthor id="2" name="Oladeji Siyanbola" initials="OS" lastIdx="1" clrIdx="1">
    <p:extLst>
      <p:ext uri="{19B8F6BF-5375-455C-9EA6-DF929625EA0E}">
        <p15:presenceInfo xmlns:p15="http://schemas.microsoft.com/office/powerpoint/2012/main" userId="S-1-5-21-3885718231-639565703-585033454-3170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FFFF"/>
    <a:srgbClr val="0E9A58"/>
    <a:srgbClr val="FFF4D5"/>
    <a:srgbClr val="57B515"/>
    <a:srgbClr val="117F4D"/>
    <a:srgbClr val="22BD7C"/>
    <a:srgbClr val="33CC33"/>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226" autoAdjust="0"/>
  </p:normalViewPr>
  <p:slideViewPr>
    <p:cSldViewPr snapToGrid="0">
      <p:cViewPr varScale="1">
        <p:scale>
          <a:sx n="20" d="100"/>
          <a:sy n="20" d="100"/>
        </p:scale>
        <p:origin x="21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DB00CFEF-D417-4880-AF70-51BDF44B7688}" type="datetimeFigureOut">
              <a:rPr lang="en-US" smtClean="0"/>
              <a:t>4/24/2021</a:t>
            </a:fld>
            <a:endParaRPr lang="en-US"/>
          </a:p>
        </p:txBody>
      </p:sp>
      <p:sp>
        <p:nvSpPr>
          <p:cNvPr id="4" name="Slide Image Placeholder 3"/>
          <p:cNvSpPr>
            <a:spLocks noGrp="1" noRot="1" noChangeAspect="1"/>
          </p:cNvSpPr>
          <p:nvPr>
            <p:ph type="sldImg" idx="2"/>
          </p:nvPr>
        </p:nvSpPr>
        <p:spPr>
          <a:xfrm>
            <a:off x="2036763" y="1200150"/>
            <a:ext cx="32416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DF080D8D-FBD6-4B71-B5AA-A2AC644FAF8E}" type="slidenum">
              <a:rPr lang="en-US" smtClean="0"/>
              <a:t>‹#›</a:t>
            </a:fld>
            <a:endParaRPr lang="en-US"/>
          </a:p>
        </p:txBody>
      </p:sp>
    </p:spTree>
    <p:extLst>
      <p:ext uri="{BB962C8B-B14F-4D97-AF65-F5344CB8AC3E}">
        <p14:creationId xmlns:p14="http://schemas.microsoft.com/office/powerpoint/2010/main" val="1178540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80D8D-FBD6-4B71-B5AA-A2AC644FAF8E}" type="slidenum">
              <a:rPr lang="en-US" smtClean="0"/>
              <a:t>1</a:t>
            </a:fld>
            <a:endParaRPr lang="en-US"/>
          </a:p>
        </p:txBody>
      </p:sp>
    </p:spTree>
    <p:extLst>
      <p:ext uri="{BB962C8B-B14F-4D97-AF65-F5344CB8AC3E}">
        <p14:creationId xmlns:p14="http://schemas.microsoft.com/office/powerpoint/2010/main" val="623900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6584530"/>
            <a:ext cx="34198560" cy="14007253"/>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21131956"/>
            <a:ext cx="30175200" cy="9713804"/>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E797C0-6652-47E2-85C5-63E217C119E0}" type="datetimeFigureOut">
              <a:rPr lang="en-US" smtClean="0"/>
              <a:t>4/24/2021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198559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797C0-6652-47E2-85C5-63E217C119E0}" type="datetimeFigureOut">
              <a:rPr lang="en-US" smtClean="0"/>
              <a:t>4/24/2021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3119110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10030472"/>
            <a:ext cx="34701480" cy="16736057"/>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6924858"/>
            <a:ext cx="34701480" cy="8801097"/>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DE797C0-6652-47E2-85C5-63E217C119E0}" type="datetimeFigureOut">
              <a:rPr lang="en-US" smtClean="0"/>
              <a:t>4/24/2021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3584208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E797C0-6652-47E2-85C5-63E217C119E0}" type="datetimeFigureOut">
              <a:rPr lang="en-US" smtClean="0"/>
              <a:t>4/24/2021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80740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2142076"/>
            <a:ext cx="34701480" cy="7776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9862823"/>
            <a:ext cx="17020696"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Edit Master text styles</a:t>
            </a:r>
          </a:p>
        </p:txBody>
      </p:sp>
      <p:sp>
        <p:nvSpPr>
          <p:cNvPr id="4" name="Content Placeholder 3"/>
          <p:cNvSpPr>
            <a:spLocks noGrp="1"/>
          </p:cNvSpPr>
          <p:nvPr>
            <p:ph sz="half" idx="2"/>
          </p:nvPr>
        </p:nvSpPr>
        <p:spPr>
          <a:xfrm>
            <a:off x="2771305" y="14696440"/>
            <a:ext cx="17020696"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9862823"/>
            <a:ext cx="17104520"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Edit Master text styles</a:t>
            </a:r>
          </a:p>
        </p:txBody>
      </p:sp>
      <p:sp>
        <p:nvSpPr>
          <p:cNvPr id="6" name="Content Placeholder 5"/>
          <p:cNvSpPr>
            <a:spLocks noGrp="1"/>
          </p:cNvSpPr>
          <p:nvPr>
            <p:ph sz="quarter" idx="4"/>
          </p:nvPr>
        </p:nvSpPr>
        <p:spPr>
          <a:xfrm>
            <a:off x="20368262" y="14696440"/>
            <a:ext cx="17104520"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E797C0-6652-47E2-85C5-63E217C119E0}" type="datetimeFigureOut">
              <a:rPr lang="en-US" smtClean="0"/>
              <a:t>4/24/2021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187248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E797C0-6652-47E2-85C5-63E217C119E0}" type="datetimeFigureOut">
              <a:rPr lang="en-US" smtClean="0"/>
              <a:t>4/24/2021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400983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E797C0-6652-47E2-85C5-63E217C119E0}" type="datetimeFigureOut">
              <a:rPr lang="en-US" smtClean="0"/>
              <a:t>4/24/2021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2423881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5792902"/>
            <a:ext cx="20368260" cy="28591933"/>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Edit Master text styles</a:t>
            </a:r>
          </a:p>
        </p:txBody>
      </p:sp>
      <p:sp>
        <p:nvSpPr>
          <p:cNvPr id="5" name="Date Placeholder 4"/>
          <p:cNvSpPr>
            <a:spLocks noGrp="1"/>
          </p:cNvSpPr>
          <p:nvPr>
            <p:ph type="dt" sz="half" idx="10"/>
          </p:nvPr>
        </p:nvSpPr>
        <p:spPr/>
        <p:txBody>
          <a:bodyPr/>
          <a:lstStyle/>
          <a:p>
            <a:fld id="{3DE797C0-6652-47E2-85C5-63E217C119E0}" type="datetimeFigureOut">
              <a:rPr lang="en-US" smtClean="0"/>
              <a:t>4/24/2021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3983962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5792902"/>
            <a:ext cx="20368260" cy="28591933"/>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Edit Master text styles</a:t>
            </a:r>
          </a:p>
        </p:txBody>
      </p:sp>
      <p:sp>
        <p:nvSpPr>
          <p:cNvPr id="5" name="Date Placeholder 4"/>
          <p:cNvSpPr>
            <a:spLocks noGrp="1"/>
          </p:cNvSpPr>
          <p:nvPr>
            <p:ph type="dt" sz="half" idx="10"/>
          </p:nvPr>
        </p:nvSpPr>
        <p:spPr/>
        <p:txBody>
          <a:bodyPr/>
          <a:lstStyle/>
          <a:p>
            <a:fld id="{3DE797C0-6652-47E2-85C5-63E217C119E0}" type="datetimeFigureOut">
              <a:rPr lang="en-US" smtClean="0"/>
              <a:t>4/24/2021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1836413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797C0-6652-47E2-85C5-63E217C119E0}" type="datetimeFigureOut">
              <a:rPr lang="en-US" smtClean="0"/>
              <a:t>4/24/2021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2456622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2142067"/>
            <a:ext cx="8675370" cy="340961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2142067"/>
            <a:ext cx="25523190" cy="340961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E797C0-6652-47E2-85C5-63E217C119E0}" type="datetimeFigureOut">
              <a:rPr lang="en-US" smtClean="0"/>
              <a:t>4/24/2021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5429B4-2DFF-4335-AD15-145870CF62CF}" type="slidenum">
              <a:rPr lang="en-US" smtClean="0"/>
              <a:t>‹#›</a:t>
            </a:fld>
            <a:endParaRPr lang="en-US"/>
          </a:p>
        </p:txBody>
      </p:sp>
    </p:spTree>
    <p:extLst>
      <p:ext uri="{BB962C8B-B14F-4D97-AF65-F5344CB8AC3E}">
        <p14:creationId xmlns:p14="http://schemas.microsoft.com/office/powerpoint/2010/main" val="310240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CE5B9A-9277-4A79-AB73-B6CAC3172C69}"/>
              </a:ext>
            </a:extLst>
          </p:cNvPr>
          <p:cNvSpPr/>
          <p:nvPr userDrawn="1"/>
        </p:nvSpPr>
        <p:spPr>
          <a:xfrm>
            <a:off x="0" y="0"/>
            <a:ext cx="40238205" cy="402336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34" dirty="0"/>
          </a:p>
        </p:txBody>
      </p:sp>
    </p:spTree>
    <p:extLst>
      <p:ext uri="{BB962C8B-B14F-4D97-AF65-F5344CB8AC3E}">
        <p14:creationId xmlns:p14="http://schemas.microsoft.com/office/powerpoint/2010/main" val="2013430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2142076"/>
            <a:ext cx="34701480" cy="7776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10710333"/>
            <a:ext cx="34701480" cy="255278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7290595"/>
            <a:ext cx="9052560" cy="2142067"/>
          </a:xfrm>
          <a:prstGeom prst="rect">
            <a:avLst/>
          </a:prstGeom>
        </p:spPr>
        <p:txBody>
          <a:bodyPr vert="horz" lIns="91440" tIns="45720" rIns="91440" bIns="45720" rtlCol="0" anchor="ctr"/>
          <a:lstStyle>
            <a:lvl1pPr algn="l">
              <a:defRPr sz="5280">
                <a:solidFill>
                  <a:schemeClr val="tx1">
                    <a:tint val="75000"/>
                  </a:schemeClr>
                </a:solidFill>
              </a:defRPr>
            </a:lvl1pPr>
          </a:lstStyle>
          <a:p>
            <a:fld id="{3DE797C0-6652-47E2-85C5-63E217C119E0}" type="datetimeFigureOut">
              <a:rPr lang="en-US" smtClean="0"/>
              <a:t>4/24/2021</a:t>
            </a:fld>
            <a:endParaRPr lang="en-US"/>
          </a:p>
        </p:txBody>
      </p:sp>
      <p:sp>
        <p:nvSpPr>
          <p:cNvPr id="5" name="Footer Placeholder 4"/>
          <p:cNvSpPr>
            <a:spLocks noGrp="1"/>
          </p:cNvSpPr>
          <p:nvPr>
            <p:ph type="ftr" sz="quarter" idx="3"/>
          </p:nvPr>
        </p:nvSpPr>
        <p:spPr>
          <a:xfrm>
            <a:off x="13327380" y="37290595"/>
            <a:ext cx="13578840" cy="2142067"/>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7290595"/>
            <a:ext cx="9052560" cy="2142067"/>
          </a:xfrm>
          <a:prstGeom prst="rect">
            <a:avLst/>
          </a:prstGeom>
        </p:spPr>
        <p:txBody>
          <a:bodyPr vert="horz" lIns="91440" tIns="45720" rIns="91440" bIns="45720" rtlCol="0" anchor="ctr"/>
          <a:lstStyle>
            <a:lvl1pPr algn="r">
              <a:defRPr sz="5280">
                <a:solidFill>
                  <a:schemeClr val="tx1">
                    <a:tint val="75000"/>
                  </a:schemeClr>
                </a:solidFill>
              </a:defRPr>
            </a:lvl1pPr>
          </a:lstStyle>
          <a:p>
            <a:fld id="{3A5429B4-2DFF-4335-AD15-145870CF62CF}" type="slidenum">
              <a:rPr lang="en-US" smtClean="0"/>
              <a:t>‹#›</a:t>
            </a:fld>
            <a:endParaRPr lang="en-US"/>
          </a:p>
        </p:txBody>
      </p:sp>
    </p:spTree>
    <p:extLst>
      <p:ext uri="{BB962C8B-B14F-4D97-AF65-F5344CB8AC3E}">
        <p14:creationId xmlns:p14="http://schemas.microsoft.com/office/powerpoint/2010/main" val="389336988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1.png"/><Relationship Id="rId2" Type="http://schemas.openxmlformats.org/officeDocument/2006/relationships/notesSlide" Target="../notesSlides/notesSlide1.xml"/><Relationship Id="rId16" Type="http://schemas.openxmlformats.org/officeDocument/2006/relationships/image" Target="../media/image14.png"/><Relationship Id="rId29"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19.png"/><Relationship Id="rId32" Type="http://schemas.openxmlformats.org/officeDocument/2006/relationships/image" Target="../media/image24.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18.png"/><Relationship Id="rId10" Type="http://schemas.openxmlformats.org/officeDocument/2006/relationships/image" Target="../media/image8.png"/><Relationship Id="rId19" Type="http://schemas.openxmlformats.org/officeDocument/2006/relationships/image" Target="../media/image17.png"/><Relationship Id="rId31"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image" Target="../media/image7.jpg"/><Relationship Id="rId14" Type="http://schemas.openxmlformats.org/officeDocument/2006/relationships/image" Target="../media/image12.png"/><Relationship Id="rId22" Type="http://schemas.openxmlformats.org/officeDocument/2006/relationships/image" Target="../media/image20.png"/><Relationship Id="rId30"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74" name="Rounded Rectangle 8">
                <a:extLst>
                  <a:ext uri="{FF2B5EF4-FFF2-40B4-BE49-F238E27FC236}">
                    <a16:creationId xmlns:a16="http://schemas.microsoft.com/office/drawing/2014/main" id="{735A5753-157A-4A33-B5B0-4C1D71114B71}"/>
                  </a:ext>
                </a:extLst>
              </p:cNvPr>
              <p:cNvSpPr/>
              <p:nvPr/>
            </p:nvSpPr>
            <p:spPr>
              <a:xfrm>
                <a:off x="13657333" y="5555062"/>
                <a:ext cx="13579865" cy="34454892"/>
              </a:xfrm>
              <a:prstGeom prst="roundRect">
                <a:avLst>
                  <a:gd name="adj" fmla="val 3737"/>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r>
                  <a:rPr lang="en-US" sz="4400" dirty="0"/>
                  <a:t>Figure 2. </a:t>
                </a:r>
                <a:r>
                  <a:rPr lang="en-US" sz="4400" dirty="0" err="1"/>
                  <a:t>Baroclinic</a:t>
                </a:r>
                <a:r>
                  <a:rPr lang="en-US" sz="4400" dirty="0"/>
                  <a:t> </a:t>
                </a:r>
                <a:r>
                  <a:rPr lang="en-US" sz="3200" dirty="0"/>
                  <a:t>KE</a:t>
                </a:r>
              </a:p>
              <a:p>
                <a:r>
                  <a:rPr lang="en-US" sz="3200" dirty="0"/>
                  <a:t>sensitivity to sponge viscosity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𝐴</m:t>
                        </m:r>
                      </m:e>
                      <m:sub>
                        <m:r>
                          <a:rPr lang="en-US" sz="3200" i="1">
                            <a:latin typeface="Cambria Math" panose="02040503050406030204" pitchFamily="18" charset="0"/>
                          </a:rPr>
                          <m:t>h</m:t>
                        </m:r>
                      </m:sub>
                    </m:sSub>
                  </m:oMath>
                </a14:m>
                <a:r>
                  <a:rPr lang="en-US" sz="3200" dirty="0"/>
                  <a:t>) and incoming nudging coefficients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𝜏</m:t>
                        </m:r>
                      </m:e>
                      <m:sub>
                        <m:r>
                          <a:rPr lang="en-US" sz="3200" i="1">
                            <a:latin typeface="Cambria Math" panose="02040503050406030204" pitchFamily="18" charset="0"/>
                          </a:rPr>
                          <m:t>𝑖𝑛</m:t>
                        </m:r>
                      </m:sub>
                    </m:sSub>
                  </m:oMath>
                </a14:m>
                <a:r>
                  <a:rPr lang="en-US" sz="3200" dirty="0"/>
                  <a:t>). Blue bars are used to show how area-averaged time-mean and depth-integrated </a:t>
                </a:r>
                <a:r>
                  <a:rPr lang="en-US" sz="3200" dirty="0" err="1"/>
                  <a:t>baroclinic</a:t>
                </a:r>
                <a:r>
                  <a:rPr lang="en-US" sz="3200" dirty="0"/>
                  <a:t> KE changes with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𝐴</m:t>
                        </m:r>
                      </m:e>
                      <m:sub>
                        <m:r>
                          <a:rPr lang="en-US" sz="3200" i="1">
                            <a:latin typeface="Cambria Math" panose="02040503050406030204" pitchFamily="18" charset="0"/>
                          </a:rPr>
                          <m:t>h</m:t>
                        </m:r>
                      </m:sub>
                    </m:sSub>
                  </m:oMath>
                </a14:m>
                <a:r>
                  <a:rPr lang="en-US" sz="3200" dirty="0"/>
                  <a:t> while the relationship between </a:t>
                </a:r>
                <a:r>
                  <a:rPr lang="en-US" sz="3200" dirty="0" err="1"/>
                  <a:t>baroclinic</a:t>
                </a:r>
                <a:r>
                  <a:rPr lang="en-US" sz="3200" dirty="0"/>
                  <a:t> KE and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𝜏</m:t>
                        </m:r>
                      </m:e>
                      <m:sub>
                        <m:r>
                          <a:rPr lang="en-US" sz="3200" i="1">
                            <a:latin typeface="Cambria Math" panose="02040503050406030204" pitchFamily="18" charset="0"/>
                          </a:rPr>
                          <m:t>𝑖𝑛</m:t>
                        </m:r>
                      </m:sub>
                    </m:sSub>
                  </m:oMath>
                </a14:m>
                <a:r>
                  <a:rPr lang="en-US" sz="3200" dirty="0"/>
                  <a:t> is shown using green bars.</a:t>
                </a:r>
              </a:p>
            </p:txBody>
          </p:sp>
        </mc:Choice>
        <mc:Fallback>
          <p:sp>
            <p:nvSpPr>
              <p:cNvPr id="74" name="Rounded Rectangle 8">
                <a:extLst>
                  <a:ext uri="{FF2B5EF4-FFF2-40B4-BE49-F238E27FC236}">
                    <a16:creationId xmlns:a16="http://schemas.microsoft.com/office/drawing/2014/main" id="{735A5753-157A-4A33-B5B0-4C1D71114B71}"/>
                  </a:ext>
                </a:extLst>
              </p:cNvPr>
              <p:cNvSpPr>
                <a:spLocks noRot="1" noChangeAspect="1" noMove="1" noResize="1" noEditPoints="1" noAdjustHandles="1" noChangeArrowheads="1" noChangeShapeType="1" noTextEdit="1"/>
              </p:cNvSpPr>
              <p:nvPr/>
            </p:nvSpPr>
            <p:spPr>
              <a:xfrm>
                <a:off x="13657333" y="5555062"/>
                <a:ext cx="13579865" cy="34454892"/>
              </a:xfrm>
              <a:prstGeom prst="roundRect">
                <a:avLst>
                  <a:gd name="adj" fmla="val 3737"/>
                </a:avLst>
              </a:prstGeom>
              <a:blipFill>
                <a:blip r:embed="rId3"/>
                <a:stretch>
                  <a:fillRect/>
                </a:stretch>
              </a:blipFill>
              <a:ln>
                <a:solidFill>
                  <a:schemeClr val="tx1"/>
                </a:solidFill>
              </a:ln>
              <a:effectLst>
                <a:outerShdw blurRad="50800" dist="76200" dir="2700000" algn="tl" rotWithShape="0">
                  <a:prstClr val="black">
                    <a:alpha val="40000"/>
                  </a:prstClr>
                </a:outerShdw>
              </a:effectLst>
            </p:spPr>
            <p:txBody>
              <a:bodyPr/>
              <a:lstStyle/>
              <a:p>
                <a:r>
                  <a:rPr lang="en-US">
                    <a:noFill/>
                  </a:rPr>
                  <a:t> </a:t>
                </a:r>
              </a:p>
            </p:txBody>
          </p:sp>
        </mc:Fallback>
      </mc:AlternateContent>
      <p:sp>
        <p:nvSpPr>
          <p:cNvPr id="39" name="Rounded Rectangle 8">
            <a:extLst>
              <a:ext uri="{FF2B5EF4-FFF2-40B4-BE49-F238E27FC236}">
                <a16:creationId xmlns:a16="http://schemas.microsoft.com/office/drawing/2014/main" id="{314E9F8F-8231-46C2-89DB-7A4F6BF7BFED}"/>
              </a:ext>
            </a:extLst>
          </p:cNvPr>
          <p:cNvSpPr/>
          <p:nvPr/>
        </p:nvSpPr>
        <p:spPr>
          <a:xfrm>
            <a:off x="27355839" y="25011504"/>
            <a:ext cx="12669192" cy="14998450"/>
          </a:xfrm>
          <a:prstGeom prst="roundRect">
            <a:avLst>
              <a:gd name="adj" fmla="val 3737"/>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endParaRPr lang="en-US" sz="2978" dirty="0">
              <a:solidFill>
                <a:schemeClr val="tx1"/>
              </a:solidFill>
            </a:endParaRPr>
          </a:p>
        </p:txBody>
      </p:sp>
      <mc:AlternateContent xmlns:mc="http://schemas.openxmlformats.org/markup-compatibility/2006">
        <mc:Choice xmlns:a14="http://schemas.microsoft.com/office/drawing/2010/main" Requires="a14">
          <p:sp>
            <p:nvSpPr>
              <p:cNvPr id="127" name="Rounded Rectangle 8">
                <a:extLst>
                  <a:ext uri="{FF2B5EF4-FFF2-40B4-BE49-F238E27FC236}">
                    <a16:creationId xmlns:a16="http://schemas.microsoft.com/office/drawing/2014/main" id="{69F7D914-D9AE-431F-A676-32797A211648}"/>
                  </a:ext>
                </a:extLst>
              </p:cNvPr>
              <p:cNvSpPr/>
              <p:nvPr/>
            </p:nvSpPr>
            <p:spPr>
              <a:xfrm>
                <a:off x="27373071" y="5555063"/>
                <a:ext cx="12651960" cy="19336714"/>
              </a:xfrm>
              <a:prstGeom prst="roundRect">
                <a:avLst>
                  <a:gd name="adj" fmla="val 3737"/>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14:m>
                  <m:oMath xmlns:m="http://schemas.openxmlformats.org/officeDocument/2006/math">
                    <m:r>
                      <a:rPr lang="en-US" sz="3200" i="1">
                        <a:latin typeface="Cambria Math" panose="02040503050406030204" pitchFamily="18" charset="0"/>
                        <a:ea typeface="Cambria Math" panose="02040503050406030204" pitchFamily="18" charset="0"/>
                      </a:rPr>
                      <m:t>𝜸</m:t>
                    </m:r>
                  </m:oMath>
                </a14:m>
                <a:r>
                  <a:rPr lang="en-US" sz="3200" dirty="0"/>
                  <a:t> /</a:t>
                </a:r>
                <a14:m>
                  <m:oMath xmlns:m="http://schemas.openxmlformats.org/officeDocument/2006/math">
                    <m:sSub>
                      <m:sSubPr>
                        <m:ctrlPr>
                          <a:rPr lang="en-US" sz="3200" i="1">
                            <a:latin typeface="Cambria Math" panose="02040503050406030204" pitchFamily="18" charset="0"/>
                          </a:rPr>
                        </m:ctrlPr>
                      </m:sSubPr>
                      <m:e>
                        <m:r>
                          <a:rPr lang="en-US" sz="3200" b="1" i="1">
                            <a:latin typeface="Cambria Math" panose="02040503050406030204" pitchFamily="18" charset="0"/>
                          </a:rPr>
                          <m:t>𝒓</m:t>
                        </m:r>
                      </m:e>
                      <m:sub>
                        <m:r>
                          <a:rPr lang="en-US" sz="3200" b="1" i="1">
                            <a:latin typeface="Cambria Math" panose="02040503050406030204" pitchFamily="18" charset="0"/>
                          </a:rPr>
                          <m:t>𝒔</m:t>
                        </m:r>
                      </m:sub>
                    </m:sSub>
                  </m:oMath>
                </a14:m>
                <a:endParaRPr lang="en-US" sz="2978" dirty="0">
                  <a:solidFill>
                    <a:schemeClr val="tx1"/>
                  </a:solidFill>
                </a:endParaRPr>
              </a:p>
            </p:txBody>
          </p:sp>
        </mc:Choice>
        <mc:Fallback>
          <p:sp>
            <p:nvSpPr>
              <p:cNvPr id="127" name="Rounded Rectangle 8">
                <a:extLst>
                  <a:ext uri="{FF2B5EF4-FFF2-40B4-BE49-F238E27FC236}">
                    <a16:creationId xmlns:a16="http://schemas.microsoft.com/office/drawing/2014/main" id="{69F7D914-D9AE-431F-A676-32797A211648}"/>
                  </a:ext>
                </a:extLst>
              </p:cNvPr>
              <p:cNvSpPr>
                <a:spLocks noRot="1" noChangeAspect="1" noMove="1" noResize="1" noEditPoints="1" noAdjustHandles="1" noChangeArrowheads="1" noChangeShapeType="1" noTextEdit="1"/>
              </p:cNvSpPr>
              <p:nvPr/>
            </p:nvSpPr>
            <p:spPr>
              <a:xfrm>
                <a:off x="27373071" y="5555063"/>
                <a:ext cx="12651960" cy="19336714"/>
              </a:xfrm>
              <a:prstGeom prst="roundRect">
                <a:avLst>
                  <a:gd name="adj" fmla="val 3737"/>
                </a:avLst>
              </a:prstGeom>
              <a:blipFill>
                <a:blip r:embed="rId4"/>
                <a:stretch>
                  <a:fillRect/>
                </a:stretch>
              </a:blipFill>
              <a:ln>
                <a:solidFill>
                  <a:schemeClr val="tx1"/>
                </a:solidFill>
              </a:ln>
              <a:effectLst>
                <a:outerShdw blurRad="50800" dist="76200" dir="2700000" algn="tl" rotWithShape="0">
                  <a:prstClr val="black">
                    <a:alpha val="40000"/>
                  </a:prstClr>
                </a:outerShdw>
              </a:effectLst>
            </p:spPr>
            <p:txBody>
              <a:bodyPr/>
              <a:lstStyle/>
              <a:p>
                <a:r>
                  <a:rPr lang="en-US">
                    <a:noFill/>
                  </a:rPr>
                  <a:t> </a:t>
                </a:r>
              </a:p>
            </p:txBody>
          </p:sp>
        </mc:Fallback>
      </mc:AlternateContent>
      <p:sp>
        <p:nvSpPr>
          <p:cNvPr id="7" name="Rounded Rectangle 6"/>
          <p:cNvSpPr/>
          <p:nvPr/>
        </p:nvSpPr>
        <p:spPr>
          <a:xfrm>
            <a:off x="356353" y="276434"/>
            <a:ext cx="39547382" cy="4912549"/>
          </a:xfrm>
          <a:prstGeom prst="roundRect">
            <a:avLst/>
          </a:prstGeom>
          <a:solidFill>
            <a:schemeClr val="accent1">
              <a:lumMod val="50000"/>
            </a:schemeClr>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05" b="1" dirty="0">
              <a:effectLst>
                <a:outerShdw blurRad="38100" dist="38100" dir="2700000" algn="tl">
                  <a:srgbClr val="000000">
                    <a:alpha val="43137"/>
                  </a:srgbClr>
                </a:outerShdw>
              </a:effectLst>
            </a:endParaRPr>
          </a:p>
          <a:p>
            <a:pPr algn="ctr"/>
            <a:r>
              <a:rPr lang="en-US" sz="8123" b="1" dirty="0">
                <a:effectLst>
                  <a:outerShdw blurRad="38100" dist="38100" dir="2700000" algn="tl">
                    <a:srgbClr val="000000">
                      <a:alpha val="43137"/>
                    </a:srgbClr>
                  </a:outerShdw>
                </a:effectLst>
              </a:rPr>
              <a:t>Finding appropriate Boundary Conditions for High Frequency Forcing of Regional Simulations: California Current System as a Case Study.</a:t>
            </a:r>
            <a:endParaRPr lang="en-US" sz="8123" b="1" dirty="0">
              <a:solidFill>
                <a:srgbClr val="FFC000"/>
              </a:solidFill>
              <a:effectLst>
                <a:outerShdw blurRad="38100" dist="38100" dir="2700000" algn="tl">
                  <a:srgbClr val="000000">
                    <a:alpha val="43137"/>
                  </a:srgbClr>
                </a:outerShdw>
              </a:effectLst>
              <a:latin typeface="Comic Sans MS" panose="030F0702030302020204" pitchFamily="66" charset="0"/>
              <a:cs typeface="Estrangelo Edessa" panose="03080600000000000000" pitchFamily="66" charset="0"/>
            </a:endParaRPr>
          </a:p>
        </p:txBody>
      </p:sp>
      <p:sp>
        <p:nvSpPr>
          <p:cNvPr id="72" name="Rounded Rectangle 8">
            <a:extLst>
              <a:ext uri="{FF2B5EF4-FFF2-40B4-BE49-F238E27FC236}">
                <a16:creationId xmlns:a16="http://schemas.microsoft.com/office/drawing/2014/main" id="{A06AE729-9403-4B05-A58A-5770ECC3C349}"/>
              </a:ext>
            </a:extLst>
          </p:cNvPr>
          <p:cNvSpPr/>
          <p:nvPr/>
        </p:nvSpPr>
        <p:spPr>
          <a:xfrm>
            <a:off x="136672" y="5522518"/>
            <a:ext cx="13333027" cy="12210312"/>
          </a:xfrm>
          <a:prstGeom prst="roundRect">
            <a:avLst>
              <a:gd name="adj" fmla="val 6673"/>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endParaRPr lang="en-US" sz="2978" dirty="0">
              <a:solidFill>
                <a:schemeClr val="tx1"/>
              </a:solidFill>
            </a:endParaRPr>
          </a:p>
        </p:txBody>
      </p:sp>
      <p:sp>
        <p:nvSpPr>
          <p:cNvPr id="3" name="TextBox 2">
            <a:extLst>
              <a:ext uri="{FF2B5EF4-FFF2-40B4-BE49-F238E27FC236}">
                <a16:creationId xmlns:a16="http://schemas.microsoft.com/office/drawing/2014/main" id="{EF273F19-41E9-4218-93D1-88A03794EB02}"/>
              </a:ext>
            </a:extLst>
          </p:cNvPr>
          <p:cNvSpPr txBox="1"/>
          <p:nvPr/>
        </p:nvSpPr>
        <p:spPr>
          <a:xfrm>
            <a:off x="418164" y="5753810"/>
            <a:ext cx="12895915" cy="12300162"/>
          </a:xfrm>
          <a:prstGeom prst="rect">
            <a:avLst/>
          </a:prstGeom>
          <a:noFill/>
        </p:spPr>
        <p:txBody>
          <a:bodyPr wrap="square" rtlCol="0">
            <a:spAutoFit/>
          </a:bodyPr>
          <a:lstStyle/>
          <a:p>
            <a:pPr algn="just">
              <a:spcAft>
                <a:spcPts val="2032"/>
              </a:spcAft>
            </a:pPr>
            <a:r>
              <a:rPr lang="en-US" sz="3600" b="1" dirty="0">
                <a:solidFill>
                  <a:srgbClr val="0066FF"/>
                </a:solidFill>
              </a:rPr>
              <a:t>Introduction</a:t>
            </a:r>
          </a:p>
          <a:p>
            <a:pPr algn="just">
              <a:spcAft>
                <a:spcPts val="2032"/>
              </a:spcAft>
            </a:pPr>
            <a:r>
              <a:rPr lang="en-US" sz="3200" dirty="0"/>
              <a:t>In this study, we conduct realistic 4-km resolution regional simulations of the California Current System (CCS) using Regional Ocean Modelling System (ROMS). The ROMS simulations are boundary-forced with surface tides, non-locally generated internal tides, and inertial waves. Forcing fields are obtained from the offline 8-km (H12) resolution global </a:t>
            </a:r>
            <a:r>
              <a:rPr lang="en-US" sz="3200" dirty="0" err="1"/>
              <a:t>HYbrid</a:t>
            </a:r>
            <a:r>
              <a:rPr lang="en-US" sz="3200" dirty="0"/>
              <a:t> Coordinate Ocean Model (HYCOM). Time-mean (October 2011-September 2012) and depth-integrated high-frequency </a:t>
            </a:r>
            <a:r>
              <a:rPr lang="en-US" sz="3200" dirty="0" err="1"/>
              <a:t>baroclinic</a:t>
            </a:r>
            <a:r>
              <a:rPr lang="en-US" sz="3200" dirty="0"/>
              <a:t> energy fluxes from remote waves from HYCOM at the ROMS boundaries are shown in Figure </a:t>
            </a:r>
            <a:r>
              <a:rPr lang="en-US" sz="3200" dirty="0" smtClean="0"/>
              <a:t>1a. </a:t>
            </a:r>
            <a:endParaRPr lang="en-US" sz="3200" dirty="0"/>
          </a:p>
          <a:p>
            <a:pPr algn="just">
              <a:spcAft>
                <a:spcPts val="2032"/>
              </a:spcAft>
            </a:pPr>
            <a:r>
              <a:rPr lang="en-US" sz="3200" dirty="0"/>
              <a:t>The objective of this poster presentation is to show how well different open boundary conditions (OBC) perform in propagating remote internal tides into the ROMS domain while minimizing reflections at the boundaries. </a:t>
            </a:r>
          </a:p>
          <a:p>
            <a:pPr algn="just">
              <a:spcAft>
                <a:spcPts val="2032"/>
              </a:spcAft>
            </a:pPr>
            <a:r>
              <a:rPr lang="en-US" sz="3200" dirty="0"/>
              <a:t>We also conduct model-data comparisons with the use of altimetry and historical mooring data. We show that the simulations agree better with observations in the high-frequency regime when </a:t>
            </a:r>
            <a:r>
              <a:rPr lang="en-US" sz="3200" dirty="0" smtClean="0"/>
              <a:t>high-frequency remotely </a:t>
            </a:r>
            <a:r>
              <a:rPr lang="en-US" sz="3200" dirty="0"/>
              <a:t>generated internal tides are included at the open boundaries.</a:t>
            </a:r>
          </a:p>
          <a:p>
            <a:pPr algn="just">
              <a:spcAft>
                <a:spcPts val="2032"/>
              </a:spcAft>
            </a:pPr>
            <a:r>
              <a:rPr lang="en-US" sz="3200" dirty="0"/>
              <a:t>The layout of this poster is as follows:</a:t>
            </a:r>
          </a:p>
          <a:p>
            <a:pPr marL="457200" indent="-457200" algn="just">
              <a:buFont typeface="Arial" panose="020B0604020202020204" pitchFamily="34" charset="0"/>
              <a:buChar char="•"/>
            </a:pPr>
            <a:r>
              <a:rPr lang="en-US" sz="3200" dirty="0"/>
              <a:t>Methodology (panel 1)</a:t>
            </a:r>
          </a:p>
          <a:p>
            <a:pPr marL="457200" indent="-457200" algn="just">
              <a:buFont typeface="Arial" panose="020B0604020202020204" pitchFamily="34" charset="0"/>
              <a:buChar char="•"/>
            </a:pPr>
            <a:r>
              <a:rPr lang="en-US" sz="3200" dirty="0"/>
              <a:t>Results (panel 2)</a:t>
            </a:r>
          </a:p>
          <a:p>
            <a:pPr marL="457200" indent="-457200" algn="just">
              <a:buFont typeface="Arial" panose="020B0604020202020204" pitchFamily="34" charset="0"/>
              <a:buChar char="•"/>
            </a:pPr>
            <a:r>
              <a:rPr lang="en-US" sz="3200" dirty="0"/>
              <a:t>Conclusions (panel 3)</a:t>
            </a:r>
          </a:p>
          <a:p>
            <a:pPr marL="457200" indent="-457200" algn="just">
              <a:buFont typeface="Arial" panose="020B0604020202020204" pitchFamily="34" charset="0"/>
              <a:buChar char="•"/>
            </a:pPr>
            <a:r>
              <a:rPr lang="en-US" sz="3200" dirty="0"/>
              <a:t>Future Work and References (panel 4).</a:t>
            </a:r>
          </a:p>
          <a:p>
            <a:pPr marL="457200" indent="-457200" algn="just">
              <a:buFont typeface="Arial" panose="020B0604020202020204" pitchFamily="34" charset="0"/>
              <a:buChar char="•"/>
            </a:pPr>
            <a:endParaRPr lang="en-US" sz="2483" dirty="0"/>
          </a:p>
        </p:txBody>
      </p:sp>
      <p:sp>
        <p:nvSpPr>
          <p:cNvPr id="56" name="Rectangle 55">
            <a:extLst>
              <a:ext uri="{FF2B5EF4-FFF2-40B4-BE49-F238E27FC236}">
                <a16:creationId xmlns:a16="http://schemas.microsoft.com/office/drawing/2014/main" id="{FF06F12D-4276-477B-AAD4-56C4F50ECA8B}"/>
              </a:ext>
            </a:extLst>
          </p:cNvPr>
          <p:cNvSpPr/>
          <p:nvPr/>
        </p:nvSpPr>
        <p:spPr>
          <a:xfrm>
            <a:off x="1007478" y="3216627"/>
            <a:ext cx="37790266" cy="1569660"/>
          </a:xfrm>
          <a:prstGeom prst="rect">
            <a:avLst/>
          </a:prstGeom>
        </p:spPr>
        <p:txBody>
          <a:bodyPr wrap="square">
            <a:spAutoFit/>
          </a:bodyPr>
          <a:lstStyle/>
          <a:p>
            <a:pPr algn="ctr" defTabSz="3177604"/>
            <a:r>
              <a:rPr lang="en-US" sz="4800" b="1" dirty="0">
                <a:solidFill>
                  <a:srgbClr val="FFC000"/>
                </a:solidFill>
                <a:effectLst>
                  <a:outerShdw blurRad="38100" dist="38100" dir="2700000" algn="tl">
                    <a:srgbClr val="000000">
                      <a:alpha val="43137"/>
                    </a:srgbClr>
                  </a:outerShdw>
                </a:effectLst>
              </a:rPr>
              <a:t>Oladeji Siyanbola </a:t>
            </a:r>
            <a:r>
              <a:rPr lang="en-US" sz="4800" b="1" dirty="0">
                <a:solidFill>
                  <a:schemeClr val="bg1"/>
                </a:solidFill>
                <a:effectLst>
                  <a:outerShdw blurRad="38100" dist="38100" dir="2700000" algn="tl">
                    <a:srgbClr val="000000">
                      <a:alpha val="43137"/>
                    </a:srgbClr>
                  </a:outerShdw>
                </a:effectLst>
              </a:rPr>
              <a:t>(oladeji.siyanbola@usm.edu)</a:t>
            </a:r>
            <a:r>
              <a:rPr lang="en-US" sz="4800" b="1" dirty="0">
                <a:solidFill>
                  <a:srgbClr val="FFC000"/>
                </a:solidFill>
                <a:effectLst>
                  <a:outerShdw blurRad="38100" dist="38100" dir="2700000" algn="tl">
                    <a:srgbClr val="000000">
                      <a:alpha val="43137"/>
                    </a:srgbClr>
                  </a:outerShdw>
                </a:effectLst>
              </a:rPr>
              <a:t> &amp; Maarten Buijsman, University of Southern Mississippi </a:t>
            </a:r>
          </a:p>
          <a:p>
            <a:pPr algn="ctr" defTabSz="3177604"/>
            <a:r>
              <a:rPr lang="en-US" sz="4800" b="1" dirty="0">
                <a:solidFill>
                  <a:srgbClr val="FFC000"/>
                </a:solidFill>
                <a:effectLst>
                  <a:outerShdw blurRad="38100" dist="38100" dir="2700000" algn="tl">
                    <a:srgbClr val="000000">
                      <a:alpha val="43137"/>
                    </a:srgbClr>
                  </a:outerShdw>
                </a:effectLst>
              </a:rPr>
              <a:t>Roy </a:t>
            </a:r>
            <a:r>
              <a:rPr lang="en-US" sz="4800" b="1" dirty="0" err="1">
                <a:solidFill>
                  <a:srgbClr val="FFC000"/>
                </a:solidFill>
                <a:effectLst>
                  <a:outerShdw blurRad="38100" dist="38100" dir="2700000" algn="tl">
                    <a:srgbClr val="000000">
                      <a:alpha val="43137"/>
                    </a:srgbClr>
                  </a:outerShdw>
                </a:effectLst>
              </a:rPr>
              <a:t>Barkan</a:t>
            </a:r>
            <a:r>
              <a:rPr lang="en-US" sz="4800" b="1" dirty="0">
                <a:solidFill>
                  <a:srgbClr val="FFC000"/>
                </a:solidFill>
                <a:effectLst>
                  <a:outerShdw blurRad="38100" dist="38100" dir="2700000" algn="tl">
                    <a:srgbClr val="000000">
                      <a:alpha val="43137"/>
                    </a:srgbClr>
                  </a:outerShdw>
                </a:effectLst>
              </a:rPr>
              <a:t>, Tel Aviv University &amp; Brian Arbic, University of Michigan</a:t>
            </a:r>
          </a:p>
        </p:txBody>
      </p:sp>
      <p:sp>
        <p:nvSpPr>
          <p:cNvPr id="51" name="Rounded Rectangle 8">
            <a:extLst>
              <a:ext uri="{FF2B5EF4-FFF2-40B4-BE49-F238E27FC236}">
                <a16:creationId xmlns:a16="http://schemas.microsoft.com/office/drawing/2014/main" id="{996A2AB8-6544-4F4A-8DA6-447BB9C7BEBF}"/>
              </a:ext>
            </a:extLst>
          </p:cNvPr>
          <p:cNvSpPr/>
          <p:nvPr/>
        </p:nvSpPr>
        <p:spPr>
          <a:xfrm>
            <a:off x="165248" y="17964122"/>
            <a:ext cx="13311815" cy="22045832"/>
          </a:xfrm>
          <a:prstGeom prst="roundRect">
            <a:avLst>
              <a:gd name="adj" fmla="val 3737"/>
            </a:avLst>
          </a:prstGeom>
          <a:solidFill>
            <a:schemeClr val="bg1"/>
          </a:solidFill>
          <a:ln>
            <a:solidFill>
              <a:schemeClr val="tx1"/>
            </a:solid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r>
              <a:rPr lang="en-US" sz="2978" dirty="0">
                <a:solidFill>
                  <a:schemeClr val="tx1"/>
                </a:solidFill>
              </a:rPr>
              <a:t> </a:t>
            </a:r>
          </a:p>
        </p:txBody>
      </p:sp>
      <mc:AlternateContent xmlns:mc="http://schemas.openxmlformats.org/markup-compatibility/2006">
        <mc:Choice xmlns:a14="http://schemas.microsoft.com/office/drawing/2010/main" Requires="a14">
          <p:sp>
            <p:nvSpPr>
              <p:cNvPr id="121" name="TextBox 120">
                <a:extLst>
                  <a:ext uri="{FF2B5EF4-FFF2-40B4-BE49-F238E27FC236}">
                    <a16:creationId xmlns:a16="http://schemas.microsoft.com/office/drawing/2014/main" id="{AF9564BF-82FF-462B-82C2-9495031CD5E7}"/>
                  </a:ext>
                </a:extLst>
              </p:cNvPr>
              <p:cNvSpPr txBox="1"/>
              <p:nvPr/>
            </p:nvSpPr>
            <p:spPr>
              <a:xfrm>
                <a:off x="387060" y="18379040"/>
                <a:ext cx="12866996" cy="15533869"/>
              </a:xfrm>
              <a:prstGeom prst="rect">
                <a:avLst/>
              </a:prstGeom>
              <a:noFill/>
            </p:spPr>
            <p:txBody>
              <a:bodyPr wrap="square" rtlCol="0">
                <a:noAutofit/>
              </a:bodyPr>
              <a:lstStyle/>
              <a:p>
                <a:pPr algn="just">
                  <a:spcAft>
                    <a:spcPts val="2032"/>
                  </a:spcAft>
                </a:pPr>
                <a:r>
                  <a:rPr lang="en-US" sz="3600" b="1" dirty="0">
                    <a:solidFill>
                      <a:srgbClr val="0066FF"/>
                    </a:solidFill>
                  </a:rPr>
                  <a:t>-1- Methodology</a:t>
                </a:r>
              </a:p>
              <a:p>
                <a:pPr marL="457200" indent="-457200" algn="just">
                  <a:buFont typeface="Wingdings" panose="05000000000000000000" pitchFamily="2" charset="2"/>
                  <a:buChar char="q"/>
                </a:pPr>
                <a:r>
                  <a:rPr lang="en-US" sz="3200" dirty="0"/>
                  <a:t>Low-frequency ROMS + high-frequency HYCOM forcing at the open boundaries – 21 trial runs.</a:t>
                </a:r>
              </a:p>
              <a:p>
                <a:pPr algn="just"/>
                <a:endParaRPr lang="en-US" sz="3200" dirty="0"/>
              </a:p>
              <a:p>
                <a:pPr marL="457200" indent="-457200" algn="just">
                  <a:buFont typeface="Wingdings" panose="05000000000000000000" pitchFamily="2" charset="2"/>
                  <a:buChar char="q"/>
                </a:pPr>
                <a:r>
                  <a:rPr lang="en-US" sz="3200" dirty="0" smtClean="0"/>
                  <a:t>Specified </a:t>
                </a:r>
                <a:r>
                  <a:rPr lang="en-US" sz="3200" dirty="0"/>
                  <a:t>and </a:t>
                </a:r>
                <a:r>
                  <a:rPr lang="en-US" sz="3200" dirty="0" err="1"/>
                  <a:t>Orlanski</a:t>
                </a:r>
                <a:r>
                  <a:rPr lang="en-US" sz="3200" dirty="0"/>
                  <a:t> (</a:t>
                </a:r>
                <a:r>
                  <a:rPr lang="en-US" sz="3200" dirty="0" err="1"/>
                  <a:t>Orl</a:t>
                </a:r>
                <a:r>
                  <a:rPr lang="en-US" sz="3200" dirty="0"/>
                  <a:t>) OBC – </a:t>
                </a:r>
                <a:r>
                  <a:rPr lang="en-US" sz="3200" dirty="0" err="1"/>
                  <a:t>Baroclinic</a:t>
                </a:r>
                <a:r>
                  <a:rPr lang="en-US" sz="3200" dirty="0"/>
                  <a:t> variables</a:t>
                </a:r>
              </a:p>
              <a:p>
                <a:pPr algn="just"/>
                <a:r>
                  <a:rPr lang="en-US" sz="3200" dirty="0"/>
                  <a:t>     Specified and </a:t>
                </a:r>
                <a:r>
                  <a:rPr lang="en-US" sz="3200" dirty="0" err="1"/>
                  <a:t>Flather</a:t>
                </a:r>
                <a:r>
                  <a:rPr lang="en-US" sz="3200" dirty="0"/>
                  <a:t> (Fla) OBC – </a:t>
                </a:r>
                <a:r>
                  <a:rPr lang="en-US" sz="3200" dirty="0" err="1"/>
                  <a:t>Barotropic</a:t>
                </a:r>
                <a:r>
                  <a:rPr lang="en-US" sz="3200" dirty="0"/>
                  <a:t> variables</a:t>
                </a:r>
              </a:p>
              <a:p>
                <a:pPr algn="just"/>
                <a:endParaRPr lang="en-US" sz="3200" dirty="0"/>
              </a:p>
              <a:p>
                <a:pPr algn="just"/>
                <a:endParaRPr lang="en-US" sz="3200" dirty="0"/>
              </a:p>
              <a:p>
                <a:pPr algn="just"/>
                <a:endParaRPr lang="en-US" sz="3200" dirty="0"/>
              </a:p>
              <a:p>
                <a:pPr algn="just"/>
                <a:endParaRPr lang="en-US" sz="3200" dirty="0"/>
              </a:p>
              <a:p>
                <a:pPr algn="just"/>
                <a:endParaRPr lang="en-US" sz="3200" dirty="0"/>
              </a:p>
              <a:p>
                <a:pPr algn="just"/>
                <a:endParaRPr lang="en-US" sz="3200" dirty="0"/>
              </a:p>
              <a:p>
                <a:pPr algn="just"/>
                <a:endParaRPr lang="en-US" sz="3200" dirty="0"/>
              </a:p>
              <a:p>
                <a:pPr algn="just"/>
                <a:endParaRPr lang="en-US" sz="3200" dirty="0"/>
              </a:p>
              <a:p>
                <a:pPr algn="just"/>
                <a:r>
                  <a:rPr lang="en-US" sz="2030" dirty="0"/>
                  <a:t>Table 1. OBC for selected trial runs. </a:t>
                </a:r>
                <a14:m>
                  <m:oMath xmlns:m="http://schemas.openxmlformats.org/officeDocument/2006/math">
                    <m:sSub>
                      <m:sSubPr>
                        <m:ctrlPr>
                          <a:rPr lang="en-US" sz="2030" i="1" smtClean="0">
                            <a:latin typeface="Cambria Math" panose="02040503050406030204" pitchFamily="18" charset="0"/>
                          </a:rPr>
                        </m:ctrlPr>
                      </m:sSubPr>
                      <m:e>
                        <m:r>
                          <a:rPr lang="en-US" sz="2030" b="0" i="1" smtClean="0">
                            <a:latin typeface="Cambria Math" panose="02040503050406030204" pitchFamily="18" charset="0"/>
                          </a:rPr>
                          <m:t>𝐴</m:t>
                        </m:r>
                      </m:e>
                      <m:sub>
                        <m:r>
                          <a:rPr lang="en-US" sz="2030" b="0" i="1" smtClean="0">
                            <a:latin typeface="Cambria Math" panose="02040503050406030204" pitchFamily="18" charset="0"/>
                          </a:rPr>
                          <m:t>h</m:t>
                        </m:r>
                      </m:sub>
                    </m:sSub>
                  </m:oMath>
                </a14:m>
                <a:r>
                  <a:rPr lang="en-US" sz="2030" dirty="0"/>
                  <a:t> is the sponge viscosity and </a:t>
                </a:r>
                <a14:m>
                  <m:oMath xmlns:m="http://schemas.openxmlformats.org/officeDocument/2006/math">
                    <m:sSub>
                      <m:sSubPr>
                        <m:ctrlPr>
                          <a:rPr lang="en-US" sz="2030" i="1" smtClean="0">
                            <a:latin typeface="Cambria Math" panose="02040503050406030204" pitchFamily="18" charset="0"/>
                          </a:rPr>
                        </m:ctrlPr>
                      </m:sSubPr>
                      <m:e>
                        <m:r>
                          <a:rPr lang="en-US" sz="2030" i="1" smtClean="0">
                            <a:latin typeface="Cambria Math" panose="02040503050406030204" pitchFamily="18" charset="0"/>
                            <a:ea typeface="Cambria Math" panose="02040503050406030204" pitchFamily="18" charset="0"/>
                          </a:rPr>
                          <m:t>𝜏</m:t>
                        </m:r>
                      </m:e>
                      <m:sub>
                        <m:r>
                          <a:rPr lang="en-US" sz="2030" b="0" i="1" smtClean="0">
                            <a:latin typeface="Cambria Math" panose="02040503050406030204" pitchFamily="18" charset="0"/>
                          </a:rPr>
                          <m:t>𝑖𝑛</m:t>
                        </m:r>
                      </m:sub>
                    </m:sSub>
                    <m:r>
                      <a:rPr lang="en-US" sz="2030" b="0" i="1" smtClean="0">
                        <a:latin typeface="Cambria Math" panose="02040503050406030204" pitchFamily="18" charset="0"/>
                      </a:rPr>
                      <m:t>/</m:t>
                    </m:r>
                    <m:sSub>
                      <m:sSubPr>
                        <m:ctrlPr>
                          <a:rPr lang="en-US" sz="2030" b="0" i="1" smtClean="0">
                            <a:latin typeface="Cambria Math" panose="02040503050406030204" pitchFamily="18" charset="0"/>
                          </a:rPr>
                        </m:ctrlPr>
                      </m:sSubPr>
                      <m:e>
                        <m:r>
                          <a:rPr lang="en-US" sz="2030" b="0" i="1" smtClean="0">
                            <a:latin typeface="Cambria Math" panose="02040503050406030204" pitchFamily="18" charset="0"/>
                            <a:ea typeface="Cambria Math" panose="02040503050406030204" pitchFamily="18" charset="0"/>
                          </a:rPr>
                          <m:t>𝜏</m:t>
                        </m:r>
                      </m:e>
                      <m:sub>
                        <m:r>
                          <a:rPr lang="en-US" sz="2030" b="0" i="1" smtClean="0">
                            <a:latin typeface="Cambria Math" panose="02040503050406030204" pitchFamily="18" charset="0"/>
                          </a:rPr>
                          <m:t>𝑜𝑢𝑡</m:t>
                        </m:r>
                      </m:sub>
                    </m:sSub>
                  </m:oMath>
                </a14:m>
                <a:r>
                  <a:rPr lang="en-US" sz="2030" dirty="0"/>
                  <a:t> are the incoming and outgoing nudging coefficients. The smaller the nudging coefficient, the stronger prognostic variables are nudged towards specified values at the open boundaries. Time-mean (</a:t>
                </a:r>
                <a:r>
                  <a:rPr lang="en-US" sz="2030" dirty="0" smtClean="0"/>
                  <a:t>07/2012 - 08/2012</a:t>
                </a:r>
                <a:r>
                  <a:rPr lang="en-US" sz="2030" dirty="0"/>
                  <a:t>) and depth-integrated semi-diurnal total </a:t>
                </a:r>
                <a:r>
                  <a:rPr lang="en-US" sz="2030" dirty="0" err="1"/>
                  <a:t>barotropic</a:t>
                </a:r>
                <a:r>
                  <a:rPr lang="en-US" sz="2030" dirty="0"/>
                  <a:t> to </a:t>
                </a:r>
                <a:r>
                  <a:rPr lang="en-US" sz="2030" dirty="0" err="1"/>
                  <a:t>baroclinic</a:t>
                </a:r>
                <a:r>
                  <a:rPr lang="en-US" sz="2030" dirty="0"/>
                  <a:t> conversion and area-averaged </a:t>
                </a:r>
                <a:r>
                  <a:rPr lang="en-US" sz="2030" dirty="0" err="1"/>
                  <a:t>baroclinic</a:t>
                </a:r>
                <a:r>
                  <a:rPr lang="en-US" sz="2030" dirty="0"/>
                  <a:t> KE values are reported in the last two columns.</a:t>
                </a:r>
              </a:p>
              <a:p>
                <a:pPr algn="just"/>
                <a:endParaRPr lang="en-US" sz="3200" dirty="0"/>
              </a:p>
              <a:p>
                <a:pPr marL="457200" indent="-457200" algn="just">
                  <a:buFont typeface="Wingdings" panose="05000000000000000000" pitchFamily="2" charset="2"/>
                  <a:buChar char="q"/>
                </a:pPr>
                <a:r>
                  <a:rPr lang="en-US" sz="3200" dirty="0"/>
                  <a:t>We validate </a:t>
                </a:r>
                <a:r>
                  <a:rPr lang="en-US" sz="3200" dirty="0" err="1"/>
                  <a:t>barotropic</a:t>
                </a:r>
                <a:r>
                  <a:rPr lang="en-US" sz="3200" dirty="0"/>
                  <a:t> tides in our domain using TPXO9. From modeled sea surface height (SSH) data, we compute root-mean-square-errors (RMSE) and percentage variance </a:t>
                </a:r>
                <a:r>
                  <a:rPr lang="el-GR" sz="3200" dirty="0"/>
                  <a:t>ϑ</a:t>
                </a:r>
                <a:r>
                  <a:rPr lang="en-US" sz="3200" dirty="0"/>
                  <a:t> captured for </a:t>
                </a:r>
                <a14:m>
                  <m:oMath xmlns:m="http://schemas.openxmlformats.org/officeDocument/2006/math">
                    <m:sSub>
                      <m:sSubPr>
                        <m:ctrlPr>
                          <a:rPr lang="en-US" sz="3200" i="1" smtClean="0">
                            <a:latin typeface="Cambria Math" panose="02040503050406030204" pitchFamily="18" charset="0"/>
                          </a:rPr>
                        </m:ctrlPr>
                      </m:sSubPr>
                      <m:e>
                        <m:r>
                          <a:rPr lang="en-US" sz="3200" b="0" i="1" smtClean="0">
                            <a:latin typeface="Cambria Math" panose="02040503050406030204" pitchFamily="18" charset="0"/>
                          </a:rPr>
                          <m:t>𝑂</m:t>
                        </m:r>
                      </m:e>
                      <m:sub>
                        <m:r>
                          <a:rPr lang="en-US" sz="3200" b="0" i="1" smtClean="0">
                            <a:latin typeface="Cambria Math" panose="02040503050406030204" pitchFamily="18" charset="0"/>
                          </a:rPr>
                          <m:t>1</m:t>
                        </m:r>
                      </m:sub>
                    </m:sSub>
                  </m:oMath>
                </a14:m>
                <a:r>
                  <a:rPr lang="en-US" sz="3200" dirty="0"/>
                  <a:t>, </a:t>
                </a:r>
                <a14:m>
                  <m:oMath xmlns:m="http://schemas.openxmlformats.org/officeDocument/2006/math">
                    <m:sSub>
                      <m:sSubPr>
                        <m:ctrlPr>
                          <a:rPr lang="en-US" sz="3200" i="1">
                            <a:latin typeface="Cambria Math" panose="02040503050406030204" pitchFamily="18" charset="0"/>
                          </a:rPr>
                        </m:ctrlPr>
                      </m:sSubPr>
                      <m:e>
                        <m:r>
                          <a:rPr lang="en-US" sz="3200" b="0" i="1" smtClean="0">
                            <a:latin typeface="Cambria Math" panose="02040503050406030204" pitchFamily="18" charset="0"/>
                          </a:rPr>
                          <m:t>𝐾</m:t>
                        </m:r>
                      </m:e>
                      <m:sub>
                        <m:r>
                          <a:rPr lang="en-US" sz="3200" i="1">
                            <a:latin typeface="Cambria Math" panose="02040503050406030204" pitchFamily="18" charset="0"/>
                          </a:rPr>
                          <m:t>1</m:t>
                        </m:r>
                      </m:sub>
                    </m:sSub>
                  </m:oMath>
                </a14:m>
                <a:r>
                  <a:rPr lang="en-US" sz="3200" dirty="0"/>
                  <a:t>, </a:t>
                </a:r>
                <a14:m>
                  <m:oMath xmlns:m="http://schemas.openxmlformats.org/officeDocument/2006/math">
                    <m:sSub>
                      <m:sSubPr>
                        <m:ctrlPr>
                          <a:rPr lang="en-US" sz="3200" i="1">
                            <a:latin typeface="Cambria Math" panose="02040503050406030204" pitchFamily="18" charset="0"/>
                          </a:rPr>
                        </m:ctrlPr>
                      </m:sSubPr>
                      <m:e>
                        <m:r>
                          <a:rPr lang="en-US" sz="3200" b="0" i="1" smtClean="0">
                            <a:latin typeface="Cambria Math" panose="02040503050406030204" pitchFamily="18" charset="0"/>
                          </a:rPr>
                          <m:t>𝑁</m:t>
                        </m:r>
                      </m:e>
                      <m:sub>
                        <m:r>
                          <a:rPr lang="en-US" sz="3200" b="0" i="1" smtClean="0">
                            <a:latin typeface="Cambria Math" panose="02040503050406030204" pitchFamily="18" charset="0"/>
                          </a:rPr>
                          <m:t>2</m:t>
                        </m:r>
                      </m:sub>
                    </m:sSub>
                  </m:oMath>
                </a14:m>
                <a:r>
                  <a:rPr lang="en-US" sz="3200" dirty="0"/>
                  <a:t>, </a:t>
                </a:r>
                <a14:m>
                  <m:oMath xmlns:m="http://schemas.openxmlformats.org/officeDocument/2006/math">
                    <m:sSub>
                      <m:sSubPr>
                        <m:ctrlPr>
                          <a:rPr lang="en-US" sz="3200" i="1">
                            <a:latin typeface="Cambria Math" panose="02040503050406030204" pitchFamily="18" charset="0"/>
                          </a:rPr>
                        </m:ctrlPr>
                      </m:sSubPr>
                      <m:e>
                        <m:r>
                          <a:rPr lang="en-US" sz="3200" b="0" i="1" smtClean="0">
                            <a:latin typeface="Cambria Math" panose="02040503050406030204" pitchFamily="18" charset="0"/>
                          </a:rPr>
                          <m:t>𝑀</m:t>
                        </m:r>
                      </m:e>
                      <m:sub>
                        <m:r>
                          <a:rPr lang="en-US" sz="3200" b="0" i="1" smtClean="0">
                            <a:latin typeface="Cambria Math" panose="02040503050406030204" pitchFamily="18" charset="0"/>
                          </a:rPr>
                          <m:t>2</m:t>
                        </m:r>
                      </m:sub>
                    </m:sSub>
                  </m:oMath>
                </a14:m>
                <a:r>
                  <a:rPr lang="en-US" sz="3200" dirty="0"/>
                  <a:t> and </a:t>
                </a:r>
                <a14:m>
                  <m:oMath xmlns:m="http://schemas.openxmlformats.org/officeDocument/2006/math">
                    <m:sSub>
                      <m:sSubPr>
                        <m:ctrlPr>
                          <a:rPr lang="en-US" sz="3200" i="1">
                            <a:latin typeface="Cambria Math" panose="02040503050406030204" pitchFamily="18" charset="0"/>
                          </a:rPr>
                        </m:ctrlPr>
                      </m:sSubPr>
                      <m:e>
                        <m:r>
                          <a:rPr lang="en-US" sz="3200" b="0" i="1" smtClean="0">
                            <a:latin typeface="Cambria Math" panose="02040503050406030204" pitchFamily="18" charset="0"/>
                          </a:rPr>
                          <m:t>𝑆</m:t>
                        </m:r>
                      </m:e>
                      <m:sub>
                        <m:r>
                          <a:rPr lang="en-US" sz="3200" b="0" i="1" smtClean="0">
                            <a:latin typeface="Cambria Math" panose="02040503050406030204" pitchFamily="18" charset="0"/>
                          </a:rPr>
                          <m:t>2</m:t>
                        </m:r>
                      </m:sub>
                    </m:sSub>
                  </m:oMath>
                </a14:m>
                <a:r>
                  <a:rPr lang="en-US" sz="3200" dirty="0"/>
                  <a:t> tidal constituents.  </a:t>
                </a:r>
              </a:p>
              <a:p>
                <a:pPr marL="457200" indent="-457200" algn="just">
                  <a:buFont typeface="Wingdings" panose="05000000000000000000" pitchFamily="2" charset="2"/>
                  <a:buChar char="q"/>
                </a:pPr>
                <a:endParaRPr lang="en-US" sz="3200" dirty="0"/>
              </a:p>
              <a:p>
                <a:pPr algn="just"/>
                <a:r>
                  <a:rPr lang="en-US" sz="3200" dirty="0"/>
                  <a:t>                                                                                      ,                       </a:t>
                </a:r>
              </a:p>
              <a:p>
                <a:pPr marL="457200" algn="just"/>
                <a:r>
                  <a:rPr lang="en-US" sz="2030" i="1" dirty="0"/>
                  <a:t>A</a:t>
                </a:r>
                <a:r>
                  <a:rPr lang="en-US" sz="2030" dirty="0"/>
                  <a:t> and </a:t>
                </a:r>
                <a14:m>
                  <m:oMath xmlns:m="http://schemas.openxmlformats.org/officeDocument/2006/math">
                    <m:r>
                      <a:rPr lang="en-US" sz="2030" i="1" smtClean="0">
                        <a:latin typeface="Cambria Math" panose="02040503050406030204" pitchFamily="18" charset="0"/>
                        <a:ea typeface="Cambria Math" panose="02040503050406030204" pitchFamily="18" charset="0"/>
                      </a:rPr>
                      <m:t>∅</m:t>
                    </m:r>
                  </m:oMath>
                </a14:m>
                <a:r>
                  <a:rPr lang="en-US" sz="2030" dirty="0"/>
                  <a:t> stand for amplitude and phase respectively; </a:t>
                </a:r>
              </a:p>
              <a:p>
                <a:pPr marL="457200" algn="just"/>
                <a:r>
                  <a:rPr lang="en-US" sz="2030" dirty="0"/>
                  <a:t>subscripts ‘R’ and ‘T’  denote ROMS and TPXO respectively.  </a:t>
                </a:r>
                <a14:m>
                  <m:oMath xmlns:m="http://schemas.openxmlformats.org/officeDocument/2006/math">
                    <m:sSup>
                      <m:sSupPr>
                        <m:ctrlPr>
                          <a:rPr lang="en-US" sz="2030" i="1" smtClean="0">
                            <a:latin typeface="Cambria Math" panose="02040503050406030204" pitchFamily="18" charset="0"/>
                          </a:rPr>
                        </m:ctrlPr>
                      </m:sSupPr>
                      <m:e>
                        <m:r>
                          <a:rPr lang="en-US" sz="2030" b="0" i="1" smtClean="0">
                            <a:latin typeface="Cambria Math" panose="02040503050406030204" pitchFamily="18" charset="0"/>
                          </a:rPr>
                          <m:t>𝑆</m:t>
                        </m:r>
                      </m:e>
                      <m:sup>
                        <m:r>
                          <a:rPr lang="en-US" sz="2030" b="0" i="1" smtClean="0">
                            <a:latin typeface="Cambria Math" panose="02040503050406030204" pitchFamily="18" charset="0"/>
                          </a:rPr>
                          <m:t>2</m:t>
                        </m:r>
                      </m:sup>
                    </m:sSup>
                  </m:oMath>
                </a14:m>
                <a:r>
                  <a:rPr lang="en-US" sz="2030" dirty="0"/>
                  <a:t> = 0.5*</a:t>
                </a:r>
                <a14:m>
                  <m:oMath xmlns:m="http://schemas.openxmlformats.org/officeDocument/2006/math">
                    <m:sSup>
                      <m:sSupPr>
                        <m:ctrlPr>
                          <a:rPr lang="en-US" sz="2030" i="1" smtClean="0">
                            <a:latin typeface="Cambria Math" panose="02040503050406030204" pitchFamily="18" charset="0"/>
                          </a:rPr>
                        </m:ctrlPr>
                      </m:sSupPr>
                      <m:e>
                        <m:sSub>
                          <m:sSubPr>
                            <m:ctrlPr>
                              <a:rPr lang="en-US" sz="2030" i="1" smtClean="0">
                                <a:latin typeface="Cambria Math" panose="02040503050406030204" pitchFamily="18" charset="0"/>
                              </a:rPr>
                            </m:ctrlPr>
                          </m:sSubPr>
                          <m:e>
                            <m:r>
                              <a:rPr lang="en-US" sz="2030" b="0" i="1" smtClean="0">
                                <a:latin typeface="Cambria Math" panose="02040503050406030204" pitchFamily="18" charset="0"/>
                              </a:rPr>
                              <m:t>𝐴</m:t>
                            </m:r>
                          </m:e>
                          <m:sub>
                            <m:r>
                              <a:rPr lang="en-US" sz="2030" b="0" i="1" smtClean="0">
                                <a:latin typeface="Cambria Math" panose="02040503050406030204" pitchFamily="18" charset="0"/>
                              </a:rPr>
                              <m:t>𝑇</m:t>
                            </m:r>
                          </m:sub>
                        </m:sSub>
                      </m:e>
                      <m:sup>
                        <m:r>
                          <a:rPr lang="en-US" sz="2030" b="0" i="1" smtClean="0">
                            <a:latin typeface="Cambria Math" panose="02040503050406030204" pitchFamily="18" charset="0"/>
                          </a:rPr>
                          <m:t>2</m:t>
                        </m:r>
                      </m:sup>
                    </m:sSup>
                  </m:oMath>
                </a14:m>
                <a:endParaRPr lang="en-US" sz="2030" dirty="0"/>
              </a:p>
              <a:p>
                <a:pPr marL="457200" indent="-457200" algn="just">
                  <a:buFont typeface="Wingdings" panose="05000000000000000000" pitchFamily="2" charset="2"/>
                  <a:buChar char="q"/>
                </a:pPr>
                <a:endParaRPr lang="en-US" sz="3200" dirty="0"/>
              </a:p>
              <a:p>
                <a:pPr marL="457200" indent="-457200" algn="just">
                  <a:buFont typeface="Wingdings" panose="05000000000000000000" pitchFamily="2" charset="2"/>
                  <a:buChar char="q"/>
                </a:pPr>
                <a:r>
                  <a:rPr lang="en-US" sz="3200" dirty="0"/>
                  <a:t>We compare our trial runs using time-mean and depth-integrated semi-diurnal baroclinic KE and fluxes. We choose the months of July &amp; August, 2012 for our analysis as the highest amount of internal tidal energy from Hawaii enters our domain during these months.</a:t>
                </a:r>
              </a:p>
              <a:p>
                <a:pPr marL="457200" indent="-457200" algn="just">
                  <a:buFont typeface="Wingdings" panose="05000000000000000000" pitchFamily="2" charset="2"/>
                  <a:buChar char="q"/>
                </a:pPr>
                <a:endParaRPr lang="en-US" sz="2256" dirty="0"/>
              </a:p>
              <a:p>
                <a:pPr algn="just"/>
                <a:endParaRPr lang="en-US" sz="2256" dirty="0"/>
              </a:p>
              <a:p>
                <a:pPr algn="just"/>
                <a:endParaRPr lang="en-US" sz="2256" dirty="0"/>
              </a:p>
              <a:p>
                <a:pPr marL="457200" indent="-457200" algn="just">
                  <a:buFont typeface="Wingdings" panose="05000000000000000000" pitchFamily="2" charset="2"/>
                  <a:buChar char="q"/>
                </a:pPr>
                <a:r>
                  <a:rPr lang="en-US" sz="3200" dirty="0"/>
                  <a:t>We compute root-mean-square-amplitudes (RMSA) for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𝑀</m:t>
                        </m:r>
                      </m:e>
                      <m:sub>
                        <m:r>
                          <a:rPr lang="en-US" sz="3200" i="1">
                            <a:latin typeface="Cambria Math" panose="02040503050406030204" pitchFamily="18" charset="0"/>
                          </a:rPr>
                          <m:t>2</m:t>
                        </m:r>
                      </m:sub>
                    </m:sSub>
                  </m:oMath>
                </a14:m>
                <a:r>
                  <a:rPr lang="en-US" sz="3200" dirty="0"/>
                  <a:t> baroclinic SSH for S600b and O200a </a:t>
                </a:r>
                <a:r>
                  <a:rPr lang="en-US" sz="3200" dirty="0" smtClean="0"/>
                  <a:t>and compare with that of </a:t>
                </a:r>
                <a:r>
                  <a:rPr lang="en-US" sz="3200" dirty="0"/>
                  <a:t>17 years of TOPEX/POSEIDON and Jason altimeter dataset (Shriver et al., 2012). We use 2 months and a year long time series for S600b and O200a, respectively, and apply correction factors </a:t>
                </a:r>
                <a:r>
                  <a:rPr lang="en-US" sz="3200" dirty="0" smtClean="0"/>
                  <a:t>of Buijsman </a:t>
                </a:r>
                <a:r>
                  <a:rPr lang="en-US" sz="3200" dirty="0"/>
                  <a:t>et al. (2020) to obtain stationary equilibrium amplitudes .</a:t>
                </a:r>
              </a:p>
              <a:p>
                <a:pPr algn="just"/>
                <a:endParaRPr lang="en-US" sz="3200" dirty="0"/>
              </a:p>
              <a:p>
                <a:pPr marL="457200" indent="-457200" algn="just">
                  <a:buFont typeface="Wingdings" panose="05000000000000000000" pitchFamily="2" charset="2"/>
                  <a:buChar char="q"/>
                </a:pPr>
                <a:r>
                  <a:rPr lang="en-US" sz="3200" dirty="0"/>
                  <a:t>We compare S600b/O200a (2-month duration) with historical mooring records in the domain (purple dots in Figure 1b). We utilize 444 velocity and 149 temperature mooring records and compute the statistics as in </a:t>
                </a:r>
                <a:r>
                  <a:rPr lang="en-US" sz="3200" dirty="0" err="1"/>
                  <a:t>Luecke</a:t>
                </a:r>
                <a:r>
                  <a:rPr lang="en-US" sz="3200" dirty="0"/>
                  <a:t> et al. (2020).</a:t>
                </a:r>
              </a:p>
              <a:p>
                <a:pPr algn="just"/>
                <a:endParaRPr lang="en-US" sz="2256" dirty="0"/>
              </a:p>
            </p:txBody>
          </p:sp>
        </mc:Choice>
        <mc:Fallback>
          <p:sp>
            <p:nvSpPr>
              <p:cNvPr id="121" name="TextBox 120">
                <a:extLst>
                  <a:ext uri="{FF2B5EF4-FFF2-40B4-BE49-F238E27FC236}">
                    <a16:creationId xmlns:a16="http://schemas.microsoft.com/office/drawing/2014/main" id="{AF9564BF-82FF-462B-82C2-9495031CD5E7}"/>
                  </a:ext>
                </a:extLst>
              </p:cNvPr>
              <p:cNvSpPr txBox="1">
                <a:spLocks noRot="1" noChangeAspect="1" noMove="1" noResize="1" noEditPoints="1" noAdjustHandles="1" noChangeArrowheads="1" noChangeShapeType="1" noTextEdit="1"/>
              </p:cNvSpPr>
              <p:nvPr/>
            </p:nvSpPr>
            <p:spPr>
              <a:xfrm>
                <a:off x="387060" y="18379040"/>
                <a:ext cx="12866996" cy="15533869"/>
              </a:xfrm>
              <a:prstGeom prst="rect">
                <a:avLst/>
              </a:prstGeom>
              <a:blipFill>
                <a:blip r:embed="rId5"/>
                <a:stretch>
                  <a:fillRect l="-1421" t="-628" r="-1184" b="-38815"/>
                </a:stretch>
              </a:blipFill>
            </p:spPr>
            <p:txBody>
              <a:bodyPr/>
              <a:lstStyle/>
              <a:p>
                <a:r>
                  <a:rPr lang="en-US">
                    <a:noFill/>
                  </a:rPr>
                  <a:t> </a:t>
                </a:r>
              </a:p>
            </p:txBody>
          </p:sp>
        </mc:Fallback>
      </mc:AlternateContent>
      <p:pic>
        <p:nvPicPr>
          <p:cNvPr id="65" name="Picture 6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9234" y="14954891"/>
            <a:ext cx="5002125" cy="2606535"/>
          </a:xfrm>
          <a:prstGeom prst="rect">
            <a:avLst/>
          </a:prstGeom>
        </p:spPr>
      </p:pic>
      <p:pic>
        <p:nvPicPr>
          <p:cNvPr id="9" name="Picture 8"/>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785604" y="2980976"/>
            <a:ext cx="2048256" cy="1938528"/>
          </a:xfrm>
          <a:prstGeom prst="rect">
            <a:avLst/>
          </a:prstGeom>
        </p:spPr>
      </p:pic>
      <p:pic>
        <p:nvPicPr>
          <p:cNvPr id="10" name="Picture 9"/>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2991091" y="2980976"/>
            <a:ext cx="2048256" cy="1938528"/>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65857" y="2906486"/>
            <a:ext cx="2047374" cy="1940425"/>
          </a:xfrm>
          <a:prstGeom prst="rect">
            <a:avLst/>
          </a:prstGeom>
        </p:spPr>
      </p:pic>
      <p:sp>
        <p:nvSpPr>
          <p:cNvPr id="75" name="Rectangle 74">
            <a:extLst>
              <a:ext uri="{FF2B5EF4-FFF2-40B4-BE49-F238E27FC236}">
                <a16:creationId xmlns:a16="http://schemas.microsoft.com/office/drawing/2014/main" id="{A952D170-54C2-4029-B6CD-763E8628D9B9}"/>
              </a:ext>
            </a:extLst>
          </p:cNvPr>
          <p:cNvSpPr/>
          <p:nvPr/>
        </p:nvSpPr>
        <p:spPr>
          <a:xfrm>
            <a:off x="13938963" y="5778934"/>
            <a:ext cx="12670513" cy="646331"/>
          </a:xfrm>
          <a:prstGeom prst="rect">
            <a:avLst/>
          </a:prstGeom>
        </p:spPr>
        <p:txBody>
          <a:bodyPr wrap="square">
            <a:spAutoFit/>
          </a:bodyPr>
          <a:lstStyle/>
          <a:p>
            <a:pPr algn="just">
              <a:spcAft>
                <a:spcPts val="2032"/>
              </a:spcAft>
            </a:pPr>
            <a:r>
              <a:rPr lang="en-US" sz="3200" dirty="0"/>
              <a:t> </a:t>
            </a:r>
            <a:r>
              <a:rPr lang="en-US" sz="3600" b="1" dirty="0">
                <a:solidFill>
                  <a:srgbClr val="0066FF"/>
                </a:solidFill>
              </a:rPr>
              <a:t>-2- Results</a:t>
            </a:r>
            <a:endParaRPr lang="en-US" sz="3600" b="1" dirty="0"/>
          </a:p>
        </p:txBody>
      </p:sp>
      <p:sp>
        <p:nvSpPr>
          <p:cNvPr id="31" name="TextBox 30"/>
          <p:cNvSpPr txBox="1"/>
          <p:nvPr/>
        </p:nvSpPr>
        <p:spPr>
          <a:xfrm>
            <a:off x="27551520" y="25274610"/>
            <a:ext cx="12204810" cy="14957941"/>
          </a:xfrm>
          <a:prstGeom prst="rect">
            <a:avLst/>
          </a:prstGeom>
          <a:noFill/>
        </p:spPr>
        <p:txBody>
          <a:bodyPr wrap="square" rtlCol="0">
            <a:spAutoFit/>
          </a:bodyPr>
          <a:lstStyle/>
          <a:p>
            <a:pPr algn="just">
              <a:spcAft>
                <a:spcPts val="2032"/>
              </a:spcAft>
            </a:pPr>
            <a:r>
              <a:rPr lang="en-US" sz="3600" b="1" dirty="0">
                <a:solidFill>
                  <a:srgbClr val="0066FF"/>
                </a:solidFill>
              </a:rPr>
              <a:t>-3-  Conclusions </a:t>
            </a:r>
          </a:p>
          <a:p>
            <a:pPr marL="457200" indent="-457200" algn="just">
              <a:buFont typeface="Wingdings" panose="05000000000000000000" pitchFamily="2" charset="2"/>
              <a:buChar char="q"/>
            </a:pPr>
            <a:r>
              <a:rPr lang="en-US" sz="3200" dirty="0"/>
              <a:t>Accumulation of dynamical errors with the use of specified OBC for </a:t>
            </a:r>
            <a:r>
              <a:rPr lang="en-US" sz="3200" dirty="0" err="1"/>
              <a:t>barotropic</a:t>
            </a:r>
            <a:r>
              <a:rPr lang="en-US" sz="3200" dirty="0"/>
              <a:t> tides.</a:t>
            </a:r>
          </a:p>
          <a:p>
            <a:pPr marL="457200" indent="-457200" algn="just">
              <a:buFont typeface="Wingdings" panose="05000000000000000000" pitchFamily="2" charset="2"/>
              <a:buChar char="q"/>
            </a:pPr>
            <a:r>
              <a:rPr lang="en-US" sz="3200" dirty="0"/>
              <a:t>Increase in </a:t>
            </a:r>
            <a:r>
              <a:rPr lang="en-US" sz="3200" dirty="0" err="1"/>
              <a:t>baroclinic</a:t>
            </a:r>
            <a:r>
              <a:rPr lang="en-US" sz="3200" dirty="0"/>
              <a:t> KE with the inclusion of remote high-frequency </a:t>
            </a:r>
            <a:r>
              <a:rPr lang="en-US" sz="3200" dirty="0" err="1"/>
              <a:t>baroclinic</a:t>
            </a:r>
            <a:r>
              <a:rPr lang="en-US" sz="3200" dirty="0"/>
              <a:t> forcing at the open boundaries – KE doubling for the semi-diurnal band with remote forcing.</a:t>
            </a:r>
          </a:p>
          <a:p>
            <a:pPr marL="457200" indent="-457200" algn="just">
              <a:buFont typeface="Wingdings" panose="05000000000000000000" pitchFamily="2" charset="2"/>
              <a:buChar char="q"/>
            </a:pPr>
            <a:r>
              <a:rPr lang="en-US" sz="3200" dirty="0"/>
              <a:t>Decrease in </a:t>
            </a:r>
            <a:r>
              <a:rPr lang="en-US" sz="3200" dirty="0" err="1"/>
              <a:t>baroclinic</a:t>
            </a:r>
            <a:r>
              <a:rPr lang="en-US" sz="3200" dirty="0"/>
              <a:t> KE/ingoing fluxes with increase in sponge viscosity for </a:t>
            </a:r>
            <a:r>
              <a:rPr lang="en-US" sz="3200" dirty="0" smtClean="0"/>
              <a:t>specified </a:t>
            </a:r>
            <a:r>
              <a:rPr lang="en-US" sz="3200" dirty="0"/>
              <a:t>and </a:t>
            </a:r>
            <a:r>
              <a:rPr lang="en-US" sz="3200" dirty="0" err="1"/>
              <a:t>Orlanski</a:t>
            </a:r>
            <a:r>
              <a:rPr lang="en-US" sz="3200" dirty="0"/>
              <a:t> runs.</a:t>
            </a:r>
          </a:p>
          <a:p>
            <a:pPr marL="457200" indent="-457200" algn="just">
              <a:buFont typeface="Wingdings" panose="05000000000000000000" pitchFamily="2" charset="2"/>
              <a:buChar char="q"/>
            </a:pPr>
            <a:r>
              <a:rPr lang="en-US" sz="3200" dirty="0"/>
              <a:t>Increase in </a:t>
            </a:r>
            <a:r>
              <a:rPr lang="en-US" sz="3200" dirty="0" err="1"/>
              <a:t>baroclinic</a:t>
            </a:r>
            <a:r>
              <a:rPr lang="en-US" sz="3200" dirty="0"/>
              <a:t> KE/ingoing fluxes with decrease in incoming nudging coefficients for </a:t>
            </a:r>
            <a:r>
              <a:rPr lang="en-US" sz="3200" dirty="0" err="1"/>
              <a:t>Orlanski</a:t>
            </a:r>
            <a:r>
              <a:rPr lang="en-US" sz="3200" dirty="0"/>
              <a:t> runs.</a:t>
            </a:r>
          </a:p>
          <a:p>
            <a:pPr marL="457200" indent="-457200" algn="just">
              <a:buFont typeface="Wingdings" panose="05000000000000000000" pitchFamily="2" charset="2"/>
              <a:buChar char="q"/>
            </a:pPr>
            <a:r>
              <a:rPr lang="en-US" sz="3200" dirty="0"/>
              <a:t>The agreement in energy flux between HYCOM and ROMS is poor at the southern boundary, which radiates energy outward.</a:t>
            </a:r>
          </a:p>
          <a:p>
            <a:pPr marL="457200" indent="-457200" algn="just">
              <a:buFont typeface="Wingdings" panose="05000000000000000000" pitchFamily="2" charset="2"/>
              <a:buChar char="q"/>
            </a:pPr>
            <a:r>
              <a:rPr lang="en-US" sz="3200" dirty="0"/>
              <a:t>Increased data variance captured in the high-frequency regime with the inclusion of remote forcing.</a:t>
            </a:r>
          </a:p>
          <a:p>
            <a:pPr marL="457200" indent="-457200" algn="just">
              <a:buFont typeface="Wingdings" panose="05000000000000000000" pitchFamily="2" charset="2"/>
              <a:buChar char="q"/>
            </a:pPr>
            <a:r>
              <a:rPr lang="en-US" sz="3200" dirty="0"/>
              <a:t>For high-frequency forcing, strong incoming nudging of the order of 0.01 day or less should be adopted for </a:t>
            </a:r>
            <a:r>
              <a:rPr lang="en-US" sz="3200" dirty="0" err="1"/>
              <a:t>Orslanski</a:t>
            </a:r>
            <a:r>
              <a:rPr lang="en-US" sz="3200" dirty="0"/>
              <a:t> OBC.</a:t>
            </a:r>
          </a:p>
          <a:p>
            <a:pPr marL="457200" indent="-457200" algn="just">
              <a:buFont typeface="Wingdings" panose="05000000000000000000" pitchFamily="2" charset="2"/>
              <a:buChar char="q"/>
            </a:pPr>
            <a:r>
              <a:rPr lang="en-US" sz="3200" dirty="0"/>
              <a:t>Inclusion of sponge layers with sufficient viscosity should be adopted at the open boundaries to minimize energy build-up due to reflections.</a:t>
            </a:r>
          </a:p>
          <a:p>
            <a:pPr algn="just"/>
            <a:endParaRPr lang="en-US" sz="3200" dirty="0"/>
          </a:p>
          <a:p>
            <a:pPr algn="just">
              <a:spcAft>
                <a:spcPts val="2032"/>
              </a:spcAft>
            </a:pPr>
            <a:r>
              <a:rPr lang="en-US" sz="3600" b="1" dirty="0" smtClean="0">
                <a:solidFill>
                  <a:srgbClr val="0066FF"/>
                </a:solidFill>
              </a:rPr>
              <a:t>-4-  </a:t>
            </a:r>
            <a:r>
              <a:rPr lang="en-US" sz="3600" b="1" dirty="0">
                <a:solidFill>
                  <a:srgbClr val="0066FF"/>
                </a:solidFill>
              </a:rPr>
              <a:t>Future Work</a:t>
            </a:r>
          </a:p>
          <a:p>
            <a:pPr algn="just"/>
            <a:r>
              <a:rPr lang="en-US" sz="3200" dirty="0"/>
              <a:t>We plan to study internal tide non-stationarity in the CCS. In addition to the effect of internal tides, we will also study the effect of remotely generated near-inertial waves on the local energetics.</a:t>
            </a:r>
          </a:p>
          <a:p>
            <a:pPr algn="just"/>
            <a:endParaRPr lang="en-US" sz="3200" dirty="0"/>
          </a:p>
          <a:p>
            <a:pPr algn="just">
              <a:spcAft>
                <a:spcPts val="2032"/>
              </a:spcAft>
            </a:pPr>
            <a:r>
              <a:rPr lang="en-US" sz="3600" b="1" dirty="0">
                <a:solidFill>
                  <a:srgbClr val="0066FF"/>
                </a:solidFill>
              </a:rPr>
              <a:t>References</a:t>
            </a:r>
          </a:p>
          <a:p>
            <a:r>
              <a:rPr lang="en-US" sz="2400" dirty="0" err="1"/>
              <a:t>Luecke</a:t>
            </a:r>
            <a:r>
              <a:rPr lang="en-US" sz="2400" dirty="0"/>
              <a:t> et al., 2020.  doi:10.1029/2019JC015306, </a:t>
            </a:r>
            <a:r>
              <a:rPr lang="en-US" sz="2400" dirty="0" err="1"/>
              <a:t>Marchesiello</a:t>
            </a:r>
            <a:r>
              <a:rPr lang="en-US" sz="2400" dirty="0"/>
              <a:t> et al., 2001. doi:10.1016/S1463-5003(00)00013-5, Shriver et al., 2012. doi:10.1029/2012JC008170, Buijsman et al., 2020. doi.org/10.1016/j.ocemod.2020.101656</a:t>
            </a:r>
          </a:p>
        </p:txBody>
      </p:sp>
      <p:graphicFrame>
        <p:nvGraphicFramePr>
          <p:cNvPr id="22" name="Table 21"/>
          <p:cNvGraphicFramePr>
            <a:graphicFrameLocks noGrp="1"/>
          </p:cNvGraphicFramePr>
          <p:nvPr>
            <p:extLst>
              <p:ext uri="{D42A27DB-BD31-4B8C-83A1-F6EECF244321}">
                <p14:modId xmlns:p14="http://schemas.microsoft.com/office/powerpoint/2010/main" val="860209087"/>
              </p:ext>
            </p:extLst>
          </p:nvPr>
        </p:nvGraphicFramePr>
        <p:xfrm>
          <a:off x="18063549" y="7085418"/>
          <a:ext cx="8753403" cy="2798664"/>
        </p:xfrm>
        <a:graphic>
          <a:graphicData uri="http://schemas.openxmlformats.org/drawingml/2006/table">
            <a:tbl>
              <a:tblPr firstRow="1" bandRow="1">
                <a:tableStyleId>{5C22544A-7EE6-4342-B048-85BDC9FD1C3A}</a:tableStyleId>
              </a:tblPr>
              <a:tblGrid>
                <a:gridCol w="1820389">
                  <a:extLst>
                    <a:ext uri="{9D8B030D-6E8A-4147-A177-3AD203B41FA5}">
                      <a16:colId xmlns:a16="http://schemas.microsoft.com/office/drawing/2014/main" val="2226955112"/>
                    </a:ext>
                  </a:extLst>
                </a:gridCol>
                <a:gridCol w="1938982">
                  <a:extLst>
                    <a:ext uri="{9D8B030D-6E8A-4147-A177-3AD203B41FA5}">
                      <a16:colId xmlns:a16="http://schemas.microsoft.com/office/drawing/2014/main" val="2452367182"/>
                    </a:ext>
                  </a:extLst>
                </a:gridCol>
                <a:gridCol w="1045034">
                  <a:extLst>
                    <a:ext uri="{9D8B030D-6E8A-4147-A177-3AD203B41FA5}">
                      <a16:colId xmlns:a16="http://schemas.microsoft.com/office/drawing/2014/main" val="4213930440"/>
                    </a:ext>
                  </a:extLst>
                </a:gridCol>
                <a:gridCol w="982332">
                  <a:extLst>
                    <a:ext uri="{9D8B030D-6E8A-4147-A177-3AD203B41FA5}">
                      <a16:colId xmlns:a16="http://schemas.microsoft.com/office/drawing/2014/main" val="4085816042"/>
                    </a:ext>
                  </a:extLst>
                </a:gridCol>
                <a:gridCol w="1065935">
                  <a:extLst>
                    <a:ext uri="{9D8B030D-6E8A-4147-A177-3AD203B41FA5}">
                      <a16:colId xmlns:a16="http://schemas.microsoft.com/office/drawing/2014/main" val="1071199575"/>
                    </a:ext>
                  </a:extLst>
                </a:gridCol>
                <a:gridCol w="1003234">
                  <a:extLst>
                    <a:ext uri="{9D8B030D-6E8A-4147-A177-3AD203B41FA5}">
                      <a16:colId xmlns:a16="http://schemas.microsoft.com/office/drawing/2014/main" val="1569625438"/>
                    </a:ext>
                  </a:extLst>
                </a:gridCol>
                <a:gridCol w="897497">
                  <a:extLst>
                    <a:ext uri="{9D8B030D-6E8A-4147-A177-3AD203B41FA5}">
                      <a16:colId xmlns:a16="http://schemas.microsoft.com/office/drawing/2014/main" val="4269157960"/>
                    </a:ext>
                  </a:extLst>
                </a:gridCol>
              </a:tblGrid>
              <a:tr h="466444">
                <a:tc>
                  <a:txBody>
                    <a:bodyPr/>
                    <a:lstStyle/>
                    <a:p>
                      <a:r>
                        <a:rPr lang="en-US" sz="2000" dirty="0"/>
                        <a:t>OBC</a:t>
                      </a:r>
                    </a:p>
                  </a:txBody>
                  <a:tcPr anchor="b"/>
                </a:tc>
                <a:tc gridSpan="6">
                  <a:txBody>
                    <a:bodyPr/>
                    <a:lstStyle/>
                    <a:p>
                      <a:endParaRPr lang="en-US" sz="2000" dirty="0"/>
                    </a:p>
                  </a:txBody>
                  <a:tcPr anchor="b"/>
                </a:tc>
                <a:tc hMerge="1">
                  <a:txBody>
                    <a:bodyPr/>
                    <a:lstStyle/>
                    <a:p>
                      <a:endParaRPr lang="en-US" sz="2000" dirty="0"/>
                    </a:p>
                  </a:txBody>
                  <a:tcPr anchor="b"/>
                </a:tc>
                <a:tc hMerge="1">
                  <a:txBody>
                    <a:bodyPr/>
                    <a:lstStyle/>
                    <a:p>
                      <a:endParaRPr lang="en-US" sz="2000" dirty="0"/>
                    </a:p>
                  </a:txBody>
                  <a:tcPr anchor="b"/>
                </a:tc>
                <a:tc hMerge="1">
                  <a:txBody>
                    <a:bodyPr/>
                    <a:lstStyle/>
                    <a:p>
                      <a:endParaRPr lang="en-US" sz="2000" dirty="0"/>
                    </a:p>
                  </a:txBody>
                  <a:tcPr anchor="b"/>
                </a:tc>
                <a:tc hMerge="1">
                  <a:txBody>
                    <a:bodyPr/>
                    <a:lstStyle/>
                    <a:p>
                      <a:endParaRPr lang="en-US" sz="2000" dirty="0"/>
                    </a:p>
                  </a:txBody>
                  <a:tcPr anchor="b"/>
                </a:tc>
                <a:tc hMerge="1">
                  <a:txBody>
                    <a:bodyPr/>
                    <a:lstStyle/>
                    <a:p>
                      <a:endParaRPr lang="en-US" sz="2000" dirty="0"/>
                    </a:p>
                  </a:txBody>
                  <a:tcPr anchor="b"/>
                </a:tc>
                <a:extLst>
                  <a:ext uri="{0D108BD9-81ED-4DB2-BD59-A6C34878D82A}">
                    <a16:rowId xmlns:a16="http://schemas.microsoft.com/office/drawing/2014/main" val="3417047213"/>
                  </a:ext>
                </a:extLst>
              </a:tr>
              <a:tr h="466444">
                <a:tc>
                  <a:txBody>
                    <a:bodyPr/>
                    <a:lstStyle/>
                    <a:p>
                      <a:endParaRPr lang="en-US" sz="2000" dirty="0"/>
                    </a:p>
                  </a:txBody>
                  <a:tcPr anchor="b"/>
                </a:tc>
                <a:tc>
                  <a:txBody>
                    <a:bodyPr/>
                    <a:lstStyle/>
                    <a:p>
                      <a:r>
                        <a:rPr lang="en-US" sz="2000" dirty="0"/>
                        <a:t>Tidal constituent</a:t>
                      </a:r>
                    </a:p>
                  </a:txBody>
                  <a:tcPr anchor="b"/>
                </a:tc>
                <a:tc>
                  <a:txBody>
                    <a:bodyPr/>
                    <a:lstStyle/>
                    <a:p>
                      <a:r>
                        <a:rPr lang="en-US" sz="2000" dirty="0">
                          <a:latin typeface="+mn-lt"/>
                        </a:rPr>
                        <a:t>O1</a:t>
                      </a:r>
                    </a:p>
                  </a:txBody>
                  <a:tcPr anchor="b"/>
                </a:tc>
                <a:tc>
                  <a:txBody>
                    <a:bodyPr/>
                    <a:lstStyle/>
                    <a:p>
                      <a:r>
                        <a:rPr lang="en-US" sz="2000" dirty="0">
                          <a:latin typeface="+mn-lt"/>
                        </a:rPr>
                        <a:t>K1</a:t>
                      </a:r>
                    </a:p>
                  </a:txBody>
                  <a:tcPr anchor="b"/>
                </a:tc>
                <a:tc>
                  <a:txBody>
                    <a:bodyPr/>
                    <a:lstStyle/>
                    <a:p>
                      <a:r>
                        <a:rPr lang="en-US" sz="2000" dirty="0">
                          <a:latin typeface="+mn-lt"/>
                        </a:rPr>
                        <a:t>N2</a:t>
                      </a:r>
                    </a:p>
                  </a:txBody>
                  <a:tcPr anchor="b"/>
                </a:tc>
                <a:tc>
                  <a:txBody>
                    <a:bodyPr/>
                    <a:lstStyle/>
                    <a:p>
                      <a:r>
                        <a:rPr lang="en-US" sz="2000" dirty="0">
                          <a:latin typeface="+mn-lt"/>
                        </a:rPr>
                        <a:t>M2</a:t>
                      </a:r>
                    </a:p>
                  </a:txBody>
                  <a:tcPr anchor="b"/>
                </a:tc>
                <a:tc>
                  <a:txBody>
                    <a:bodyPr/>
                    <a:lstStyle/>
                    <a:p>
                      <a:r>
                        <a:rPr lang="en-US" sz="2000" dirty="0">
                          <a:latin typeface="+mn-lt"/>
                        </a:rPr>
                        <a:t>S2</a:t>
                      </a:r>
                    </a:p>
                  </a:txBody>
                  <a:tcPr anchor="b"/>
                </a:tc>
                <a:extLst>
                  <a:ext uri="{0D108BD9-81ED-4DB2-BD59-A6C34878D82A}">
                    <a16:rowId xmlns:a16="http://schemas.microsoft.com/office/drawing/2014/main" val="970012504"/>
                  </a:ext>
                </a:extLst>
              </a:tr>
              <a:tr h="466444">
                <a:tc>
                  <a:txBody>
                    <a:bodyPr/>
                    <a:lstStyle/>
                    <a:p>
                      <a:r>
                        <a:rPr lang="en-US" sz="2000" dirty="0"/>
                        <a:t>Fixed  (S600a)</a:t>
                      </a:r>
                    </a:p>
                  </a:txBody>
                  <a:tcPr anchor="ctr"/>
                </a:tc>
                <a:tc>
                  <a:txBody>
                    <a:bodyPr/>
                    <a:lstStyle/>
                    <a:p>
                      <a:r>
                        <a:rPr lang="en-US" sz="2000" dirty="0"/>
                        <a:t>RMSE (cm)</a:t>
                      </a:r>
                    </a:p>
                  </a:txBody>
                  <a:tcPr anchor="ctr"/>
                </a:tc>
                <a:tc>
                  <a:txBody>
                    <a:bodyPr/>
                    <a:lstStyle/>
                    <a:p>
                      <a:pPr rtl="0" fontAlgn="t">
                        <a:spcBef>
                          <a:spcPts val="0"/>
                        </a:spcBef>
                        <a:spcAft>
                          <a:spcPts val="0"/>
                        </a:spcAft>
                      </a:pPr>
                      <a:r>
                        <a:rPr lang="en-US" sz="2000" b="0" i="0" u="none" strike="noStrike" dirty="0">
                          <a:solidFill>
                            <a:srgbClr val="000000"/>
                          </a:solidFill>
                          <a:effectLst/>
                          <a:latin typeface="+mn-lt"/>
                        </a:rPr>
                        <a:t>3.19</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5.69</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3.39</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16.75</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4.18</a:t>
                      </a:r>
                      <a:endParaRPr lang="en-US" sz="2000" dirty="0">
                        <a:effectLst/>
                        <a:latin typeface="+mn-lt"/>
                      </a:endParaRPr>
                    </a:p>
                  </a:txBody>
                  <a:tcPr marL="63500" marR="63500" marT="63500" marB="63500"/>
                </a:tc>
                <a:extLst>
                  <a:ext uri="{0D108BD9-81ED-4DB2-BD59-A6C34878D82A}">
                    <a16:rowId xmlns:a16="http://schemas.microsoft.com/office/drawing/2014/main" val="1729110755"/>
                  </a:ext>
                </a:extLst>
              </a:tr>
              <a:tr h="466444">
                <a:tc>
                  <a:txBody>
                    <a:bodyPr/>
                    <a:lstStyle/>
                    <a:p>
                      <a:endParaRPr lang="en-US" sz="2000" dirty="0"/>
                    </a:p>
                  </a:txBody>
                  <a:tcPr anchor="ctr"/>
                </a:tc>
                <a:tc>
                  <a:txBody>
                    <a:bodyPr/>
                    <a:lstStyle/>
                    <a:p>
                      <a:r>
                        <a:rPr lang="en-US" sz="2000" dirty="0"/>
                        <a:t>ϑ (%)</a:t>
                      </a:r>
                    </a:p>
                  </a:txBody>
                  <a:tcPr anchor="ctr"/>
                </a:tc>
                <a:tc>
                  <a:txBody>
                    <a:bodyPr/>
                    <a:lstStyle/>
                    <a:p>
                      <a:pPr rtl="0" fontAlgn="t">
                        <a:spcBef>
                          <a:spcPts val="0"/>
                        </a:spcBef>
                        <a:spcAft>
                          <a:spcPts val="0"/>
                        </a:spcAft>
                      </a:pPr>
                      <a:r>
                        <a:rPr lang="en-US" sz="2000" b="0" i="0" u="none" strike="noStrike" dirty="0">
                          <a:solidFill>
                            <a:srgbClr val="000000"/>
                          </a:solidFill>
                          <a:effectLst/>
                          <a:latin typeface="+mn-lt"/>
                        </a:rPr>
                        <a:t>94.26</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93.34</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73.54</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71.22</a:t>
                      </a:r>
                      <a:endParaRPr lang="en-US" sz="2000" dirty="0">
                        <a:effectLst/>
                        <a:latin typeface="+mn-lt"/>
                      </a:endParaRPr>
                    </a:p>
                  </a:txBody>
                  <a:tcPr marL="63500" marR="63500" marT="63500" marB="63500"/>
                </a:tc>
                <a:tc>
                  <a:txBody>
                    <a:bodyPr/>
                    <a:lstStyle/>
                    <a:p>
                      <a:pPr rtl="0" fontAlgn="t">
                        <a:spcBef>
                          <a:spcPts val="0"/>
                        </a:spcBef>
                        <a:spcAft>
                          <a:spcPts val="0"/>
                        </a:spcAft>
                      </a:pPr>
                      <a:r>
                        <a:rPr lang="en-US" sz="2000" b="0" i="0" u="none" strike="noStrike" dirty="0">
                          <a:solidFill>
                            <a:srgbClr val="000000"/>
                          </a:solidFill>
                          <a:effectLst/>
                          <a:latin typeface="+mn-lt"/>
                        </a:rPr>
                        <a:t>80.00</a:t>
                      </a:r>
                      <a:endParaRPr lang="en-US" sz="2000" dirty="0">
                        <a:effectLst/>
                        <a:latin typeface="+mn-lt"/>
                      </a:endParaRPr>
                    </a:p>
                  </a:txBody>
                  <a:tcPr marL="63500" marR="63500" marT="63500" marB="63500"/>
                </a:tc>
                <a:extLst>
                  <a:ext uri="{0D108BD9-81ED-4DB2-BD59-A6C34878D82A}">
                    <a16:rowId xmlns:a16="http://schemas.microsoft.com/office/drawing/2014/main" val="1308259827"/>
                  </a:ext>
                </a:extLst>
              </a:tr>
              <a:tr h="466444">
                <a:tc>
                  <a:txBody>
                    <a:bodyPr/>
                    <a:lstStyle/>
                    <a:p>
                      <a:r>
                        <a:rPr lang="en-US" sz="2000" i="1" dirty="0" err="1"/>
                        <a:t>Flather</a:t>
                      </a:r>
                      <a:r>
                        <a:rPr lang="en-US" sz="2000" i="1" dirty="0"/>
                        <a:t>  (S600b)</a:t>
                      </a:r>
                    </a:p>
                  </a:txBody>
                  <a:tcPr anchor="ctr"/>
                </a:tc>
                <a:tc>
                  <a:txBody>
                    <a:bodyPr/>
                    <a:lstStyle/>
                    <a:p>
                      <a:r>
                        <a:rPr lang="en-US" sz="2000" i="1" dirty="0"/>
                        <a:t>RMSE (cm)</a:t>
                      </a:r>
                    </a:p>
                  </a:txBody>
                  <a:tcPr anchor="ctr"/>
                </a:tc>
                <a:tc>
                  <a:txBody>
                    <a:bodyPr/>
                    <a:lstStyle/>
                    <a:p>
                      <a:pPr rtl="0" fontAlgn="t">
                        <a:spcBef>
                          <a:spcPts val="0"/>
                        </a:spcBef>
                        <a:spcAft>
                          <a:spcPts val="0"/>
                        </a:spcAft>
                      </a:pPr>
                      <a:r>
                        <a:rPr lang="en-US" sz="2000" b="0" i="1" u="none" strike="noStrike" dirty="0">
                          <a:solidFill>
                            <a:srgbClr val="000000"/>
                          </a:solidFill>
                          <a:effectLst/>
                          <a:latin typeface="+mn-lt"/>
                        </a:rPr>
                        <a:t>3.04</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5.31</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3.43</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16.52</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3.76</a:t>
                      </a:r>
                      <a:endParaRPr lang="en-US" sz="2000" i="1" dirty="0">
                        <a:effectLst/>
                        <a:latin typeface="+mn-lt"/>
                      </a:endParaRPr>
                    </a:p>
                  </a:txBody>
                  <a:tcPr marL="63500" marR="63500" marT="63500" marB="63500"/>
                </a:tc>
                <a:extLst>
                  <a:ext uri="{0D108BD9-81ED-4DB2-BD59-A6C34878D82A}">
                    <a16:rowId xmlns:a16="http://schemas.microsoft.com/office/drawing/2014/main" val="3782527831"/>
                  </a:ext>
                </a:extLst>
              </a:tr>
              <a:tr h="466444">
                <a:tc>
                  <a:txBody>
                    <a:bodyPr/>
                    <a:lstStyle/>
                    <a:p>
                      <a:endParaRPr lang="en-US" sz="2000" i="1" dirty="0"/>
                    </a:p>
                  </a:txBody>
                  <a:tcPr anchor="ctr"/>
                </a:tc>
                <a:tc>
                  <a:txBody>
                    <a:bodyPr/>
                    <a:lstStyle/>
                    <a:p>
                      <a:r>
                        <a:rPr lang="en-US" sz="2000" i="1" dirty="0"/>
                        <a:t>ϑ (%)</a:t>
                      </a:r>
                    </a:p>
                  </a:txBody>
                  <a:tcPr anchor="ctr"/>
                </a:tc>
                <a:tc>
                  <a:txBody>
                    <a:bodyPr/>
                    <a:lstStyle/>
                    <a:p>
                      <a:pPr rtl="0" fontAlgn="t">
                        <a:spcBef>
                          <a:spcPts val="0"/>
                        </a:spcBef>
                        <a:spcAft>
                          <a:spcPts val="0"/>
                        </a:spcAft>
                      </a:pPr>
                      <a:r>
                        <a:rPr lang="en-US" sz="2000" b="0" i="1" u="none" strike="noStrike" dirty="0">
                          <a:solidFill>
                            <a:srgbClr val="000000"/>
                          </a:solidFill>
                          <a:effectLst/>
                          <a:latin typeface="+mn-lt"/>
                        </a:rPr>
                        <a:t>95.07</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94.58</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74.58</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74.40</a:t>
                      </a:r>
                      <a:endParaRPr lang="en-US" sz="2000" i="1" dirty="0">
                        <a:effectLst/>
                        <a:latin typeface="+mn-lt"/>
                      </a:endParaRPr>
                    </a:p>
                  </a:txBody>
                  <a:tcPr marL="63500" marR="63500" marT="63500" marB="63500"/>
                </a:tc>
                <a:tc>
                  <a:txBody>
                    <a:bodyPr/>
                    <a:lstStyle/>
                    <a:p>
                      <a:pPr rtl="0" fontAlgn="t">
                        <a:spcBef>
                          <a:spcPts val="0"/>
                        </a:spcBef>
                        <a:spcAft>
                          <a:spcPts val="0"/>
                        </a:spcAft>
                      </a:pPr>
                      <a:r>
                        <a:rPr lang="en-US" sz="2000" b="0" i="1" u="none" strike="noStrike" dirty="0">
                          <a:solidFill>
                            <a:srgbClr val="000000"/>
                          </a:solidFill>
                          <a:effectLst/>
                          <a:latin typeface="+mn-lt"/>
                        </a:rPr>
                        <a:t>88.10</a:t>
                      </a:r>
                      <a:endParaRPr lang="en-US" sz="2000" i="1" dirty="0">
                        <a:effectLst/>
                        <a:latin typeface="+mn-lt"/>
                      </a:endParaRPr>
                    </a:p>
                  </a:txBody>
                  <a:tcPr marL="63500" marR="63500" marT="63500" marB="63500"/>
                </a:tc>
                <a:extLst>
                  <a:ext uri="{0D108BD9-81ED-4DB2-BD59-A6C34878D82A}">
                    <a16:rowId xmlns:a16="http://schemas.microsoft.com/office/drawing/2014/main" val="2923531525"/>
                  </a:ext>
                </a:extLst>
              </a:tr>
            </a:tbl>
          </a:graphicData>
        </a:graphic>
      </p:graphicFrame>
      <mc:AlternateContent xmlns:mc="http://schemas.openxmlformats.org/markup-compatibility/2006" xmlns:a14="http://schemas.microsoft.com/office/drawing/2010/main">
        <mc:Choice Requires="a14">
          <p:sp>
            <p:nvSpPr>
              <p:cNvPr id="34" name="TextBox 33"/>
              <p:cNvSpPr txBox="1"/>
              <p:nvPr/>
            </p:nvSpPr>
            <p:spPr>
              <a:xfrm>
                <a:off x="1674615" y="33234384"/>
                <a:ext cx="10098243" cy="1245406"/>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US" sz="2800" b="0" i="1" smtClean="0">
                          <a:latin typeface="Cambria Math" panose="02040503050406030204" pitchFamily="18" charset="0"/>
                        </a:rPr>
                        <m:t>𝐾𝐸</m:t>
                      </m:r>
                      <m:r>
                        <a:rPr lang="en-US" sz="2800" b="0" i="1" smtClean="0">
                          <a:latin typeface="Cambria Math" panose="02040503050406030204" pitchFamily="18" charset="0"/>
                        </a:rPr>
                        <m:t>=</m:t>
                      </m:r>
                      <m:nary>
                        <m:naryPr>
                          <m:ctrlPr>
                            <a:rPr lang="en-US" sz="2800" i="1">
                              <a:latin typeface="Cambria Math" panose="02040503050406030204" pitchFamily="18" charset="0"/>
                            </a:rPr>
                          </m:ctrlPr>
                        </m:naryPr>
                        <m:sub>
                          <m:r>
                            <m:rPr>
                              <m:brk m:alnAt="23"/>
                            </m:rPr>
                            <a:rPr lang="en-US" sz="2800" i="1">
                              <a:latin typeface="Cambria Math" panose="02040503050406030204" pitchFamily="18" charset="0"/>
                            </a:rPr>
                            <m:t>−</m:t>
                          </m:r>
                          <m:r>
                            <a:rPr lang="en-US" sz="2800" i="1">
                              <a:latin typeface="Cambria Math" panose="02040503050406030204" pitchFamily="18" charset="0"/>
                            </a:rPr>
                            <m:t>h</m:t>
                          </m:r>
                        </m:sub>
                        <m:sup>
                          <m:r>
                            <a:rPr lang="en-US" sz="2800" i="1">
                              <a:latin typeface="Cambria Math" panose="02040503050406030204" pitchFamily="18" charset="0"/>
                            </a:rPr>
                            <m:t>0</m:t>
                          </m:r>
                        </m:sup>
                        <m:e>
                          <m:sSup>
                            <m:sSupPr>
                              <m:ctrlPr>
                                <a:rPr lang="en-US" sz="2800" i="1">
                                  <a:latin typeface="Cambria Math" panose="02040503050406030204" pitchFamily="18" charset="0"/>
                                </a:rPr>
                              </m:ctrlPr>
                            </m:sSupPr>
                            <m:e>
                              <m:sSub>
                                <m:sSubPr>
                                  <m:ctrlPr>
                                    <a:rPr lang="en-US" sz="2800" i="1" smtClean="0">
                                      <a:latin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𝜌</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m:t>
                              </m:r>
                              <m:r>
                                <a:rPr lang="en-US" sz="2800" i="1">
                                  <a:latin typeface="Cambria Math" panose="02040503050406030204" pitchFamily="18" charset="0"/>
                                </a:rPr>
                                <m:t>𝑢</m:t>
                              </m:r>
                            </m:e>
                            <m:sup>
                              <m:r>
                                <a:rPr lang="en-US" sz="2800" i="1">
                                  <a:latin typeface="Cambria Math" panose="02040503050406030204" pitchFamily="18" charset="0"/>
                                </a:rPr>
                                <m:t>′</m:t>
                              </m:r>
                              <m:r>
                                <a:rPr lang="en-US" sz="2800" b="0" i="1" smtClean="0">
                                  <a:latin typeface="Cambria Math" panose="02040503050406030204" pitchFamily="18" charset="0"/>
                                </a:rPr>
                                <m:t>2</m:t>
                              </m:r>
                            </m:sup>
                          </m:sSup>
                          <m:r>
                            <a:rPr lang="en-US" sz="2800" b="0" i="1" smtClean="0">
                              <a:latin typeface="Cambria Math" panose="02040503050406030204" pitchFamily="18" charset="0"/>
                            </a:rPr>
                            <m:t>+</m:t>
                          </m:r>
                          <m:sSup>
                            <m:sSupPr>
                              <m:ctrlPr>
                                <a:rPr lang="en-US" sz="2800" i="1">
                                  <a:latin typeface="Cambria Math" panose="02040503050406030204" pitchFamily="18" charset="0"/>
                                </a:rPr>
                              </m:ctrlPr>
                            </m:sSupPr>
                            <m:e>
                              <m:r>
                                <a:rPr lang="en-US" sz="2800" b="0" i="1" smtClean="0">
                                  <a:latin typeface="Cambria Math" panose="02040503050406030204" pitchFamily="18" charset="0"/>
                                </a:rPr>
                                <m:t>𝑣</m:t>
                              </m:r>
                            </m:e>
                            <m:sup>
                              <m:r>
                                <a:rPr lang="en-US" sz="2800" i="1">
                                  <a:latin typeface="Cambria Math" panose="02040503050406030204" pitchFamily="18" charset="0"/>
                                </a:rPr>
                                <m:t>′2</m:t>
                              </m:r>
                            </m:sup>
                          </m:sSup>
                          <m:r>
                            <a:rPr lang="en-US" sz="2800" b="0" i="1" smtClean="0">
                              <a:latin typeface="Cambria Math" panose="02040503050406030204" pitchFamily="18" charset="0"/>
                            </a:rPr>
                            <m:t>) </m:t>
                          </m:r>
                          <m:r>
                            <a:rPr lang="en-US" sz="2800" i="1">
                              <a:latin typeface="Cambria Math" panose="02040503050406030204" pitchFamily="18" charset="0"/>
                            </a:rPr>
                            <m:t>𝑑𝑧</m:t>
                          </m:r>
                        </m:e>
                      </m:nary>
                      <m:r>
                        <a:rPr lang="en-US" sz="2800" b="0" i="1" smtClean="0">
                          <a:latin typeface="Cambria Math" panose="02040503050406030204" pitchFamily="18" charset="0"/>
                        </a:rPr>
                        <m:t>,  </m:t>
                      </m:r>
                      <m:r>
                        <a:rPr lang="en-US" sz="2800" b="0" i="1" smtClean="0">
                          <a:latin typeface="Cambria Math" panose="02040503050406030204" pitchFamily="18" charset="0"/>
                        </a:rPr>
                        <m:t>𝐹</m:t>
                      </m:r>
                      <m:r>
                        <a:rPr lang="en-US" sz="2800" b="0" i="1" smtClean="0">
                          <a:latin typeface="Cambria Math" panose="02040503050406030204" pitchFamily="18" charset="0"/>
                        </a:rPr>
                        <m:t>=</m:t>
                      </m:r>
                      <m:nary>
                        <m:naryPr>
                          <m:ctrlPr>
                            <a:rPr lang="en-US" sz="2800" b="0" i="1" smtClean="0">
                              <a:latin typeface="Cambria Math" panose="02040503050406030204" pitchFamily="18" charset="0"/>
                            </a:rPr>
                          </m:ctrlPr>
                        </m:naryPr>
                        <m:sub>
                          <m:r>
                            <m:rPr>
                              <m:brk m:alnAt="23"/>
                            </m:rPr>
                            <a:rPr lang="en-US" sz="2800" b="0" i="1" smtClean="0">
                              <a:latin typeface="Cambria Math" panose="02040503050406030204" pitchFamily="18" charset="0"/>
                            </a:rPr>
                            <m:t>−</m:t>
                          </m:r>
                          <m:r>
                            <a:rPr lang="en-US" sz="2800" b="0" i="1" smtClean="0">
                              <a:latin typeface="Cambria Math" panose="02040503050406030204" pitchFamily="18" charset="0"/>
                            </a:rPr>
                            <m:t>h</m:t>
                          </m:r>
                        </m:sub>
                        <m:sup>
                          <m:r>
                            <a:rPr lang="en-US" sz="2800" b="0" i="1" smtClean="0">
                              <a:latin typeface="Cambria Math" panose="02040503050406030204" pitchFamily="18" charset="0"/>
                            </a:rPr>
                            <m:t>0</m:t>
                          </m:r>
                        </m:sup>
                        <m:e>
                          <m:sSup>
                            <m:sSupPr>
                              <m:ctrlPr>
                                <a:rPr lang="en-US" sz="2800" i="1">
                                  <a:latin typeface="Cambria Math" panose="02040503050406030204" pitchFamily="18" charset="0"/>
                                </a:rPr>
                              </m:ctrlPr>
                            </m:sSupPr>
                            <m:e>
                              <m:r>
                                <a:rPr lang="en-US" sz="2800" i="1">
                                  <a:latin typeface="Cambria Math" panose="02040503050406030204" pitchFamily="18" charset="0"/>
                                </a:rPr>
                                <m:t>𝑝</m:t>
                              </m:r>
                            </m:e>
                            <m:sup>
                              <m:r>
                                <a:rPr lang="en-US" sz="2800" i="1">
                                  <a:latin typeface="Cambria Math" panose="02040503050406030204" pitchFamily="18" charset="0"/>
                                </a:rPr>
                                <m:t>′</m:t>
                              </m:r>
                            </m:sup>
                          </m:sSup>
                          <m:sSup>
                            <m:sSupPr>
                              <m:ctrlPr>
                                <a:rPr lang="en-US" sz="2800" i="1">
                                  <a:latin typeface="Cambria Math" panose="02040503050406030204" pitchFamily="18" charset="0"/>
                                </a:rPr>
                              </m:ctrlPr>
                            </m:sSupPr>
                            <m:e>
                              <m:r>
                                <a:rPr lang="en-US" sz="2800" i="1">
                                  <a:latin typeface="Cambria Math" panose="02040503050406030204" pitchFamily="18" charset="0"/>
                                </a:rPr>
                                <m:t>𝑢</m:t>
                              </m:r>
                            </m:e>
                            <m:sup>
                              <m:r>
                                <a:rPr lang="en-US" sz="2800" i="1">
                                  <a:latin typeface="Cambria Math" panose="02040503050406030204" pitchFamily="18" charset="0"/>
                                </a:rPr>
                                <m:t>′</m:t>
                              </m:r>
                            </m:sup>
                          </m:sSup>
                          <m:r>
                            <a:rPr lang="en-US" sz="2800" i="1">
                              <a:latin typeface="Cambria Math" panose="02040503050406030204" pitchFamily="18" charset="0"/>
                            </a:rPr>
                            <m:t> </m:t>
                          </m:r>
                          <m:r>
                            <a:rPr lang="en-US" sz="2800" i="1">
                              <a:latin typeface="Cambria Math" panose="02040503050406030204" pitchFamily="18" charset="0"/>
                            </a:rPr>
                            <m:t>𝑑𝑧</m:t>
                          </m:r>
                        </m:e>
                      </m:nary>
                    </m:oMath>
                  </m:oMathPara>
                </a14:m>
                <a:endParaRPr lang="en-US" sz="5400" b="0" dirty="0"/>
              </a:p>
              <a:p>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674615" y="33234384"/>
                <a:ext cx="10098243" cy="1245406"/>
              </a:xfrm>
              <a:prstGeom prst="rect">
                <a:avLst/>
              </a:prstGeom>
              <a:blipFill>
                <a:blip r:embed="rId10"/>
                <a:stretch>
                  <a:fillRect/>
                </a:stretch>
              </a:blipFill>
            </p:spPr>
            <p:txBody>
              <a:bodyPr/>
              <a:lstStyle/>
              <a:p>
                <a:r>
                  <a:rPr lang="en-US">
                    <a:noFill/>
                  </a:rPr>
                  <a:t> </a:t>
                </a:r>
              </a:p>
            </p:txBody>
          </p:sp>
        </mc:Fallback>
      </mc:AlternateContent>
      <p:pic>
        <p:nvPicPr>
          <p:cNvPr id="6" name="Picture 5"/>
          <p:cNvPicPr>
            <a:picLocks noChangeAspect="1"/>
          </p:cNvPicPr>
          <p:nvPr/>
        </p:nvPicPr>
        <p:blipFill>
          <a:blip r:embed="rId11"/>
          <a:stretch>
            <a:fillRect/>
          </a:stretch>
        </p:blipFill>
        <p:spPr>
          <a:xfrm>
            <a:off x="1007478" y="29220254"/>
            <a:ext cx="6962775" cy="959329"/>
          </a:xfrm>
          <a:prstGeom prst="rect">
            <a:avLst/>
          </a:prstGeom>
        </p:spPr>
      </p:pic>
      <p:pic>
        <p:nvPicPr>
          <p:cNvPr id="8" name="Picture 7"/>
          <p:cNvPicPr>
            <a:picLocks noChangeAspect="1"/>
          </p:cNvPicPr>
          <p:nvPr/>
        </p:nvPicPr>
        <p:blipFill>
          <a:blip r:embed="rId12"/>
          <a:stretch>
            <a:fillRect/>
          </a:stretch>
        </p:blipFill>
        <p:spPr>
          <a:xfrm>
            <a:off x="8762872" y="29198508"/>
            <a:ext cx="3600450" cy="981075"/>
          </a:xfrm>
          <a:prstGeom prst="rect">
            <a:avLst/>
          </a:prstGeom>
        </p:spPr>
      </p:pic>
      <p:graphicFrame>
        <p:nvGraphicFramePr>
          <p:cNvPr id="62" name="Table 61"/>
          <p:cNvGraphicFramePr>
            <a:graphicFrameLocks noGrp="1"/>
          </p:cNvGraphicFramePr>
          <p:nvPr>
            <p:extLst>
              <p:ext uri="{D42A27DB-BD31-4B8C-83A1-F6EECF244321}">
                <p14:modId xmlns:p14="http://schemas.microsoft.com/office/powerpoint/2010/main" val="263956314"/>
              </p:ext>
            </p:extLst>
          </p:nvPr>
        </p:nvGraphicFramePr>
        <p:xfrm>
          <a:off x="27918017" y="13242629"/>
          <a:ext cx="5416964" cy="792480"/>
        </p:xfrm>
        <a:graphic>
          <a:graphicData uri="http://schemas.openxmlformats.org/drawingml/2006/table">
            <a:tbl>
              <a:tblPr firstRow="1" bandRow="1">
                <a:tableStyleId>{5C22544A-7EE6-4342-B048-85BDC9FD1C3A}</a:tableStyleId>
              </a:tblPr>
              <a:tblGrid>
                <a:gridCol w="1326470">
                  <a:extLst>
                    <a:ext uri="{9D8B030D-6E8A-4147-A177-3AD203B41FA5}">
                      <a16:colId xmlns:a16="http://schemas.microsoft.com/office/drawing/2014/main" val="1535792573"/>
                    </a:ext>
                  </a:extLst>
                </a:gridCol>
                <a:gridCol w="1254418">
                  <a:extLst>
                    <a:ext uri="{9D8B030D-6E8A-4147-A177-3AD203B41FA5}">
                      <a16:colId xmlns:a16="http://schemas.microsoft.com/office/drawing/2014/main" val="2526171868"/>
                    </a:ext>
                  </a:extLst>
                </a:gridCol>
                <a:gridCol w="1272598">
                  <a:extLst>
                    <a:ext uri="{9D8B030D-6E8A-4147-A177-3AD203B41FA5}">
                      <a16:colId xmlns:a16="http://schemas.microsoft.com/office/drawing/2014/main" val="1678340456"/>
                    </a:ext>
                  </a:extLst>
                </a:gridCol>
                <a:gridCol w="1563478">
                  <a:extLst>
                    <a:ext uri="{9D8B030D-6E8A-4147-A177-3AD203B41FA5}">
                      <a16:colId xmlns:a16="http://schemas.microsoft.com/office/drawing/2014/main" val="156712364"/>
                    </a:ext>
                  </a:extLst>
                </a:gridCol>
              </a:tblGrid>
              <a:tr h="394074">
                <a:tc>
                  <a:txBody>
                    <a:bodyPr/>
                    <a:lstStyle/>
                    <a:p>
                      <a:r>
                        <a:rPr lang="en-US" sz="2000" dirty="0"/>
                        <a:t>Run</a:t>
                      </a:r>
                    </a:p>
                  </a:txBody>
                  <a:tcPr/>
                </a:tc>
                <a:tc>
                  <a:txBody>
                    <a:bodyPr/>
                    <a:lstStyle/>
                    <a:p>
                      <a:r>
                        <a:rPr lang="en-US" sz="2000" dirty="0"/>
                        <a:t>ALTM</a:t>
                      </a:r>
                    </a:p>
                  </a:txBody>
                  <a:tcPr/>
                </a:tc>
                <a:tc>
                  <a:txBody>
                    <a:bodyPr/>
                    <a:lstStyle/>
                    <a:p>
                      <a:r>
                        <a:rPr lang="en-US" sz="2000" dirty="0"/>
                        <a:t>O200a</a:t>
                      </a:r>
                    </a:p>
                  </a:txBody>
                  <a:tcPr/>
                </a:tc>
                <a:tc>
                  <a:txBody>
                    <a:bodyPr/>
                    <a:lstStyle/>
                    <a:p>
                      <a:r>
                        <a:rPr lang="en-US" sz="2000" dirty="0"/>
                        <a:t>S600b</a:t>
                      </a:r>
                    </a:p>
                  </a:txBody>
                  <a:tcPr/>
                </a:tc>
                <a:extLst>
                  <a:ext uri="{0D108BD9-81ED-4DB2-BD59-A6C34878D82A}">
                    <a16:rowId xmlns:a16="http://schemas.microsoft.com/office/drawing/2014/main" val="1945864205"/>
                  </a:ext>
                </a:extLst>
              </a:tr>
              <a:tr h="394074">
                <a:tc>
                  <a:txBody>
                    <a:bodyPr/>
                    <a:lstStyle/>
                    <a:p>
                      <a:r>
                        <a:rPr lang="en-US" sz="2000" dirty="0"/>
                        <a:t>RMSA (cm)</a:t>
                      </a:r>
                    </a:p>
                  </a:txBody>
                  <a:tcPr/>
                </a:tc>
                <a:tc>
                  <a:txBody>
                    <a:bodyPr/>
                    <a:lstStyle/>
                    <a:p>
                      <a:r>
                        <a:rPr lang="en-US" sz="2000" dirty="0"/>
                        <a:t>0.43</a:t>
                      </a:r>
                    </a:p>
                  </a:txBody>
                  <a:tcPr/>
                </a:tc>
                <a:tc>
                  <a:txBody>
                    <a:bodyPr/>
                    <a:lstStyle/>
                    <a:p>
                      <a:r>
                        <a:rPr lang="en-US" sz="2000" dirty="0"/>
                        <a:t>0.39</a:t>
                      </a:r>
                    </a:p>
                  </a:txBody>
                  <a:tcPr/>
                </a:tc>
                <a:tc>
                  <a:txBody>
                    <a:bodyPr/>
                    <a:lstStyle/>
                    <a:p>
                      <a:r>
                        <a:rPr lang="en-US" sz="2000" dirty="0"/>
                        <a:t>0.68</a:t>
                      </a:r>
                    </a:p>
                  </a:txBody>
                  <a:tcPr/>
                </a:tc>
                <a:extLst>
                  <a:ext uri="{0D108BD9-81ED-4DB2-BD59-A6C34878D82A}">
                    <a16:rowId xmlns:a16="http://schemas.microsoft.com/office/drawing/2014/main" val="3702171851"/>
                  </a:ext>
                </a:extLst>
              </a:tr>
            </a:tbl>
          </a:graphicData>
        </a:graphic>
      </p:graphicFrame>
      <p:pic>
        <p:nvPicPr>
          <p:cNvPr id="19" name="Picture 18"/>
          <p:cNvPicPr>
            <a:picLocks noChangeAspect="1"/>
          </p:cNvPicPr>
          <p:nvPr/>
        </p:nvPicPr>
        <p:blipFill>
          <a:blip r:embed="rId13"/>
          <a:stretch>
            <a:fillRect/>
          </a:stretch>
        </p:blipFill>
        <p:spPr>
          <a:xfrm>
            <a:off x="27918017" y="6399207"/>
            <a:ext cx="12061343" cy="4712752"/>
          </a:xfrm>
          <a:prstGeom prst="rect">
            <a:avLst/>
          </a:prstGeom>
        </p:spPr>
      </p:pic>
      <p:sp>
        <p:nvSpPr>
          <p:cNvPr id="35" name="TextBox 34"/>
          <p:cNvSpPr txBox="1"/>
          <p:nvPr/>
        </p:nvSpPr>
        <p:spPr>
          <a:xfrm>
            <a:off x="34313067" y="6826481"/>
            <a:ext cx="942502" cy="404854"/>
          </a:xfrm>
          <a:prstGeom prst="rect">
            <a:avLst/>
          </a:prstGeom>
          <a:solidFill>
            <a:schemeClr val="bg1"/>
          </a:solidFill>
        </p:spPr>
        <p:txBody>
          <a:bodyPr wrap="square" rtlCol="0">
            <a:spAutoFit/>
          </a:bodyPr>
          <a:lstStyle/>
          <a:p>
            <a:r>
              <a:rPr lang="en-US" dirty="0"/>
              <a:t>O200a</a:t>
            </a:r>
          </a:p>
        </p:txBody>
      </p:sp>
      <p:sp>
        <p:nvSpPr>
          <p:cNvPr id="67" name="TextBox 66"/>
          <p:cNvSpPr txBox="1"/>
          <p:nvPr/>
        </p:nvSpPr>
        <p:spPr>
          <a:xfrm>
            <a:off x="38314288" y="6837993"/>
            <a:ext cx="966912" cy="404854"/>
          </a:xfrm>
          <a:prstGeom prst="rect">
            <a:avLst/>
          </a:prstGeom>
          <a:solidFill>
            <a:schemeClr val="bg1"/>
          </a:solidFill>
        </p:spPr>
        <p:txBody>
          <a:bodyPr wrap="square" rtlCol="0">
            <a:spAutoFit/>
          </a:bodyPr>
          <a:lstStyle/>
          <a:p>
            <a:r>
              <a:rPr lang="en-US" dirty="0"/>
              <a:t>S600b</a:t>
            </a:r>
          </a:p>
        </p:txBody>
      </p:sp>
      <p:sp>
        <p:nvSpPr>
          <p:cNvPr id="68" name="TextBox 67"/>
          <p:cNvSpPr txBox="1"/>
          <p:nvPr/>
        </p:nvSpPr>
        <p:spPr>
          <a:xfrm>
            <a:off x="30408294" y="6849855"/>
            <a:ext cx="805574" cy="404854"/>
          </a:xfrm>
          <a:prstGeom prst="rect">
            <a:avLst/>
          </a:prstGeom>
          <a:solidFill>
            <a:schemeClr val="bg1"/>
          </a:solidFill>
        </p:spPr>
        <p:txBody>
          <a:bodyPr wrap="square" rtlCol="0">
            <a:spAutoFit/>
          </a:bodyPr>
          <a:lstStyle/>
          <a:p>
            <a:r>
              <a:rPr lang="en-US" dirty="0"/>
              <a:t>ALTM</a:t>
            </a:r>
          </a:p>
        </p:txBody>
      </p:sp>
      <p:sp>
        <p:nvSpPr>
          <p:cNvPr id="24" name="TextBox 23"/>
          <p:cNvSpPr txBox="1"/>
          <p:nvPr/>
        </p:nvSpPr>
        <p:spPr>
          <a:xfrm>
            <a:off x="14194415" y="6338322"/>
            <a:ext cx="12882941" cy="1077218"/>
          </a:xfrm>
          <a:prstGeom prst="rect">
            <a:avLst/>
          </a:prstGeom>
          <a:noFill/>
        </p:spPr>
        <p:txBody>
          <a:bodyPr wrap="square" rtlCol="0">
            <a:spAutoFit/>
          </a:bodyPr>
          <a:lstStyle/>
          <a:p>
            <a:r>
              <a:rPr lang="en-US" sz="3200" dirty="0"/>
              <a:t>-2a- </a:t>
            </a:r>
            <a:r>
              <a:rPr lang="en-US" sz="3200" dirty="0" err="1"/>
              <a:t>Barotropic</a:t>
            </a:r>
            <a:endParaRPr lang="en-US" sz="3200" dirty="0"/>
          </a:p>
          <a:p>
            <a:endParaRPr lang="en-US" sz="3200" dirty="0"/>
          </a:p>
        </p:txBody>
      </p:sp>
      <p:sp>
        <p:nvSpPr>
          <p:cNvPr id="25" name="TextBox 24"/>
          <p:cNvSpPr txBox="1"/>
          <p:nvPr/>
        </p:nvSpPr>
        <p:spPr>
          <a:xfrm>
            <a:off x="13843453" y="7057318"/>
            <a:ext cx="3976283" cy="2677656"/>
          </a:xfrm>
          <a:prstGeom prst="rect">
            <a:avLst/>
          </a:prstGeom>
          <a:noFill/>
        </p:spPr>
        <p:txBody>
          <a:bodyPr wrap="square" rtlCol="0">
            <a:spAutoFit/>
          </a:bodyPr>
          <a:lstStyle/>
          <a:p>
            <a:endParaRPr lang="en-US" sz="2400" dirty="0"/>
          </a:p>
          <a:p>
            <a:pPr marL="342900" indent="-342900">
              <a:buFont typeface="Wingdings" panose="05000000000000000000" pitchFamily="2" charset="2"/>
              <a:buChar char="q"/>
            </a:pPr>
            <a:r>
              <a:rPr lang="en-US" sz="2400" dirty="0" err="1"/>
              <a:t>Flather</a:t>
            </a:r>
            <a:r>
              <a:rPr lang="en-US" sz="2400" dirty="0"/>
              <a:t> OBC has smaller  RMSE and higher percentage variance captured compared to fixed OBC for all the five tidal constituents</a:t>
            </a:r>
          </a:p>
        </p:txBody>
      </p:sp>
      <p:sp>
        <p:nvSpPr>
          <p:cNvPr id="57" name="TextBox 56"/>
          <p:cNvSpPr txBox="1"/>
          <p:nvPr/>
        </p:nvSpPr>
        <p:spPr>
          <a:xfrm>
            <a:off x="13905183" y="10544235"/>
            <a:ext cx="12882941" cy="584775"/>
          </a:xfrm>
          <a:prstGeom prst="rect">
            <a:avLst/>
          </a:prstGeom>
          <a:noFill/>
        </p:spPr>
        <p:txBody>
          <a:bodyPr wrap="square" rtlCol="0">
            <a:spAutoFit/>
          </a:bodyPr>
          <a:lstStyle/>
          <a:p>
            <a:r>
              <a:rPr lang="en-US" sz="3200" dirty="0"/>
              <a:t>-2b- </a:t>
            </a:r>
            <a:r>
              <a:rPr lang="en-US" sz="3200" dirty="0" err="1"/>
              <a:t>Baroclinic</a:t>
            </a:r>
            <a:endParaRPr lang="en-US" sz="3200" dirty="0"/>
          </a:p>
        </p:txBody>
      </p:sp>
      <p:pic>
        <p:nvPicPr>
          <p:cNvPr id="58" name="Picture 57"/>
          <p:cNvPicPr>
            <a:picLocks noChangeAspect="1"/>
          </p:cNvPicPr>
          <p:nvPr/>
        </p:nvPicPr>
        <p:blipFill rotWithShape="1">
          <a:blip r:embed="rId14" cstate="print">
            <a:extLst>
              <a:ext uri="{28A0092B-C50C-407E-A947-70E740481C1C}">
                <a14:useLocalDpi xmlns:a14="http://schemas.microsoft.com/office/drawing/2010/main" val="0"/>
              </a:ext>
            </a:extLst>
          </a:blip>
          <a:srcRect l="4528" t="4536" r="6773"/>
          <a:stretch/>
        </p:blipFill>
        <p:spPr>
          <a:xfrm>
            <a:off x="14060591" y="19677801"/>
            <a:ext cx="6286062" cy="4250638"/>
          </a:xfrm>
          <a:prstGeom prst="rect">
            <a:avLst/>
          </a:prstGeom>
        </p:spPr>
      </p:pic>
      <mc:AlternateContent xmlns:mc="http://schemas.openxmlformats.org/markup-compatibility/2006" xmlns:a14="http://schemas.microsoft.com/office/drawing/2010/main">
        <mc:Choice Requires="a14">
          <p:sp>
            <p:nvSpPr>
              <p:cNvPr id="26" name="TextBox 25"/>
              <p:cNvSpPr txBox="1"/>
              <p:nvPr/>
            </p:nvSpPr>
            <p:spPr>
              <a:xfrm>
                <a:off x="20787787" y="19740259"/>
                <a:ext cx="6050686" cy="5209118"/>
              </a:xfrm>
              <a:prstGeom prst="rect">
                <a:avLst/>
              </a:prstGeom>
              <a:noFill/>
            </p:spPr>
            <p:txBody>
              <a:bodyPr wrap="square" rtlCol="0">
                <a:spAutoFit/>
              </a:bodyPr>
              <a:lstStyle/>
              <a:p>
                <a:r>
                  <a:rPr lang="en-US" sz="2030" dirty="0"/>
                  <a:t>Figure 2.  Semi-diurnal </a:t>
                </a:r>
                <a:r>
                  <a:rPr lang="en-US" sz="2030" dirty="0" err="1"/>
                  <a:t>baroclinic</a:t>
                </a:r>
                <a:r>
                  <a:rPr lang="en-US" sz="2030" dirty="0"/>
                  <a:t> KE sensitivity to sponge viscosity (</a:t>
                </a:r>
                <a14:m>
                  <m:oMath xmlns:m="http://schemas.openxmlformats.org/officeDocument/2006/math">
                    <m:sSub>
                      <m:sSubPr>
                        <m:ctrlPr>
                          <a:rPr lang="en-US" sz="2030" i="1">
                            <a:latin typeface="Cambria Math" panose="02040503050406030204" pitchFamily="18" charset="0"/>
                          </a:rPr>
                        </m:ctrlPr>
                      </m:sSubPr>
                      <m:e>
                        <m:r>
                          <a:rPr lang="en-US" sz="2030" i="1">
                            <a:latin typeface="Cambria Math" panose="02040503050406030204" pitchFamily="18" charset="0"/>
                          </a:rPr>
                          <m:t>𝐴</m:t>
                        </m:r>
                      </m:e>
                      <m:sub>
                        <m:r>
                          <a:rPr lang="en-US" sz="2030" i="1">
                            <a:latin typeface="Cambria Math" panose="02040503050406030204" pitchFamily="18" charset="0"/>
                          </a:rPr>
                          <m:t>h</m:t>
                        </m:r>
                      </m:sub>
                    </m:sSub>
                  </m:oMath>
                </a14:m>
                <a:r>
                  <a:rPr lang="en-US" sz="2030" dirty="0"/>
                  <a:t>) and incoming nudging coefficients (</a:t>
                </a:r>
                <a14:m>
                  <m:oMath xmlns:m="http://schemas.openxmlformats.org/officeDocument/2006/math">
                    <m:sSub>
                      <m:sSubPr>
                        <m:ctrlPr>
                          <a:rPr lang="en-US" sz="2030" i="1">
                            <a:latin typeface="Cambria Math" panose="02040503050406030204" pitchFamily="18" charset="0"/>
                          </a:rPr>
                        </m:ctrlPr>
                      </m:sSubPr>
                      <m:e>
                        <m:r>
                          <a:rPr lang="en-US" sz="2030" i="1">
                            <a:latin typeface="Cambria Math" panose="02040503050406030204" pitchFamily="18" charset="0"/>
                            <a:ea typeface="Cambria Math" panose="02040503050406030204" pitchFamily="18" charset="0"/>
                          </a:rPr>
                          <m:t>𝜏</m:t>
                        </m:r>
                      </m:e>
                      <m:sub>
                        <m:r>
                          <a:rPr lang="en-US" sz="2030" i="1">
                            <a:latin typeface="Cambria Math" panose="02040503050406030204" pitchFamily="18" charset="0"/>
                          </a:rPr>
                          <m:t>𝑖𝑛</m:t>
                        </m:r>
                      </m:sub>
                    </m:sSub>
                  </m:oMath>
                </a14:m>
                <a:r>
                  <a:rPr lang="en-US" sz="2030" dirty="0"/>
                  <a:t>). Area-averaged and time-mean (07/2012 – 08/2012) semi-diurnal baroclinic KE values are shown.</a:t>
                </a:r>
              </a:p>
              <a:p>
                <a:endParaRPr lang="en-US" sz="2030" dirty="0"/>
              </a:p>
              <a:p>
                <a:pPr marL="342900" indent="-342900">
                  <a:spcBef>
                    <a:spcPts val="600"/>
                  </a:spcBef>
                  <a:buFont typeface="Wingdings" panose="05000000000000000000" pitchFamily="2" charset="2"/>
                  <a:buChar char="q"/>
                </a:pPr>
                <a:r>
                  <a:rPr lang="en-US" sz="2400" dirty="0"/>
                  <a:t>Baroclinic depth-integrated KE in the domain decreases with increase in sponge viscosity and/or nudging timescale. </a:t>
                </a:r>
              </a:p>
              <a:p>
                <a:pPr marL="342900" indent="-342900">
                  <a:spcBef>
                    <a:spcPts val="600"/>
                  </a:spcBef>
                  <a:buFont typeface="Wingdings" panose="05000000000000000000" pitchFamily="2" charset="2"/>
                  <a:buChar char="q"/>
                </a:pPr>
                <a:r>
                  <a:rPr lang="en-US" sz="2400" dirty="0"/>
                  <a:t>KE doubles when remote internal tidal forcing is included as compared to O200a (see Table 1, column 7). </a:t>
                </a:r>
              </a:p>
              <a:p>
                <a:pPr marL="342900" indent="-342900">
                  <a:spcBef>
                    <a:spcPts val="600"/>
                  </a:spcBef>
                  <a:buFont typeface="Wingdings" panose="05000000000000000000" pitchFamily="2" charset="2"/>
                  <a:buChar char="q"/>
                </a:pPr>
                <a:r>
                  <a:rPr lang="en-US" sz="2400" dirty="0"/>
                  <a:t>The conversion is reduced with the inclusion of remote internal tidal forcing (see Table 1, column 6).</a:t>
                </a:r>
              </a:p>
            </p:txBody>
          </p:sp>
        </mc:Choice>
        <mc:Fallback xmlns="">
          <p:sp>
            <p:nvSpPr>
              <p:cNvPr id="26" name="TextBox 25"/>
              <p:cNvSpPr txBox="1">
                <a:spLocks noRot="1" noChangeAspect="1" noMove="1" noResize="1" noEditPoints="1" noAdjustHandles="1" noChangeArrowheads="1" noChangeShapeType="1" noTextEdit="1"/>
              </p:cNvSpPr>
              <p:nvPr/>
            </p:nvSpPr>
            <p:spPr>
              <a:xfrm>
                <a:off x="20787787" y="19740259"/>
                <a:ext cx="6050686" cy="5209118"/>
              </a:xfrm>
              <a:prstGeom prst="rect">
                <a:avLst/>
              </a:prstGeom>
              <a:blipFill>
                <a:blip r:embed="rId15"/>
                <a:stretch>
                  <a:fillRect l="-1309" t="-468" r="-1913" b="-16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3978360" y="37139459"/>
                <a:ext cx="12809764" cy="2564035"/>
              </a:xfrm>
              <a:prstGeom prst="rect">
                <a:avLst/>
              </a:prstGeom>
              <a:noFill/>
            </p:spPr>
            <p:txBody>
              <a:bodyPr wrap="square" rtlCol="0">
                <a:spAutoFit/>
              </a:bodyPr>
              <a:lstStyle/>
              <a:p>
                <a:r>
                  <a:rPr lang="en-US" dirty="0"/>
                  <a:t>Figure 4.  Ingoing fluxes at the western boundary. </a:t>
                </a:r>
              </a:p>
              <a:p>
                <a:endParaRPr lang="en-US" dirty="0"/>
              </a:p>
              <a:p>
                <a:pPr marL="342900" indent="-342900">
                  <a:buFont typeface="Wingdings" panose="05000000000000000000" pitchFamily="2" charset="2"/>
                  <a:buChar char="q"/>
                </a:pPr>
                <a:r>
                  <a:rPr lang="en-US" sz="2400" dirty="0"/>
                  <a:t>The best HYCOM-ROMS agreement occurs at the western boundary, although with some reflection artifacts. </a:t>
                </a:r>
              </a:p>
              <a:p>
                <a:pPr marL="342900" indent="-342900">
                  <a:buFont typeface="Wingdings" panose="05000000000000000000" pitchFamily="2" charset="2"/>
                  <a:buChar char="q"/>
                </a:pPr>
                <a:r>
                  <a:rPr lang="en-US" sz="2400" dirty="0"/>
                  <a:t>The internal tide beam near 36</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N (Figure 1a) is well represented by ROMS as shown in Figure 4. </a:t>
                </a:r>
              </a:p>
              <a:p>
                <a:pPr marL="342900" indent="-342900">
                  <a:buFont typeface="Wingdings" panose="05000000000000000000" pitchFamily="2" charset="2"/>
                  <a:buChar char="q"/>
                </a:pPr>
                <a:r>
                  <a:rPr lang="en-US" sz="2400" dirty="0"/>
                  <a:t>The correlation between ROMS and HYCOM increases for larger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h</m:t>
                        </m:r>
                      </m:sub>
                    </m:sSub>
                  </m:oMath>
                </a14:m>
                <a:r>
                  <a:rPr lang="en-US" sz="2400" dirty="0"/>
                  <a:t>; although S600b and O600d follow HYCOM closely, S600b has a higher correlation.</a:t>
                </a:r>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13978360" y="37139459"/>
                <a:ext cx="12809764" cy="2564035"/>
              </a:xfrm>
              <a:prstGeom prst="rect">
                <a:avLst/>
              </a:prstGeom>
              <a:blipFill>
                <a:blip r:embed="rId16"/>
                <a:stretch>
                  <a:fillRect l="-619" t="-950" r="-571" b="-4276"/>
                </a:stretch>
              </a:blipFill>
            </p:spPr>
            <p:txBody>
              <a:bodyPr/>
              <a:lstStyle/>
              <a:p>
                <a:r>
                  <a:rPr lang="en-US">
                    <a:noFill/>
                  </a:rPr>
                  <a:t> </a:t>
                </a:r>
              </a:p>
            </p:txBody>
          </p:sp>
        </mc:Fallback>
      </mc:AlternateContent>
      <p:sp>
        <p:nvSpPr>
          <p:cNvPr id="28" name="TextBox 27"/>
          <p:cNvSpPr txBox="1"/>
          <p:nvPr/>
        </p:nvSpPr>
        <p:spPr>
          <a:xfrm>
            <a:off x="27753653" y="5775487"/>
            <a:ext cx="7137925" cy="9448740"/>
          </a:xfrm>
          <a:prstGeom prst="rect">
            <a:avLst/>
          </a:prstGeom>
          <a:noFill/>
        </p:spPr>
        <p:txBody>
          <a:bodyPr wrap="square" rtlCol="0">
            <a:spAutoFit/>
          </a:bodyPr>
          <a:lstStyle/>
          <a:p>
            <a:r>
              <a:rPr lang="en-US" sz="3200" dirty="0"/>
              <a:t>-2b- </a:t>
            </a:r>
            <a:r>
              <a:rPr lang="en-US" sz="3200" dirty="0" err="1"/>
              <a:t>Baroclinic</a:t>
            </a:r>
            <a:r>
              <a:rPr lang="en-US" sz="3200" dirty="0"/>
              <a:t> (contd.)</a:t>
            </a:r>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endParaRPr lang="en-US" sz="3200" dirty="0"/>
          </a:p>
          <a:p>
            <a:r>
              <a:rPr lang="en-US" sz="3200" dirty="0"/>
              <a:t>-2c- Model-data comparison: Moorings</a:t>
            </a:r>
            <a:endParaRPr lang="en-US" dirty="0"/>
          </a:p>
        </p:txBody>
      </p:sp>
      <mc:AlternateContent xmlns:mc="http://schemas.openxmlformats.org/markup-compatibility/2006" xmlns:a14="http://schemas.microsoft.com/office/drawing/2010/main">
        <mc:Choice Requires="a14">
          <p:sp>
            <p:nvSpPr>
              <p:cNvPr id="71" name="TextBox 70"/>
              <p:cNvSpPr txBox="1"/>
              <p:nvPr/>
            </p:nvSpPr>
            <p:spPr>
              <a:xfrm>
                <a:off x="27551520" y="10997012"/>
                <a:ext cx="12096742" cy="2905026"/>
              </a:xfrm>
              <a:prstGeom prst="rect">
                <a:avLst/>
              </a:prstGeom>
              <a:noFill/>
            </p:spPr>
            <p:txBody>
              <a:bodyPr wrap="square" rtlCol="0">
                <a:spAutoFit/>
              </a:bodyPr>
              <a:lstStyle/>
              <a:p>
                <a:r>
                  <a:rPr lang="en-US" dirty="0"/>
                  <a:t>Figure </a:t>
                </a:r>
                <a:r>
                  <a:rPr lang="en-US" dirty="0" smtClean="0"/>
                  <a:t>5.  </a:t>
                </a:r>
                <a:r>
                  <a:rPr lang="en-US" dirty="0"/>
                  <a:t>Along-track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2</m:t>
                        </m:r>
                      </m:sub>
                    </m:sSub>
                  </m:oMath>
                </a14:m>
                <a:r>
                  <a:rPr lang="en-US" dirty="0"/>
                  <a:t> amplitudes for altimeter (ALTM), O200a without remote forcing, and S600b with remote forcing. We apply the correction factors of Buijsman et al. (2020) to along-track amplitudes for O200a and S600b to extract the equilibrated stationary internal tide.</a:t>
                </a:r>
              </a:p>
              <a:p>
                <a:r>
                  <a:rPr lang="en-US" dirty="0"/>
                  <a:t> </a:t>
                </a:r>
              </a:p>
              <a:p>
                <a:pPr marL="342900" indent="-342900">
                  <a:buFont typeface="Wingdings" panose="05000000000000000000" pitchFamily="2" charset="2"/>
                  <a:buChar char="q"/>
                </a:pPr>
                <a:r>
                  <a:rPr lang="en-US" dirty="0"/>
                  <a:t>S600b is more energetic compared to altimetry, while O200a under-predicts along-track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2</m:t>
                        </m:r>
                      </m:sub>
                    </m:sSub>
                  </m:oMath>
                </a14:m>
                <a:r>
                  <a:rPr lang="en-US" dirty="0"/>
                  <a:t> </a:t>
                </a:r>
                <a:r>
                  <a:rPr lang="en-US" dirty="0" smtClean="0"/>
                  <a:t>amplitudes (10% average reduction). </a:t>
                </a:r>
                <a:r>
                  <a:rPr lang="en-US" dirty="0"/>
                  <a:t>The average RMSAs for ALTM, O200a and S600b are reported in Table 3.</a:t>
                </a:r>
              </a:p>
              <a:p>
                <a:pPr marL="342900" indent="-342900">
                  <a:buFont typeface="Wingdings" panose="05000000000000000000" pitchFamily="2" charset="2"/>
                  <a:buChar char="q"/>
                </a:pPr>
                <a:endParaRPr lang="en-US" dirty="0"/>
              </a:p>
              <a:p>
                <a:r>
                  <a:rPr lang="en-US" dirty="0"/>
                  <a:t>                                                                                                            Table 3. Average RMSAs for ALTM, O200a and S600b 	 											   after the application of the correction factor.</a:t>
                </a:r>
              </a:p>
            </p:txBody>
          </p:sp>
        </mc:Choice>
        <mc:Fallback xmlns="">
          <p:sp>
            <p:nvSpPr>
              <p:cNvPr id="71" name="TextBox 70"/>
              <p:cNvSpPr txBox="1">
                <a:spLocks noRot="1" noChangeAspect="1" noMove="1" noResize="1" noEditPoints="1" noAdjustHandles="1" noChangeArrowheads="1" noChangeShapeType="1" noTextEdit="1"/>
              </p:cNvSpPr>
              <p:nvPr/>
            </p:nvSpPr>
            <p:spPr>
              <a:xfrm>
                <a:off x="27551520" y="10997012"/>
                <a:ext cx="12096742" cy="2905026"/>
              </a:xfrm>
              <a:prstGeom prst="rect">
                <a:avLst/>
              </a:prstGeom>
              <a:blipFill>
                <a:blip r:embed="rId17"/>
                <a:stretch>
                  <a:fillRect l="-554" t="-1048" r="-756" b="-2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73" name="Table 72"/>
              <p:cNvGraphicFramePr>
                <a:graphicFrameLocks noGrp="1"/>
              </p:cNvGraphicFramePr>
              <p:nvPr>
                <p:extLst>
                  <p:ext uri="{D42A27DB-BD31-4B8C-83A1-F6EECF244321}">
                    <p14:modId xmlns:p14="http://schemas.microsoft.com/office/powerpoint/2010/main" val="3895013482"/>
                  </p:ext>
                </p:extLst>
              </p:nvPr>
            </p:nvGraphicFramePr>
            <p:xfrm>
              <a:off x="33499438" y="21672175"/>
              <a:ext cx="6256892" cy="1906292"/>
            </p:xfrm>
            <a:graphic>
              <a:graphicData uri="http://schemas.openxmlformats.org/drawingml/2006/table">
                <a:tbl>
                  <a:tblPr firstRow="1" bandRow="1">
                    <a:tableStyleId>{5C22544A-7EE6-4342-B048-85BDC9FD1C3A}</a:tableStyleId>
                  </a:tblPr>
                  <a:tblGrid>
                    <a:gridCol w="2656639">
                      <a:extLst>
                        <a:ext uri="{9D8B030D-6E8A-4147-A177-3AD203B41FA5}">
                          <a16:colId xmlns:a16="http://schemas.microsoft.com/office/drawing/2014/main" val="843358918"/>
                        </a:ext>
                      </a:extLst>
                    </a:gridCol>
                    <a:gridCol w="1775581">
                      <a:extLst>
                        <a:ext uri="{9D8B030D-6E8A-4147-A177-3AD203B41FA5}">
                          <a16:colId xmlns:a16="http://schemas.microsoft.com/office/drawing/2014/main" val="3130901136"/>
                        </a:ext>
                      </a:extLst>
                    </a:gridCol>
                    <a:gridCol w="1824672">
                      <a:extLst>
                        <a:ext uri="{9D8B030D-6E8A-4147-A177-3AD203B41FA5}">
                          <a16:colId xmlns:a16="http://schemas.microsoft.com/office/drawing/2014/main" val="919178679"/>
                        </a:ext>
                      </a:extLst>
                    </a:gridCol>
                  </a:tblGrid>
                  <a:tr h="589736">
                    <a:tc>
                      <a:txBody>
                        <a:bodyPr/>
                        <a:lstStyle/>
                        <a:p>
                          <a:endParaRPr lang="en-US" sz="2000" dirty="0"/>
                        </a:p>
                      </a:txBody>
                      <a:tcPr/>
                    </a:tc>
                    <a:tc gridSpan="2">
                      <a:txBody>
                        <a:bodyPr/>
                        <a:lstStyle/>
                        <a:p>
                          <a14:m>
                            <m:oMath xmlns:m="http://schemas.openxmlformats.org/officeDocument/2006/math">
                              <m:r>
                                <a:rPr lang="en-US" sz="2000" i="1" smtClean="0">
                                  <a:latin typeface="Cambria Math" panose="02040503050406030204" pitchFamily="18" charset="0"/>
                                  <a:ea typeface="Cambria Math" panose="02040503050406030204" pitchFamily="18" charset="0"/>
                                </a:rPr>
                                <m:t>𝜸</m:t>
                              </m:r>
                            </m:oMath>
                          </a14:m>
                          <a:r>
                            <a:rPr lang="en-US" sz="2000" dirty="0"/>
                            <a:t> /</a:t>
                          </a:r>
                          <a14:m>
                            <m:oMath xmlns:m="http://schemas.openxmlformats.org/officeDocument/2006/math">
                              <m:sSub>
                                <m:sSubPr>
                                  <m:ctrlPr>
                                    <a:rPr lang="en-US" sz="2000" i="1" smtClean="0">
                                      <a:latin typeface="Cambria Math" panose="02040503050406030204" pitchFamily="18" charset="0"/>
                                    </a:rPr>
                                  </m:ctrlPr>
                                </m:sSubPr>
                                <m:e>
                                  <m:r>
                                    <a:rPr lang="en-US" sz="2000" b="1" i="1" smtClean="0">
                                      <a:latin typeface="Cambria Math" panose="02040503050406030204" pitchFamily="18" charset="0"/>
                                    </a:rPr>
                                    <m:t>𝒓</m:t>
                                  </m:r>
                                </m:e>
                                <m:sub>
                                  <m:r>
                                    <a:rPr lang="en-US" sz="2000" b="1" i="1" smtClean="0">
                                      <a:latin typeface="Cambria Math" panose="02040503050406030204" pitchFamily="18" charset="0"/>
                                    </a:rPr>
                                    <m:t>𝒔</m:t>
                                  </m:r>
                                </m:sub>
                              </m:sSub>
                            </m:oMath>
                          </a14:m>
                          <a:endParaRPr lang="en-US" sz="2000" dirty="0"/>
                        </a:p>
                      </a:txBody>
                      <a:tcPr/>
                    </a:tc>
                    <a:tc hMerge="1">
                      <a:txBody>
                        <a:bodyPr/>
                        <a:lstStyle/>
                        <a:p>
                          <a:endParaRPr lang="en-US" sz="2000" dirty="0"/>
                        </a:p>
                      </a:txBody>
                      <a:tcPr/>
                    </a:tc>
                    <a:extLst>
                      <a:ext uri="{0D108BD9-81ED-4DB2-BD59-A6C34878D82A}">
                        <a16:rowId xmlns:a16="http://schemas.microsoft.com/office/drawing/2014/main" val="889597831"/>
                      </a:ext>
                    </a:extLst>
                  </a:tr>
                  <a:tr h="438852">
                    <a:tc>
                      <a:txBody>
                        <a:bodyPr/>
                        <a:lstStyle/>
                        <a:p>
                          <a:r>
                            <a:rPr lang="en-US" sz="2000" dirty="0"/>
                            <a:t>Frequency band</a:t>
                          </a:r>
                        </a:p>
                      </a:txBody>
                      <a:tcPr/>
                    </a:tc>
                    <a:tc>
                      <a:txBody>
                        <a:bodyPr/>
                        <a:lstStyle/>
                        <a:p>
                          <a:r>
                            <a:rPr lang="en-US" sz="2000" dirty="0"/>
                            <a:t>Semi-diurnal</a:t>
                          </a:r>
                        </a:p>
                      </a:txBody>
                      <a:tcPr/>
                    </a:tc>
                    <a:tc>
                      <a:txBody>
                        <a:bodyPr/>
                        <a:lstStyle/>
                        <a:p>
                          <a:r>
                            <a:rPr lang="en-US" sz="2000" dirty="0"/>
                            <a:t>Super-tidal</a:t>
                          </a:r>
                        </a:p>
                      </a:txBody>
                      <a:tcPr/>
                    </a:tc>
                    <a:extLst>
                      <a:ext uri="{0D108BD9-81ED-4DB2-BD59-A6C34878D82A}">
                        <a16:rowId xmlns:a16="http://schemas.microsoft.com/office/drawing/2014/main" val="2153451752"/>
                      </a:ext>
                    </a:extLst>
                  </a:tr>
                  <a:tr h="438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O200a</a:t>
                          </a:r>
                        </a:p>
                      </a:txBody>
                      <a:tcPr/>
                    </a:tc>
                    <a:tc>
                      <a:txBody>
                        <a:bodyPr/>
                        <a:lstStyle/>
                        <a:p>
                          <a:r>
                            <a:rPr lang="en-US" sz="2000" dirty="0"/>
                            <a:t>0.4824/0.4760</a:t>
                          </a:r>
                        </a:p>
                      </a:txBody>
                      <a:tcPr/>
                    </a:tc>
                    <a:tc>
                      <a:txBody>
                        <a:bodyPr/>
                        <a:lstStyle/>
                        <a:p>
                          <a:r>
                            <a:rPr lang="en-US" sz="2000" dirty="0"/>
                            <a:t>0.0802/0.7439</a:t>
                          </a:r>
                        </a:p>
                      </a:txBody>
                      <a:tcPr/>
                    </a:tc>
                    <a:extLst>
                      <a:ext uri="{0D108BD9-81ED-4DB2-BD59-A6C34878D82A}">
                        <a16:rowId xmlns:a16="http://schemas.microsoft.com/office/drawing/2014/main" val="3513002453"/>
                      </a:ext>
                    </a:extLst>
                  </a:tr>
                  <a:tr h="438852">
                    <a:tc>
                      <a:txBody>
                        <a:bodyPr/>
                        <a:lstStyle/>
                        <a:p>
                          <a:r>
                            <a:rPr lang="en-US" sz="2000" dirty="0"/>
                            <a:t>S600b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0.5301/0.2638</a:t>
                          </a:r>
                        </a:p>
                      </a:txBody>
                      <a:tcPr/>
                    </a:tc>
                    <a:tc>
                      <a:txBody>
                        <a:bodyPr/>
                        <a:lstStyle/>
                        <a:p>
                          <a:r>
                            <a:rPr lang="en-US" sz="2000" dirty="0"/>
                            <a:t>0.1152/0.7722</a:t>
                          </a:r>
                        </a:p>
                      </a:txBody>
                      <a:tcPr/>
                    </a:tc>
                    <a:extLst>
                      <a:ext uri="{0D108BD9-81ED-4DB2-BD59-A6C34878D82A}">
                        <a16:rowId xmlns:a16="http://schemas.microsoft.com/office/drawing/2014/main" val="3710567482"/>
                      </a:ext>
                    </a:extLst>
                  </a:tr>
                </a:tbl>
              </a:graphicData>
            </a:graphic>
          </p:graphicFrame>
        </mc:Choice>
        <mc:Fallback xmlns="">
          <p:graphicFrame>
            <p:nvGraphicFramePr>
              <p:cNvPr id="73" name="Table 72"/>
              <p:cNvGraphicFramePr>
                <a:graphicFrameLocks noGrp="1"/>
              </p:cNvGraphicFramePr>
              <p:nvPr>
                <p:extLst>
                  <p:ext uri="{D42A27DB-BD31-4B8C-83A1-F6EECF244321}">
                    <p14:modId xmlns:p14="http://schemas.microsoft.com/office/powerpoint/2010/main" val="3895013482"/>
                  </p:ext>
                </p:extLst>
              </p:nvPr>
            </p:nvGraphicFramePr>
            <p:xfrm>
              <a:off x="33499438" y="21672175"/>
              <a:ext cx="6256892" cy="1906292"/>
            </p:xfrm>
            <a:graphic>
              <a:graphicData uri="http://schemas.openxmlformats.org/drawingml/2006/table">
                <a:tbl>
                  <a:tblPr firstRow="1" bandRow="1">
                    <a:tableStyleId>{5C22544A-7EE6-4342-B048-85BDC9FD1C3A}</a:tableStyleId>
                  </a:tblPr>
                  <a:tblGrid>
                    <a:gridCol w="2656639">
                      <a:extLst>
                        <a:ext uri="{9D8B030D-6E8A-4147-A177-3AD203B41FA5}">
                          <a16:colId xmlns:a16="http://schemas.microsoft.com/office/drawing/2014/main" val="843358918"/>
                        </a:ext>
                      </a:extLst>
                    </a:gridCol>
                    <a:gridCol w="1775581">
                      <a:extLst>
                        <a:ext uri="{9D8B030D-6E8A-4147-A177-3AD203B41FA5}">
                          <a16:colId xmlns:a16="http://schemas.microsoft.com/office/drawing/2014/main" val="3130901136"/>
                        </a:ext>
                      </a:extLst>
                    </a:gridCol>
                    <a:gridCol w="1824672">
                      <a:extLst>
                        <a:ext uri="{9D8B030D-6E8A-4147-A177-3AD203B41FA5}">
                          <a16:colId xmlns:a16="http://schemas.microsoft.com/office/drawing/2014/main" val="919178679"/>
                        </a:ext>
                      </a:extLst>
                    </a:gridCol>
                  </a:tblGrid>
                  <a:tr h="589736">
                    <a:tc>
                      <a:txBody>
                        <a:bodyPr/>
                        <a:lstStyle/>
                        <a:p>
                          <a:endParaRPr lang="en-US" sz="2000" dirty="0"/>
                        </a:p>
                      </a:txBody>
                      <a:tcPr/>
                    </a:tc>
                    <a:tc gridSpan="2">
                      <a:txBody>
                        <a:bodyPr/>
                        <a:lstStyle/>
                        <a:p>
                          <a:endParaRPr lang="en-US"/>
                        </a:p>
                      </a:txBody>
                      <a:tcPr>
                        <a:blipFill>
                          <a:blip r:embed="rId18"/>
                          <a:stretch>
                            <a:fillRect l="-73942" t="-5155" r="-677" b="-234021"/>
                          </a:stretch>
                        </a:blipFill>
                      </a:tcPr>
                    </a:tc>
                    <a:tc hMerge="1">
                      <a:txBody>
                        <a:bodyPr/>
                        <a:lstStyle/>
                        <a:p>
                          <a:endParaRPr lang="en-US" sz="2000" dirty="0"/>
                        </a:p>
                      </a:txBody>
                      <a:tcPr/>
                    </a:tc>
                    <a:extLst>
                      <a:ext uri="{0D108BD9-81ED-4DB2-BD59-A6C34878D82A}">
                        <a16:rowId xmlns:a16="http://schemas.microsoft.com/office/drawing/2014/main" val="889597831"/>
                      </a:ext>
                    </a:extLst>
                  </a:tr>
                  <a:tr h="438852">
                    <a:tc>
                      <a:txBody>
                        <a:bodyPr/>
                        <a:lstStyle/>
                        <a:p>
                          <a:r>
                            <a:rPr lang="en-US" sz="2000" dirty="0"/>
                            <a:t>Frequency band</a:t>
                          </a:r>
                        </a:p>
                      </a:txBody>
                      <a:tcPr/>
                    </a:tc>
                    <a:tc>
                      <a:txBody>
                        <a:bodyPr/>
                        <a:lstStyle/>
                        <a:p>
                          <a:r>
                            <a:rPr lang="en-US" sz="2000" dirty="0"/>
                            <a:t>Semi-diurnal</a:t>
                          </a:r>
                        </a:p>
                      </a:txBody>
                      <a:tcPr/>
                    </a:tc>
                    <a:tc>
                      <a:txBody>
                        <a:bodyPr/>
                        <a:lstStyle/>
                        <a:p>
                          <a:r>
                            <a:rPr lang="en-US" sz="2000" dirty="0"/>
                            <a:t>Super-tidal</a:t>
                          </a:r>
                        </a:p>
                      </a:txBody>
                      <a:tcPr/>
                    </a:tc>
                    <a:extLst>
                      <a:ext uri="{0D108BD9-81ED-4DB2-BD59-A6C34878D82A}">
                        <a16:rowId xmlns:a16="http://schemas.microsoft.com/office/drawing/2014/main" val="2153451752"/>
                      </a:ext>
                    </a:extLst>
                  </a:tr>
                  <a:tr h="4388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O200a</a:t>
                          </a:r>
                        </a:p>
                      </a:txBody>
                      <a:tcPr/>
                    </a:tc>
                    <a:tc>
                      <a:txBody>
                        <a:bodyPr/>
                        <a:lstStyle/>
                        <a:p>
                          <a:r>
                            <a:rPr lang="en-US" sz="2000" dirty="0"/>
                            <a:t>0.4824/0.4760</a:t>
                          </a:r>
                        </a:p>
                      </a:txBody>
                      <a:tcPr/>
                    </a:tc>
                    <a:tc>
                      <a:txBody>
                        <a:bodyPr/>
                        <a:lstStyle/>
                        <a:p>
                          <a:r>
                            <a:rPr lang="en-US" sz="2000" dirty="0"/>
                            <a:t>0.0802/0.7439</a:t>
                          </a:r>
                        </a:p>
                      </a:txBody>
                      <a:tcPr/>
                    </a:tc>
                    <a:extLst>
                      <a:ext uri="{0D108BD9-81ED-4DB2-BD59-A6C34878D82A}">
                        <a16:rowId xmlns:a16="http://schemas.microsoft.com/office/drawing/2014/main" val="3513002453"/>
                      </a:ext>
                    </a:extLst>
                  </a:tr>
                  <a:tr h="438852">
                    <a:tc>
                      <a:txBody>
                        <a:bodyPr/>
                        <a:lstStyle/>
                        <a:p>
                          <a:r>
                            <a:rPr lang="en-US" sz="2000" dirty="0"/>
                            <a:t>S600b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0.5301/0.2638</a:t>
                          </a:r>
                        </a:p>
                      </a:txBody>
                      <a:tcPr/>
                    </a:tc>
                    <a:tc>
                      <a:txBody>
                        <a:bodyPr/>
                        <a:lstStyle/>
                        <a:p>
                          <a:r>
                            <a:rPr lang="en-US" sz="2000" dirty="0"/>
                            <a:t>0.1152/0.7722</a:t>
                          </a:r>
                        </a:p>
                      </a:txBody>
                      <a:tcPr/>
                    </a:tc>
                    <a:extLst>
                      <a:ext uri="{0D108BD9-81ED-4DB2-BD59-A6C34878D82A}">
                        <a16:rowId xmlns:a16="http://schemas.microsoft.com/office/drawing/2014/main" val="3710567482"/>
                      </a:ext>
                    </a:extLst>
                  </a:tr>
                </a:tbl>
              </a:graphicData>
            </a:graphic>
          </p:graphicFrame>
        </mc:Fallback>
      </mc:AlternateContent>
      <p:sp>
        <p:nvSpPr>
          <p:cNvPr id="76" name="TextBox 75"/>
          <p:cNvSpPr txBox="1"/>
          <p:nvPr/>
        </p:nvSpPr>
        <p:spPr>
          <a:xfrm>
            <a:off x="27541056" y="21441947"/>
            <a:ext cx="5912719" cy="3416320"/>
          </a:xfrm>
          <a:prstGeom prst="rect">
            <a:avLst/>
          </a:prstGeom>
          <a:noFill/>
        </p:spPr>
        <p:txBody>
          <a:bodyPr wrap="square" rtlCol="0">
            <a:spAutoFit/>
          </a:bodyPr>
          <a:lstStyle/>
          <a:p>
            <a:pPr marL="342900" indent="-342900">
              <a:buFont typeface="Wingdings" panose="05000000000000000000" pitchFamily="2" charset="2"/>
              <a:buChar char="q"/>
            </a:pPr>
            <a:r>
              <a:rPr lang="en-US" sz="2400" dirty="0"/>
              <a:t>The variance captured by ROMS for the semi-diurnal band is higher than in the super-tidal band. </a:t>
            </a:r>
          </a:p>
          <a:p>
            <a:pPr marL="342900" indent="-342900">
              <a:buFont typeface="Wingdings" panose="05000000000000000000" pitchFamily="2" charset="2"/>
              <a:buChar char="q"/>
            </a:pPr>
            <a:r>
              <a:rPr lang="en-US" sz="2400" dirty="0"/>
              <a:t>We expect an increase in </a:t>
            </a:r>
            <a:r>
              <a:rPr lang="el-GR" sz="2400" dirty="0"/>
              <a:t>γ</a:t>
            </a:r>
            <a:r>
              <a:rPr lang="en-US" sz="2400" dirty="0"/>
              <a:t> for the super-tidal band when we nest down to finer resolutions. </a:t>
            </a:r>
          </a:p>
          <a:p>
            <a:pPr marL="342900" indent="-342900">
              <a:buFont typeface="Wingdings" panose="05000000000000000000" pitchFamily="2" charset="2"/>
              <a:buChar char="q"/>
            </a:pPr>
            <a:r>
              <a:rPr lang="el-GR" sz="2400" dirty="0"/>
              <a:t>γ</a:t>
            </a:r>
            <a:r>
              <a:rPr lang="en-US" sz="2400" dirty="0"/>
              <a:t> increases for the semi-diurnal and super-tidal bands when simulations are forced with remotely generated internal tides</a:t>
            </a:r>
            <a:endParaRPr lang="en-US" sz="2000" dirty="0"/>
          </a:p>
        </p:txBody>
      </p:sp>
      <mc:AlternateContent xmlns:mc="http://schemas.openxmlformats.org/markup-compatibility/2006" xmlns:a14="http://schemas.microsoft.com/office/drawing/2010/main">
        <mc:Choice Requires="a14">
          <p:sp>
            <p:nvSpPr>
              <p:cNvPr id="79" name="TextBox 78"/>
              <p:cNvSpPr txBox="1"/>
              <p:nvPr/>
            </p:nvSpPr>
            <p:spPr>
              <a:xfrm>
                <a:off x="27580004" y="19737275"/>
                <a:ext cx="12306883" cy="1341906"/>
              </a:xfrm>
              <a:prstGeom prst="rect">
                <a:avLst/>
              </a:prstGeom>
              <a:noFill/>
            </p:spPr>
            <p:txBody>
              <a:bodyPr wrap="square" rtlCol="0">
                <a:spAutoFit/>
              </a:bodyPr>
              <a:lstStyle/>
              <a:p>
                <a:r>
                  <a:rPr lang="en-US" sz="2030" dirty="0"/>
                  <a:t>Figure </a:t>
                </a:r>
                <a:r>
                  <a:rPr lang="en-US" sz="2030" dirty="0" smtClean="0"/>
                  <a:t>6. </a:t>
                </a:r>
                <a:r>
                  <a:rPr lang="en-US" sz="2030" dirty="0"/>
                  <a:t>Point-to-point ROMS (S600b) - moorings comparison (log-log scatter plots for the KE variance ) for the semi-diurnal and super-tidal band. u and v velocities are interpolated to mooring positions and depth. A and b represent the slope and intercept of the regression fit to the scatter plot respectively. </a:t>
                </a:r>
                <a:r>
                  <a:rPr lang="el-GR" sz="2030" dirty="0"/>
                  <a:t>γ</a:t>
                </a:r>
                <a:r>
                  <a:rPr lang="en-US" sz="2030" dirty="0"/>
                  <a:t> stands for the fraction of data variance captured by ROMS and </a:t>
                </a:r>
                <a14:m>
                  <m:oMath xmlns:m="http://schemas.openxmlformats.org/officeDocument/2006/math">
                    <m:sSub>
                      <m:sSubPr>
                        <m:ctrlPr>
                          <a:rPr lang="en-US" sz="2030" i="1">
                            <a:latin typeface="Cambria Math" panose="02040503050406030204" pitchFamily="18" charset="0"/>
                          </a:rPr>
                        </m:ctrlPr>
                      </m:sSubPr>
                      <m:e>
                        <m:r>
                          <a:rPr lang="en-US" sz="2030" i="1">
                            <a:latin typeface="Cambria Math" panose="02040503050406030204" pitchFamily="18" charset="0"/>
                          </a:rPr>
                          <m:t>𝑟</m:t>
                        </m:r>
                      </m:e>
                      <m:sub>
                        <m:r>
                          <a:rPr lang="en-US" sz="2030" i="1">
                            <a:latin typeface="Cambria Math" panose="02040503050406030204" pitchFamily="18" charset="0"/>
                          </a:rPr>
                          <m:t>𝑠</m:t>
                        </m:r>
                      </m:sub>
                    </m:sSub>
                  </m:oMath>
                </a14:m>
                <a:r>
                  <a:rPr lang="en-US" sz="2030" dirty="0"/>
                  <a:t> is the correlation coefficient.</a:t>
                </a:r>
                <a:endParaRPr lang="en-US" sz="2000" dirty="0"/>
              </a:p>
            </p:txBody>
          </p:sp>
        </mc:Choice>
        <mc:Fallback xmlns="">
          <p:sp>
            <p:nvSpPr>
              <p:cNvPr id="79" name="TextBox 78"/>
              <p:cNvSpPr txBox="1">
                <a:spLocks noRot="1" noChangeAspect="1" noMove="1" noResize="1" noEditPoints="1" noAdjustHandles="1" noChangeArrowheads="1" noChangeShapeType="1" noTextEdit="1"/>
              </p:cNvSpPr>
              <p:nvPr/>
            </p:nvSpPr>
            <p:spPr>
              <a:xfrm>
                <a:off x="27580004" y="19737275"/>
                <a:ext cx="12306883" cy="1341906"/>
              </a:xfrm>
              <a:prstGeom prst="rect">
                <a:avLst/>
              </a:prstGeom>
              <a:blipFill>
                <a:blip r:embed="rId19"/>
                <a:stretch>
                  <a:fillRect l="-495" t="-2273" b="-7273"/>
                </a:stretch>
              </a:blipFill>
            </p:spPr>
            <p:txBody>
              <a:bodyPr/>
              <a:lstStyle/>
              <a:p>
                <a:r>
                  <a:rPr lang="en-US">
                    <a:noFill/>
                  </a:rPr>
                  <a:t> </a:t>
                </a:r>
              </a:p>
            </p:txBody>
          </p:sp>
        </mc:Fallback>
      </mc:AlternateContent>
      <p:sp>
        <p:nvSpPr>
          <p:cNvPr id="80" name="TextBox 79"/>
          <p:cNvSpPr txBox="1"/>
          <p:nvPr/>
        </p:nvSpPr>
        <p:spPr>
          <a:xfrm>
            <a:off x="13941772" y="17859197"/>
            <a:ext cx="12849483" cy="1342419"/>
          </a:xfrm>
          <a:prstGeom prst="rect">
            <a:avLst/>
          </a:prstGeom>
          <a:noFill/>
        </p:spPr>
        <p:txBody>
          <a:bodyPr wrap="square" rtlCol="0">
            <a:spAutoFit/>
          </a:bodyPr>
          <a:lstStyle/>
          <a:p>
            <a:r>
              <a:rPr lang="en-US" dirty="0"/>
              <a:t>Figure 1. Depth-integrated  and time-mean semi-diurnal baroclinic fluxes. Left – HYCOM, middle – O200a (ROMS run without remote forcing) and right – S600b (ROMS run with remote forcing). In </a:t>
            </a:r>
            <a:r>
              <a:rPr lang="en-US" dirty="0" smtClean="0"/>
              <a:t>1a, </a:t>
            </a:r>
            <a:r>
              <a:rPr lang="en-US" dirty="0"/>
              <a:t>the black polygon (dashed) represents the extent of our regional domain and the solid (</a:t>
            </a:r>
            <a:r>
              <a:rPr lang="en-US" i="1" dirty="0"/>
              <a:t>dashed</a:t>
            </a:r>
            <a:r>
              <a:rPr lang="en-US" dirty="0"/>
              <a:t>) black (blue) arrows are the boundary-mean and annual-mean semi-diurnal band (</a:t>
            </a:r>
            <a:r>
              <a:rPr lang="en-US" i="1" dirty="0"/>
              <a:t>inertial band</a:t>
            </a:r>
            <a:r>
              <a:rPr lang="en-US" dirty="0"/>
              <a:t>) energy fluxes. Mooring positions are shown in </a:t>
            </a:r>
            <a:r>
              <a:rPr lang="en-US" dirty="0" smtClean="0"/>
              <a:t>1b </a:t>
            </a:r>
            <a:r>
              <a:rPr lang="en-US" dirty="0"/>
              <a:t>using purple circles.</a:t>
            </a:r>
            <a:endParaRPr lang="en-US" sz="2000" dirty="0"/>
          </a:p>
        </p:txBody>
      </p:sp>
      <p:sp>
        <p:nvSpPr>
          <p:cNvPr id="33" name="TextBox 32"/>
          <p:cNvSpPr txBox="1"/>
          <p:nvPr/>
        </p:nvSpPr>
        <p:spPr>
          <a:xfrm>
            <a:off x="30408294" y="7836419"/>
            <a:ext cx="1098401" cy="404854"/>
          </a:xfrm>
          <a:prstGeom prst="rect">
            <a:avLst/>
          </a:prstGeom>
          <a:solidFill>
            <a:schemeClr val="bg2"/>
          </a:solidFill>
        </p:spPr>
        <p:txBody>
          <a:bodyPr wrap="square" rtlCol="0">
            <a:spAutoFit/>
          </a:bodyPr>
          <a:lstStyle/>
          <a:p>
            <a:endParaRPr lang="en-US" dirty="0"/>
          </a:p>
        </p:txBody>
      </p:sp>
      <p:sp>
        <p:nvSpPr>
          <p:cNvPr id="81" name="TextBox 80"/>
          <p:cNvSpPr txBox="1"/>
          <p:nvPr/>
        </p:nvSpPr>
        <p:spPr>
          <a:xfrm>
            <a:off x="34313067" y="7824095"/>
            <a:ext cx="1098401" cy="404854"/>
          </a:xfrm>
          <a:prstGeom prst="rect">
            <a:avLst/>
          </a:prstGeom>
          <a:solidFill>
            <a:schemeClr val="bg2"/>
          </a:solidFill>
        </p:spPr>
        <p:txBody>
          <a:bodyPr wrap="square" rtlCol="0">
            <a:spAutoFit/>
          </a:bodyPr>
          <a:lstStyle/>
          <a:p>
            <a:endParaRPr lang="en-US" dirty="0"/>
          </a:p>
        </p:txBody>
      </p:sp>
      <p:sp>
        <p:nvSpPr>
          <p:cNvPr id="82" name="TextBox 81"/>
          <p:cNvSpPr txBox="1"/>
          <p:nvPr/>
        </p:nvSpPr>
        <p:spPr>
          <a:xfrm>
            <a:off x="38248543" y="7800029"/>
            <a:ext cx="1098401" cy="404854"/>
          </a:xfrm>
          <a:prstGeom prst="rect">
            <a:avLst/>
          </a:prstGeom>
          <a:solidFill>
            <a:schemeClr val="bg2"/>
          </a:solidFill>
        </p:spPr>
        <p:txBody>
          <a:bodyPr wrap="square" rtlCol="0">
            <a:spAutoFit/>
          </a:bodyPr>
          <a:lstStyle/>
          <a:p>
            <a:endParaRPr lang="en-US" dirty="0"/>
          </a:p>
        </p:txBody>
      </p:sp>
      <mc:AlternateContent xmlns:mc="http://schemas.openxmlformats.org/markup-compatibility/2006" xmlns:a14="http://schemas.microsoft.com/office/drawing/2010/main">
        <mc:Choice Requires="a14">
          <p:graphicFrame>
            <p:nvGraphicFramePr>
              <p:cNvPr id="83" name="Table 82"/>
              <p:cNvGraphicFramePr>
                <a:graphicFrameLocks noGrp="1"/>
              </p:cNvGraphicFramePr>
              <p:nvPr>
                <p:extLst>
                  <p:ext uri="{D42A27DB-BD31-4B8C-83A1-F6EECF244321}">
                    <p14:modId xmlns:p14="http://schemas.microsoft.com/office/powerpoint/2010/main" val="1497883415"/>
                  </p:ext>
                </p:extLst>
              </p:nvPr>
            </p:nvGraphicFramePr>
            <p:xfrm>
              <a:off x="580560" y="21670006"/>
              <a:ext cx="12286355" cy="3816922"/>
            </p:xfrm>
            <a:graphic>
              <a:graphicData uri="http://schemas.openxmlformats.org/drawingml/2006/table">
                <a:tbl>
                  <a:tblPr firstRow="1" bandRow="1">
                    <a:tableStyleId>{5C22544A-7EE6-4342-B048-85BDC9FD1C3A}</a:tableStyleId>
                  </a:tblPr>
                  <a:tblGrid>
                    <a:gridCol w="1052297">
                      <a:extLst>
                        <a:ext uri="{9D8B030D-6E8A-4147-A177-3AD203B41FA5}">
                          <a16:colId xmlns:a16="http://schemas.microsoft.com/office/drawing/2014/main" val="1390140059"/>
                        </a:ext>
                      </a:extLst>
                    </a:gridCol>
                    <a:gridCol w="2478605">
                      <a:extLst>
                        <a:ext uri="{9D8B030D-6E8A-4147-A177-3AD203B41FA5}">
                          <a16:colId xmlns:a16="http://schemas.microsoft.com/office/drawing/2014/main" val="4201147211"/>
                        </a:ext>
                      </a:extLst>
                    </a:gridCol>
                    <a:gridCol w="1668298">
                      <a:extLst>
                        <a:ext uri="{9D8B030D-6E8A-4147-A177-3AD203B41FA5}">
                          <a16:colId xmlns:a16="http://schemas.microsoft.com/office/drawing/2014/main" val="3062206324"/>
                        </a:ext>
                      </a:extLst>
                    </a:gridCol>
                    <a:gridCol w="1693978">
                      <a:extLst>
                        <a:ext uri="{9D8B030D-6E8A-4147-A177-3AD203B41FA5}">
                          <a16:colId xmlns:a16="http://schemas.microsoft.com/office/drawing/2014/main" val="60128470"/>
                        </a:ext>
                      </a:extLst>
                    </a:gridCol>
                    <a:gridCol w="1729887">
                      <a:extLst>
                        <a:ext uri="{9D8B030D-6E8A-4147-A177-3AD203B41FA5}">
                          <a16:colId xmlns:a16="http://schemas.microsoft.com/office/drawing/2014/main" val="2064662259"/>
                        </a:ext>
                      </a:extLst>
                    </a:gridCol>
                    <a:gridCol w="1729887">
                      <a:extLst>
                        <a:ext uri="{9D8B030D-6E8A-4147-A177-3AD203B41FA5}">
                          <a16:colId xmlns:a16="http://schemas.microsoft.com/office/drawing/2014/main" val="906345585"/>
                        </a:ext>
                      </a:extLst>
                    </a:gridCol>
                    <a:gridCol w="1933403">
                      <a:extLst>
                        <a:ext uri="{9D8B030D-6E8A-4147-A177-3AD203B41FA5}">
                          <a16:colId xmlns:a16="http://schemas.microsoft.com/office/drawing/2014/main" val="79974049"/>
                        </a:ext>
                      </a:extLst>
                    </a:gridCol>
                  </a:tblGrid>
                  <a:tr h="931486">
                    <a:tc>
                      <a:txBody>
                        <a:bodyPr/>
                        <a:lstStyle/>
                        <a:p>
                          <a:endParaRPr lang="en-US" sz="2000" dirty="0"/>
                        </a:p>
                        <a:p>
                          <a:endParaRPr lang="en-US" sz="2000" dirty="0"/>
                        </a:p>
                        <a:p>
                          <a:r>
                            <a:rPr lang="en-US" sz="2000" dirty="0"/>
                            <a:t>Run</a:t>
                          </a:r>
                        </a:p>
                      </a:txBody>
                      <a:tcPr/>
                    </a:tc>
                    <a:tc>
                      <a:txBody>
                        <a:bodyPr/>
                        <a:lstStyle/>
                        <a:p>
                          <a:pPr algn="l"/>
                          <a:endParaRPr lang="en-US" sz="2000" dirty="0"/>
                        </a:p>
                        <a:p>
                          <a:pPr algn="l"/>
                          <a:endParaRPr lang="en-US" sz="2000" dirty="0"/>
                        </a:p>
                        <a:p>
                          <a:pPr algn="l"/>
                          <a:r>
                            <a:rPr lang="en-US" sz="2000" dirty="0"/>
                            <a:t>OBC</a:t>
                          </a:r>
                        </a:p>
                      </a:txBody>
                      <a:tcPr/>
                    </a:tc>
                    <a:tc>
                      <a:txBody>
                        <a:bodyPr/>
                        <a:lstStyle/>
                        <a:p>
                          <a:pPr algn="ctr"/>
                          <a:endParaRPr lang="en-US" sz="2000" dirty="0"/>
                        </a:p>
                        <a:p>
                          <a:pPr algn="ctr"/>
                          <a:r>
                            <a:rPr lang="en-US" sz="2000" dirty="0"/>
                            <a:t>Sponge</a:t>
                          </a:r>
                          <a:r>
                            <a:rPr lang="en-US" sz="2000" baseline="0" dirty="0"/>
                            <a:t> Width </a:t>
                          </a:r>
                          <a:endParaRPr lang="en-US" sz="2000" dirty="0"/>
                        </a:p>
                      </a:txBody>
                      <a:tcPr/>
                    </a:tc>
                    <a:tc>
                      <a:txBody>
                        <a:bodyPr/>
                        <a:lstStyle/>
                        <a:p>
                          <a:pPr algn="ctr"/>
                          <a:endParaRPr lang="en-US" sz="2000" dirty="0"/>
                        </a:p>
                        <a:p>
                          <a:pPr algn="ctr"/>
                          <a:endParaRPr lang="en-US" sz="2000" dirty="0"/>
                        </a:p>
                        <a:p>
                          <a:pPr algn="ctr"/>
                          <a14:m>
                            <m:oMath xmlns:m="http://schemas.openxmlformats.org/officeDocument/2006/math">
                              <m:sSub>
                                <m:sSubPr>
                                  <m:ctrlPr>
                                    <a:rPr lang="en-US" sz="2000" i="1" smtClean="0">
                                      <a:latin typeface="Cambria Math" panose="02040503050406030204" pitchFamily="18" charset="0"/>
                                    </a:rPr>
                                  </m:ctrlPr>
                                </m:sSubPr>
                                <m:e>
                                  <m:r>
                                    <a:rPr lang="en-US" sz="2000" b="1" i="1" smtClean="0">
                                      <a:latin typeface="Cambria Math" panose="02040503050406030204" pitchFamily="18" charset="0"/>
                                    </a:rPr>
                                    <m:t>𝑨</m:t>
                                  </m:r>
                                </m:e>
                                <m:sub>
                                  <m:r>
                                    <a:rPr lang="en-US" sz="2000" b="1" i="1" smtClean="0">
                                      <a:latin typeface="Cambria Math" panose="02040503050406030204" pitchFamily="18" charset="0"/>
                                    </a:rPr>
                                    <m:t>𝒉</m:t>
                                  </m:r>
                                </m:sub>
                              </m:sSub>
                            </m:oMath>
                          </a14:m>
                          <a:r>
                            <a:rPr lang="en-US" sz="2000" dirty="0"/>
                            <a:t> (</a:t>
                          </a:r>
                          <a14:m>
                            <m:oMath xmlns:m="http://schemas.openxmlformats.org/officeDocument/2006/math">
                              <m:sSup>
                                <m:sSupPr>
                                  <m:ctrlPr>
                                    <a:rPr lang="en-US" sz="2000" i="1" dirty="0" smtClean="0">
                                      <a:latin typeface="Cambria Math" panose="02040503050406030204" pitchFamily="18" charset="0"/>
                                    </a:rPr>
                                  </m:ctrlPr>
                                </m:sSupPr>
                                <m:e>
                                  <m:r>
                                    <a:rPr lang="en-US" sz="2000" b="1" i="1" dirty="0" smtClean="0">
                                      <a:latin typeface="Cambria Math" panose="02040503050406030204" pitchFamily="18" charset="0"/>
                                    </a:rPr>
                                    <m:t>𝒎</m:t>
                                  </m:r>
                                </m:e>
                                <m:sup>
                                  <m:r>
                                    <a:rPr lang="en-US" sz="2000" b="1" i="1" dirty="0" smtClean="0">
                                      <a:latin typeface="Cambria Math" panose="02040503050406030204" pitchFamily="18" charset="0"/>
                                    </a:rPr>
                                    <m:t>𝟐</m:t>
                                  </m:r>
                                </m:sup>
                              </m:sSup>
                            </m:oMath>
                          </a14:m>
                          <a:r>
                            <a:rPr lang="en-US" sz="2000" dirty="0"/>
                            <a:t>/s)</a:t>
                          </a:r>
                        </a:p>
                      </a:txBody>
                      <a:tcPr/>
                    </a:tc>
                    <a:tc>
                      <a:txBody>
                        <a:bodyPr/>
                        <a:lstStyle/>
                        <a:p>
                          <a:pPr algn="ctr"/>
                          <a:endParaRPr lang="en-US" sz="2000" dirty="0"/>
                        </a:p>
                        <a:p>
                          <a:pPr algn="ctr"/>
                          <a:r>
                            <a:rPr lang="en-US" sz="2000" dirty="0"/>
                            <a:t> </a:t>
                          </a: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𝜏</m:t>
                                  </m:r>
                                </m:e>
                                <m:sub>
                                  <m:r>
                                    <a:rPr lang="en-US" sz="2000" b="0" i="1" smtClean="0">
                                      <a:latin typeface="Cambria Math" panose="02040503050406030204" pitchFamily="18" charset="0"/>
                                    </a:rPr>
                                    <m:t>𝑖𝑛</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𝜏</m:t>
                                  </m:r>
                                </m:e>
                                <m:sub>
                                  <m:r>
                                    <a:rPr lang="en-US" sz="2000" b="0" i="1" smtClean="0">
                                      <a:latin typeface="Cambria Math" panose="02040503050406030204" pitchFamily="18" charset="0"/>
                                    </a:rPr>
                                    <m:t>𝑜𝑢𝑡</m:t>
                                  </m:r>
                                </m:sub>
                              </m:sSub>
                            </m:oMath>
                          </a14:m>
                          <a:r>
                            <a:rPr lang="en-US" sz="2000" dirty="0"/>
                            <a:t> </a:t>
                          </a:r>
                        </a:p>
                        <a:p>
                          <a:pPr algn="ctr"/>
                          <a:r>
                            <a:rPr lang="en-US" sz="2000" baseline="0" dirty="0"/>
                            <a:t>(days)</a:t>
                          </a:r>
                          <a:endParaRPr lang="en-US" sz="2000" dirty="0"/>
                        </a:p>
                      </a:txBody>
                      <a:tcPr/>
                    </a:tc>
                    <a:tc>
                      <a:txBody>
                        <a:bodyPr/>
                        <a:lstStyle/>
                        <a:p>
                          <a:pPr algn="ctr"/>
                          <a:endParaRPr lang="en-US" sz="2000" dirty="0"/>
                        </a:p>
                        <a:p>
                          <a:pPr algn="ctr"/>
                          <a:r>
                            <a:rPr lang="en-US" sz="2000" dirty="0"/>
                            <a:t>Conversion</a:t>
                          </a:r>
                        </a:p>
                        <a:p>
                          <a:pPr algn="ctr"/>
                          <a:r>
                            <a:rPr lang="en-US" sz="2000" dirty="0"/>
                            <a:t>(GW)</a:t>
                          </a:r>
                        </a:p>
                      </a:txBody>
                      <a:tcPr/>
                    </a:tc>
                    <a:tc>
                      <a:txBody>
                        <a:bodyPr/>
                        <a:lstStyle/>
                        <a:p>
                          <a:pPr algn="ctr"/>
                          <a:endParaRPr lang="en-US" sz="2000" dirty="0"/>
                        </a:p>
                        <a:p>
                          <a:pPr algn="ctr"/>
                          <a:r>
                            <a:rPr lang="en-US" sz="2000" dirty="0" err="1"/>
                            <a:t>Baroclinic</a:t>
                          </a:r>
                          <a:r>
                            <a:rPr lang="en-US" sz="2000" dirty="0"/>
                            <a:t> KE</a:t>
                          </a:r>
                        </a:p>
                        <a:p>
                          <a:pPr algn="ct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𝑱</m:t>
                                </m:r>
                                <m:r>
                                  <a:rPr lang="en-US" sz="2000" b="1" i="1" smtClean="0">
                                    <a:latin typeface="Cambria Math" panose="02040503050406030204" pitchFamily="18" charset="0"/>
                                  </a:rPr>
                                  <m:t>/</m:t>
                                </m:r>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𝒎</m:t>
                                    </m:r>
                                  </m:e>
                                  <m:sup>
                                    <m:r>
                                      <a:rPr lang="en-US" sz="2000" b="1" i="1" smtClean="0">
                                        <a:latin typeface="Cambria Math" panose="02040503050406030204" pitchFamily="18" charset="0"/>
                                      </a:rPr>
                                      <m:t>𝟐</m:t>
                                    </m:r>
                                  </m:sup>
                                </m:sSup>
                              </m:oMath>
                            </m:oMathPara>
                          </a14:m>
                          <a:endParaRPr lang="en-US" sz="2000" dirty="0"/>
                        </a:p>
                      </a:txBody>
                      <a:tcPr/>
                    </a:tc>
                    <a:extLst>
                      <a:ext uri="{0D108BD9-81ED-4DB2-BD59-A6C34878D82A}">
                        <a16:rowId xmlns:a16="http://schemas.microsoft.com/office/drawing/2014/main" val="162561559"/>
                      </a:ext>
                    </a:extLst>
                  </a:tr>
                  <a:tr h="644780">
                    <a:tc>
                      <a:txBody>
                        <a:bodyPr/>
                        <a:lstStyle/>
                        <a:p>
                          <a:r>
                            <a:rPr lang="en-US" sz="2000" dirty="0"/>
                            <a:t>O200a</a:t>
                          </a:r>
                        </a:p>
                      </a:txBody>
                      <a:tcPr/>
                    </a:tc>
                    <a:tc>
                      <a:txBody>
                        <a:bodyPr/>
                        <a:lstStyle/>
                        <a:p>
                          <a:r>
                            <a:rPr lang="en-US" sz="2000" dirty="0" err="1"/>
                            <a:t>Barotropic</a:t>
                          </a:r>
                          <a:r>
                            <a:rPr lang="en-US" sz="2000" dirty="0"/>
                            <a:t> </a:t>
                          </a:r>
                          <a:r>
                            <a:rPr lang="en-US" sz="2000" baseline="0" dirty="0"/>
                            <a:t> -Fla</a:t>
                          </a:r>
                        </a:p>
                        <a:p>
                          <a:r>
                            <a:rPr lang="en-US" sz="2000" dirty="0" err="1"/>
                            <a:t>Baroclinic</a:t>
                          </a:r>
                          <a:r>
                            <a:rPr lang="en-US" sz="2000" dirty="0"/>
                            <a:t> - </a:t>
                          </a:r>
                          <a:r>
                            <a:rPr lang="en-US" sz="2000" dirty="0" err="1"/>
                            <a:t>Orl</a:t>
                          </a:r>
                          <a:endParaRPr lang="en-US" sz="2000" dirty="0"/>
                        </a:p>
                      </a:txBody>
                      <a:tcPr/>
                    </a:tc>
                    <a:tc>
                      <a:txBody>
                        <a:bodyPr/>
                        <a:lstStyle/>
                        <a:p>
                          <a:pPr algn="ctr"/>
                          <a:r>
                            <a:rPr lang="en-US" sz="2000" dirty="0"/>
                            <a:t>1/12</a:t>
                          </a:r>
                        </a:p>
                      </a:txBody>
                      <a:tcPr/>
                    </a:tc>
                    <a:tc>
                      <a:txBody>
                        <a:bodyPr/>
                        <a:lstStyle/>
                        <a:p>
                          <a:pPr algn="ctr"/>
                          <a:r>
                            <a:rPr lang="en-US" sz="2000" dirty="0"/>
                            <a:t>200</a:t>
                          </a:r>
                        </a:p>
                      </a:txBody>
                      <a:tcPr/>
                    </a:tc>
                    <a:tc>
                      <a:txBody>
                        <a:bodyPr/>
                        <a:lstStyle/>
                        <a:p>
                          <a:r>
                            <a:rPr lang="en-US" sz="2000" dirty="0"/>
                            <a:t>3/30</a:t>
                          </a:r>
                        </a:p>
                      </a:txBody>
                      <a:tcPr/>
                    </a:tc>
                    <a:tc>
                      <a:txBody>
                        <a:bodyPr/>
                        <a:lstStyle/>
                        <a:p>
                          <a:r>
                            <a:rPr lang="en-US" sz="2000" dirty="0"/>
                            <a:t>2.06</a:t>
                          </a:r>
                        </a:p>
                      </a:txBody>
                      <a:tcPr/>
                    </a:tc>
                    <a:tc>
                      <a:txBody>
                        <a:bodyPr/>
                        <a:lstStyle/>
                        <a:p>
                          <a:r>
                            <a:rPr lang="en-US" sz="2000" dirty="0"/>
                            <a:t>234</a:t>
                          </a:r>
                        </a:p>
                      </a:txBody>
                      <a:tcPr/>
                    </a:tc>
                    <a:extLst>
                      <a:ext uri="{0D108BD9-81ED-4DB2-BD59-A6C34878D82A}">
                        <a16:rowId xmlns:a16="http://schemas.microsoft.com/office/drawing/2014/main" val="2004560377"/>
                      </a:ext>
                    </a:extLst>
                  </a:tr>
                  <a:tr h="644780">
                    <a:tc>
                      <a:txBody>
                        <a:bodyPr/>
                        <a:lstStyle/>
                        <a:p>
                          <a:r>
                            <a:rPr lang="en-US" sz="2000" dirty="0"/>
                            <a:t>O600d</a:t>
                          </a:r>
                        </a:p>
                      </a:txBody>
                      <a:tcPr/>
                    </a:tc>
                    <a:tc>
                      <a:txBody>
                        <a:bodyPr/>
                        <a:lstStyle/>
                        <a:p>
                          <a:r>
                            <a:rPr lang="en-US" sz="2000" dirty="0" err="1"/>
                            <a:t>Barotropic</a:t>
                          </a:r>
                          <a:r>
                            <a:rPr lang="en-US" sz="2000" dirty="0"/>
                            <a:t> </a:t>
                          </a:r>
                          <a:r>
                            <a:rPr lang="en-US" sz="2000" baseline="0" dirty="0"/>
                            <a:t> -Fla</a:t>
                          </a:r>
                        </a:p>
                        <a:p>
                          <a:r>
                            <a:rPr lang="en-US" sz="2000" dirty="0" err="1"/>
                            <a:t>Baroclinic</a:t>
                          </a:r>
                          <a:r>
                            <a:rPr lang="en-US" sz="2000" dirty="0"/>
                            <a:t> - </a:t>
                          </a:r>
                          <a:r>
                            <a:rPr lang="en-US" sz="2000" dirty="0" err="1"/>
                            <a:t>Orl</a:t>
                          </a:r>
                          <a:endParaRPr lang="en-US" sz="2000" dirty="0"/>
                        </a:p>
                      </a:txBody>
                      <a:tcPr/>
                    </a:tc>
                    <a:tc>
                      <a:txBody>
                        <a:bodyPr/>
                        <a:lstStyle/>
                        <a:p>
                          <a:pPr algn="ctr"/>
                          <a:r>
                            <a:rPr lang="en-US" sz="2000" dirty="0"/>
                            <a:t>1/30</a:t>
                          </a:r>
                        </a:p>
                      </a:txBody>
                      <a:tcPr/>
                    </a:tc>
                    <a:tc>
                      <a:txBody>
                        <a:bodyPr/>
                        <a:lstStyle/>
                        <a:p>
                          <a:pPr algn="ctr"/>
                          <a:r>
                            <a:rPr lang="en-US" sz="2000" dirty="0"/>
                            <a:t>600</a:t>
                          </a:r>
                        </a:p>
                      </a:txBody>
                      <a:tcPr/>
                    </a:tc>
                    <a:tc>
                      <a:txBody>
                        <a:bodyPr/>
                        <a:lstStyle/>
                        <a:p>
                          <a:r>
                            <a:rPr lang="en-US" sz="2000" dirty="0"/>
                            <a:t>0.005/30</a:t>
                          </a:r>
                        </a:p>
                      </a:txBody>
                      <a:tcPr/>
                    </a:tc>
                    <a:tc>
                      <a:txBody>
                        <a:bodyPr/>
                        <a:lstStyle/>
                        <a:p>
                          <a:r>
                            <a:rPr lang="en-US" sz="2000" dirty="0"/>
                            <a:t>1.94</a:t>
                          </a:r>
                        </a:p>
                      </a:txBody>
                      <a:tcPr/>
                    </a:tc>
                    <a:tc>
                      <a:txBody>
                        <a:bodyPr/>
                        <a:lstStyle/>
                        <a:p>
                          <a:r>
                            <a:rPr lang="en-US" sz="2000" dirty="0"/>
                            <a:t>431</a:t>
                          </a:r>
                        </a:p>
                      </a:txBody>
                      <a:tcPr/>
                    </a:tc>
                    <a:extLst>
                      <a:ext uri="{0D108BD9-81ED-4DB2-BD59-A6C34878D82A}">
                        <a16:rowId xmlns:a16="http://schemas.microsoft.com/office/drawing/2014/main" val="2476723735"/>
                      </a:ext>
                    </a:extLst>
                  </a:tr>
                  <a:tr h="644780">
                    <a:tc>
                      <a:txBody>
                        <a:bodyPr/>
                        <a:lstStyle/>
                        <a:p>
                          <a:r>
                            <a:rPr lang="en-US" sz="2000" dirty="0"/>
                            <a:t>S600a</a:t>
                          </a:r>
                        </a:p>
                      </a:txBody>
                      <a:tcPr/>
                    </a:tc>
                    <a:tc>
                      <a:txBody>
                        <a:bodyPr/>
                        <a:lstStyle/>
                        <a:p>
                          <a:r>
                            <a:rPr lang="en-US" sz="2000" dirty="0" err="1"/>
                            <a:t>Barotropic</a:t>
                          </a:r>
                          <a:r>
                            <a:rPr lang="en-US" sz="2000" dirty="0"/>
                            <a:t>, </a:t>
                          </a:r>
                          <a:r>
                            <a:rPr lang="en-US" sz="2000" dirty="0" err="1"/>
                            <a:t>Baroclinic</a:t>
                          </a:r>
                          <a:endParaRPr lang="en-US" sz="2000" dirty="0"/>
                        </a:p>
                        <a:p>
                          <a:r>
                            <a:rPr lang="en-US" sz="2000" dirty="0"/>
                            <a:t> - fixed</a:t>
                          </a:r>
                        </a:p>
                      </a:txBody>
                      <a:tcPr/>
                    </a:tc>
                    <a:tc>
                      <a:txBody>
                        <a:bodyPr/>
                        <a:lstStyle/>
                        <a:p>
                          <a:pPr algn="ctr"/>
                          <a:r>
                            <a:rPr lang="en-US" sz="2000" dirty="0"/>
                            <a:t>1/30</a:t>
                          </a:r>
                        </a:p>
                      </a:txBody>
                      <a:tcPr/>
                    </a:tc>
                    <a:tc>
                      <a:txBody>
                        <a:bodyPr/>
                        <a:lstStyle/>
                        <a:p>
                          <a:pPr algn="ctr"/>
                          <a:r>
                            <a:rPr lang="en-US" sz="2000" dirty="0"/>
                            <a:t>600</a:t>
                          </a:r>
                        </a:p>
                      </a:txBody>
                      <a:tcPr/>
                    </a:tc>
                    <a:tc>
                      <a:txBody>
                        <a:bodyPr/>
                        <a:lstStyle/>
                        <a:p>
                          <a:r>
                            <a:rPr lang="en-US" sz="2000" dirty="0"/>
                            <a:t>N/A</a:t>
                          </a:r>
                        </a:p>
                      </a:txBody>
                      <a:tcPr/>
                    </a:tc>
                    <a:tc>
                      <a:txBody>
                        <a:bodyPr/>
                        <a:lstStyle/>
                        <a:p>
                          <a:r>
                            <a:rPr lang="en-US" sz="2000" dirty="0"/>
                            <a:t>1.50</a:t>
                          </a:r>
                        </a:p>
                      </a:txBody>
                      <a:tcPr/>
                    </a:tc>
                    <a:tc>
                      <a:txBody>
                        <a:bodyPr/>
                        <a:lstStyle/>
                        <a:p>
                          <a:r>
                            <a:rPr lang="en-US" sz="2000" dirty="0"/>
                            <a:t>377</a:t>
                          </a:r>
                        </a:p>
                      </a:txBody>
                      <a:tcPr/>
                    </a:tc>
                    <a:extLst>
                      <a:ext uri="{0D108BD9-81ED-4DB2-BD59-A6C34878D82A}">
                        <a16:rowId xmlns:a16="http://schemas.microsoft.com/office/drawing/2014/main" val="2949701851"/>
                      </a:ext>
                    </a:extLst>
                  </a:tr>
                  <a:tr h="644780">
                    <a:tc>
                      <a:txBody>
                        <a:bodyPr/>
                        <a:lstStyle/>
                        <a:p>
                          <a:r>
                            <a:rPr lang="en-US" sz="2000" dirty="0"/>
                            <a:t>S600b</a:t>
                          </a:r>
                        </a:p>
                      </a:txBody>
                      <a:tcPr/>
                    </a:tc>
                    <a:tc>
                      <a:txBody>
                        <a:bodyPr/>
                        <a:lstStyle/>
                        <a:p>
                          <a:r>
                            <a:rPr lang="en-US" sz="2000" dirty="0" err="1"/>
                            <a:t>Barotropic</a:t>
                          </a:r>
                          <a:r>
                            <a:rPr lang="en-US" sz="2000" dirty="0"/>
                            <a:t> </a:t>
                          </a:r>
                          <a:r>
                            <a:rPr lang="en-US" sz="2000" baseline="0" dirty="0"/>
                            <a:t> -Fla</a:t>
                          </a:r>
                        </a:p>
                        <a:p>
                          <a:r>
                            <a:rPr lang="en-US" sz="2000" dirty="0" err="1"/>
                            <a:t>Baroclinic</a:t>
                          </a:r>
                          <a:r>
                            <a:rPr lang="en-US" sz="2000" dirty="0"/>
                            <a:t> - fixed</a:t>
                          </a:r>
                        </a:p>
                      </a:txBody>
                      <a:tcPr/>
                    </a:tc>
                    <a:tc>
                      <a:txBody>
                        <a:bodyPr/>
                        <a:lstStyle/>
                        <a:p>
                          <a:pPr algn="ctr"/>
                          <a:r>
                            <a:rPr lang="en-US" sz="2000" dirty="0"/>
                            <a:t>1/30</a:t>
                          </a:r>
                        </a:p>
                      </a:txBody>
                      <a:tcPr/>
                    </a:tc>
                    <a:tc>
                      <a:txBody>
                        <a:bodyPr/>
                        <a:lstStyle/>
                        <a:p>
                          <a:pPr algn="ctr"/>
                          <a:r>
                            <a:rPr lang="en-US" sz="2000" dirty="0"/>
                            <a:t>600</a:t>
                          </a:r>
                        </a:p>
                      </a:txBody>
                      <a:tcPr/>
                    </a:tc>
                    <a:tc>
                      <a:txBody>
                        <a:bodyPr/>
                        <a:lstStyle/>
                        <a:p>
                          <a:r>
                            <a:rPr lang="en-US" sz="2000" dirty="0"/>
                            <a:t>N/A</a:t>
                          </a:r>
                        </a:p>
                      </a:txBody>
                      <a:tcPr/>
                    </a:tc>
                    <a:tc>
                      <a:txBody>
                        <a:bodyPr/>
                        <a:lstStyle/>
                        <a:p>
                          <a:r>
                            <a:rPr lang="en-US" sz="2000" dirty="0"/>
                            <a:t>1.98</a:t>
                          </a:r>
                        </a:p>
                      </a:txBody>
                      <a:tcPr/>
                    </a:tc>
                    <a:tc>
                      <a:txBody>
                        <a:bodyPr/>
                        <a:lstStyle/>
                        <a:p>
                          <a:r>
                            <a:rPr lang="en-US" sz="2000" dirty="0"/>
                            <a:t>425</a:t>
                          </a:r>
                        </a:p>
                      </a:txBody>
                      <a:tcPr/>
                    </a:tc>
                    <a:extLst>
                      <a:ext uri="{0D108BD9-81ED-4DB2-BD59-A6C34878D82A}">
                        <a16:rowId xmlns:a16="http://schemas.microsoft.com/office/drawing/2014/main" val="4079289423"/>
                      </a:ext>
                    </a:extLst>
                  </a:tr>
                </a:tbl>
              </a:graphicData>
            </a:graphic>
          </p:graphicFrame>
        </mc:Choice>
        <mc:Fallback xmlns="">
          <p:graphicFrame>
            <p:nvGraphicFramePr>
              <p:cNvPr id="83" name="Table 82"/>
              <p:cNvGraphicFramePr>
                <a:graphicFrameLocks noGrp="1"/>
              </p:cNvGraphicFramePr>
              <p:nvPr>
                <p:extLst>
                  <p:ext uri="{D42A27DB-BD31-4B8C-83A1-F6EECF244321}">
                    <p14:modId xmlns:p14="http://schemas.microsoft.com/office/powerpoint/2010/main" val="1497883415"/>
                  </p:ext>
                </p:extLst>
              </p:nvPr>
            </p:nvGraphicFramePr>
            <p:xfrm>
              <a:off x="580560" y="21670006"/>
              <a:ext cx="12286355" cy="3816922"/>
            </p:xfrm>
            <a:graphic>
              <a:graphicData uri="http://schemas.openxmlformats.org/drawingml/2006/table">
                <a:tbl>
                  <a:tblPr firstRow="1" bandRow="1">
                    <a:tableStyleId>{5C22544A-7EE6-4342-B048-85BDC9FD1C3A}</a:tableStyleId>
                  </a:tblPr>
                  <a:tblGrid>
                    <a:gridCol w="1052297">
                      <a:extLst>
                        <a:ext uri="{9D8B030D-6E8A-4147-A177-3AD203B41FA5}">
                          <a16:colId xmlns:a16="http://schemas.microsoft.com/office/drawing/2014/main" val="1390140059"/>
                        </a:ext>
                      </a:extLst>
                    </a:gridCol>
                    <a:gridCol w="2478605">
                      <a:extLst>
                        <a:ext uri="{9D8B030D-6E8A-4147-A177-3AD203B41FA5}">
                          <a16:colId xmlns:a16="http://schemas.microsoft.com/office/drawing/2014/main" val="4201147211"/>
                        </a:ext>
                      </a:extLst>
                    </a:gridCol>
                    <a:gridCol w="1668298">
                      <a:extLst>
                        <a:ext uri="{9D8B030D-6E8A-4147-A177-3AD203B41FA5}">
                          <a16:colId xmlns:a16="http://schemas.microsoft.com/office/drawing/2014/main" val="3062206324"/>
                        </a:ext>
                      </a:extLst>
                    </a:gridCol>
                    <a:gridCol w="1693978">
                      <a:extLst>
                        <a:ext uri="{9D8B030D-6E8A-4147-A177-3AD203B41FA5}">
                          <a16:colId xmlns:a16="http://schemas.microsoft.com/office/drawing/2014/main" val="60128470"/>
                        </a:ext>
                      </a:extLst>
                    </a:gridCol>
                    <a:gridCol w="1729887">
                      <a:extLst>
                        <a:ext uri="{9D8B030D-6E8A-4147-A177-3AD203B41FA5}">
                          <a16:colId xmlns:a16="http://schemas.microsoft.com/office/drawing/2014/main" val="2064662259"/>
                        </a:ext>
                      </a:extLst>
                    </a:gridCol>
                    <a:gridCol w="1729887">
                      <a:extLst>
                        <a:ext uri="{9D8B030D-6E8A-4147-A177-3AD203B41FA5}">
                          <a16:colId xmlns:a16="http://schemas.microsoft.com/office/drawing/2014/main" val="906345585"/>
                        </a:ext>
                      </a:extLst>
                    </a:gridCol>
                    <a:gridCol w="1933403">
                      <a:extLst>
                        <a:ext uri="{9D8B030D-6E8A-4147-A177-3AD203B41FA5}">
                          <a16:colId xmlns:a16="http://schemas.microsoft.com/office/drawing/2014/main" val="79974049"/>
                        </a:ext>
                      </a:extLst>
                    </a:gridCol>
                  </a:tblGrid>
                  <a:tr h="1012762">
                    <a:tc>
                      <a:txBody>
                        <a:bodyPr/>
                        <a:lstStyle/>
                        <a:p>
                          <a:endParaRPr lang="en-US" sz="2000" dirty="0" smtClean="0"/>
                        </a:p>
                        <a:p>
                          <a:endParaRPr lang="en-US" sz="2000" dirty="0" smtClean="0"/>
                        </a:p>
                        <a:p>
                          <a:r>
                            <a:rPr lang="en-US" sz="2000" dirty="0" smtClean="0"/>
                            <a:t>Run</a:t>
                          </a:r>
                          <a:endParaRPr lang="en-US" sz="2000" dirty="0"/>
                        </a:p>
                      </a:txBody>
                      <a:tcPr/>
                    </a:tc>
                    <a:tc>
                      <a:txBody>
                        <a:bodyPr/>
                        <a:lstStyle/>
                        <a:p>
                          <a:pPr algn="l"/>
                          <a:endParaRPr lang="en-US" sz="2000" dirty="0" smtClean="0"/>
                        </a:p>
                        <a:p>
                          <a:pPr algn="l"/>
                          <a:endParaRPr lang="en-US" sz="2000" dirty="0" smtClean="0"/>
                        </a:p>
                        <a:p>
                          <a:pPr algn="l"/>
                          <a:r>
                            <a:rPr lang="en-US" sz="2000" dirty="0" smtClean="0"/>
                            <a:t>OBC</a:t>
                          </a:r>
                          <a:endParaRPr lang="en-US" sz="2000" dirty="0"/>
                        </a:p>
                      </a:txBody>
                      <a:tcPr/>
                    </a:tc>
                    <a:tc>
                      <a:txBody>
                        <a:bodyPr/>
                        <a:lstStyle/>
                        <a:p>
                          <a:pPr algn="ctr"/>
                          <a:endParaRPr lang="en-US" sz="2000" dirty="0" smtClean="0"/>
                        </a:p>
                        <a:p>
                          <a:pPr algn="ctr"/>
                          <a:r>
                            <a:rPr lang="en-US" sz="2000" dirty="0" smtClean="0"/>
                            <a:t>Sponge</a:t>
                          </a:r>
                          <a:r>
                            <a:rPr lang="en-US" sz="2000" baseline="0" dirty="0" smtClean="0"/>
                            <a:t> Width </a:t>
                          </a:r>
                          <a:endParaRPr lang="en-US" sz="2000" dirty="0"/>
                        </a:p>
                      </a:txBody>
                      <a:tcPr/>
                    </a:tc>
                    <a:tc>
                      <a:txBody>
                        <a:bodyPr/>
                        <a:lstStyle/>
                        <a:p>
                          <a:endParaRPr lang="en-US"/>
                        </a:p>
                      </a:txBody>
                      <a:tcPr>
                        <a:blipFill>
                          <a:blip r:embed="rId22"/>
                          <a:stretch>
                            <a:fillRect l="-307194" t="-602" r="-319784" b="-288554"/>
                          </a:stretch>
                        </a:blipFill>
                      </a:tcPr>
                    </a:tc>
                    <a:tc>
                      <a:txBody>
                        <a:bodyPr/>
                        <a:lstStyle/>
                        <a:p>
                          <a:endParaRPr lang="en-US"/>
                        </a:p>
                      </a:txBody>
                      <a:tcPr>
                        <a:blipFill>
                          <a:blip r:embed="rId22"/>
                          <a:stretch>
                            <a:fillRect l="-398592" t="-602" r="-213028" b="-288554"/>
                          </a:stretch>
                        </a:blipFill>
                      </a:tcPr>
                    </a:tc>
                    <a:tc>
                      <a:txBody>
                        <a:bodyPr/>
                        <a:lstStyle/>
                        <a:p>
                          <a:pPr algn="ctr"/>
                          <a:endParaRPr lang="en-US" sz="2000" dirty="0" smtClean="0"/>
                        </a:p>
                        <a:p>
                          <a:pPr algn="ctr"/>
                          <a:r>
                            <a:rPr lang="en-US" sz="2000" dirty="0" smtClean="0"/>
                            <a:t>Conversion</a:t>
                          </a:r>
                        </a:p>
                        <a:p>
                          <a:pPr algn="ctr"/>
                          <a:r>
                            <a:rPr lang="en-US" sz="2000" dirty="0" smtClean="0"/>
                            <a:t>(GW)</a:t>
                          </a:r>
                          <a:endParaRPr lang="en-US" sz="2000" dirty="0"/>
                        </a:p>
                      </a:txBody>
                      <a:tcPr/>
                    </a:tc>
                    <a:tc>
                      <a:txBody>
                        <a:bodyPr/>
                        <a:lstStyle/>
                        <a:p>
                          <a:endParaRPr lang="en-US"/>
                        </a:p>
                      </a:txBody>
                      <a:tcPr>
                        <a:blipFill>
                          <a:blip r:embed="rId22"/>
                          <a:stretch>
                            <a:fillRect l="-536278" t="-602" r="-1262" b="-288554"/>
                          </a:stretch>
                        </a:blipFill>
                      </a:tcPr>
                    </a:tc>
                    <a:extLst>
                      <a:ext uri="{0D108BD9-81ED-4DB2-BD59-A6C34878D82A}">
                        <a16:rowId xmlns:a16="http://schemas.microsoft.com/office/drawing/2014/main" val="162561559"/>
                      </a:ext>
                    </a:extLst>
                  </a:tr>
                  <a:tr h="701040">
                    <a:tc>
                      <a:txBody>
                        <a:bodyPr/>
                        <a:lstStyle/>
                        <a:p>
                          <a:r>
                            <a:rPr lang="en-US" sz="2000" dirty="0" smtClean="0"/>
                            <a:t>O200a</a:t>
                          </a:r>
                          <a:endParaRPr lang="en-US" sz="2000" dirty="0"/>
                        </a:p>
                      </a:txBody>
                      <a:tcPr/>
                    </a:tc>
                    <a:tc>
                      <a:txBody>
                        <a:bodyPr/>
                        <a:lstStyle/>
                        <a:p>
                          <a:r>
                            <a:rPr lang="en-US" sz="2000" dirty="0" err="1" smtClean="0"/>
                            <a:t>Barotropic</a:t>
                          </a:r>
                          <a:r>
                            <a:rPr lang="en-US" sz="2000" dirty="0" smtClean="0"/>
                            <a:t> </a:t>
                          </a:r>
                          <a:r>
                            <a:rPr lang="en-US" sz="2000" baseline="0" dirty="0" smtClean="0"/>
                            <a:t> -</a:t>
                          </a:r>
                          <a:r>
                            <a:rPr lang="en-US" sz="2000" baseline="0" dirty="0" smtClean="0"/>
                            <a:t>Fla</a:t>
                          </a:r>
                          <a:endParaRPr lang="en-US" sz="2000" baseline="0" dirty="0" smtClean="0"/>
                        </a:p>
                        <a:p>
                          <a:r>
                            <a:rPr lang="en-US" sz="2000" dirty="0" err="1" smtClean="0"/>
                            <a:t>Baroclinic</a:t>
                          </a:r>
                          <a:r>
                            <a:rPr lang="en-US" sz="2000" dirty="0" smtClean="0"/>
                            <a:t> - </a:t>
                          </a:r>
                          <a:r>
                            <a:rPr lang="en-US" sz="2000" dirty="0" err="1" smtClean="0"/>
                            <a:t>Orl</a:t>
                          </a:r>
                          <a:endParaRPr lang="en-US" sz="2000" dirty="0"/>
                        </a:p>
                      </a:txBody>
                      <a:tcPr/>
                    </a:tc>
                    <a:tc>
                      <a:txBody>
                        <a:bodyPr/>
                        <a:lstStyle/>
                        <a:p>
                          <a:pPr algn="ctr"/>
                          <a:r>
                            <a:rPr lang="en-US" sz="2000" dirty="0" smtClean="0"/>
                            <a:t>1/12</a:t>
                          </a:r>
                          <a:endParaRPr lang="en-US" sz="2000" dirty="0"/>
                        </a:p>
                      </a:txBody>
                      <a:tcPr/>
                    </a:tc>
                    <a:tc>
                      <a:txBody>
                        <a:bodyPr/>
                        <a:lstStyle/>
                        <a:p>
                          <a:pPr algn="ctr"/>
                          <a:r>
                            <a:rPr lang="en-US" sz="2000" dirty="0" smtClean="0"/>
                            <a:t>200</a:t>
                          </a:r>
                          <a:endParaRPr lang="en-US" sz="2000" dirty="0"/>
                        </a:p>
                      </a:txBody>
                      <a:tcPr/>
                    </a:tc>
                    <a:tc>
                      <a:txBody>
                        <a:bodyPr/>
                        <a:lstStyle/>
                        <a:p>
                          <a:r>
                            <a:rPr lang="en-US" sz="2000" dirty="0" smtClean="0"/>
                            <a:t>3/30</a:t>
                          </a:r>
                          <a:endParaRPr lang="en-US" sz="2000" dirty="0"/>
                        </a:p>
                      </a:txBody>
                      <a:tcPr/>
                    </a:tc>
                    <a:tc>
                      <a:txBody>
                        <a:bodyPr/>
                        <a:lstStyle/>
                        <a:p>
                          <a:r>
                            <a:rPr lang="en-US" sz="2000" dirty="0" smtClean="0"/>
                            <a:t>2.06</a:t>
                          </a:r>
                          <a:endParaRPr lang="en-US" sz="2000" dirty="0"/>
                        </a:p>
                      </a:txBody>
                      <a:tcPr/>
                    </a:tc>
                    <a:tc>
                      <a:txBody>
                        <a:bodyPr/>
                        <a:lstStyle/>
                        <a:p>
                          <a:r>
                            <a:rPr lang="en-US" sz="2000" dirty="0" smtClean="0"/>
                            <a:t>234</a:t>
                          </a:r>
                          <a:endParaRPr lang="en-US" sz="2000" dirty="0"/>
                        </a:p>
                      </a:txBody>
                      <a:tcPr/>
                    </a:tc>
                    <a:extLst>
                      <a:ext uri="{0D108BD9-81ED-4DB2-BD59-A6C34878D82A}">
                        <a16:rowId xmlns:a16="http://schemas.microsoft.com/office/drawing/2014/main" val="2004560377"/>
                      </a:ext>
                    </a:extLst>
                  </a:tr>
                  <a:tr h="701040">
                    <a:tc>
                      <a:txBody>
                        <a:bodyPr/>
                        <a:lstStyle/>
                        <a:p>
                          <a:r>
                            <a:rPr lang="en-US" sz="2000" dirty="0" smtClean="0"/>
                            <a:t>O600d</a:t>
                          </a:r>
                          <a:endParaRPr lang="en-US" sz="2000" dirty="0"/>
                        </a:p>
                      </a:txBody>
                      <a:tcPr/>
                    </a:tc>
                    <a:tc>
                      <a:txBody>
                        <a:bodyPr/>
                        <a:lstStyle/>
                        <a:p>
                          <a:r>
                            <a:rPr lang="en-US" sz="2000" dirty="0" err="1" smtClean="0"/>
                            <a:t>Barotropic</a:t>
                          </a:r>
                          <a:r>
                            <a:rPr lang="en-US" sz="2000" dirty="0" smtClean="0"/>
                            <a:t> </a:t>
                          </a:r>
                          <a:r>
                            <a:rPr lang="en-US" sz="2000" baseline="0" dirty="0" smtClean="0"/>
                            <a:t> -</a:t>
                          </a:r>
                          <a:r>
                            <a:rPr lang="en-US" sz="2000" baseline="0" dirty="0" smtClean="0"/>
                            <a:t>Fla</a:t>
                          </a:r>
                          <a:endParaRPr lang="en-US" sz="2000" baseline="0" dirty="0" smtClean="0"/>
                        </a:p>
                        <a:p>
                          <a:r>
                            <a:rPr lang="en-US" sz="2000" dirty="0" err="1" smtClean="0"/>
                            <a:t>Baroclinic</a:t>
                          </a:r>
                          <a:r>
                            <a:rPr lang="en-US" sz="2000" dirty="0" smtClean="0"/>
                            <a:t> - </a:t>
                          </a:r>
                          <a:r>
                            <a:rPr lang="en-US" sz="2000" dirty="0" err="1" smtClean="0"/>
                            <a:t>Orl</a:t>
                          </a:r>
                          <a:endParaRPr lang="en-US" sz="2000" dirty="0"/>
                        </a:p>
                      </a:txBody>
                      <a:tcPr/>
                    </a:tc>
                    <a:tc>
                      <a:txBody>
                        <a:bodyPr/>
                        <a:lstStyle/>
                        <a:p>
                          <a:pPr algn="ctr"/>
                          <a:r>
                            <a:rPr lang="en-US" sz="2000" dirty="0" smtClean="0"/>
                            <a:t>1/30</a:t>
                          </a:r>
                          <a:endParaRPr lang="en-US" sz="2000" dirty="0"/>
                        </a:p>
                      </a:txBody>
                      <a:tcPr/>
                    </a:tc>
                    <a:tc>
                      <a:txBody>
                        <a:bodyPr/>
                        <a:lstStyle/>
                        <a:p>
                          <a:pPr algn="ctr"/>
                          <a:r>
                            <a:rPr lang="en-US" sz="2000" dirty="0" smtClean="0"/>
                            <a:t>600</a:t>
                          </a:r>
                          <a:endParaRPr lang="en-US" sz="2000" dirty="0"/>
                        </a:p>
                      </a:txBody>
                      <a:tcPr/>
                    </a:tc>
                    <a:tc>
                      <a:txBody>
                        <a:bodyPr/>
                        <a:lstStyle/>
                        <a:p>
                          <a:r>
                            <a:rPr lang="en-US" sz="2000" dirty="0" smtClean="0"/>
                            <a:t>0.005/30</a:t>
                          </a:r>
                          <a:endParaRPr lang="en-US" sz="2000" dirty="0"/>
                        </a:p>
                      </a:txBody>
                      <a:tcPr/>
                    </a:tc>
                    <a:tc>
                      <a:txBody>
                        <a:bodyPr/>
                        <a:lstStyle/>
                        <a:p>
                          <a:r>
                            <a:rPr lang="en-US" sz="2000" dirty="0" smtClean="0"/>
                            <a:t>1.94</a:t>
                          </a:r>
                          <a:endParaRPr lang="en-US" sz="2000" dirty="0"/>
                        </a:p>
                      </a:txBody>
                      <a:tcPr/>
                    </a:tc>
                    <a:tc>
                      <a:txBody>
                        <a:bodyPr/>
                        <a:lstStyle/>
                        <a:p>
                          <a:r>
                            <a:rPr lang="en-US" sz="2000" dirty="0" smtClean="0"/>
                            <a:t>431</a:t>
                          </a:r>
                          <a:endParaRPr lang="en-US" sz="2000" dirty="0"/>
                        </a:p>
                      </a:txBody>
                      <a:tcPr/>
                    </a:tc>
                    <a:extLst>
                      <a:ext uri="{0D108BD9-81ED-4DB2-BD59-A6C34878D82A}">
                        <a16:rowId xmlns:a16="http://schemas.microsoft.com/office/drawing/2014/main" val="2476723735"/>
                      </a:ext>
                    </a:extLst>
                  </a:tr>
                  <a:tr h="701040">
                    <a:tc>
                      <a:txBody>
                        <a:bodyPr/>
                        <a:lstStyle/>
                        <a:p>
                          <a:r>
                            <a:rPr lang="en-US" sz="2000" dirty="0" smtClean="0"/>
                            <a:t>S600a</a:t>
                          </a:r>
                          <a:endParaRPr lang="en-US" sz="2000" dirty="0"/>
                        </a:p>
                      </a:txBody>
                      <a:tcPr/>
                    </a:tc>
                    <a:tc>
                      <a:txBody>
                        <a:bodyPr/>
                        <a:lstStyle/>
                        <a:p>
                          <a:r>
                            <a:rPr lang="en-US" sz="2000" dirty="0" err="1" smtClean="0"/>
                            <a:t>Barotropic</a:t>
                          </a:r>
                          <a:r>
                            <a:rPr lang="en-US" sz="2000" dirty="0" smtClean="0"/>
                            <a:t>, </a:t>
                          </a:r>
                          <a:r>
                            <a:rPr lang="en-US" sz="2000" dirty="0" err="1" smtClean="0"/>
                            <a:t>Baroclinic</a:t>
                          </a:r>
                          <a:endParaRPr lang="en-US" sz="2000" dirty="0" smtClean="0"/>
                        </a:p>
                        <a:p>
                          <a:r>
                            <a:rPr lang="en-US" sz="2000" dirty="0" smtClean="0"/>
                            <a:t> - fixed</a:t>
                          </a:r>
                          <a:endParaRPr lang="en-US" sz="2000" dirty="0"/>
                        </a:p>
                      </a:txBody>
                      <a:tcPr/>
                    </a:tc>
                    <a:tc>
                      <a:txBody>
                        <a:bodyPr/>
                        <a:lstStyle/>
                        <a:p>
                          <a:pPr algn="ctr"/>
                          <a:r>
                            <a:rPr lang="en-US" sz="2000" dirty="0" smtClean="0"/>
                            <a:t>1/30</a:t>
                          </a:r>
                          <a:endParaRPr lang="en-US" sz="2000" dirty="0"/>
                        </a:p>
                      </a:txBody>
                      <a:tcPr/>
                    </a:tc>
                    <a:tc>
                      <a:txBody>
                        <a:bodyPr/>
                        <a:lstStyle/>
                        <a:p>
                          <a:pPr algn="ctr"/>
                          <a:r>
                            <a:rPr lang="en-US" sz="2000" dirty="0" smtClean="0"/>
                            <a:t>600</a:t>
                          </a:r>
                          <a:endParaRPr lang="en-US" sz="2000" dirty="0"/>
                        </a:p>
                      </a:txBody>
                      <a:tcPr/>
                    </a:tc>
                    <a:tc>
                      <a:txBody>
                        <a:bodyPr/>
                        <a:lstStyle/>
                        <a:p>
                          <a:r>
                            <a:rPr lang="en-US" sz="2000" dirty="0" smtClean="0"/>
                            <a:t>N/A</a:t>
                          </a:r>
                          <a:endParaRPr lang="en-US" sz="2000" dirty="0"/>
                        </a:p>
                      </a:txBody>
                      <a:tcPr/>
                    </a:tc>
                    <a:tc>
                      <a:txBody>
                        <a:bodyPr/>
                        <a:lstStyle/>
                        <a:p>
                          <a:r>
                            <a:rPr lang="en-US" sz="2000" dirty="0" smtClean="0"/>
                            <a:t>1.50</a:t>
                          </a:r>
                          <a:endParaRPr lang="en-US" sz="2000" dirty="0"/>
                        </a:p>
                      </a:txBody>
                      <a:tcPr/>
                    </a:tc>
                    <a:tc>
                      <a:txBody>
                        <a:bodyPr/>
                        <a:lstStyle/>
                        <a:p>
                          <a:r>
                            <a:rPr lang="en-US" sz="2000" dirty="0" smtClean="0"/>
                            <a:t>377</a:t>
                          </a:r>
                          <a:endParaRPr lang="en-US" sz="2000" dirty="0"/>
                        </a:p>
                      </a:txBody>
                      <a:tcPr/>
                    </a:tc>
                    <a:extLst>
                      <a:ext uri="{0D108BD9-81ED-4DB2-BD59-A6C34878D82A}">
                        <a16:rowId xmlns:a16="http://schemas.microsoft.com/office/drawing/2014/main" val="2949701851"/>
                      </a:ext>
                    </a:extLst>
                  </a:tr>
                  <a:tr h="701040">
                    <a:tc>
                      <a:txBody>
                        <a:bodyPr/>
                        <a:lstStyle/>
                        <a:p>
                          <a:r>
                            <a:rPr lang="en-US" sz="2000" dirty="0" smtClean="0"/>
                            <a:t>S600b</a:t>
                          </a:r>
                          <a:endParaRPr lang="en-US" sz="2000" dirty="0"/>
                        </a:p>
                      </a:txBody>
                      <a:tcPr/>
                    </a:tc>
                    <a:tc>
                      <a:txBody>
                        <a:bodyPr/>
                        <a:lstStyle/>
                        <a:p>
                          <a:r>
                            <a:rPr lang="en-US" sz="2000" dirty="0" err="1" smtClean="0"/>
                            <a:t>Barotropic</a:t>
                          </a:r>
                          <a:r>
                            <a:rPr lang="en-US" sz="2000" dirty="0" smtClean="0"/>
                            <a:t> </a:t>
                          </a:r>
                          <a:r>
                            <a:rPr lang="en-US" sz="2000" baseline="0" dirty="0" smtClean="0"/>
                            <a:t> -</a:t>
                          </a:r>
                          <a:r>
                            <a:rPr lang="en-US" sz="2000" baseline="0" dirty="0" smtClean="0"/>
                            <a:t>Fla</a:t>
                          </a:r>
                          <a:endParaRPr lang="en-US" sz="2000" baseline="0" dirty="0" smtClean="0"/>
                        </a:p>
                        <a:p>
                          <a:r>
                            <a:rPr lang="en-US" sz="2000" dirty="0" err="1" smtClean="0"/>
                            <a:t>Baroclinic</a:t>
                          </a:r>
                          <a:r>
                            <a:rPr lang="en-US" sz="2000" dirty="0" smtClean="0"/>
                            <a:t> - fixed</a:t>
                          </a:r>
                          <a:endParaRPr lang="en-US" sz="2000" dirty="0"/>
                        </a:p>
                      </a:txBody>
                      <a:tcPr/>
                    </a:tc>
                    <a:tc>
                      <a:txBody>
                        <a:bodyPr/>
                        <a:lstStyle/>
                        <a:p>
                          <a:pPr algn="ctr"/>
                          <a:r>
                            <a:rPr lang="en-US" sz="2000" dirty="0" smtClean="0"/>
                            <a:t>1/30</a:t>
                          </a:r>
                          <a:endParaRPr lang="en-US" sz="2000" dirty="0"/>
                        </a:p>
                      </a:txBody>
                      <a:tcPr/>
                    </a:tc>
                    <a:tc>
                      <a:txBody>
                        <a:bodyPr/>
                        <a:lstStyle/>
                        <a:p>
                          <a:pPr algn="ctr"/>
                          <a:r>
                            <a:rPr lang="en-US" sz="2000" dirty="0" smtClean="0"/>
                            <a:t>600</a:t>
                          </a:r>
                          <a:endParaRPr lang="en-US" sz="2000" dirty="0"/>
                        </a:p>
                      </a:txBody>
                      <a:tcPr/>
                    </a:tc>
                    <a:tc>
                      <a:txBody>
                        <a:bodyPr/>
                        <a:lstStyle/>
                        <a:p>
                          <a:r>
                            <a:rPr lang="en-US" sz="2000" dirty="0" smtClean="0"/>
                            <a:t>N/A</a:t>
                          </a:r>
                          <a:endParaRPr lang="en-US" sz="2000" dirty="0"/>
                        </a:p>
                      </a:txBody>
                      <a:tcPr/>
                    </a:tc>
                    <a:tc>
                      <a:txBody>
                        <a:bodyPr/>
                        <a:lstStyle/>
                        <a:p>
                          <a:r>
                            <a:rPr lang="en-US" sz="2000" dirty="0" smtClean="0"/>
                            <a:t>1.98</a:t>
                          </a:r>
                          <a:endParaRPr lang="en-US" sz="2000" dirty="0"/>
                        </a:p>
                      </a:txBody>
                      <a:tcPr/>
                    </a:tc>
                    <a:tc>
                      <a:txBody>
                        <a:bodyPr/>
                        <a:lstStyle/>
                        <a:p>
                          <a:r>
                            <a:rPr lang="en-US" sz="2000" dirty="0" smtClean="0"/>
                            <a:t>425</a:t>
                          </a:r>
                          <a:endParaRPr lang="en-US" sz="2000" dirty="0"/>
                        </a:p>
                      </a:txBody>
                      <a:tcPr/>
                    </a:tc>
                    <a:extLst>
                      <a:ext uri="{0D108BD9-81ED-4DB2-BD59-A6C34878D82A}">
                        <a16:rowId xmlns:a16="http://schemas.microsoft.com/office/drawing/2014/main" val="4079289423"/>
                      </a:ext>
                    </a:extLst>
                  </a:tr>
                </a:tbl>
              </a:graphicData>
            </a:graphic>
          </p:graphicFrame>
        </mc:Fallback>
      </mc:AlternateContent>
      <p:pic>
        <p:nvPicPr>
          <p:cNvPr id="41" name="Picture 40"/>
          <p:cNvPicPr>
            <a:picLocks noChangeAspect="1"/>
          </p:cNvPicPr>
          <p:nvPr/>
        </p:nvPicPr>
        <p:blipFill rotWithShape="1">
          <a:blip r:embed="rId23" cstate="print">
            <a:extLst>
              <a:ext uri="{28A0092B-C50C-407E-A947-70E740481C1C}">
                <a14:useLocalDpi xmlns:a14="http://schemas.microsoft.com/office/drawing/2010/main" val="0"/>
              </a:ext>
            </a:extLst>
          </a:blip>
          <a:srcRect l="4893" t="3529" r="3812" b="3828"/>
          <a:stretch/>
        </p:blipFill>
        <p:spPr>
          <a:xfrm>
            <a:off x="13755746" y="11221010"/>
            <a:ext cx="13356771" cy="6661708"/>
          </a:xfrm>
          <a:prstGeom prst="rect">
            <a:avLst/>
          </a:prstGeom>
        </p:spPr>
      </p:pic>
      <mc:AlternateContent xmlns:mc="http://schemas.openxmlformats.org/markup-compatibility/2006" xmlns:a14="http://schemas.microsoft.com/office/drawing/2010/main">
        <mc:Choice Requires="a14">
          <p:sp>
            <p:nvSpPr>
              <p:cNvPr id="84" name="TextBox 83"/>
              <p:cNvSpPr txBox="1"/>
              <p:nvPr/>
            </p:nvSpPr>
            <p:spPr>
              <a:xfrm>
                <a:off x="13771289" y="30472236"/>
                <a:ext cx="13277833" cy="3419398"/>
              </a:xfrm>
              <a:prstGeom prst="rect">
                <a:avLst/>
              </a:prstGeom>
              <a:noFill/>
            </p:spPr>
            <p:txBody>
              <a:bodyPr wrap="square" rtlCol="0">
                <a:spAutoFit/>
              </a:bodyPr>
              <a:lstStyle/>
              <a:p>
                <a:r>
                  <a:rPr lang="en-US" sz="2030" dirty="0"/>
                  <a:t>Figure 3. In a similar fashion as Figure 2, we show the relationship between ingoing fluxes at the open boundaries with </a:t>
                </a:r>
                <a14:m>
                  <m:oMath xmlns:m="http://schemas.openxmlformats.org/officeDocument/2006/math">
                    <m:r>
                      <m:rPr>
                        <m:nor/>
                      </m:rPr>
                      <a:rPr lang="en-US" sz="2030" dirty="0" smtClean="0"/>
                      <m:t>(</m:t>
                    </m:r>
                    <m:r>
                      <m:rPr>
                        <m:nor/>
                      </m:rPr>
                      <a:rPr lang="en-US" sz="2030" dirty="0" smtClean="0"/>
                      <m:t>a</m:t>
                    </m:r>
                    <m:r>
                      <m:rPr>
                        <m:nor/>
                      </m:rPr>
                      <a:rPr lang="en-US" sz="2030" dirty="0" smtClean="0"/>
                      <m:t>)</m:t>
                    </m:r>
                    <m:sSub>
                      <m:sSubPr>
                        <m:ctrlPr>
                          <a:rPr lang="en-US" sz="2030" i="1">
                            <a:latin typeface="Cambria Math" panose="02040503050406030204" pitchFamily="18" charset="0"/>
                          </a:rPr>
                        </m:ctrlPr>
                      </m:sSubPr>
                      <m:e>
                        <m:r>
                          <a:rPr lang="en-US" sz="2030" b="0" i="1" smtClean="0">
                            <a:latin typeface="Cambria Math" panose="02040503050406030204" pitchFamily="18" charset="0"/>
                          </a:rPr>
                          <m:t> </m:t>
                        </m:r>
                        <m:r>
                          <a:rPr lang="en-US" sz="2030" i="1">
                            <a:latin typeface="Cambria Math" panose="02040503050406030204" pitchFamily="18" charset="0"/>
                          </a:rPr>
                          <m:t>𝐴</m:t>
                        </m:r>
                      </m:e>
                      <m:sub>
                        <m:r>
                          <a:rPr lang="en-US" sz="2030" i="1">
                            <a:latin typeface="Cambria Math" panose="02040503050406030204" pitchFamily="18" charset="0"/>
                          </a:rPr>
                          <m:t>h</m:t>
                        </m:r>
                      </m:sub>
                    </m:sSub>
                  </m:oMath>
                </a14:m>
                <a:r>
                  <a:rPr lang="en-US" sz="2030" dirty="0"/>
                  <a:t> and (b) </a:t>
                </a:r>
                <a14:m>
                  <m:oMath xmlns:m="http://schemas.openxmlformats.org/officeDocument/2006/math">
                    <m:sSub>
                      <m:sSubPr>
                        <m:ctrlPr>
                          <a:rPr lang="en-US" sz="2030" i="1">
                            <a:latin typeface="Cambria Math" panose="02040503050406030204" pitchFamily="18" charset="0"/>
                          </a:rPr>
                        </m:ctrlPr>
                      </m:sSubPr>
                      <m:e>
                        <m:r>
                          <a:rPr lang="en-US" sz="2030" i="1">
                            <a:latin typeface="Cambria Math" panose="02040503050406030204" pitchFamily="18" charset="0"/>
                            <a:ea typeface="Cambria Math" panose="02040503050406030204" pitchFamily="18" charset="0"/>
                          </a:rPr>
                          <m:t>𝜏</m:t>
                        </m:r>
                      </m:e>
                      <m:sub>
                        <m:r>
                          <a:rPr lang="en-US" sz="2030" i="1">
                            <a:latin typeface="Cambria Math" panose="02040503050406030204" pitchFamily="18" charset="0"/>
                          </a:rPr>
                          <m:t>𝑖𝑛</m:t>
                        </m:r>
                      </m:sub>
                    </m:sSub>
                  </m:oMath>
                </a14:m>
                <a:r>
                  <a:rPr lang="en-US" sz="2030" dirty="0"/>
                  <a:t>. Boundary integrated and time mean (07/2021 – 08/2021) semi-diurnal ingoing fluxes are reported in </a:t>
                </a:r>
                <a:r>
                  <a:rPr lang="en-US" sz="2030" dirty="0" smtClean="0"/>
                  <a:t>3a </a:t>
                </a:r>
                <a:r>
                  <a:rPr lang="en-US" sz="2030" dirty="0"/>
                  <a:t>and </a:t>
                </a:r>
                <a:r>
                  <a:rPr lang="en-US" sz="2030" dirty="0" smtClean="0"/>
                  <a:t>3b. </a:t>
                </a:r>
                <a:r>
                  <a:rPr lang="en-US" sz="2030" dirty="0"/>
                  <a:t>The fluxes reported here and in Figure 4 are computed at the interior sponge edges.</a:t>
                </a:r>
              </a:p>
              <a:p>
                <a:endParaRPr lang="en-US" sz="2030" dirty="0"/>
              </a:p>
              <a:p>
                <a:pPr marL="342900" indent="-342900">
                  <a:spcBef>
                    <a:spcPts val="600"/>
                  </a:spcBef>
                  <a:buFont typeface="Wingdings" panose="05000000000000000000" pitchFamily="2" charset="2"/>
                  <a:buChar char="q"/>
                </a:pPr>
                <a:r>
                  <a:rPr lang="en-US" sz="2400" dirty="0"/>
                  <a:t>Similar to KE, the ingoing fluxes at the open boundaries decrease with an increase in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h</m:t>
                        </m:r>
                      </m:sub>
                    </m:sSub>
                  </m:oMath>
                </a14:m>
                <a:r>
                  <a:rPr lang="en-US" sz="2400" dirty="0"/>
                  <a:t>. </a:t>
                </a:r>
              </a:p>
              <a:p>
                <a:pPr marL="342900" indent="-342900">
                  <a:spcBef>
                    <a:spcPts val="600"/>
                  </a:spcBef>
                  <a:buFont typeface="Wingdings" panose="05000000000000000000" pitchFamily="2" charset="2"/>
                  <a:buChar char="q"/>
                </a:pPr>
                <a:r>
                  <a:rPr lang="en-US" sz="2400" dirty="0"/>
                  <a:t>ROMS fluxes approach </a:t>
                </a:r>
                <a:r>
                  <a:rPr lang="en-US" sz="2400" dirty="0" smtClean="0"/>
                  <a:t>those </a:t>
                </a:r>
                <a:r>
                  <a:rPr lang="en-US" sz="2400" dirty="0"/>
                  <a:t>of HYCOM with an increase in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𝐴</m:t>
                        </m:r>
                      </m:e>
                      <m:sub>
                        <m:r>
                          <a:rPr lang="en-US" sz="2400" i="1">
                            <a:latin typeface="Cambria Math" panose="02040503050406030204" pitchFamily="18" charset="0"/>
                          </a:rPr>
                          <m:t>h</m:t>
                        </m:r>
                      </m:sub>
                    </m:sSub>
                  </m:oMath>
                </a14:m>
                <a:r>
                  <a:rPr lang="en-US" sz="2400" dirty="0"/>
                  <a:t> and nudging timescale, which allows for more influx at the open boundaries. </a:t>
                </a:r>
              </a:p>
              <a:p>
                <a:pPr marL="342900" indent="-342900">
                  <a:spcBef>
                    <a:spcPts val="600"/>
                  </a:spcBef>
                  <a:buFont typeface="Wingdings" panose="05000000000000000000" pitchFamily="2" charset="2"/>
                  <a:buChar char="q"/>
                </a:pPr>
                <a:r>
                  <a:rPr lang="en-US" sz="2400" dirty="0"/>
                  <a:t>At all three open boundaries, the ingoing fluxes are larger compared to HYCOM, which is a sign of reflections. </a:t>
                </a:r>
              </a:p>
            </p:txBody>
          </p:sp>
        </mc:Choice>
        <mc:Fallback xmlns="">
          <p:sp>
            <p:nvSpPr>
              <p:cNvPr id="84" name="TextBox 83"/>
              <p:cNvSpPr txBox="1">
                <a:spLocks noRot="1" noChangeAspect="1" noMove="1" noResize="1" noEditPoints="1" noAdjustHandles="1" noChangeArrowheads="1" noChangeShapeType="1" noTextEdit="1"/>
              </p:cNvSpPr>
              <p:nvPr/>
            </p:nvSpPr>
            <p:spPr>
              <a:xfrm>
                <a:off x="13771289" y="30472236"/>
                <a:ext cx="13277833" cy="3419398"/>
              </a:xfrm>
              <a:prstGeom prst="rect">
                <a:avLst/>
              </a:prstGeom>
              <a:blipFill>
                <a:blip r:embed="rId24"/>
                <a:stretch>
                  <a:fillRect l="-597" t="-891" r="-781" b="-3030"/>
                </a:stretch>
              </a:blipFill>
            </p:spPr>
            <p:txBody>
              <a:bodyPr/>
              <a:lstStyle/>
              <a:p>
                <a:r>
                  <a:rPr lang="en-US">
                    <a:noFill/>
                  </a:rPr>
                  <a:t> </a:t>
                </a:r>
              </a:p>
            </p:txBody>
          </p:sp>
        </mc:Fallback>
      </mc:AlternateContent>
      <p:pic>
        <p:nvPicPr>
          <p:cNvPr id="47" name="Picture 46"/>
          <p:cNvPicPr>
            <a:picLocks noChangeAspect="1"/>
          </p:cNvPicPr>
          <p:nvPr/>
        </p:nvPicPr>
        <p:blipFill>
          <a:blip r:embed="rId25"/>
          <a:stretch>
            <a:fillRect/>
          </a:stretch>
        </p:blipFill>
        <p:spPr>
          <a:xfrm>
            <a:off x="28559847" y="15320895"/>
            <a:ext cx="10261176" cy="4504478"/>
          </a:xfrm>
          <a:prstGeom prst="rect">
            <a:avLst/>
          </a:prstGeom>
        </p:spPr>
      </p:pic>
      <p:sp>
        <p:nvSpPr>
          <p:cNvPr id="49" name="TextBox 48">
            <a:extLst>
              <a:ext uri="{FF2B5EF4-FFF2-40B4-BE49-F238E27FC236}">
                <a16:creationId xmlns:a16="http://schemas.microsoft.com/office/drawing/2014/main" id="{5C902237-B17B-4507-A595-3DB61A94E553}"/>
              </a:ext>
            </a:extLst>
          </p:cNvPr>
          <p:cNvSpPr txBox="1"/>
          <p:nvPr/>
        </p:nvSpPr>
        <p:spPr>
          <a:xfrm>
            <a:off x="18038315" y="9953962"/>
            <a:ext cx="8733313" cy="830997"/>
          </a:xfrm>
          <a:prstGeom prst="rect">
            <a:avLst/>
          </a:prstGeom>
          <a:noFill/>
        </p:spPr>
        <p:txBody>
          <a:bodyPr wrap="square">
            <a:spAutoFit/>
          </a:bodyPr>
          <a:lstStyle/>
          <a:p>
            <a:r>
              <a:rPr lang="en-US" dirty="0"/>
              <a:t>Table 2. SSH RMSE and percentage variance captured </a:t>
            </a:r>
            <a:r>
              <a:rPr lang="en-US" sz="2400" dirty="0"/>
              <a:t>for </a:t>
            </a:r>
            <a:r>
              <a:rPr lang="en-US" sz="2400" dirty="0" err="1"/>
              <a:t>Flather</a:t>
            </a:r>
            <a:r>
              <a:rPr lang="en-US" sz="2400" dirty="0"/>
              <a:t> (S600b) and fixed OBC (S600a). </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481A1B2F-03FD-4365-B94F-E94977376175}"/>
                  </a:ext>
                </a:extLst>
              </p:cNvPr>
              <p:cNvSpPr txBox="1"/>
              <p:nvPr/>
            </p:nvSpPr>
            <p:spPr>
              <a:xfrm>
                <a:off x="33423483" y="23698194"/>
                <a:ext cx="6224779" cy="717376"/>
              </a:xfrm>
              <a:prstGeom prst="rect">
                <a:avLst/>
              </a:prstGeom>
              <a:noFill/>
            </p:spPr>
            <p:txBody>
              <a:bodyPr wrap="square">
                <a:spAutoFit/>
              </a:bodyPr>
              <a:lstStyle/>
              <a:p>
                <a:r>
                  <a:rPr lang="en-US" dirty="0"/>
                  <a:t>Table 4. </a:t>
                </a:r>
                <a:r>
                  <a:rPr lang="el-GR" dirty="0"/>
                  <a:t>γ</a:t>
                </a:r>
                <a:r>
                  <a:rPr lang="en-US" dirty="0"/>
                  <a:t> and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𝑠</m:t>
                        </m:r>
                      </m:sub>
                    </m:sSub>
                  </m:oMath>
                </a14:m>
                <a:r>
                  <a:rPr lang="en-US" dirty="0"/>
                  <a:t> for O200a and S600b  for the semi-diurnal and super-tidal band</a:t>
                </a:r>
                <a:r>
                  <a:rPr lang="en-US" sz="2000" dirty="0"/>
                  <a:t>.</a:t>
                </a:r>
              </a:p>
            </p:txBody>
          </p:sp>
        </mc:Choice>
        <mc:Fallback xmlns="">
          <p:sp>
            <p:nvSpPr>
              <p:cNvPr id="52" name="TextBox 51">
                <a:extLst>
                  <a:ext uri="{FF2B5EF4-FFF2-40B4-BE49-F238E27FC236}">
                    <a16:creationId xmlns:a16="http://schemas.microsoft.com/office/drawing/2014/main" id="{481A1B2F-03FD-4365-B94F-E94977376175}"/>
                  </a:ext>
                </a:extLst>
              </p:cNvPr>
              <p:cNvSpPr txBox="1">
                <a:spLocks noRot="1" noChangeAspect="1" noMove="1" noResize="1" noEditPoints="1" noAdjustHandles="1" noChangeArrowheads="1" noChangeShapeType="1" noTextEdit="1"/>
              </p:cNvSpPr>
              <p:nvPr/>
            </p:nvSpPr>
            <p:spPr>
              <a:xfrm>
                <a:off x="33423483" y="23698194"/>
                <a:ext cx="6224779" cy="717376"/>
              </a:xfrm>
              <a:prstGeom prst="rect">
                <a:avLst/>
              </a:prstGeom>
              <a:blipFill>
                <a:blip r:embed="rId29"/>
                <a:stretch>
                  <a:fillRect l="-1077" t="-3390" b="-13559"/>
                </a:stretch>
              </a:blipFill>
            </p:spPr>
            <p:txBody>
              <a:bodyPr/>
              <a:lstStyle/>
              <a:p>
                <a:r>
                  <a:rPr lang="en-US">
                    <a:noFill/>
                  </a:rPr>
                  <a:t> </a:t>
                </a:r>
              </a:p>
            </p:txBody>
          </p:sp>
        </mc:Fallback>
      </mc:AlternateContent>
      <p:pic>
        <p:nvPicPr>
          <p:cNvPr id="2" name="Picture 1"/>
          <p:cNvPicPr>
            <a:picLocks/>
          </p:cNvPicPr>
          <p:nvPr/>
        </p:nvPicPr>
        <p:blipFill>
          <a:blip r:embed="rId30" cstate="print">
            <a:extLst>
              <a:ext uri="{28A0092B-C50C-407E-A947-70E740481C1C}">
                <a14:useLocalDpi xmlns:a14="http://schemas.microsoft.com/office/drawing/2010/main" val="0"/>
              </a:ext>
            </a:extLst>
          </a:blip>
          <a:stretch>
            <a:fillRect/>
          </a:stretch>
        </p:blipFill>
        <p:spPr>
          <a:xfrm>
            <a:off x="13817735" y="25276527"/>
            <a:ext cx="6803136" cy="5193792"/>
          </a:xfrm>
          <a:prstGeom prst="rect">
            <a:avLst/>
          </a:prstGeom>
        </p:spPr>
      </p:pic>
      <p:pic>
        <p:nvPicPr>
          <p:cNvPr id="4" name="Picture 3"/>
          <p:cNvPicPr>
            <a:picLocks/>
          </p:cNvPicPr>
          <p:nvPr/>
        </p:nvPicPr>
        <p:blipFill>
          <a:blip r:embed="rId31" cstate="print">
            <a:extLst>
              <a:ext uri="{28A0092B-C50C-407E-A947-70E740481C1C}">
                <a14:useLocalDpi xmlns:a14="http://schemas.microsoft.com/office/drawing/2010/main" val="0"/>
              </a:ext>
            </a:extLst>
          </a:blip>
          <a:stretch>
            <a:fillRect/>
          </a:stretch>
        </p:blipFill>
        <p:spPr>
          <a:xfrm>
            <a:off x="20274220" y="25274610"/>
            <a:ext cx="6803136" cy="5193792"/>
          </a:xfrm>
          <a:prstGeom prst="rect">
            <a:avLst/>
          </a:prstGeom>
        </p:spPr>
      </p:pic>
      <p:pic>
        <p:nvPicPr>
          <p:cNvPr id="5" name="Picture 4"/>
          <p:cNvPicPr>
            <a:picLocks/>
          </p:cNvPicPr>
          <p:nvPr/>
        </p:nvPicPr>
        <p:blipFill rotWithShape="1">
          <a:blip r:embed="rId32" cstate="print">
            <a:extLst>
              <a:ext uri="{28A0092B-C50C-407E-A947-70E740481C1C}">
                <a14:useLocalDpi xmlns:a14="http://schemas.microsoft.com/office/drawing/2010/main" val="0"/>
              </a:ext>
            </a:extLst>
          </a:blip>
          <a:srcRect r="3402"/>
          <a:stretch/>
        </p:blipFill>
        <p:spPr>
          <a:xfrm>
            <a:off x="13838640" y="33891634"/>
            <a:ext cx="13304520" cy="3200400"/>
          </a:xfrm>
          <a:prstGeom prst="rect">
            <a:avLst/>
          </a:prstGeom>
        </p:spPr>
      </p:pic>
    </p:spTree>
    <p:extLst>
      <p:ext uri="{BB962C8B-B14F-4D97-AF65-F5344CB8AC3E}">
        <p14:creationId xmlns:p14="http://schemas.microsoft.com/office/powerpoint/2010/main" val="17834712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39250</TotalTime>
  <Words>1936</Words>
  <Application>Microsoft Office PowerPoint</Application>
  <PresentationFormat>Custom</PresentationFormat>
  <Paragraphs>219</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Cambria Math</vt:lpstr>
      <vt:lpstr>Comic Sans MS</vt:lpstr>
      <vt:lpstr>Estrangelo Edessa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Maarten Buijsman</dc:creator>
  <cp:lastModifiedBy>Oladeji Siyanbola</cp:lastModifiedBy>
  <cp:revision>1460</cp:revision>
  <cp:lastPrinted>2020-02-15T04:10:49Z</cp:lastPrinted>
  <dcterms:created xsi:type="dcterms:W3CDTF">2016-02-05T19:05:44Z</dcterms:created>
  <dcterms:modified xsi:type="dcterms:W3CDTF">2021-04-24T17:38:25Z</dcterms:modified>
</cp:coreProperties>
</file>