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sldIdLst>
    <p:sldId id="274" r:id="rId3"/>
    <p:sldId id="276" r:id="rId4"/>
    <p:sldId id="270" r:id="rId5"/>
    <p:sldId id="277" r:id="rId6"/>
    <p:sldId id="271" r:id="rId7"/>
  </p:sldIdLst>
  <p:sldSz cx="12192000" cy="6858000"/>
  <p:notesSz cx="6807200" cy="99393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1896" y="9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5" name="Picture 9" descr="II_rahmen_neu_tit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529167" y="6475414"/>
            <a:ext cx="489373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de-DE" sz="800"/>
              <a:t>KIT – Universität des Landes Baden-Württemberg und</a:t>
            </a:r>
          </a:p>
          <a:p>
            <a:r>
              <a:rPr lang="de-DE" sz="800"/>
              <a:t>nationales Forschungszentrum in der Helmholtz-Gemeinschaft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9757834" y="6497639"/>
            <a:ext cx="230293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de-DE" sz="1600" b="1">
                <a:solidFill>
                  <a:schemeClr val="bg1"/>
                </a:solidFill>
              </a:rPr>
              <a:t>www.kit.edu</a:t>
            </a:r>
          </a:p>
        </p:txBody>
      </p:sp>
      <p:pic>
        <p:nvPicPr>
          <p:cNvPr id="26639" name="Picture 11" descr="KIT-Logo-rgb_de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57834" y="389936"/>
            <a:ext cx="2159000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hteck 2"/>
          <p:cNvSpPr/>
          <p:nvPr/>
        </p:nvSpPr>
        <p:spPr>
          <a:xfrm>
            <a:off x="143339" y="3645025"/>
            <a:ext cx="11917428" cy="273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31371" y="1268760"/>
            <a:ext cx="11142133" cy="48942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2269067" y="6445251"/>
            <a:ext cx="5664200" cy="360363"/>
          </a:xfrm>
          <a:prstGeom prst="rect">
            <a:avLst/>
          </a:prstGeom>
          <a:ln/>
        </p:spPr>
        <p:txBody>
          <a:bodyPr/>
          <a:lstStyle>
            <a:lvl1pPr>
              <a:defRPr sz="900" baseline="0"/>
            </a:lvl1pPr>
          </a:lstStyle>
          <a:p>
            <a:r>
              <a:rPr lang="de-DE"/>
              <a:t>Das KIT-Leitbildprojekt</a:t>
            </a:r>
            <a:endParaRPr lang="de-DE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366464-9B65-4407-A6AA-62FFF590464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C6E4BDA-DE3E-44E9-8217-A35F5594BCEE}" type="datetime1">
              <a:rPr lang="de-DE" smtClean="0"/>
              <a:pPr/>
              <a:t>27.04.2021</a:t>
            </a:fld>
            <a:endParaRPr lang="de-D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DBEDAC3-583E-46F8-B3B1-70ABC753E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2"/>
          </p:nvPr>
        </p:nvSpPr>
        <p:spPr>
          <a:xfrm>
            <a:off x="816000" y="6444000"/>
            <a:ext cx="1392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6AAAB-ADB4-4A78-9DBC-EE49598E6AD4}" type="datetime1">
              <a:rPr lang="de-DE" smtClean="0"/>
              <a:pPr/>
              <a:t>27.04.2021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22817" y="1198563"/>
            <a:ext cx="5469467" cy="4894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5484" y="1198563"/>
            <a:ext cx="5469467" cy="4894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2269067" y="6445251"/>
            <a:ext cx="5664200" cy="360363"/>
          </a:xfrm>
          <a:prstGeom prst="rect">
            <a:avLst/>
          </a:prstGeom>
          <a:ln/>
        </p:spPr>
        <p:txBody>
          <a:bodyPr/>
          <a:lstStyle>
            <a:lvl1pPr>
              <a:defRPr sz="900" baseline="0"/>
            </a:lvl1pPr>
          </a:lstStyle>
          <a:p>
            <a:r>
              <a:rPr lang="de-DE"/>
              <a:t>Das KIT-Leitbildprojekt</a:t>
            </a:r>
            <a:endParaRPr lang="de-DE" dirty="0"/>
          </a:p>
        </p:txBody>
      </p:sp>
      <p:sp>
        <p:nvSpPr>
          <p:cNvPr id="6" name="Datumsplatzhalter 10"/>
          <p:cNvSpPr>
            <a:spLocks noGrp="1"/>
          </p:cNvSpPr>
          <p:nvPr>
            <p:ph type="dt" sz="half" idx="11"/>
          </p:nvPr>
        </p:nvSpPr>
        <p:spPr>
          <a:xfrm>
            <a:off x="816000" y="6444000"/>
            <a:ext cx="1392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2DDC3-0300-4B5F-8F42-E9DEBD8CD8D5}" type="datetime1">
              <a:rPr lang="de-DE" smtClean="0"/>
              <a:pPr/>
              <a:t>27.04.2021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2269067" y="6445251"/>
            <a:ext cx="5664200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de-DE"/>
              <a:t>Das KIT-Leitbildprojekt</a:t>
            </a:r>
            <a:endParaRPr lang="de-DE" dirty="0"/>
          </a:p>
        </p:txBody>
      </p:sp>
      <p:sp>
        <p:nvSpPr>
          <p:cNvPr id="8" name="Datumsplatzhalter 10"/>
          <p:cNvSpPr>
            <a:spLocks noGrp="1"/>
          </p:cNvSpPr>
          <p:nvPr>
            <p:ph type="dt" sz="half" idx="11"/>
          </p:nvPr>
        </p:nvSpPr>
        <p:spPr>
          <a:xfrm>
            <a:off x="816000" y="6444000"/>
            <a:ext cx="1392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6CC15-511D-4007-9259-72A6B098FB43}" type="datetime1">
              <a:rPr lang="de-DE" smtClean="0"/>
              <a:pPr/>
              <a:t>27.04.2021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2269067" y="6445251"/>
            <a:ext cx="5664200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de-DE"/>
              <a:t>Das KIT-Leitbildprojekt</a:t>
            </a:r>
            <a:endParaRPr lang="de-DE" dirty="0"/>
          </a:p>
        </p:txBody>
      </p:sp>
      <p:sp>
        <p:nvSpPr>
          <p:cNvPr id="4" name="Datumsplatzhalter 10"/>
          <p:cNvSpPr>
            <a:spLocks noGrp="1"/>
          </p:cNvSpPr>
          <p:nvPr>
            <p:ph type="dt" sz="half" idx="2"/>
          </p:nvPr>
        </p:nvSpPr>
        <p:spPr>
          <a:xfrm>
            <a:off x="816000" y="6444000"/>
            <a:ext cx="1392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6437F-4622-4E14-81AE-53BE0D5E7E0A}" type="datetime1">
              <a:rPr lang="de-DE" smtClean="0"/>
              <a:pPr/>
              <a:t>27.04.2021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2269067" y="6445251"/>
            <a:ext cx="5664200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de-DE"/>
              <a:t>Das KIT-Leitbildprojekt</a:t>
            </a:r>
            <a:endParaRPr lang="de-DE" dirty="0"/>
          </a:p>
        </p:txBody>
      </p:sp>
      <p:sp>
        <p:nvSpPr>
          <p:cNvPr id="3" name="Datumsplatzhalter 10"/>
          <p:cNvSpPr>
            <a:spLocks noGrp="1"/>
          </p:cNvSpPr>
          <p:nvPr>
            <p:ph type="dt" sz="half" idx="2"/>
          </p:nvPr>
        </p:nvSpPr>
        <p:spPr>
          <a:xfrm>
            <a:off x="816000" y="6444000"/>
            <a:ext cx="1392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381C4-F446-4B24-9273-772AE64432F3}" type="datetime1">
              <a:rPr lang="de-DE" smtClean="0"/>
              <a:pPr/>
              <a:t>27.04.2021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2269067" y="6445251"/>
            <a:ext cx="5664200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de-DE"/>
              <a:t>Das KIT-Leitbildprojekt</a:t>
            </a:r>
            <a:endParaRPr lang="de-DE" dirty="0"/>
          </a:p>
        </p:txBody>
      </p:sp>
      <p:sp>
        <p:nvSpPr>
          <p:cNvPr id="6" name="Datumsplatzhalter 10"/>
          <p:cNvSpPr>
            <a:spLocks noGrp="1"/>
          </p:cNvSpPr>
          <p:nvPr>
            <p:ph type="dt" sz="half" idx="11"/>
          </p:nvPr>
        </p:nvSpPr>
        <p:spPr>
          <a:xfrm>
            <a:off x="816000" y="6444000"/>
            <a:ext cx="1152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5289E-E964-4FA2-88A4-F95A847AB077}" type="datetime1">
              <a:rPr lang="de-DE" smtClean="0"/>
              <a:pPr/>
              <a:t>27.04.2021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2269067" y="6445251"/>
            <a:ext cx="5664200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de-DE"/>
              <a:t>Das KIT-Leitbildprojekt</a:t>
            </a:r>
            <a:endParaRPr lang="de-DE" dirty="0"/>
          </a:p>
        </p:txBody>
      </p:sp>
      <p:sp>
        <p:nvSpPr>
          <p:cNvPr id="6" name="Datumsplatzhalter 10"/>
          <p:cNvSpPr>
            <a:spLocks noGrp="1"/>
          </p:cNvSpPr>
          <p:nvPr>
            <p:ph type="dt" sz="half" idx="11"/>
          </p:nvPr>
        </p:nvSpPr>
        <p:spPr>
          <a:xfrm>
            <a:off x="816000" y="6444000"/>
            <a:ext cx="1392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1C5F7-AC90-4076-BA07-0205DF982C80}" type="datetime1">
              <a:rPr lang="de-DE" smtClean="0"/>
              <a:pPr/>
              <a:t>27.04.2021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2269067" y="6445251"/>
            <a:ext cx="5664200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de-DE"/>
              <a:t>Das KIT-Leitbildprojekt</a:t>
            </a:r>
            <a:endParaRPr lang="de-DE" dirty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2"/>
          </p:nvPr>
        </p:nvSpPr>
        <p:spPr>
          <a:xfrm>
            <a:off x="816000" y="6444000"/>
            <a:ext cx="1392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35E0E-D0BE-4444-84D3-8D668819B958}" type="datetime1">
              <a:rPr lang="de-DE" smtClean="0"/>
              <a:pPr/>
              <a:t>27.04.2021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79418" y="333375"/>
            <a:ext cx="2785533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20700" y="333375"/>
            <a:ext cx="8155517" cy="5759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2269067" y="6445251"/>
            <a:ext cx="5664200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de-DE"/>
              <a:t>Das KIT-Leitbildprojekt</a:t>
            </a:r>
            <a:endParaRPr lang="de-DE" dirty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2"/>
          </p:nvPr>
        </p:nvSpPr>
        <p:spPr>
          <a:xfrm>
            <a:off x="816000" y="6444000"/>
            <a:ext cx="1392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42C17-CA45-407C-87B3-C8EC0C23A636}" type="datetime1">
              <a:rPr lang="de-DE" smtClean="0"/>
              <a:pPr/>
              <a:t>27.04.2021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mustertitelbild_o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276475"/>
            <a:ext cx="12433300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II_rahmen_neu_tit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175"/>
            <a:ext cx="12192000" cy="6870700"/>
          </a:xfrm>
          <a:prstGeom prst="rect">
            <a:avLst/>
          </a:prstGeom>
          <a:noFill/>
        </p:spPr>
      </p:pic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529167" y="6475414"/>
            <a:ext cx="489373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de-DE" sz="800">
                <a:solidFill>
                  <a:srgbClr val="000000"/>
                </a:solidFill>
              </a:rPr>
              <a:t>KIT – Universität des Landes Baden-Württemberg und</a:t>
            </a:r>
          </a:p>
          <a:p>
            <a:r>
              <a:rPr lang="de-DE" sz="800">
                <a:solidFill>
                  <a:srgbClr val="000000"/>
                </a:solidFill>
              </a:rPr>
              <a:t>nationales Großforschungszentrum in der Helmholtz-Gemeinschaft</a:t>
            </a: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9757834" y="6497639"/>
            <a:ext cx="230293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/>
            <a:r>
              <a:rPr lang="de-DE" sz="1600" b="1">
                <a:solidFill>
                  <a:srgbClr val="FFFFFF"/>
                </a:solidFill>
              </a:rPr>
              <a:t>www.kit.edu</a:t>
            </a:r>
          </a:p>
        </p:txBody>
      </p:sp>
      <p:pic>
        <p:nvPicPr>
          <p:cNvPr id="9" name="Picture 11" descr="KIT-Logo-rgb_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7051" y="333376"/>
            <a:ext cx="2159000" cy="747713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27051" y="1268414"/>
            <a:ext cx="11186583" cy="649287"/>
          </a:xfrm>
        </p:spPr>
        <p:txBody>
          <a:bodyPr/>
          <a:lstStyle>
            <a:lvl1pPr>
              <a:lnSpc>
                <a:spcPct val="90000"/>
              </a:lnSpc>
              <a:defRPr sz="26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29167" y="2232026"/>
            <a:ext cx="11161184" cy="620713"/>
          </a:xfrm>
        </p:spPr>
        <p:txBody>
          <a:bodyPr/>
          <a:lstStyle>
            <a:lvl1pPr marL="0" indent="0">
              <a:spcBef>
                <a:spcPct val="0"/>
              </a:spcBef>
              <a:buFontTx/>
              <a:buNone/>
              <a:defRPr sz="1800" b="1">
                <a:solidFill>
                  <a:srgbClr val="000000"/>
                </a:solidFill>
              </a:defRPr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52202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dirty="0">
                <a:solidFill>
                  <a:srgbClr val="000000"/>
                </a:solidFill>
              </a:rPr>
              <a:t>House </a:t>
            </a:r>
            <a:r>
              <a:rPr lang="de-DE" dirty="0" err="1">
                <a:solidFill>
                  <a:srgbClr val="000000"/>
                </a:solidFill>
              </a:rPr>
              <a:t>of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>
                <a:solidFill>
                  <a:srgbClr val="000000"/>
                </a:solidFill>
              </a:rPr>
              <a:t>Participation</a:t>
            </a:r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909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Prof. Max Mustermann – Präsentationstitel</a:t>
            </a:r>
          </a:p>
        </p:txBody>
      </p:sp>
    </p:spTree>
    <p:extLst>
      <p:ext uri="{BB962C8B-B14F-4D97-AF65-F5344CB8AC3E}">
        <p14:creationId xmlns:p14="http://schemas.microsoft.com/office/powerpoint/2010/main" val="1787760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22817" y="1198563"/>
            <a:ext cx="5469467" cy="4894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5484" y="1198563"/>
            <a:ext cx="5469467" cy="4894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Prof. Max Mustermann – Präsentationstitel</a:t>
            </a:r>
          </a:p>
        </p:txBody>
      </p:sp>
    </p:spTree>
    <p:extLst>
      <p:ext uri="{BB962C8B-B14F-4D97-AF65-F5344CB8AC3E}">
        <p14:creationId xmlns:p14="http://schemas.microsoft.com/office/powerpoint/2010/main" val="4163660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Prof. Max Mustermann – Präsentationstitel</a:t>
            </a:r>
          </a:p>
        </p:txBody>
      </p:sp>
    </p:spTree>
    <p:extLst>
      <p:ext uri="{BB962C8B-B14F-4D97-AF65-F5344CB8AC3E}">
        <p14:creationId xmlns:p14="http://schemas.microsoft.com/office/powerpoint/2010/main" val="33364805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Prof. Max Mustermann – Präsentationstitel</a:t>
            </a:r>
          </a:p>
        </p:txBody>
      </p:sp>
    </p:spTree>
    <p:extLst>
      <p:ext uri="{BB962C8B-B14F-4D97-AF65-F5344CB8AC3E}">
        <p14:creationId xmlns:p14="http://schemas.microsoft.com/office/powerpoint/2010/main" val="69992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Prof. Max Mustermann – Präsentationstitel</a:t>
            </a:r>
          </a:p>
        </p:txBody>
      </p:sp>
    </p:spTree>
    <p:extLst>
      <p:ext uri="{BB962C8B-B14F-4D97-AF65-F5344CB8AC3E}">
        <p14:creationId xmlns:p14="http://schemas.microsoft.com/office/powerpoint/2010/main" val="41545307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Prof. Max Mustermann – Präsentationstitel</a:t>
            </a:r>
          </a:p>
        </p:txBody>
      </p:sp>
    </p:spTree>
    <p:extLst>
      <p:ext uri="{BB962C8B-B14F-4D97-AF65-F5344CB8AC3E}">
        <p14:creationId xmlns:p14="http://schemas.microsoft.com/office/powerpoint/2010/main" val="11140786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Prof. Max Mustermann – Präsentationstitel</a:t>
            </a:r>
          </a:p>
        </p:txBody>
      </p:sp>
    </p:spTree>
    <p:extLst>
      <p:ext uri="{BB962C8B-B14F-4D97-AF65-F5344CB8AC3E}">
        <p14:creationId xmlns:p14="http://schemas.microsoft.com/office/powerpoint/2010/main" val="11614780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Prof. Max Mustermann – Präsentationstitel</a:t>
            </a:r>
          </a:p>
        </p:txBody>
      </p:sp>
    </p:spTree>
    <p:extLst>
      <p:ext uri="{BB962C8B-B14F-4D97-AF65-F5344CB8AC3E}">
        <p14:creationId xmlns:p14="http://schemas.microsoft.com/office/powerpoint/2010/main" val="20916474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79418" y="333375"/>
            <a:ext cx="2785533" cy="575945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20700" y="333375"/>
            <a:ext cx="8155517" cy="575945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>
                <a:solidFill>
                  <a:srgbClr val="000000"/>
                </a:solidFill>
              </a:rPr>
              <a:t>Prof. Max Mustermann – Präsentationstitel</a:t>
            </a:r>
          </a:p>
        </p:txBody>
      </p:sp>
    </p:spTree>
    <p:extLst>
      <p:ext uri="{BB962C8B-B14F-4D97-AF65-F5344CB8AC3E}">
        <p14:creationId xmlns:p14="http://schemas.microsoft.com/office/powerpoint/2010/main" val="826850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II_rahmen_neu_folg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20701" y="333376"/>
            <a:ext cx="9215967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Folientitel durch klicken hinzufügen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2818" y="1198563"/>
            <a:ext cx="11142133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Karlsruhe Institute of Technology (KIT).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8015818" y="6453188"/>
            <a:ext cx="364913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>
              <a:spcBef>
                <a:spcPct val="50000"/>
              </a:spcBef>
              <a:defRPr/>
            </a:pPr>
            <a:r>
              <a:rPr lang="de-DE" sz="900"/>
              <a:t>House</a:t>
            </a:r>
            <a:r>
              <a:rPr lang="de-DE" sz="900" baseline="0"/>
              <a:t> of Participation</a:t>
            </a:r>
            <a:endParaRPr lang="de-DE" sz="900" dirty="0"/>
          </a:p>
        </p:txBody>
      </p: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334434" y="6445250"/>
            <a:ext cx="43391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50000"/>
              </a:spcBef>
              <a:defRPr/>
            </a:pPr>
            <a:fld id="{643774FD-E815-4B85-B421-6F4167BD583D}" type="slidenum">
              <a:rPr lang="de-DE" sz="900" b="1"/>
              <a:pPr>
                <a:spcBef>
                  <a:spcPct val="50000"/>
                </a:spcBef>
                <a:defRPr/>
              </a:pPr>
              <a:t>‹#›</a:t>
            </a:fld>
            <a:endParaRPr lang="de-DE" sz="900" b="1"/>
          </a:p>
        </p:txBody>
      </p:sp>
      <p:pic>
        <p:nvPicPr>
          <p:cNvPr id="1032" name="Picture 13" descr="KIT-Logo-rgb_de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223501" y="333375"/>
            <a:ext cx="14351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Datumsplatzhalter 10"/>
          <p:cNvSpPr>
            <a:spLocks noGrp="1"/>
          </p:cNvSpPr>
          <p:nvPr>
            <p:ph type="dt" sz="half" idx="2"/>
          </p:nvPr>
        </p:nvSpPr>
        <p:spPr>
          <a:xfrm>
            <a:off x="911424" y="6453188"/>
            <a:ext cx="1296576" cy="35081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E4BDA-DE3E-44E9-8217-A35F5594BCEE}" type="datetime1">
              <a:rPr lang="de-DE" smtClean="0"/>
              <a:pPr/>
              <a:t>27.04.2021</a:t>
            </a:fld>
            <a:endParaRPr lang="de-DE" dirty="0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2269067" y="6445251"/>
            <a:ext cx="5664200" cy="360363"/>
          </a:xfrm>
          <a:prstGeom prst="rect">
            <a:avLst/>
          </a:prstGeom>
          <a:ln/>
        </p:spPr>
        <p:txBody>
          <a:bodyPr/>
          <a:lstStyle>
            <a:lvl1pPr>
              <a:defRPr sz="900" baseline="0"/>
            </a:lvl1pPr>
          </a:lstStyle>
          <a:p>
            <a:r>
              <a:rPr lang="de-DE"/>
              <a:t>Das KIT-Leitbildprojekt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14325" indent="-314325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90575" indent="-314325" algn="l" rtl="0" eaLnBrk="1" fontAlgn="base" hangingPunct="1">
        <a:spcBef>
          <a:spcPct val="20000"/>
        </a:spcBef>
        <a:spcAft>
          <a:spcPct val="0"/>
        </a:spcAft>
        <a:buBlip>
          <a:blip r:embed="rId16"/>
        </a:buBlip>
        <a:defRPr>
          <a:solidFill>
            <a:schemeClr val="tx1"/>
          </a:solidFill>
          <a:latin typeface="+mn-lt"/>
        </a:defRPr>
      </a:lvl2pPr>
      <a:lvl3pPr marL="1209675" indent="-276225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1600">
          <a:solidFill>
            <a:schemeClr val="tx1"/>
          </a:solidFill>
          <a:latin typeface="+mn-lt"/>
        </a:defRPr>
      </a:lvl3pPr>
      <a:lvl4pPr marL="1657350" indent="-276225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1600">
          <a:solidFill>
            <a:schemeClr val="tx1"/>
          </a:solidFill>
          <a:latin typeface="+mn-lt"/>
        </a:defRPr>
      </a:lvl4pPr>
      <a:lvl5pPr marL="2095500" indent="-276225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II_rahmen_neu_folg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20701" y="333376"/>
            <a:ext cx="9215967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Folientitel durch klicken hinzufügen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2818" y="1198563"/>
            <a:ext cx="11142133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Karlsruhe Institute of Technology (KIT).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54251" y="6454776"/>
            <a:ext cx="5568949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900"/>
            </a:lvl1pPr>
          </a:lstStyle>
          <a:p>
            <a:r>
              <a:rPr lang="de-DE" dirty="0">
                <a:solidFill>
                  <a:srgbClr val="000000"/>
                </a:solidFill>
              </a:rPr>
              <a:t>House </a:t>
            </a:r>
            <a:r>
              <a:rPr lang="de-DE" dirty="0" err="1">
                <a:solidFill>
                  <a:srgbClr val="000000"/>
                </a:solidFill>
              </a:rPr>
              <a:t>of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>
                <a:solidFill>
                  <a:srgbClr val="000000"/>
                </a:solidFill>
              </a:rPr>
              <a:t>Participation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8015818" y="6453188"/>
            <a:ext cx="364913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>
              <a:spcBef>
                <a:spcPct val="50000"/>
              </a:spcBef>
            </a:pPr>
            <a:r>
              <a:rPr lang="de-DE" sz="900" dirty="0">
                <a:solidFill>
                  <a:srgbClr val="000000"/>
                </a:solidFill>
              </a:rPr>
              <a:t>Abteilungs-, Fakultäts-, Institutsbezeichnung</a:t>
            </a:r>
          </a:p>
        </p:txBody>
      </p: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334434" y="6453188"/>
            <a:ext cx="43391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50000"/>
              </a:spcBef>
            </a:pPr>
            <a:fld id="{FD36E3ED-132A-4256-AB58-1B738B6B3557}" type="slidenum">
              <a:rPr lang="de-DE" sz="900" b="1">
                <a:solidFill>
                  <a:srgbClr val="000000"/>
                </a:solidFill>
              </a:rPr>
              <a:pPr>
                <a:spcBef>
                  <a:spcPct val="50000"/>
                </a:spcBef>
              </a:pPr>
              <a:t>‹#›</a:t>
            </a:fld>
            <a:endParaRPr lang="de-DE" sz="900" b="1">
              <a:solidFill>
                <a:srgbClr val="000000"/>
              </a:solidFill>
            </a:endParaRPr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1007533" y="6453188"/>
            <a:ext cx="108585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50000"/>
              </a:spcBef>
            </a:pPr>
            <a:r>
              <a:rPr lang="de-DE" sz="900" dirty="0">
                <a:solidFill>
                  <a:srgbClr val="000000"/>
                </a:solidFill>
              </a:rPr>
              <a:t>30.07.2013</a:t>
            </a:r>
          </a:p>
        </p:txBody>
      </p:sp>
      <p:pic>
        <p:nvPicPr>
          <p:cNvPr id="1037" name="Picture 13" descr="KIT-Logo-rgb_de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223501" y="333375"/>
            <a:ext cx="1435100" cy="4968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62129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70000"/>
        <a:buBlip>
          <a:blip r:embed="rId15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5"/>
        </a:buBlip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5"/>
        </a:buBlip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5"/>
        </a:buBlip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5"/>
        </a:buBlip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5"/>
        </a:buBlip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5"/>
        </a:buBlip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5"/>
        </a:buBlip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5"/>
        </a:buBlip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Relationship Id="rId14" Type="http://schemas.openxmlformats.org/officeDocument/2006/relationships/image" Target="../media/image20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2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jpeg"/><Relationship Id="rId12" Type="http://schemas.openxmlformats.org/officeDocument/2006/relationships/image" Target="../media/image21.png"/><Relationship Id="rId2" Type="http://schemas.openxmlformats.org/officeDocument/2006/relationships/video" Target="../media/media1.mp4"/><Relationship Id="rId16" Type="http://schemas.openxmlformats.org/officeDocument/2006/relationships/image" Target="../media/image23.png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png"/><Relationship Id="rId15" Type="http://schemas.openxmlformats.org/officeDocument/2006/relationships/image" Target="../media/image20.jpeg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3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29/2017JB015251" TargetMode="External"/><Relationship Id="rId2" Type="http://schemas.openxmlformats.org/officeDocument/2006/relationships/hyperlink" Target="https://dx.doi.org/10.7909/C3WD3xH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51DA83C-C00E-4AD4-9E75-007D9398F8D9}"/>
              </a:ext>
            </a:extLst>
          </p:cNvPr>
          <p:cNvSpPr/>
          <p:nvPr/>
        </p:nvSpPr>
        <p:spPr>
          <a:xfrm>
            <a:off x="9913855" y="199081"/>
            <a:ext cx="1809190" cy="75726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1420F74-5772-4F6F-8BFA-094F0A19AF18}"/>
              </a:ext>
            </a:extLst>
          </p:cNvPr>
          <p:cNvCxnSpPr>
            <a:cxnSpLocks/>
          </p:cNvCxnSpPr>
          <p:nvPr/>
        </p:nvCxnSpPr>
        <p:spPr>
          <a:xfrm>
            <a:off x="6015769" y="990735"/>
            <a:ext cx="0" cy="53410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95705E0A-8FE2-4698-98FA-5D45D8EC2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60" y="387256"/>
            <a:ext cx="5669712" cy="561975"/>
          </a:xfrm>
        </p:spPr>
        <p:txBody>
          <a:bodyPr/>
          <a:lstStyle/>
          <a:p>
            <a:pPr algn="l"/>
            <a:br>
              <a:rPr lang="en-US" sz="1800" b="0" dirty="0">
                <a:latin typeface="Abadi Extra Light" panose="020B0204020104020204" pitchFamily="34" charset="0"/>
              </a:rPr>
            </a:br>
            <a:br>
              <a:rPr lang="en-US" sz="1200" b="0" dirty="0">
                <a:latin typeface="Abadi Extra Light" panose="020B0204020104020204" pitchFamily="34" charset="0"/>
              </a:rPr>
            </a:br>
            <a:r>
              <a:rPr lang="en-US" sz="1200" b="0" dirty="0">
                <a:latin typeface="Abadi Extra Light" panose="020B0204020104020204" pitchFamily="34" charset="0"/>
              </a:rPr>
              <a:t>A toolbox for benchmarking and applying machine </a:t>
            </a:r>
            <a:r>
              <a:rPr lang="en-GB" sz="1200" b="0" dirty="0">
                <a:latin typeface="Abadi Extra Light" panose="020B0204020104020204" pitchFamily="34" charset="0"/>
              </a:rPr>
              <a:t>learning in seismology</a:t>
            </a:r>
            <a:endParaRPr lang="en-GB" sz="1800" b="0" dirty="0">
              <a:latin typeface="Abadi Extra Light" panose="020B0204020104020204" pitchFamily="34" charset="0"/>
            </a:endParaRPr>
          </a:p>
        </p:txBody>
      </p:sp>
      <p:pic>
        <p:nvPicPr>
          <p:cNvPr id="8" name="Picture 11" descr="KIT-Logo-rgb_de">
            <a:extLst>
              <a:ext uri="{FF2B5EF4-FFF2-40B4-BE49-F238E27FC236}">
                <a16:creationId xmlns:a16="http://schemas.microsoft.com/office/drawing/2014/main" id="{6711572C-8BEF-4C02-BFC3-8420609A3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4161" y="351019"/>
            <a:ext cx="759374" cy="35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Startseite">
            <a:extLst>
              <a:ext uri="{FF2B5EF4-FFF2-40B4-BE49-F238E27FC236}">
                <a16:creationId xmlns:a16="http://schemas.microsoft.com/office/drawing/2014/main" id="{B20E27D0-0E77-45A6-A288-153B810A7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410" y="340100"/>
            <a:ext cx="531302" cy="37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umboldt University of Berlin - Wikipedia">
            <a:extLst>
              <a:ext uri="{FF2B5EF4-FFF2-40B4-BE49-F238E27FC236}">
                <a16:creationId xmlns:a16="http://schemas.microsoft.com/office/drawing/2014/main" id="{6C4D28E2-687A-499E-97EE-6C453CCEA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587" y="305169"/>
            <a:ext cx="449151" cy="44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stituto Nazionale di Geofisica e Vulcanologia – Wikipedia">
            <a:extLst>
              <a:ext uri="{FF2B5EF4-FFF2-40B4-BE49-F238E27FC236}">
                <a16:creationId xmlns:a16="http://schemas.microsoft.com/office/drawing/2014/main" id="{6F1D1DAC-528D-40F7-8FE4-812D1A21C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613" y="272322"/>
            <a:ext cx="580168" cy="46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GEOMAR Logo - GEOMAR - Helmholtz-Zentrum für Ozeanforschung Kiel">
            <a:extLst>
              <a:ext uri="{FF2B5EF4-FFF2-40B4-BE49-F238E27FC236}">
                <a16:creationId xmlns:a16="http://schemas.microsoft.com/office/drawing/2014/main" id="{866BE424-C1EA-4408-81EB-F43B8687B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656" y="315471"/>
            <a:ext cx="1087892" cy="37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A925E61-BFB2-4BEF-A45B-9F1A849182D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733" t="26711" r="10338" b="30575"/>
          <a:stretch/>
        </p:blipFill>
        <p:spPr>
          <a:xfrm>
            <a:off x="10946424" y="315471"/>
            <a:ext cx="1107576" cy="3701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0E8EA00-62EB-4805-905D-6F07C9DB2721}"/>
              </a:ext>
            </a:extLst>
          </p:cNvPr>
          <p:cNvSpPr txBox="1"/>
          <p:nvPr/>
        </p:nvSpPr>
        <p:spPr>
          <a:xfrm>
            <a:off x="238756" y="1013974"/>
            <a:ext cx="5400043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What is </a:t>
            </a:r>
            <a:r>
              <a:rPr lang="en-US" b="1" dirty="0" err="1"/>
              <a:t>SeisBench</a:t>
            </a:r>
            <a:r>
              <a:rPr lang="en-US" b="1" dirty="0"/>
              <a:t>?</a:t>
            </a:r>
          </a:p>
          <a:p>
            <a:endParaRPr lang="en-US" sz="800" b="1" dirty="0"/>
          </a:p>
          <a:p>
            <a:r>
              <a:rPr lang="en-US" sz="1600" b="1" dirty="0" err="1"/>
              <a:t>SeisBench</a:t>
            </a:r>
            <a:r>
              <a:rPr lang="en-US" sz="1600" dirty="0"/>
              <a:t> is an open-source python library for training and deploying machine learning algorithms.</a:t>
            </a:r>
          </a:p>
          <a:p>
            <a:endParaRPr lang="en-US" sz="1600" b="1" dirty="0"/>
          </a:p>
          <a:p>
            <a:r>
              <a:rPr lang="en-US" b="1" dirty="0"/>
              <a:t>Motivation</a:t>
            </a:r>
          </a:p>
          <a:p>
            <a:endParaRPr lang="en-US" sz="700" b="1" dirty="0"/>
          </a:p>
          <a:p>
            <a:r>
              <a:rPr lang="en-US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Access to open-source, labelled datasets, 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pre-trained models, and trainable model architectures</a:t>
            </a:r>
            <a:r>
              <a:rPr lang="en-US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vital for comparison studies.</a:t>
            </a:r>
            <a:endParaRPr lang="en-GB" sz="1400" dirty="0">
              <a:latin typeface="+mn-lt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DB1C4C2-961A-40CC-B5FF-A1E540BD07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8757" y="277507"/>
            <a:ext cx="2553536" cy="56197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B49DC8A-EA89-4F5E-83EF-4AE7CB656C71}"/>
              </a:ext>
            </a:extLst>
          </p:cNvPr>
          <p:cNvSpPr txBox="1"/>
          <p:nvPr/>
        </p:nvSpPr>
        <p:spPr>
          <a:xfrm>
            <a:off x="238756" y="3351487"/>
            <a:ext cx="31639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How does it work?</a:t>
            </a:r>
            <a:endParaRPr lang="en-GB" b="1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AC0D911-4B5B-48F0-8750-84ABCBD72426}"/>
              </a:ext>
            </a:extLst>
          </p:cNvPr>
          <p:cNvCxnSpPr>
            <a:cxnSpLocks/>
          </p:cNvCxnSpPr>
          <p:nvPr/>
        </p:nvCxnSpPr>
        <p:spPr>
          <a:xfrm>
            <a:off x="138000" y="996387"/>
            <a:ext cx="11916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7377949-4CFF-4FD1-990C-C88FED43EE98}"/>
              </a:ext>
            </a:extLst>
          </p:cNvPr>
          <p:cNvSpPr/>
          <p:nvPr/>
        </p:nvSpPr>
        <p:spPr>
          <a:xfrm>
            <a:off x="10454326" y="6445251"/>
            <a:ext cx="1268719" cy="360363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CA092A-5E52-4F50-9738-E681D42D28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69"/>
          <a:stretch/>
        </p:blipFill>
        <p:spPr bwMode="auto">
          <a:xfrm>
            <a:off x="6156144" y="1719913"/>
            <a:ext cx="1896443" cy="1494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0F6AB5E-1F95-4041-94CA-60A681D114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8000" y="3809467"/>
            <a:ext cx="5890668" cy="23236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D33EA6-E677-4D35-A2CA-A8D82E163BCA}"/>
              </a:ext>
            </a:extLst>
          </p:cNvPr>
          <p:cNvSpPr txBox="1"/>
          <p:nvPr/>
        </p:nvSpPr>
        <p:spPr>
          <a:xfrm>
            <a:off x="6602072" y="140387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STEAD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33707C-5B1E-4B87-A1AF-19A44BC07103}"/>
              </a:ext>
            </a:extLst>
          </p:cNvPr>
          <p:cNvSpPr txBox="1"/>
          <p:nvPr/>
        </p:nvSpPr>
        <p:spPr>
          <a:xfrm>
            <a:off x="8404375" y="1403870"/>
            <a:ext cx="1334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INSTANCE</a:t>
            </a:r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8CA196-DFFA-4153-98D1-CEAFEFBB68B9}"/>
              </a:ext>
            </a:extLst>
          </p:cNvPr>
          <p:cNvSpPr txBox="1"/>
          <p:nvPr/>
        </p:nvSpPr>
        <p:spPr>
          <a:xfrm>
            <a:off x="10454326" y="1401055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GEOFON</a:t>
            </a:r>
            <a:endParaRPr lang="en-GB" dirty="0"/>
          </a:p>
        </p:txBody>
      </p:sp>
      <p:pic>
        <p:nvPicPr>
          <p:cNvPr id="21" name="Picture 20" descr="Chart, scatter chart&#10;&#10;Description automatically generated">
            <a:extLst>
              <a:ext uri="{FF2B5EF4-FFF2-40B4-BE49-F238E27FC236}">
                <a16:creationId xmlns:a16="http://schemas.microsoft.com/office/drawing/2014/main" id="{74811FAA-2A25-4DC1-B69A-F746825D85A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5561" b="620"/>
          <a:stretch/>
        </p:blipFill>
        <p:spPr>
          <a:xfrm>
            <a:off x="8366802" y="1719913"/>
            <a:ext cx="1395181" cy="1529013"/>
          </a:xfrm>
          <a:prstGeom prst="rect">
            <a:avLst/>
          </a:prstGeom>
        </p:spPr>
      </p:pic>
      <p:pic>
        <p:nvPicPr>
          <p:cNvPr id="27" name="Picture 26" descr="Chart, scatter chart&#10;&#10;Description automatically generated">
            <a:extLst>
              <a:ext uri="{FF2B5EF4-FFF2-40B4-BE49-F238E27FC236}">
                <a16:creationId xmlns:a16="http://schemas.microsoft.com/office/drawing/2014/main" id="{478756DD-A8A2-4964-9BE7-34DDDF3C7F7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3"/>
          <a:stretch/>
        </p:blipFill>
        <p:spPr>
          <a:xfrm>
            <a:off x="10061691" y="1657477"/>
            <a:ext cx="1970209" cy="163185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070D5CE-D5E5-4E5E-8AAE-F95D255450AB}"/>
              </a:ext>
            </a:extLst>
          </p:cNvPr>
          <p:cNvSpPr txBox="1"/>
          <p:nvPr/>
        </p:nvSpPr>
        <p:spPr>
          <a:xfrm>
            <a:off x="6128206" y="954628"/>
            <a:ext cx="5903694" cy="5893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Datasets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Unified data interface enabling easy comparison and benchmarking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4 Benchmark Datasets currently incorporated (4 more in preparation)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Users can extend and add their own datasets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n-US" b="1" dirty="0"/>
              <a:t>Models</a:t>
            </a:r>
          </a:p>
          <a:p>
            <a:endParaRPr lang="en-US" b="1" dirty="0"/>
          </a:p>
          <a:p>
            <a:endParaRPr lang="en-US" b="1" dirty="0"/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Unified model interface for easy comparison and benchmarking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Naturally extensible for users to add their own models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solidFill>
                  <a:srgbClr val="000000"/>
                </a:solidFill>
                <a:latin typeface="Arial" charset="0"/>
              </a:rPr>
              <a:t>Model API designed for general application of ML to seismological tasks</a:t>
            </a:r>
            <a:r>
              <a:rPr lang="en-US" b="1" dirty="0"/>
              <a:t>		</a:t>
            </a:r>
          </a:p>
          <a:p>
            <a:r>
              <a:rPr lang="en-US" b="1" dirty="0"/>
              <a:t>		Community driven!</a:t>
            </a:r>
          </a:p>
          <a:p>
            <a:endParaRPr lang="en-US" b="1" dirty="0"/>
          </a:p>
          <a:p>
            <a:endParaRPr lang="en-GB" sz="1400" dirty="0">
              <a:latin typeface="+mn-lt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720C1A6C-6EE9-4133-A8F6-00CA98F23AA6}"/>
              </a:ext>
            </a:extLst>
          </p:cNvPr>
          <p:cNvSpPr/>
          <p:nvPr/>
        </p:nvSpPr>
        <p:spPr>
          <a:xfrm>
            <a:off x="6345380" y="4593208"/>
            <a:ext cx="1219461" cy="3603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EQT</a:t>
            </a:r>
            <a:endParaRPr lang="en-GB" sz="1200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169EAF3-BCE4-45E7-B392-A916552F8871}"/>
              </a:ext>
            </a:extLst>
          </p:cNvPr>
          <p:cNvSpPr/>
          <p:nvPr/>
        </p:nvSpPr>
        <p:spPr>
          <a:xfrm>
            <a:off x="7793712" y="4593208"/>
            <a:ext cx="1219461" cy="3603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/>
              <a:t>PhaseNet</a:t>
            </a:r>
            <a:endParaRPr lang="en-GB" sz="1200" dirty="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F0AE9209-591B-4010-8C16-9D43AC6BF40F}"/>
              </a:ext>
            </a:extLst>
          </p:cNvPr>
          <p:cNvSpPr/>
          <p:nvPr/>
        </p:nvSpPr>
        <p:spPr>
          <a:xfrm>
            <a:off x="9243876" y="4593208"/>
            <a:ext cx="1219461" cy="3603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GPD</a:t>
            </a:r>
            <a:endParaRPr lang="en-GB" sz="1200" dirty="0"/>
          </a:p>
        </p:txBody>
      </p:sp>
      <p:pic>
        <p:nvPicPr>
          <p:cNvPr id="1028" name="Picture 4" descr="EGU General Assembly 2021 | Pyrenees Imaging eXperience: an InternationaL  network">
            <a:extLst>
              <a:ext uri="{FF2B5EF4-FFF2-40B4-BE49-F238E27FC236}">
                <a16:creationId xmlns:a16="http://schemas.microsoft.com/office/drawing/2014/main" id="{683A3CDA-A7B6-4E15-AF8C-FB9C724F3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840" y="6285180"/>
            <a:ext cx="1804608" cy="55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832D19-4EC6-4ABE-A643-4C42CBD598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279024" y="6383082"/>
            <a:ext cx="2752876" cy="360363"/>
          </a:xfrm>
        </p:spPr>
        <p:txBody>
          <a:bodyPr/>
          <a:lstStyle/>
          <a:p>
            <a:r>
              <a:rPr lang="de-DE" dirty="0"/>
              <a:t>Jack Woollam | Karlsruhe Institute of Technology</a:t>
            </a:r>
          </a:p>
          <a:p>
            <a:r>
              <a:rPr lang="de-DE" dirty="0"/>
              <a:t>jack.woollam@kit.edu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F8CBB37-4C3D-43A3-9FE8-5627A06ED266}"/>
              </a:ext>
            </a:extLst>
          </p:cNvPr>
          <p:cNvSpPr/>
          <p:nvPr/>
        </p:nvSpPr>
        <p:spPr>
          <a:xfrm>
            <a:off x="10686800" y="4593208"/>
            <a:ext cx="1219461" cy="3603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CRED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467724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51DA83C-C00E-4AD4-9E75-007D9398F8D9}"/>
              </a:ext>
            </a:extLst>
          </p:cNvPr>
          <p:cNvSpPr/>
          <p:nvPr/>
        </p:nvSpPr>
        <p:spPr>
          <a:xfrm>
            <a:off x="9913855" y="199081"/>
            <a:ext cx="1809190" cy="75726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1420F74-5772-4F6F-8BFA-094F0A19AF18}"/>
              </a:ext>
            </a:extLst>
          </p:cNvPr>
          <p:cNvCxnSpPr/>
          <p:nvPr/>
        </p:nvCxnSpPr>
        <p:spPr>
          <a:xfrm>
            <a:off x="6015769" y="990735"/>
            <a:ext cx="0" cy="5319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95705E0A-8FE2-4698-98FA-5D45D8EC2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60" y="387256"/>
            <a:ext cx="5669712" cy="561975"/>
          </a:xfrm>
        </p:spPr>
        <p:txBody>
          <a:bodyPr/>
          <a:lstStyle/>
          <a:p>
            <a:pPr algn="l"/>
            <a:br>
              <a:rPr lang="en-US" sz="1800" b="0" dirty="0">
                <a:latin typeface="Abadi Extra Light" panose="020B0204020104020204" pitchFamily="34" charset="0"/>
              </a:rPr>
            </a:br>
            <a:br>
              <a:rPr lang="en-US" sz="1200" b="0" dirty="0">
                <a:latin typeface="Abadi Extra Light" panose="020B0204020104020204" pitchFamily="34" charset="0"/>
              </a:rPr>
            </a:br>
            <a:r>
              <a:rPr lang="en-US" sz="1200" b="0" dirty="0">
                <a:latin typeface="Abadi Extra Light" panose="020B0204020104020204" pitchFamily="34" charset="0"/>
              </a:rPr>
              <a:t>A toolbox for benchmarking and applying machine </a:t>
            </a:r>
            <a:r>
              <a:rPr lang="en-GB" sz="1200" b="0" dirty="0">
                <a:latin typeface="Abadi Extra Light" panose="020B0204020104020204" pitchFamily="34" charset="0"/>
              </a:rPr>
              <a:t>learning in seismology</a:t>
            </a:r>
            <a:endParaRPr lang="en-GB" sz="1800" b="0" dirty="0">
              <a:latin typeface="Abadi Extra Light" panose="020B0204020104020204" pitchFamily="34" charset="0"/>
            </a:endParaRPr>
          </a:p>
        </p:txBody>
      </p:sp>
      <p:pic>
        <p:nvPicPr>
          <p:cNvPr id="8" name="Picture 11" descr="KIT-Logo-rgb_de">
            <a:extLst>
              <a:ext uri="{FF2B5EF4-FFF2-40B4-BE49-F238E27FC236}">
                <a16:creationId xmlns:a16="http://schemas.microsoft.com/office/drawing/2014/main" id="{6711572C-8BEF-4C02-BFC3-8420609A3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4161" y="351019"/>
            <a:ext cx="759374" cy="35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Startseite">
            <a:extLst>
              <a:ext uri="{FF2B5EF4-FFF2-40B4-BE49-F238E27FC236}">
                <a16:creationId xmlns:a16="http://schemas.microsoft.com/office/drawing/2014/main" id="{B20E27D0-0E77-45A6-A288-153B810A7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410" y="340100"/>
            <a:ext cx="531302" cy="37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umboldt University of Berlin - Wikipedia">
            <a:extLst>
              <a:ext uri="{FF2B5EF4-FFF2-40B4-BE49-F238E27FC236}">
                <a16:creationId xmlns:a16="http://schemas.microsoft.com/office/drawing/2014/main" id="{6C4D28E2-687A-499E-97EE-6C453CCEA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587" y="305169"/>
            <a:ext cx="449151" cy="44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stituto Nazionale di Geofisica e Vulcanologia – Wikipedia">
            <a:extLst>
              <a:ext uri="{FF2B5EF4-FFF2-40B4-BE49-F238E27FC236}">
                <a16:creationId xmlns:a16="http://schemas.microsoft.com/office/drawing/2014/main" id="{6F1D1DAC-528D-40F7-8FE4-812D1A21C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613" y="272322"/>
            <a:ext cx="580168" cy="46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GEOMAR Logo - GEOMAR - Helmholtz-Zentrum für Ozeanforschung Kiel">
            <a:extLst>
              <a:ext uri="{FF2B5EF4-FFF2-40B4-BE49-F238E27FC236}">
                <a16:creationId xmlns:a16="http://schemas.microsoft.com/office/drawing/2014/main" id="{866BE424-C1EA-4408-81EB-F43B8687B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656" y="315471"/>
            <a:ext cx="1087892" cy="37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A925E61-BFB2-4BEF-A45B-9F1A849182D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1733" t="26711" r="10338" b="30575"/>
          <a:stretch/>
        </p:blipFill>
        <p:spPr>
          <a:xfrm>
            <a:off x="10946424" y="315471"/>
            <a:ext cx="1107576" cy="3701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0E8EA00-62EB-4805-905D-6F07C9DB2721}"/>
              </a:ext>
            </a:extLst>
          </p:cNvPr>
          <p:cNvSpPr txBox="1"/>
          <p:nvPr/>
        </p:nvSpPr>
        <p:spPr>
          <a:xfrm>
            <a:off x="238756" y="1013974"/>
            <a:ext cx="5400043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What is </a:t>
            </a:r>
            <a:r>
              <a:rPr lang="en-US" b="1" dirty="0" err="1"/>
              <a:t>SeisBench</a:t>
            </a:r>
            <a:r>
              <a:rPr lang="en-US" b="1" dirty="0"/>
              <a:t>?</a:t>
            </a:r>
          </a:p>
          <a:p>
            <a:endParaRPr lang="en-US" sz="800" b="1" dirty="0"/>
          </a:p>
          <a:p>
            <a:r>
              <a:rPr lang="en-US" sz="1600" b="1" dirty="0" err="1"/>
              <a:t>SeisBench</a:t>
            </a:r>
            <a:r>
              <a:rPr lang="en-US" sz="1600" dirty="0"/>
              <a:t> is an open-source python library for training and deploying machine learning algorithms.</a:t>
            </a:r>
          </a:p>
          <a:p>
            <a:endParaRPr lang="en-US" sz="1600" b="1" dirty="0"/>
          </a:p>
          <a:p>
            <a:r>
              <a:rPr lang="en-US" b="1" dirty="0"/>
              <a:t>Motivation</a:t>
            </a:r>
          </a:p>
          <a:p>
            <a:endParaRPr lang="en-US" sz="700" b="1" dirty="0"/>
          </a:p>
          <a:p>
            <a:r>
              <a:rPr lang="en-US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Access to open-source, labelled datasets, 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pre-trained models, and trainable model architectures</a:t>
            </a:r>
            <a:r>
              <a:rPr lang="en-US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vital for comparison studies.</a:t>
            </a:r>
            <a:endParaRPr lang="en-GB" sz="1400" dirty="0">
              <a:latin typeface="+mn-lt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DB1C4C2-961A-40CC-B5FF-A1E540BD076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38757" y="277507"/>
            <a:ext cx="2553536" cy="561975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AC0D911-4B5B-48F0-8750-84ABCBD72426}"/>
              </a:ext>
            </a:extLst>
          </p:cNvPr>
          <p:cNvCxnSpPr>
            <a:cxnSpLocks/>
          </p:cNvCxnSpPr>
          <p:nvPr/>
        </p:nvCxnSpPr>
        <p:spPr>
          <a:xfrm>
            <a:off x="138000" y="996387"/>
            <a:ext cx="11916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7377949-4CFF-4FD1-990C-C88FED43EE98}"/>
              </a:ext>
            </a:extLst>
          </p:cNvPr>
          <p:cNvSpPr/>
          <p:nvPr/>
        </p:nvSpPr>
        <p:spPr>
          <a:xfrm>
            <a:off x="10454326" y="6445251"/>
            <a:ext cx="1268719" cy="360363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3AC5E6E4-7534-4D53-B606-E3607D8B683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03059" y="1169329"/>
            <a:ext cx="295275" cy="2952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0F6AB5E-1F95-4041-94CA-60A681D1140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8000" y="3809467"/>
            <a:ext cx="5890668" cy="232365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F1DEA99-56B9-4C0A-8AE3-8968766760B1}"/>
              </a:ext>
            </a:extLst>
          </p:cNvPr>
          <p:cNvSpPr txBox="1"/>
          <p:nvPr/>
        </p:nvSpPr>
        <p:spPr>
          <a:xfrm>
            <a:off x="238756" y="3351487"/>
            <a:ext cx="31639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How does it work?</a:t>
            </a:r>
            <a:endParaRPr lang="en-GB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D18269-17F9-4EC0-9105-2964DC757298}"/>
              </a:ext>
            </a:extLst>
          </p:cNvPr>
          <p:cNvSpPr txBox="1"/>
          <p:nvPr/>
        </p:nvSpPr>
        <p:spPr>
          <a:xfrm>
            <a:off x="6028668" y="159450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Usage:</a:t>
            </a:r>
            <a:endParaRPr lang="en-GB" b="1" dirty="0"/>
          </a:p>
        </p:txBody>
      </p:sp>
      <p:pic>
        <p:nvPicPr>
          <p:cNvPr id="25" name="Picture 4" descr="EGU General Assembly 2021 | Pyrenees Imaging eXperience: an InternationaL  network">
            <a:extLst>
              <a:ext uri="{FF2B5EF4-FFF2-40B4-BE49-F238E27FC236}">
                <a16:creationId xmlns:a16="http://schemas.microsoft.com/office/drawing/2014/main" id="{0B48905A-AE0D-439A-8D30-3D4F3ECD5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840" y="6285180"/>
            <a:ext cx="1804608" cy="55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38C7F1C7-0D67-4B41-87D7-7008054000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279024" y="6383082"/>
            <a:ext cx="2752876" cy="360363"/>
          </a:xfrm>
        </p:spPr>
        <p:txBody>
          <a:bodyPr/>
          <a:lstStyle/>
          <a:p>
            <a:r>
              <a:rPr lang="de-DE" dirty="0"/>
              <a:t>Jack Woollam | Karlsruhe Institute of Technology</a:t>
            </a:r>
          </a:p>
          <a:p>
            <a:r>
              <a:rPr lang="de-DE" dirty="0"/>
              <a:t>jack.woollam@kit.edu</a:t>
            </a:r>
          </a:p>
        </p:txBody>
      </p:sp>
      <p:pic>
        <p:nvPicPr>
          <p:cNvPr id="15" name="JupyterLab - Google Chrome 2021-03-28 17-51-56">
            <a:hlinkClick r:id="" action="ppaction://media"/>
            <a:extLst>
              <a:ext uri="{FF2B5EF4-FFF2-40B4-BE49-F238E27FC236}">
                <a16:creationId xmlns:a16="http://schemas.microsoft.com/office/drawing/2014/main" id="{E4F4E7A2-8B40-46F9-8B4D-C91ED49165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6"/>
          <a:srcRect l="2264" t="16374" r="2708" b="3748"/>
          <a:stretch/>
        </p:blipFill>
        <p:spPr>
          <a:xfrm>
            <a:off x="6082686" y="2218525"/>
            <a:ext cx="5890668" cy="270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5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EA790CF-7770-4A90-9C17-72F37A1F6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71" y="1118186"/>
            <a:ext cx="11622629" cy="489426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Currently integrated datasets, along with some selected statistics:</a:t>
            </a:r>
          </a:p>
          <a:p>
            <a:r>
              <a:rPr lang="en-GB" b="1" dirty="0"/>
              <a:t>STEAD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Mousavi, S. M., Sheng, Y., Zhu, W., &amp; </a:t>
            </a:r>
            <a:r>
              <a:rPr lang="en-GB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Beroza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G. C. (2019). </a:t>
            </a:r>
            <a:r>
              <a:rPr lang="en-GB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STanford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EArthquake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Dataset (STEAD): A global data set of seismic signals for AI. </a:t>
            </a:r>
            <a:r>
              <a:rPr lang="en-GB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IEEE Access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GB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7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179464-179476.</a:t>
            </a:r>
            <a:endParaRPr lang="en-GB" sz="1400" b="1" dirty="0"/>
          </a:p>
          <a:p>
            <a:endParaRPr lang="en-GB" b="1" dirty="0"/>
          </a:p>
          <a:p>
            <a:r>
              <a:rPr lang="en-GB" b="1" dirty="0"/>
              <a:t>SCEDC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</a:rPr>
              <a:t>SCEDC (2013): Southern California Earthquake </a:t>
            </a:r>
            <a:r>
              <a:rPr lang="en-GB" sz="1400" dirty="0" err="1">
                <a:latin typeface="Arial" panose="020B0604020202020204" pitchFamily="34" charset="0"/>
              </a:rPr>
              <a:t>Center</a:t>
            </a:r>
            <a:r>
              <a:rPr lang="en-GB" sz="1400" dirty="0">
                <a:latin typeface="Arial" panose="020B0604020202020204" pitchFamily="34" charset="0"/>
              </a:rPr>
              <a:t>. </a:t>
            </a:r>
            <a:r>
              <a:rPr lang="en-GB" sz="1400" dirty="0" err="1">
                <a:latin typeface="Arial" panose="020B0604020202020204" pitchFamily="34" charset="0"/>
              </a:rPr>
              <a:t>Caltech.Dataset</a:t>
            </a:r>
            <a:r>
              <a:rPr lang="en-GB" sz="1400" dirty="0">
                <a:latin typeface="Arial" panose="020B0604020202020204" pitchFamily="34" charset="0"/>
              </a:rPr>
              <a:t>. doi:</a:t>
            </a:r>
            <a:r>
              <a:rPr lang="en-GB" sz="1400" dirty="0"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10.7909/C3WD3xH1</a:t>
            </a:r>
            <a:endParaRPr lang="nb-NO" sz="1600" dirty="0">
              <a:effectLst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400" dirty="0">
                <a:effectLst/>
              </a:rPr>
              <a:t>Ross, Z. E., Meier, M.‐A., &amp; Hauksson, E. (2018). </a:t>
            </a:r>
            <a:r>
              <a:rPr lang="en-US" sz="1400" dirty="0">
                <a:effectLst/>
              </a:rPr>
              <a:t>P wave arrival picking and first‐motion polarity determination with deep learning. </a:t>
            </a:r>
            <a:r>
              <a:rPr lang="en-US" sz="1400" i="1" dirty="0">
                <a:effectLst/>
              </a:rPr>
              <a:t>Journal</a:t>
            </a:r>
            <a:r>
              <a:rPr lang="en-US" sz="1400" dirty="0">
                <a:effectLst/>
              </a:rPr>
              <a:t> </a:t>
            </a:r>
            <a:r>
              <a:rPr lang="en-US" sz="1400" i="1" dirty="0">
                <a:effectLst/>
              </a:rPr>
              <a:t>of Geophysical Research: Solid Earth, 123</a:t>
            </a:r>
            <a:r>
              <a:rPr lang="en-US" sz="1400" dirty="0">
                <a:effectLst/>
              </a:rPr>
              <a:t>, 5120– 5129. </a:t>
            </a:r>
            <a:r>
              <a:rPr lang="en-US" sz="1400" dirty="0">
                <a:effectLst/>
                <a:hlinkClick r:id="rId3"/>
              </a:rPr>
              <a:t>https://doi.org/10.1029/2017JB015251</a:t>
            </a:r>
            <a:endParaRPr lang="en-US" sz="1400" dirty="0">
              <a:effectLst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lvl="1">
              <a:buFont typeface="Arial" panose="020B0604020202020204" pitchFamily="34" charset="0"/>
              <a:buChar char="•"/>
            </a:pPr>
            <a:endParaRPr lang="en-GB" sz="1600" b="1" dirty="0"/>
          </a:p>
          <a:p>
            <a:r>
              <a:rPr lang="en-GB" b="1" dirty="0"/>
              <a:t>LEN-DB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Magrini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F., </a:t>
            </a:r>
            <a:r>
              <a:rPr lang="en-GB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Jozinović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D., </a:t>
            </a:r>
            <a:r>
              <a:rPr lang="en-GB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Cammarano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F., </a:t>
            </a:r>
            <a:r>
              <a:rPr lang="en-GB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Michelini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A., &amp; </a:t>
            </a:r>
            <a:r>
              <a:rPr lang="en-GB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Boschi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L. (2020). Local earthquakes detection: A benchmark dataset of 3-component seismograms built on a global scale. </a:t>
            </a:r>
            <a:r>
              <a:rPr lang="en-GB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Artificial Intelligence in Geosciences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GB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1-10.</a:t>
            </a:r>
            <a:endParaRPr lang="en-GB" sz="1400" b="1" dirty="0"/>
          </a:p>
          <a:p>
            <a:endParaRPr lang="en-GB" b="1" dirty="0"/>
          </a:p>
          <a:p>
            <a:r>
              <a:rPr lang="en-GB" b="1" dirty="0"/>
              <a:t>NEIC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Yeck</a:t>
            </a:r>
            <a:r>
              <a:rPr lang="en-US" sz="1400" dirty="0">
                <a:solidFill>
                  <a:srgbClr val="222222"/>
                </a:solidFill>
                <a:latin typeface="Arial" panose="020B0604020202020204" pitchFamily="34" charset="0"/>
              </a:rPr>
              <a:t>, W.L., and Patton, J., 2020, Waveform Data and Metadata used to National Earthquake Information Center Deep-Learning Models: U.S. Geological Survey data release, https://doi.org/10.5066/P9OHF4WL.</a:t>
            </a:r>
            <a:endParaRPr lang="en-GB" sz="140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D5B331E8-0EF7-4648-94A4-14401CE81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71" y="251375"/>
            <a:ext cx="8865029" cy="561975"/>
          </a:xfrm>
        </p:spPr>
        <p:txBody>
          <a:bodyPr/>
          <a:lstStyle/>
          <a:p>
            <a:r>
              <a:rPr lang="en-US" dirty="0"/>
              <a:t>Currently integrated data (Benchmark Datasets)</a:t>
            </a:r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7976B20-7A53-4355-A8ED-AEDCC28F2ED1}"/>
              </a:ext>
            </a:extLst>
          </p:cNvPr>
          <p:cNvCxnSpPr>
            <a:cxnSpLocks/>
          </p:cNvCxnSpPr>
          <p:nvPr/>
        </p:nvCxnSpPr>
        <p:spPr>
          <a:xfrm>
            <a:off x="138000" y="949253"/>
            <a:ext cx="11916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4EDB7F4E-2EC5-4574-9739-CA1A2C1F1B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714164"/>
              </p:ext>
            </p:extLst>
          </p:nvPr>
        </p:nvGraphicFramePr>
        <p:xfrm>
          <a:off x="1865549" y="2364577"/>
          <a:ext cx="812799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41885302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8069955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951997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450,000 earthquakes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2613 receivers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~1,200,000 time series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011850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84D4A60A-2B5E-4915-9CA9-2806D6D54F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757958"/>
              </p:ext>
            </p:extLst>
          </p:nvPr>
        </p:nvGraphicFramePr>
        <p:xfrm>
          <a:off x="1865548" y="3843723"/>
          <a:ext cx="812799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41885302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8069955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951997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273,882</a:t>
                      </a:r>
                      <a:r>
                        <a:rPr lang="en-US" sz="1600" dirty="0"/>
                        <a:t> earthquakes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692 receivers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4,847,248</a:t>
                      </a:r>
                      <a:r>
                        <a:rPr lang="en-US" sz="1600" dirty="0"/>
                        <a:t> time series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011850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C8EE8CE4-9F24-4057-906C-E25C56EA36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535228"/>
              </p:ext>
            </p:extLst>
          </p:nvPr>
        </p:nvGraphicFramePr>
        <p:xfrm>
          <a:off x="1865547" y="5137449"/>
          <a:ext cx="812799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41885302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8069955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951997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304,878 </a:t>
                      </a:r>
                      <a:r>
                        <a:rPr lang="en-US" sz="1600" b="1" dirty="0"/>
                        <a:t> earthquakes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1487</a:t>
                      </a:r>
                      <a:r>
                        <a:rPr lang="en-GB" sz="16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600" dirty="0"/>
                        <a:t> receivers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629,095</a:t>
                      </a:r>
                      <a:r>
                        <a:rPr lang="en-US" sz="1600" b="1" dirty="0"/>
                        <a:t> time series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011850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0D5B24B-C3D5-4F98-9F8B-C592B0F5E676}"/>
              </a:ext>
            </a:extLst>
          </p:cNvPr>
          <p:cNvSpPr/>
          <p:nvPr/>
        </p:nvSpPr>
        <p:spPr>
          <a:xfrm>
            <a:off x="10421257" y="6444343"/>
            <a:ext cx="1407886" cy="232228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4" descr="EGU General Assembly 2021 | Pyrenees Imaging eXperience: an InternationaL  network">
            <a:extLst>
              <a:ext uri="{FF2B5EF4-FFF2-40B4-BE49-F238E27FC236}">
                <a16:creationId xmlns:a16="http://schemas.microsoft.com/office/drawing/2014/main" id="{715C42CF-9B28-477C-9548-46B03D056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840" y="6285180"/>
            <a:ext cx="1804608" cy="55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8019AB94-6028-4F7B-9B8F-E370D918A10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279024" y="6383082"/>
            <a:ext cx="2752876" cy="360363"/>
          </a:xfrm>
        </p:spPr>
        <p:txBody>
          <a:bodyPr/>
          <a:lstStyle/>
          <a:p>
            <a:r>
              <a:rPr lang="de-DE" dirty="0"/>
              <a:t>Jack Woollam | Karlsruhe Institute of Technology</a:t>
            </a:r>
          </a:p>
          <a:p>
            <a:r>
              <a:rPr lang="de-DE" dirty="0"/>
              <a:t>jack.woollam@kit.edu</a:t>
            </a:r>
          </a:p>
        </p:txBody>
      </p:sp>
    </p:spTree>
    <p:extLst>
      <p:ext uri="{BB962C8B-B14F-4D97-AF65-F5344CB8AC3E}">
        <p14:creationId xmlns:p14="http://schemas.microsoft.com/office/powerpoint/2010/main" val="1603377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EA790CF-7770-4A90-9C17-72F37A1F6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71" y="1287810"/>
            <a:ext cx="11142133" cy="489426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Additional data currently under the process of integration into </a:t>
            </a:r>
            <a:r>
              <a:rPr lang="en-GB" dirty="0" err="1"/>
              <a:t>SeisBench</a:t>
            </a:r>
            <a:r>
              <a:rPr lang="en-GB" dirty="0"/>
              <a:t>:</a:t>
            </a:r>
            <a:endParaRPr lang="en-GB" b="1" dirty="0"/>
          </a:p>
          <a:p>
            <a:endParaRPr lang="en-GB" b="1" dirty="0"/>
          </a:p>
          <a:p>
            <a:r>
              <a:rPr lang="en-GB" b="1" dirty="0"/>
              <a:t>GEOFON</a:t>
            </a:r>
          </a:p>
          <a:p>
            <a:pPr>
              <a:lnSpc>
                <a:spcPct val="150000"/>
              </a:lnSpc>
            </a:pPr>
            <a:r>
              <a:rPr lang="en-GB" b="1" dirty="0"/>
              <a:t>GEOMAR</a:t>
            </a:r>
          </a:p>
          <a:p>
            <a:pPr>
              <a:lnSpc>
                <a:spcPct val="150000"/>
              </a:lnSpc>
            </a:pPr>
            <a:r>
              <a:rPr lang="en-GB" b="1" dirty="0"/>
              <a:t>ETHZ</a:t>
            </a:r>
          </a:p>
          <a:p>
            <a:pPr>
              <a:lnSpc>
                <a:spcPct val="150000"/>
              </a:lnSpc>
            </a:pPr>
            <a:r>
              <a:rPr lang="en-GB" b="1" dirty="0"/>
              <a:t>INSTANCE (INGV)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25EC8-0215-414A-9C3A-D8F631E6E4F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83568" y="6453188"/>
            <a:ext cx="972432" cy="35081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4C6E4BDA-DE3E-44E9-8217-A35F5594BCEE}" type="datetime1">
              <a:rPr lang="de-DE" smtClean="0"/>
              <a:pPr/>
              <a:t>27.04.2021</a:t>
            </a:fld>
            <a:endParaRPr lang="de-DE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7976B20-7A53-4355-A8ED-AEDCC28F2ED1}"/>
              </a:ext>
            </a:extLst>
          </p:cNvPr>
          <p:cNvCxnSpPr>
            <a:cxnSpLocks/>
          </p:cNvCxnSpPr>
          <p:nvPr/>
        </p:nvCxnSpPr>
        <p:spPr>
          <a:xfrm>
            <a:off x="138000" y="949253"/>
            <a:ext cx="11916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4">
            <a:extLst>
              <a:ext uri="{FF2B5EF4-FFF2-40B4-BE49-F238E27FC236}">
                <a16:creationId xmlns:a16="http://schemas.microsoft.com/office/drawing/2014/main" id="{BF1B5F05-885F-4C85-8157-EC9D23298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71" y="251375"/>
            <a:ext cx="8865029" cy="561975"/>
          </a:xfrm>
        </p:spPr>
        <p:txBody>
          <a:bodyPr/>
          <a:lstStyle/>
          <a:p>
            <a:r>
              <a:rPr lang="en-US" dirty="0"/>
              <a:t>Currently integrated data (Benchmark Datasets)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781696-757F-4FCC-8EF6-95D0EFC26BD1}"/>
              </a:ext>
            </a:extLst>
          </p:cNvPr>
          <p:cNvSpPr/>
          <p:nvPr/>
        </p:nvSpPr>
        <p:spPr>
          <a:xfrm>
            <a:off x="10421257" y="6444343"/>
            <a:ext cx="1407886" cy="232228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4" descr="EGU General Assembly 2021 | Pyrenees Imaging eXperience: an InternationaL  network">
            <a:extLst>
              <a:ext uri="{FF2B5EF4-FFF2-40B4-BE49-F238E27FC236}">
                <a16:creationId xmlns:a16="http://schemas.microsoft.com/office/drawing/2014/main" id="{5D3DB6ED-CF00-4725-AF29-14421226C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840" y="6285180"/>
            <a:ext cx="1804608" cy="55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9F091D95-2C41-4D78-BDA0-E748F37755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279024" y="6383082"/>
            <a:ext cx="2752876" cy="360363"/>
          </a:xfrm>
        </p:spPr>
        <p:txBody>
          <a:bodyPr/>
          <a:lstStyle/>
          <a:p>
            <a:r>
              <a:rPr lang="de-DE" dirty="0"/>
              <a:t>Jack Woollam | Karlsruhe Institute of Technology</a:t>
            </a:r>
          </a:p>
          <a:p>
            <a:r>
              <a:rPr lang="de-DE" dirty="0"/>
              <a:t>jack.woollam@kit.edu</a:t>
            </a:r>
          </a:p>
        </p:txBody>
      </p:sp>
    </p:spTree>
    <p:extLst>
      <p:ext uri="{BB962C8B-B14F-4D97-AF65-F5344CB8AC3E}">
        <p14:creationId xmlns:p14="http://schemas.microsoft.com/office/powerpoint/2010/main" val="459109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C633923-EF7A-473F-9E41-38DDB7381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24292E"/>
                </a:solidFill>
                <a:latin typeface="+mj-lt"/>
              </a:rPr>
              <a:t>Currently integrated models:</a:t>
            </a:r>
          </a:p>
          <a:p>
            <a:pPr marL="0" indent="0">
              <a:buNone/>
            </a:pPr>
            <a:endParaRPr lang="en-GB" sz="1600" dirty="0">
              <a:solidFill>
                <a:srgbClr val="24292E"/>
              </a:solidFill>
              <a:latin typeface="+mj-lt"/>
            </a:endParaRPr>
          </a:p>
          <a:p>
            <a:pPr algn="l"/>
            <a:r>
              <a:rPr lang="en-GB" sz="1800" b="1" dirty="0" err="1">
                <a:solidFill>
                  <a:srgbClr val="24292E"/>
                </a:solidFill>
                <a:latin typeface="+mj-lt"/>
              </a:rPr>
              <a:t>PhaseNet</a:t>
            </a:r>
            <a:endParaRPr lang="en-GB" sz="1800" b="1" dirty="0">
              <a:solidFill>
                <a:srgbClr val="24292E"/>
              </a:solidFill>
              <a:latin typeface="+mj-lt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Zhu, W., &amp; </a:t>
            </a:r>
            <a:r>
              <a:rPr lang="en-GB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Beroza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G. C. (2019). </a:t>
            </a:r>
            <a:r>
              <a:rPr lang="en-GB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PhaseNet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: a deep-neural-network-based seismic arrival-time picking method. </a:t>
            </a:r>
            <a:r>
              <a:rPr lang="en-GB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Geophysical Journal International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GB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216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(1), 261-273.</a:t>
            </a:r>
            <a:endParaRPr lang="en-GB" sz="1400" b="1" dirty="0">
              <a:solidFill>
                <a:srgbClr val="24292E"/>
              </a:solidFill>
              <a:latin typeface="+mj-lt"/>
            </a:endParaRPr>
          </a:p>
          <a:p>
            <a:r>
              <a:rPr lang="en-GB" sz="1800" b="1" dirty="0">
                <a:solidFill>
                  <a:srgbClr val="24292E"/>
                </a:solidFill>
                <a:latin typeface="+mj-lt"/>
              </a:rPr>
              <a:t>GPD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Ross, Z. E., Meier, M. A., </a:t>
            </a:r>
            <a:r>
              <a:rPr lang="en-US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Hauksson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E., &amp; Heaton, T. H. (2018). Generalized seismic phase detection with deep learning. </a:t>
            </a:r>
            <a:r>
              <a:rPr lang="en-US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Bulletin of the Seismological Society of America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108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(5A), 2894-2901.</a:t>
            </a:r>
            <a:endParaRPr lang="en-GB" sz="1800" b="1" dirty="0">
              <a:solidFill>
                <a:srgbClr val="24292E"/>
              </a:solidFill>
              <a:latin typeface="+mj-lt"/>
            </a:endParaRPr>
          </a:p>
          <a:p>
            <a:r>
              <a:rPr lang="en-GB" sz="1800" b="1" dirty="0">
                <a:solidFill>
                  <a:srgbClr val="24292E"/>
                </a:solidFill>
                <a:latin typeface="+mj-lt"/>
              </a:rPr>
              <a:t>CRED</a:t>
            </a:r>
            <a:r>
              <a:rPr lang="en-GB" sz="1800" dirty="0">
                <a:solidFill>
                  <a:srgbClr val="24292E"/>
                </a:solidFill>
                <a:latin typeface="+mj-lt"/>
              </a:rPr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Mousavi, S. M., Zhu, W., Sheng, Y., &amp; </a:t>
            </a:r>
            <a:r>
              <a:rPr lang="en-US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Beroza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G. C. (2019). CRED: A deep residual network of convolutional and recurrent units for earthquake signal detection. </a:t>
            </a:r>
            <a:r>
              <a:rPr lang="en-US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Scientific reports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9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(1), 1-14.</a:t>
            </a:r>
            <a:endParaRPr lang="en-GB" sz="1800" b="1" dirty="0">
              <a:solidFill>
                <a:srgbClr val="24292E"/>
              </a:solidFill>
              <a:latin typeface="+mj-lt"/>
            </a:endParaRPr>
          </a:p>
          <a:p>
            <a:r>
              <a:rPr lang="en-GB" sz="1800" b="1" dirty="0" err="1">
                <a:solidFill>
                  <a:srgbClr val="24292E"/>
                </a:solidFill>
                <a:latin typeface="+mj-lt"/>
              </a:rPr>
              <a:t>EQTransformer</a:t>
            </a:r>
            <a:endParaRPr lang="en-GB" sz="1800" b="1" dirty="0">
              <a:solidFill>
                <a:srgbClr val="24292E"/>
              </a:solidFill>
              <a:latin typeface="+mj-lt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Mousavi, S. M., Ellsworth, W. L., Zhu, W., Chuang, L. Y., &amp; </a:t>
            </a:r>
            <a:r>
              <a:rPr lang="en-GB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Beroza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G. C. (2020). Earthquake transformer—an attentive deep-learning model for simultaneous earthquake detection and phase picking. </a:t>
            </a:r>
            <a:r>
              <a:rPr lang="en-GB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Nature communications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GB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11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(1), 1-12.</a:t>
            </a:r>
            <a:endParaRPr lang="en-GB" sz="1400" dirty="0">
              <a:solidFill>
                <a:srgbClr val="24292E"/>
              </a:solidFill>
              <a:latin typeface="+mj-lt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2BA87-0115-4F6A-850C-461A3A3C511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83568" y="6453188"/>
            <a:ext cx="972432" cy="35081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4C6E4BDA-DE3E-44E9-8217-A35F5594BCEE}" type="datetime1">
              <a:rPr lang="de-DE" smtClean="0"/>
              <a:pPr/>
              <a:t>27.04.2021</a:t>
            </a:fld>
            <a:endParaRPr lang="de-DE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C80E9E-80F9-4034-89D1-DD765A8D4D9F}"/>
              </a:ext>
            </a:extLst>
          </p:cNvPr>
          <p:cNvCxnSpPr>
            <a:cxnSpLocks/>
          </p:cNvCxnSpPr>
          <p:nvPr/>
        </p:nvCxnSpPr>
        <p:spPr>
          <a:xfrm>
            <a:off x="138000" y="949253"/>
            <a:ext cx="11916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4">
            <a:extLst>
              <a:ext uri="{FF2B5EF4-FFF2-40B4-BE49-F238E27FC236}">
                <a16:creationId xmlns:a16="http://schemas.microsoft.com/office/drawing/2014/main" id="{31D739A6-60E2-4879-AAC9-59F343BE1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71" y="251375"/>
            <a:ext cx="8865029" cy="561975"/>
          </a:xfrm>
        </p:spPr>
        <p:txBody>
          <a:bodyPr/>
          <a:lstStyle/>
          <a:p>
            <a:r>
              <a:rPr lang="en-US" dirty="0"/>
              <a:t>Currently integrated models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329FCC-E618-4C59-ABA2-705915C54AFE}"/>
              </a:ext>
            </a:extLst>
          </p:cNvPr>
          <p:cNvSpPr/>
          <p:nvPr/>
        </p:nvSpPr>
        <p:spPr>
          <a:xfrm>
            <a:off x="10421257" y="6444343"/>
            <a:ext cx="1407886" cy="232228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4" descr="EGU General Assembly 2021 | Pyrenees Imaging eXperience: an InternationaL  network">
            <a:extLst>
              <a:ext uri="{FF2B5EF4-FFF2-40B4-BE49-F238E27FC236}">
                <a16:creationId xmlns:a16="http://schemas.microsoft.com/office/drawing/2014/main" id="{94CD437E-F943-4D9A-A296-DD7B5EE87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840" y="6285180"/>
            <a:ext cx="1804608" cy="55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EFBDE52A-7A5F-4DAA-B8F8-AD985CCD44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279024" y="6383082"/>
            <a:ext cx="2752876" cy="360363"/>
          </a:xfrm>
        </p:spPr>
        <p:txBody>
          <a:bodyPr/>
          <a:lstStyle/>
          <a:p>
            <a:r>
              <a:rPr lang="de-DE" dirty="0"/>
              <a:t>Jack Woollam | Karlsruhe Institute of Technology</a:t>
            </a:r>
          </a:p>
          <a:p>
            <a:r>
              <a:rPr lang="de-DE" dirty="0"/>
              <a:t>jack.woollam@kit.edu</a:t>
            </a:r>
          </a:p>
        </p:txBody>
      </p:sp>
    </p:spTree>
    <p:extLst>
      <p:ext uri="{BB962C8B-B14F-4D97-AF65-F5344CB8AC3E}">
        <p14:creationId xmlns:p14="http://schemas.microsoft.com/office/powerpoint/2010/main" val="1381879285"/>
      </p:ext>
    </p:extLst>
  </p:cSld>
  <p:clrMapOvr>
    <a:masterClrMapping/>
  </p:clrMapOvr>
</p:sld>
</file>

<file path=ppt/theme/theme1.xml><?xml version="1.0" encoding="utf-8"?>
<a:theme xmlns:a="http://schemas.openxmlformats.org/drawingml/2006/main" name="kit-theme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D9D9D9"/>
      </a:lt2>
      <a:accent1>
        <a:srgbClr val="009682"/>
      </a:accent1>
      <a:accent2>
        <a:srgbClr val="4664AA"/>
      </a:accent2>
      <a:accent3>
        <a:srgbClr val="FFFFFF"/>
      </a:accent3>
      <a:accent4>
        <a:srgbClr val="000000"/>
      </a:accent4>
      <a:accent5>
        <a:srgbClr val="AAC9C1"/>
      </a:accent5>
      <a:accent6>
        <a:srgbClr val="3F5A9A"/>
      </a:accent6>
      <a:hlink>
        <a:srgbClr val="808080"/>
      </a:hlink>
      <a:folHlink>
        <a:srgbClr val="7D92C3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D9D9D9"/>
        </a:lt2>
        <a:accent1>
          <a:srgbClr val="009682"/>
        </a:accent1>
        <a:accent2>
          <a:srgbClr val="4664AA"/>
        </a:accent2>
        <a:accent3>
          <a:srgbClr val="FFFFFF"/>
        </a:accent3>
        <a:accent4>
          <a:srgbClr val="000000"/>
        </a:accent4>
        <a:accent5>
          <a:srgbClr val="AAC9C1"/>
        </a:accent5>
        <a:accent6>
          <a:srgbClr val="3F5A9A"/>
        </a:accent6>
        <a:hlink>
          <a:srgbClr val="808080"/>
        </a:hlink>
        <a:folHlink>
          <a:srgbClr val="7D92C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it-theme" id="{69BEDB0F-72CB-47A3-83F8-896662122F2D}" vid="{0C79D6B0-FA0C-4137-8F4F-41E2756EFD1E}"/>
    </a:ext>
  </a:extLst>
</a:theme>
</file>

<file path=ppt/theme/theme2.xml><?xml version="1.0" encoding="utf-8"?>
<a:theme xmlns:a="http://schemas.openxmlformats.org/drawingml/2006/main" name="folien_pp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D9D9D9"/>
      </a:lt2>
      <a:accent1>
        <a:srgbClr val="009682"/>
      </a:accent1>
      <a:accent2>
        <a:srgbClr val="4664AA"/>
      </a:accent2>
      <a:accent3>
        <a:srgbClr val="FFFFFF"/>
      </a:accent3>
      <a:accent4>
        <a:srgbClr val="000000"/>
      </a:accent4>
      <a:accent5>
        <a:srgbClr val="AAC9C1"/>
      </a:accent5>
      <a:accent6>
        <a:srgbClr val="3F5A9A"/>
      </a:accent6>
      <a:hlink>
        <a:srgbClr val="808080"/>
      </a:hlink>
      <a:folHlink>
        <a:srgbClr val="7D92C3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D9D9D9"/>
        </a:lt2>
        <a:accent1>
          <a:srgbClr val="009682"/>
        </a:accent1>
        <a:accent2>
          <a:srgbClr val="4664AA"/>
        </a:accent2>
        <a:accent3>
          <a:srgbClr val="FFFFFF"/>
        </a:accent3>
        <a:accent4>
          <a:srgbClr val="000000"/>
        </a:accent4>
        <a:accent5>
          <a:srgbClr val="AAC9C1"/>
        </a:accent5>
        <a:accent6>
          <a:srgbClr val="3F5A9A"/>
        </a:accent6>
        <a:hlink>
          <a:srgbClr val="808080"/>
        </a:hlink>
        <a:folHlink>
          <a:srgbClr val="7D92C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kit-theme</Template>
  <TotalTime>16945</TotalTime>
  <Words>726</Words>
  <Application>Microsoft Office PowerPoint</Application>
  <PresentationFormat>Widescreen</PresentationFormat>
  <Paragraphs>99</Paragraphs>
  <Slides>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Abadi Extra Light</vt:lpstr>
      <vt:lpstr>Arial</vt:lpstr>
      <vt:lpstr>kit-theme</vt:lpstr>
      <vt:lpstr>folien_pp</vt:lpstr>
      <vt:lpstr>  A toolbox for benchmarking and applying machine learning in seismology</vt:lpstr>
      <vt:lpstr>  A toolbox for benchmarking and applying machine learning in seismology</vt:lpstr>
      <vt:lpstr>Currently integrated data (Benchmark Datasets)</vt:lpstr>
      <vt:lpstr>Currently integrated data (Benchmark Datasets)</vt:lpstr>
      <vt:lpstr>Currently integrated models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Woollam, Jack (GPI)</dc:creator>
  <cp:lastModifiedBy>Woollam, Jack (GPI)</cp:lastModifiedBy>
  <cp:revision>60</cp:revision>
  <dcterms:created xsi:type="dcterms:W3CDTF">2021-03-28T16:34:28Z</dcterms:created>
  <dcterms:modified xsi:type="dcterms:W3CDTF">2021-04-27T06:27:11Z</dcterms:modified>
</cp:coreProperties>
</file>