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81" r:id="rId4"/>
    <p:sldId id="279" r:id="rId5"/>
    <p:sldId id="280" r:id="rId6"/>
    <p:sldId id="264" r:id="rId7"/>
    <p:sldId id="265" r:id="rId8"/>
    <p:sldId id="266" r:id="rId9"/>
    <p:sldId id="275" r:id="rId10"/>
    <p:sldId id="276" r:id="rId11"/>
    <p:sldId id="277" r:id="rId12"/>
    <p:sldId id="278" r:id="rId13"/>
    <p:sldId id="274" r:id="rId14"/>
    <p:sldId id="269" r:id="rId15"/>
    <p:sldId id="272" r:id="rId16"/>
    <p:sldId id="273" r:id="rId17"/>
    <p:sldId id="25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909E"/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CDAF7B-990B-4A69-B11F-DAF1802B5854}" v="2" dt="2021-04-26T08:03:01.5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7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olde Glissenaar" userId="24d9aad9-3e4c-4be4-b2e9-49e5bd436943" providerId="ADAL" clId="{38CDAF7B-990B-4A69-B11F-DAF1802B5854}"/>
    <pc:docChg chg="custSel modSld">
      <pc:chgData name="Isolde Glissenaar" userId="24d9aad9-3e4c-4be4-b2e9-49e5bd436943" providerId="ADAL" clId="{38CDAF7B-990B-4A69-B11F-DAF1802B5854}" dt="2021-04-26T08:03:13.557" v="10" actId="478"/>
      <pc:docMkLst>
        <pc:docMk/>
      </pc:docMkLst>
      <pc:sldChg chg="addSp delSp modSp mod">
        <pc:chgData name="Isolde Glissenaar" userId="24d9aad9-3e4c-4be4-b2e9-49e5bd436943" providerId="ADAL" clId="{38CDAF7B-990B-4A69-B11F-DAF1802B5854}" dt="2021-04-26T08:03:13.557" v="10" actId="478"/>
        <pc:sldMkLst>
          <pc:docMk/>
          <pc:sldMk cId="600637775" sldId="256"/>
        </pc:sldMkLst>
        <pc:spChg chg="del">
          <ac:chgData name="Isolde Glissenaar" userId="24d9aad9-3e4c-4be4-b2e9-49e5bd436943" providerId="ADAL" clId="{38CDAF7B-990B-4A69-B11F-DAF1802B5854}" dt="2021-04-26T08:03:13.557" v="10" actId="478"/>
          <ac:spMkLst>
            <pc:docMk/>
            <pc:sldMk cId="600637775" sldId="256"/>
            <ac:spMk id="21" creationId="{8B23F0F3-8CF0-42F4-B7CF-228A9D8308CB}"/>
          </ac:spMkLst>
        </pc:spChg>
        <pc:picChg chg="add mod modCrop">
          <ac:chgData name="Isolde Glissenaar" userId="24d9aad9-3e4c-4be4-b2e9-49e5bd436943" providerId="ADAL" clId="{38CDAF7B-990B-4A69-B11F-DAF1802B5854}" dt="2021-04-26T08:03:07.369" v="9" actId="1076"/>
          <ac:picMkLst>
            <pc:docMk/>
            <pc:sldMk cId="600637775" sldId="256"/>
            <ac:picMk id="10" creationId="{B5461A64-A39A-4D0C-B1A8-28208A7CB322}"/>
          </ac:picMkLst>
        </pc:picChg>
        <pc:picChg chg="mod">
          <ac:chgData name="Isolde Glissenaar" userId="24d9aad9-3e4c-4be4-b2e9-49e5bd436943" providerId="ADAL" clId="{38CDAF7B-990B-4A69-B11F-DAF1802B5854}" dt="2021-04-26T08:03:01.569" v="7" actId="1076"/>
          <ac:picMkLst>
            <pc:docMk/>
            <pc:sldMk cId="600637775" sldId="256"/>
            <ac:picMk id="1026" creationId="{CBF01610-A5A0-4742-8A28-3D139618EF5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242F0-D8E5-4CF9-97C4-1B3D7D8EDA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46E2C5-4CB0-46D2-8975-05BD5491AA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80A1C0-1B6C-4D2B-B3BE-4EAF5354E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75B8B7-FEA9-4137-A00D-279C2B0FE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6F08EC-82A9-4683-8329-AA632A10A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051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FD160-3B17-40C8-B1EE-9F6BF4131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5B8C5-5165-4E22-AAE8-D409CC5BEA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20FC2-B3F6-4221-9224-EBED84D95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0A513-8B56-44C5-99AE-12AE2F895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4A92E-1F9F-4A54-A69D-97BF7D99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15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DA06C-B414-4AC9-91B8-93F59FBAA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5F9454-1B37-4310-9456-E8455646AE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964FC-402A-44BA-945B-5B0CBE186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722426-3F8F-4E25-8583-BBDA2DA4C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09457E-1CB9-485C-9C4E-15BB9616A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998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37BB6-FB42-4FBB-9BF4-771503C13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9C077-54A8-43B4-A770-A28AEABD42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64D71D-BE44-433A-A444-F4B151C7E5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C1BF24-C980-4952-9E9E-7945A8983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14E190-6A84-4C56-AFB8-75D336A18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A67BEF-D359-4AD2-9003-AA42D5C9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281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57577-239A-455A-9A04-A4CC5D55A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CA8567-1728-4072-9DE2-B75D935A9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5B107F-6161-4C6A-92C2-19377AD0C7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14D852-4B0B-40C2-B9CD-AE56FE0670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BDE276-E19C-4499-9698-9B5514D495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4AF4EE-A39B-443E-B73E-D1F2E64E4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62CF1F-B0FC-4A18-833E-0C3663C5A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1A07FB-16C6-4AB5-A8BF-87350F8AD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398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04812-456C-4989-A1ED-C591C673F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26F226-D1C7-4D2D-8DF8-66D52AFE3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274A9A-9819-4AB5-886B-9CA7EF854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3F2E7-C7D2-41B5-8BCF-1439697C8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864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DAA292-BF83-4153-9181-4E880221B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292FF6-F1B6-4DCD-8EFB-DEEDA7347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D54D5C-B122-4C37-AA09-672674A14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79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B1918-E896-4C50-B1E2-1C5F1054A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0D9084-03AF-4EAF-B08E-A63E90530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2EE9BD-0AA7-4113-A5B9-33F71A5142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E792DB-3DBC-4B77-A0D0-3BADE8237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F76B1E-1933-49C2-AC01-568575720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4BB5EC-5313-41FF-BB9D-B391CDA58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154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52C28-09EF-498E-86D1-7E1539D208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B6F203-15A1-4AE8-8810-6B030E06DC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A73A2-F9B2-4D33-A14F-F60EA9E1E3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D39A01-2F4F-4654-BDE6-429DF2C62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D63A19-9D81-43D4-B836-DD74CC1C3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FD6E6-67E8-46FD-9150-B1E186EBD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352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CE1D6-690F-4DC1-A0EB-C847D1786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7474E4-DF12-49A3-8A8B-AE72B61454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840DF-9001-449D-861A-4F4FFB71F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35187-2F47-4957-A622-E18D9744D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D5A97-36A4-4D66-9C29-7395423A4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088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CF509E-1B40-4711-8A90-84DBBEAFA8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3680E3-0F4D-453F-827A-B951C37AB8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880C9F-6844-445F-8A27-EE3EAFA49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98BFA5-38E4-4E83-9C92-F80D49A6A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081242-3902-46F7-AE0C-1FB2C30E8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760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188A67F-B45F-42F8-BE83-DAABE36B5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6AE42-9D12-4406-ACB6-218F2BBB6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F5394-F85E-4F1D-8CBE-A4A2FF7770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AAB44-C9CB-45A5-B970-A2ED728039C7}" type="datetimeFigureOut">
              <a:rPr lang="en-GB" smtClean="0"/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031C9C-F9B7-4ABA-8786-66C6979F94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EC8D6B-D8C6-475E-A21B-2CECDA8D5F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B76DD-A502-4820-AD13-C119BFD245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81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11" Type="http://schemas.openxmlformats.org/officeDocument/2006/relationships/image" Target="../media/image8.JPG"/><Relationship Id="rId5" Type="http://schemas.openxmlformats.org/officeDocument/2006/relationships/image" Target="../media/image2.sv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6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6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6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sv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10" Type="http://schemas.openxmlformats.org/officeDocument/2006/relationships/image" Target="../media/image6.png"/><Relationship Id="rId4" Type="http://schemas.openxmlformats.org/officeDocument/2006/relationships/image" Target="../media/image28.png"/><Relationship Id="rId9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CA277-1C25-4707-BC99-B047D32336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6651" y="566053"/>
            <a:ext cx="10258697" cy="980758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effectLst/>
                <a:latin typeface="Oswald Regular" panose="020005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Baffin Bay sea ice thickness and the impact of processing methods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FBA3AD-22B0-4056-91C3-D81D8CB902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555520"/>
            <a:ext cx="9144000" cy="647745"/>
          </a:xfrm>
        </p:spPr>
        <p:txBody>
          <a:bodyPr/>
          <a:lstStyle/>
          <a:p>
            <a:r>
              <a:rPr lang="en-GB" sz="18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The implications of selected processing methods on satellite altimetry derived sea ice thickness state and trends in the seasonal ice zone</a:t>
            </a:r>
          </a:p>
          <a:p>
            <a:endParaRPr lang="en-GB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C9633B48-7360-4763-B8C6-079D5235F5FE}"/>
              </a:ext>
            </a:extLst>
          </p:cNvPr>
          <p:cNvSpPr txBox="1">
            <a:spLocks/>
          </p:cNvSpPr>
          <p:nvPr/>
        </p:nvSpPr>
        <p:spPr>
          <a:xfrm>
            <a:off x="1523999" y="5217479"/>
            <a:ext cx="9144000" cy="64774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solidFill>
                  <a:srgbClr val="000000"/>
                </a:solidFill>
                <a:latin typeface="+mj-lt"/>
              </a:rPr>
              <a:t>Isolde Glissenaar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1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Jack Landy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1,2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Alek Petty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3,4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Nathan Kurtz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3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Julienne Stroeve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5,6,7</a:t>
            </a:r>
          </a:p>
          <a:p>
            <a:r>
              <a:rPr lang="en-GB" sz="800" dirty="0">
                <a:solidFill>
                  <a:srgbClr val="000000"/>
                </a:solidFill>
                <a:latin typeface="+mj-lt"/>
              </a:rPr>
              <a:t> </a:t>
            </a:r>
            <a:endParaRPr lang="en-GB" sz="2800" baseline="30000" dirty="0">
              <a:solidFill>
                <a:srgbClr val="000000"/>
              </a:solidFill>
              <a:latin typeface="+mj-lt"/>
            </a:endParaRPr>
          </a:p>
          <a:p>
            <a:r>
              <a:rPr lang="en-GB" sz="1800" dirty="0">
                <a:solidFill>
                  <a:srgbClr val="000000"/>
                </a:solidFill>
                <a:latin typeface="+mj-lt"/>
              </a:rPr>
              <a:t>1 University of Bristol, 2 University of </a:t>
            </a:r>
            <a:r>
              <a:rPr lang="en-GB" sz="1800" dirty="0" err="1">
                <a:solidFill>
                  <a:srgbClr val="000000"/>
                </a:solidFill>
                <a:latin typeface="+mj-lt"/>
              </a:rPr>
              <a:t>Tromsø</a:t>
            </a:r>
            <a:r>
              <a:rPr lang="en-GB" sz="1800" dirty="0">
                <a:solidFill>
                  <a:srgbClr val="000000"/>
                </a:solidFill>
                <a:latin typeface="+mj-lt"/>
              </a:rPr>
              <a:t>, 3 NASA JPL, 4 University of Maryland, 5 University College London, 6 University of Manitoba, 7 NSIDC</a:t>
            </a:r>
            <a:endParaRPr lang="en-GB" sz="1800" dirty="0">
              <a:latin typeface="+mj-lt"/>
            </a:endParaRPr>
          </a:p>
        </p:txBody>
      </p:sp>
      <p:pic>
        <p:nvPicPr>
          <p:cNvPr id="6" name="Graphic 5" descr="Envelope">
            <a:extLst>
              <a:ext uri="{FF2B5EF4-FFF2-40B4-BE49-F238E27FC236}">
                <a16:creationId xmlns:a16="http://schemas.microsoft.com/office/drawing/2014/main" id="{930B056A-72EF-447E-B9AB-6ABD8B54E8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3646" y="6316172"/>
            <a:ext cx="209554" cy="20955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AB7CD2F-03A0-4684-A425-9B0BFA3DF11B}"/>
              </a:ext>
            </a:extLst>
          </p:cNvPr>
          <p:cNvSpPr txBox="1"/>
          <p:nvPr/>
        </p:nvSpPr>
        <p:spPr>
          <a:xfrm>
            <a:off x="429937" y="6291947"/>
            <a:ext cx="38254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0000"/>
                </a:solidFill>
                <a:latin typeface="+mj-lt"/>
              </a:rPr>
              <a:t>isolde.glissenaar@bristol.ac.uk</a:t>
            </a:r>
            <a:endParaRPr lang="en-GB" sz="1200" dirty="0">
              <a:latin typeface="+mj-lt"/>
            </a:endParaRPr>
          </a:p>
        </p:txBody>
      </p:sp>
      <p:pic>
        <p:nvPicPr>
          <p:cNvPr id="8" name="Picture 4" descr="Who Made That Twitter Bird? - The New York Times">
            <a:extLst>
              <a:ext uri="{FF2B5EF4-FFF2-40B4-BE49-F238E27FC236}">
                <a16:creationId xmlns:a16="http://schemas.microsoft.com/office/drawing/2014/main" id="{062D2388-0CF6-4657-ABE0-D568B4BC99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37" y="6496466"/>
            <a:ext cx="271511" cy="19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DAEA57E-D081-4969-9A29-725B4C064E35}"/>
              </a:ext>
            </a:extLst>
          </p:cNvPr>
          <p:cNvSpPr txBox="1"/>
          <p:nvPr/>
        </p:nvSpPr>
        <p:spPr>
          <a:xfrm>
            <a:off x="435152" y="6462968"/>
            <a:ext cx="17145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0000"/>
                </a:solidFill>
                <a:latin typeface="+mj-lt"/>
              </a:rPr>
              <a:t>@isolde_glis</a:t>
            </a:r>
            <a:endParaRPr lang="en-GB" sz="1200" dirty="0"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6AB17A-943E-48EE-80E4-2818DB19C6A5}"/>
              </a:ext>
            </a:extLst>
          </p:cNvPr>
          <p:cNvSpPr txBox="1"/>
          <p:nvPr/>
        </p:nvSpPr>
        <p:spPr>
          <a:xfrm>
            <a:off x="2719969" y="6291947"/>
            <a:ext cx="3994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Research funded by: </a:t>
            </a:r>
            <a:r>
              <a:rPr lang="en-GB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UoB</a:t>
            </a:r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PGR Scholarship</a:t>
            </a:r>
          </a:p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#vEGU21 visit funded by: Bristol Collegiate Research Society</a:t>
            </a:r>
            <a:endParaRPr lang="en-GB" sz="1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91F081E4-02A7-4BB3-9C61-13AB1869AD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582" y="6147530"/>
            <a:ext cx="1788772" cy="540496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BE706BF9-A93C-471C-9625-01946DE5B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418" y="6037810"/>
            <a:ext cx="906771" cy="76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DED990D2-C472-40D3-996C-B4B898FDD0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BF01610-A5A0-4742-8A28-3D139618E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8075" y="3980939"/>
            <a:ext cx="1258025" cy="176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erson standing under a tree&#10;&#10;Description automatically generated with medium confidence">
            <a:extLst>
              <a:ext uri="{FF2B5EF4-FFF2-40B4-BE49-F238E27FC236}">
                <a16:creationId xmlns:a16="http://schemas.microsoft.com/office/drawing/2014/main" id="{B5461A64-A39A-4D0C-B1A8-28208A7CB322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9" t="33397" r="25625" b="16698"/>
          <a:stretch/>
        </p:blipFill>
        <p:spPr>
          <a:xfrm>
            <a:off x="495061" y="3980939"/>
            <a:ext cx="1654629" cy="2051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37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63"/>
    </mc:Choice>
    <mc:Fallback xmlns="">
      <p:transition spd="slow" advTm="29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Baffin Bay</a:t>
            </a:r>
          </a:p>
        </p:txBody>
      </p:sp>
      <p:pic>
        <p:nvPicPr>
          <p:cNvPr id="3" name="Picture 2" descr="A picture containing text, map&#10;&#10;Description automatically generated">
            <a:extLst>
              <a:ext uri="{FF2B5EF4-FFF2-40B4-BE49-F238E27FC236}">
                <a16:creationId xmlns:a16="http://schemas.microsoft.com/office/drawing/2014/main" id="{5C892852-F830-4813-922B-83B19575BE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638" y="1130063"/>
            <a:ext cx="4219134" cy="5233067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ubtitle 2">
            <a:extLst>
              <a:ext uri="{FF2B5EF4-FFF2-40B4-BE49-F238E27FC236}">
                <a16:creationId xmlns:a16="http://schemas.microsoft.com/office/drawing/2014/main" id="{AA79B9C4-93D7-4C5B-9509-4D35564944A2}"/>
              </a:ext>
            </a:extLst>
          </p:cNvPr>
          <p:cNvSpPr txBox="1">
            <a:spLocks/>
          </p:cNvSpPr>
          <p:nvPr/>
        </p:nvSpPr>
        <p:spPr>
          <a:xfrm>
            <a:off x="618308" y="2612431"/>
            <a:ext cx="5329646" cy="22683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  <a:ea typeface="Calibri" panose="020F0502020204030204" pitchFamily="34" charset="0"/>
                <a:cs typeface="Calibri Light" panose="020F0302020204030204" pitchFamily="34" charset="0"/>
              </a:rPr>
              <a:t>Seasonal ice zone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200" dirty="0">
              <a:latin typeface="+mj-lt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Outflow to Labrador Sea -&gt; Deep water formation (AMOC)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200" dirty="0">
              <a:latin typeface="+mj-lt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Important shipping region</a:t>
            </a:r>
          </a:p>
          <a:p>
            <a:pPr marL="0" indent="0">
              <a:buNone/>
            </a:pPr>
            <a:endParaRPr lang="en-GB" sz="1800" dirty="0"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endParaRPr lang="en-GB" dirty="0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23CCB5F6-ABC7-46B7-9B43-0C2D61CB31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86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72"/>
    </mc:Choice>
    <mc:Fallback xmlns="">
      <p:transition spd="slow" advTm="51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Baffin Bay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8231EF9F-B685-4281-9D91-E0525034E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7673" y="1406940"/>
            <a:ext cx="5377700" cy="44315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C089E6D-17EA-443C-9CCF-EC0A3D29F314}"/>
              </a:ext>
            </a:extLst>
          </p:cNvPr>
          <p:cNvSpPr txBox="1"/>
          <p:nvPr/>
        </p:nvSpPr>
        <p:spPr>
          <a:xfrm>
            <a:off x="9425566" y="5926397"/>
            <a:ext cx="13295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Landy et al. (2017)</a:t>
            </a:r>
            <a:endParaRPr lang="en-GB" sz="1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22D0246C-5AC8-4C38-9596-3C288054017B}"/>
              </a:ext>
            </a:extLst>
          </p:cNvPr>
          <p:cNvSpPr txBox="1">
            <a:spLocks/>
          </p:cNvSpPr>
          <p:nvPr/>
        </p:nvSpPr>
        <p:spPr>
          <a:xfrm>
            <a:off x="626693" y="2930305"/>
            <a:ext cx="5329646" cy="13848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  <a:ea typeface="Calibri" panose="020F0502020204030204" pitchFamily="34" charset="0"/>
                <a:cs typeface="Calibri Light" panose="020F0302020204030204" pitchFamily="34" charset="0"/>
              </a:rPr>
              <a:t>Thicker ice in west of bay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1200" dirty="0">
              <a:latin typeface="+mj-lt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Asymmetrical thinning?</a:t>
            </a:r>
            <a:endParaRPr lang="en-GB" sz="2000" dirty="0">
              <a:latin typeface="+mj-lt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F6622D-00CF-4563-AB9E-3FCF61C9FB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73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00"/>
    </mc:Choice>
    <mc:Fallback xmlns="">
      <p:transition spd="slow" advTm="32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Satellite altimetry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 descr="Search Chapter Selection Previous Chapter Next Chapter Notes Share Print  Chapter tools Notes Share Print Chapter Selection 1.2.3 - Ice And Ice-Edges  Next Chapter Previous Chapter 0.0 EXECUTIVE SUMMARY 0.1 Program Objectives  and Participants ...">
            <a:extLst>
              <a:ext uri="{FF2B5EF4-FFF2-40B4-BE49-F238E27FC236}">
                <a16:creationId xmlns:a16="http://schemas.microsoft.com/office/drawing/2014/main" id="{446285ED-8A80-487A-9D99-DF79C3DAA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593" y="1443884"/>
            <a:ext cx="6901879" cy="517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87F4EE9-DAAD-4845-93CB-39BE23F0351B}"/>
              </a:ext>
            </a:extLst>
          </p:cNvPr>
          <p:cNvCxnSpPr/>
          <p:nvPr/>
        </p:nvCxnSpPr>
        <p:spPr>
          <a:xfrm>
            <a:off x="6239724" y="980758"/>
            <a:ext cx="0" cy="2448242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8681A24-FF2E-4E36-99DB-750650ECF369}"/>
              </a:ext>
            </a:extLst>
          </p:cNvPr>
          <p:cNvCxnSpPr>
            <a:cxnSpLocks/>
          </p:cNvCxnSpPr>
          <p:nvPr/>
        </p:nvCxnSpPr>
        <p:spPr>
          <a:xfrm>
            <a:off x="3284940" y="980758"/>
            <a:ext cx="0" cy="3564609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D68BDA5A-B91A-41D8-BBE5-9188B1B74856}"/>
              </a:ext>
            </a:extLst>
          </p:cNvPr>
          <p:cNvSpPr txBox="1"/>
          <p:nvPr/>
        </p:nvSpPr>
        <p:spPr>
          <a:xfrm>
            <a:off x="9326281" y="4832100"/>
            <a:ext cx="2381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Freeboard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D75E806-09E8-4507-867D-858528EBA7A2}"/>
              </a:ext>
            </a:extLst>
          </p:cNvPr>
          <p:cNvCxnSpPr>
            <a:cxnSpLocks/>
          </p:cNvCxnSpPr>
          <p:nvPr/>
        </p:nvCxnSpPr>
        <p:spPr>
          <a:xfrm>
            <a:off x="8834282" y="4360701"/>
            <a:ext cx="0" cy="1312130"/>
          </a:xfrm>
          <a:prstGeom prst="straightConnector1">
            <a:avLst/>
          </a:prstGeom>
          <a:ln>
            <a:solidFill>
              <a:srgbClr val="00B0F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C0D1AB67-E2AF-4D7B-BC13-557958CACCC4}"/>
              </a:ext>
            </a:extLst>
          </p:cNvPr>
          <p:cNvSpPr txBox="1"/>
          <p:nvPr/>
        </p:nvSpPr>
        <p:spPr>
          <a:xfrm>
            <a:off x="7805766" y="6618303"/>
            <a:ext cx="1028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Lionel Camus</a:t>
            </a:r>
            <a:endParaRPr lang="en-GB" sz="1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601191C-8F06-42EA-B329-1F42067A9C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04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32"/>
    </mc:Choice>
    <mc:Fallback xmlns="">
      <p:transition spd="slow" advTm="385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Satellite altimetry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 descr="Search Chapter Selection Previous Chapter Next Chapter Notes Share Print  Chapter tools Notes Share Print Chapter Selection 1.2.3 - Ice And Ice-Edges  Next Chapter Previous Chapter 0.0 EXECUTIVE SUMMARY 0.1 Program Objectives  and Participants ...">
            <a:extLst>
              <a:ext uri="{FF2B5EF4-FFF2-40B4-BE49-F238E27FC236}">
                <a16:creationId xmlns:a16="http://schemas.microsoft.com/office/drawing/2014/main" id="{446285ED-8A80-487A-9D99-DF79C3DAA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604" y="1443884"/>
            <a:ext cx="6901879" cy="5174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87F4EE9-DAAD-4845-93CB-39BE23F0351B}"/>
              </a:ext>
            </a:extLst>
          </p:cNvPr>
          <p:cNvCxnSpPr/>
          <p:nvPr/>
        </p:nvCxnSpPr>
        <p:spPr>
          <a:xfrm>
            <a:off x="6239735" y="980758"/>
            <a:ext cx="0" cy="2448242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58681A24-FF2E-4E36-99DB-750650ECF369}"/>
              </a:ext>
            </a:extLst>
          </p:cNvPr>
          <p:cNvCxnSpPr>
            <a:cxnSpLocks/>
          </p:cNvCxnSpPr>
          <p:nvPr/>
        </p:nvCxnSpPr>
        <p:spPr>
          <a:xfrm>
            <a:off x="3284951" y="980758"/>
            <a:ext cx="0" cy="3564609"/>
          </a:xfrm>
          <a:prstGeom prst="straightConnector1">
            <a:avLst/>
          </a:prstGeom>
          <a:ln w="5715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718847D-588D-4C00-913F-56E6AC3F097B}"/>
              </a:ext>
            </a:extLst>
          </p:cNvPr>
          <p:cNvSpPr/>
          <p:nvPr/>
        </p:nvSpPr>
        <p:spPr>
          <a:xfrm>
            <a:off x="3727355" y="3568823"/>
            <a:ext cx="4998128" cy="1180730"/>
          </a:xfrm>
          <a:custGeom>
            <a:avLst/>
            <a:gdLst>
              <a:gd name="connsiteX0" fmla="*/ 4998128 w 4998128"/>
              <a:gd name="connsiteY0" fmla="*/ 1180730 h 1180730"/>
              <a:gd name="connsiteX1" fmla="*/ 4873841 w 4998128"/>
              <a:gd name="connsiteY1" fmla="*/ 1171853 h 1180730"/>
              <a:gd name="connsiteX2" fmla="*/ 4829452 w 4998128"/>
              <a:gd name="connsiteY2" fmla="*/ 1162975 h 1180730"/>
              <a:gd name="connsiteX3" fmla="*/ 4669654 w 4998128"/>
              <a:gd name="connsiteY3" fmla="*/ 1154097 h 1180730"/>
              <a:gd name="connsiteX4" fmla="*/ 4580878 w 4998128"/>
              <a:gd name="connsiteY4" fmla="*/ 1145220 h 1180730"/>
              <a:gd name="connsiteX5" fmla="*/ 4554244 w 4998128"/>
              <a:gd name="connsiteY5" fmla="*/ 1136342 h 1180730"/>
              <a:gd name="connsiteX6" fmla="*/ 4270159 w 4998128"/>
              <a:gd name="connsiteY6" fmla="*/ 1109709 h 1180730"/>
              <a:gd name="connsiteX7" fmla="*/ 4243526 w 4998128"/>
              <a:gd name="connsiteY7" fmla="*/ 1100831 h 1180730"/>
              <a:gd name="connsiteX8" fmla="*/ 4216893 w 4998128"/>
              <a:gd name="connsiteY8" fmla="*/ 1083076 h 1180730"/>
              <a:gd name="connsiteX9" fmla="*/ 4181382 w 4998128"/>
              <a:gd name="connsiteY9" fmla="*/ 1074198 h 1180730"/>
              <a:gd name="connsiteX10" fmla="*/ 4110361 w 4998128"/>
              <a:gd name="connsiteY10" fmla="*/ 1047565 h 1180730"/>
              <a:gd name="connsiteX11" fmla="*/ 4074850 w 4998128"/>
              <a:gd name="connsiteY11" fmla="*/ 1038688 h 1180730"/>
              <a:gd name="connsiteX12" fmla="*/ 4048217 w 4998128"/>
              <a:gd name="connsiteY12" fmla="*/ 1029810 h 1180730"/>
              <a:gd name="connsiteX13" fmla="*/ 3977196 w 4998128"/>
              <a:gd name="connsiteY13" fmla="*/ 1020932 h 1180730"/>
              <a:gd name="connsiteX14" fmla="*/ 3852909 w 4998128"/>
              <a:gd name="connsiteY14" fmla="*/ 985422 h 1180730"/>
              <a:gd name="connsiteX15" fmla="*/ 3817398 w 4998128"/>
              <a:gd name="connsiteY15" fmla="*/ 976544 h 1180730"/>
              <a:gd name="connsiteX16" fmla="*/ 3675355 w 4998128"/>
              <a:gd name="connsiteY16" fmla="*/ 958789 h 1180730"/>
              <a:gd name="connsiteX17" fmla="*/ 3639844 w 4998128"/>
              <a:gd name="connsiteY17" fmla="*/ 949911 h 1180730"/>
              <a:gd name="connsiteX18" fmla="*/ 3595456 w 4998128"/>
              <a:gd name="connsiteY18" fmla="*/ 941033 h 1180730"/>
              <a:gd name="connsiteX19" fmla="*/ 3524435 w 4998128"/>
              <a:gd name="connsiteY19" fmla="*/ 923278 h 1180730"/>
              <a:gd name="connsiteX20" fmla="*/ 3391270 w 4998128"/>
              <a:gd name="connsiteY20" fmla="*/ 905523 h 1180730"/>
              <a:gd name="connsiteX21" fmla="*/ 3204839 w 4998128"/>
              <a:gd name="connsiteY21" fmla="*/ 878890 h 1180730"/>
              <a:gd name="connsiteX22" fmla="*/ 3142695 w 4998128"/>
              <a:gd name="connsiteY22" fmla="*/ 861134 h 1180730"/>
              <a:gd name="connsiteX23" fmla="*/ 3080551 w 4998128"/>
              <a:gd name="connsiteY23" fmla="*/ 825624 h 1180730"/>
              <a:gd name="connsiteX24" fmla="*/ 3045041 w 4998128"/>
              <a:gd name="connsiteY24" fmla="*/ 816746 h 1180730"/>
              <a:gd name="connsiteX25" fmla="*/ 2929631 w 4998128"/>
              <a:gd name="connsiteY25" fmla="*/ 790113 h 1180730"/>
              <a:gd name="connsiteX26" fmla="*/ 2849732 w 4998128"/>
              <a:gd name="connsiteY26" fmla="*/ 772358 h 1180730"/>
              <a:gd name="connsiteX27" fmla="*/ 2796466 w 4998128"/>
              <a:gd name="connsiteY27" fmla="*/ 754602 h 1180730"/>
              <a:gd name="connsiteX28" fmla="*/ 2672178 w 4998128"/>
              <a:gd name="connsiteY28" fmla="*/ 727969 h 1180730"/>
              <a:gd name="connsiteX29" fmla="*/ 2618912 w 4998128"/>
              <a:gd name="connsiteY29" fmla="*/ 710214 h 1180730"/>
              <a:gd name="connsiteX30" fmla="*/ 2592279 w 4998128"/>
              <a:gd name="connsiteY30" fmla="*/ 701336 h 1180730"/>
              <a:gd name="connsiteX31" fmla="*/ 2521258 w 4998128"/>
              <a:gd name="connsiteY31" fmla="*/ 674703 h 1180730"/>
              <a:gd name="connsiteX32" fmla="*/ 2432481 w 4998128"/>
              <a:gd name="connsiteY32" fmla="*/ 656948 h 1180730"/>
              <a:gd name="connsiteX33" fmla="*/ 2325949 w 4998128"/>
              <a:gd name="connsiteY33" fmla="*/ 621437 h 1180730"/>
              <a:gd name="connsiteX34" fmla="*/ 2263806 w 4998128"/>
              <a:gd name="connsiteY34" fmla="*/ 603682 h 1180730"/>
              <a:gd name="connsiteX35" fmla="*/ 2201662 w 4998128"/>
              <a:gd name="connsiteY35" fmla="*/ 594804 h 1180730"/>
              <a:gd name="connsiteX36" fmla="*/ 2166151 w 4998128"/>
              <a:gd name="connsiteY36" fmla="*/ 585927 h 1180730"/>
              <a:gd name="connsiteX37" fmla="*/ 2139518 w 4998128"/>
              <a:gd name="connsiteY37" fmla="*/ 577049 h 1180730"/>
              <a:gd name="connsiteX38" fmla="*/ 2059619 w 4998128"/>
              <a:gd name="connsiteY38" fmla="*/ 568171 h 1180730"/>
              <a:gd name="connsiteX39" fmla="*/ 1988598 w 4998128"/>
              <a:gd name="connsiteY39" fmla="*/ 559294 h 1180730"/>
              <a:gd name="connsiteX40" fmla="*/ 1926454 w 4998128"/>
              <a:gd name="connsiteY40" fmla="*/ 541538 h 1180730"/>
              <a:gd name="connsiteX41" fmla="*/ 1837678 w 4998128"/>
              <a:gd name="connsiteY41" fmla="*/ 532660 h 1180730"/>
              <a:gd name="connsiteX42" fmla="*/ 1793289 w 4998128"/>
              <a:gd name="connsiteY42" fmla="*/ 523783 h 1180730"/>
              <a:gd name="connsiteX43" fmla="*/ 1740023 w 4998128"/>
              <a:gd name="connsiteY43" fmla="*/ 514905 h 1180730"/>
              <a:gd name="connsiteX44" fmla="*/ 1669002 w 4998128"/>
              <a:gd name="connsiteY44" fmla="*/ 497150 h 1180730"/>
              <a:gd name="connsiteX45" fmla="*/ 1597980 w 4998128"/>
              <a:gd name="connsiteY45" fmla="*/ 488272 h 1180730"/>
              <a:gd name="connsiteX46" fmla="*/ 1473693 w 4998128"/>
              <a:gd name="connsiteY46" fmla="*/ 461639 h 1180730"/>
              <a:gd name="connsiteX47" fmla="*/ 1393794 w 4998128"/>
              <a:gd name="connsiteY47" fmla="*/ 435006 h 1180730"/>
              <a:gd name="connsiteX48" fmla="*/ 1287262 w 4998128"/>
              <a:gd name="connsiteY48" fmla="*/ 426128 h 1180730"/>
              <a:gd name="connsiteX49" fmla="*/ 1242874 w 4998128"/>
              <a:gd name="connsiteY49" fmla="*/ 417251 h 1180730"/>
              <a:gd name="connsiteX50" fmla="*/ 1216241 w 4998128"/>
              <a:gd name="connsiteY50" fmla="*/ 399495 h 1180730"/>
              <a:gd name="connsiteX51" fmla="*/ 1162975 w 4998128"/>
              <a:gd name="connsiteY51" fmla="*/ 390618 h 1180730"/>
              <a:gd name="connsiteX52" fmla="*/ 1136342 w 4998128"/>
              <a:gd name="connsiteY52" fmla="*/ 372862 h 1180730"/>
              <a:gd name="connsiteX53" fmla="*/ 1047565 w 4998128"/>
              <a:gd name="connsiteY53" fmla="*/ 346229 h 1180730"/>
              <a:gd name="connsiteX54" fmla="*/ 994299 w 4998128"/>
              <a:gd name="connsiteY54" fmla="*/ 328474 h 1180730"/>
              <a:gd name="connsiteX55" fmla="*/ 967666 w 4998128"/>
              <a:gd name="connsiteY55" fmla="*/ 319596 h 1180730"/>
              <a:gd name="connsiteX56" fmla="*/ 932155 w 4998128"/>
              <a:gd name="connsiteY56" fmla="*/ 310719 h 1180730"/>
              <a:gd name="connsiteX57" fmla="*/ 905522 w 4998128"/>
              <a:gd name="connsiteY57" fmla="*/ 301841 h 1180730"/>
              <a:gd name="connsiteX58" fmla="*/ 816745 w 4998128"/>
              <a:gd name="connsiteY58" fmla="*/ 292963 h 1180730"/>
              <a:gd name="connsiteX59" fmla="*/ 790112 w 4998128"/>
              <a:gd name="connsiteY59" fmla="*/ 284086 h 1180730"/>
              <a:gd name="connsiteX60" fmla="*/ 727969 w 4998128"/>
              <a:gd name="connsiteY60" fmla="*/ 275208 h 1180730"/>
              <a:gd name="connsiteX61" fmla="*/ 710213 w 4998128"/>
              <a:gd name="connsiteY61" fmla="*/ 257453 h 1180730"/>
              <a:gd name="connsiteX62" fmla="*/ 648070 w 4998128"/>
              <a:gd name="connsiteY62" fmla="*/ 248575 h 1180730"/>
              <a:gd name="connsiteX63" fmla="*/ 612559 w 4998128"/>
              <a:gd name="connsiteY63" fmla="*/ 239697 h 1180730"/>
              <a:gd name="connsiteX64" fmla="*/ 443883 w 4998128"/>
              <a:gd name="connsiteY64" fmla="*/ 221942 h 1180730"/>
              <a:gd name="connsiteX65" fmla="*/ 390617 w 4998128"/>
              <a:gd name="connsiteY65" fmla="*/ 195309 h 1180730"/>
              <a:gd name="connsiteX66" fmla="*/ 363984 w 4998128"/>
              <a:gd name="connsiteY66" fmla="*/ 177554 h 1180730"/>
              <a:gd name="connsiteX67" fmla="*/ 337351 w 4998128"/>
              <a:gd name="connsiteY67" fmla="*/ 168676 h 1180730"/>
              <a:gd name="connsiteX68" fmla="*/ 310718 w 4998128"/>
              <a:gd name="connsiteY68" fmla="*/ 150921 h 1180730"/>
              <a:gd name="connsiteX69" fmla="*/ 195309 w 4998128"/>
              <a:gd name="connsiteY69" fmla="*/ 133165 h 1180730"/>
              <a:gd name="connsiteX70" fmla="*/ 124287 w 4998128"/>
              <a:gd name="connsiteY70" fmla="*/ 79899 h 1180730"/>
              <a:gd name="connsiteX71" fmla="*/ 71021 w 4998128"/>
              <a:gd name="connsiteY71" fmla="*/ 62144 h 1180730"/>
              <a:gd name="connsiteX72" fmla="*/ 0 w 4998128"/>
              <a:gd name="connsiteY72" fmla="*/ 0 h 1180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4998128" h="1180730">
                <a:moveTo>
                  <a:pt x="4998128" y="1180730"/>
                </a:moveTo>
                <a:cubicBezTo>
                  <a:pt x="4956699" y="1177771"/>
                  <a:pt x="4915147" y="1176201"/>
                  <a:pt x="4873841" y="1171853"/>
                </a:cubicBezTo>
                <a:cubicBezTo>
                  <a:pt x="4858835" y="1170273"/>
                  <a:pt x="4844485" y="1164282"/>
                  <a:pt x="4829452" y="1162975"/>
                </a:cubicBezTo>
                <a:cubicBezTo>
                  <a:pt x="4776304" y="1158353"/>
                  <a:pt x="4722867" y="1157898"/>
                  <a:pt x="4669654" y="1154097"/>
                </a:cubicBezTo>
                <a:cubicBezTo>
                  <a:pt x="4639990" y="1151978"/>
                  <a:pt x="4610470" y="1148179"/>
                  <a:pt x="4580878" y="1145220"/>
                </a:cubicBezTo>
                <a:cubicBezTo>
                  <a:pt x="4572000" y="1142261"/>
                  <a:pt x="4563542" y="1137405"/>
                  <a:pt x="4554244" y="1136342"/>
                </a:cubicBezTo>
                <a:cubicBezTo>
                  <a:pt x="4459749" y="1125542"/>
                  <a:pt x="4270159" y="1109709"/>
                  <a:pt x="4270159" y="1109709"/>
                </a:cubicBezTo>
                <a:cubicBezTo>
                  <a:pt x="4261281" y="1106750"/>
                  <a:pt x="4251896" y="1105016"/>
                  <a:pt x="4243526" y="1100831"/>
                </a:cubicBezTo>
                <a:cubicBezTo>
                  <a:pt x="4233983" y="1096059"/>
                  <a:pt x="4226700" y="1087279"/>
                  <a:pt x="4216893" y="1083076"/>
                </a:cubicBezTo>
                <a:cubicBezTo>
                  <a:pt x="4205678" y="1078270"/>
                  <a:pt x="4193219" y="1077157"/>
                  <a:pt x="4181382" y="1074198"/>
                </a:cubicBezTo>
                <a:cubicBezTo>
                  <a:pt x="4140256" y="1046781"/>
                  <a:pt x="4167952" y="1060363"/>
                  <a:pt x="4110361" y="1047565"/>
                </a:cubicBezTo>
                <a:cubicBezTo>
                  <a:pt x="4098450" y="1044918"/>
                  <a:pt x="4086582" y="1042040"/>
                  <a:pt x="4074850" y="1038688"/>
                </a:cubicBezTo>
                <a:cubicBezTo>
                  <a:pt x="4065852" y="1036117"/>
                  <a:pt x="4057424" y="1031484"/>
                  <a:pt x="4048217" y="1029810"/>
                </a:cubicBezTo>
                <a:cubicBezTo>
                  <a:pt x="4024744" y="1025542"/>
                  <a:pt x="4000870" y="1023891"/>
                  <a:pt x="3977196" y="1020932"/>
                </a:cubicBezTo>
                <a:cubicBezTo>
                  <a:pt x="3900777" y="995460"/>
                  <a:pt x="3942091" y="1007717"/>
                  <a:pt x="3852909" y="985422"/>
                </a:cubicBezTo>
                <a:cubicBezTo>
                  <a:pt x="3841072" y="982463"/>
                  <a:pt x="3829525" y="977891"/>
                  <a:pt x="3817398" y="976544"/>
                </a:cubicBezTo>
                <a:cubicBezTo>
                  <a:pt x="3779292" y="972310"/>
                  <a:pt x="3715152" y="966025"/>
                  <a:pt x="3675355" y="958789"/>
                </a:cubicBezTo>
                <a:cubicBezTo>
                  <a:pt x="3663350" y="956606"/>
                  <a:pt x="3651755" y="952558"/>
                  <a:pt x="3639844" y="949911"/>
                </a:cubicBezTo>
                <a:cubicBezTo>
                  <a:pt x="3625114" y="946638"/>
                  <a:pt x="3610095" y="944693"/>
                  <a:pt x="3595456" y="941033"/>
                </a:cubicBezTo>
                <a:cubicBezTo>
                  <a:pt x="3513326" y="920501"/>
                  <a:pt x="3644403" y="945091"/>
                  <a:pt x="3524435" y="923278"/>
                </a:cubicBezTo>
                <a:cubicBezTo>
                  <a:pt x="3402401" y="901089"/>
                  <a:pt x="3552085" y="929645"/>
                  <a:pt x="3391270" y="905523"/>
                </a:cubicBezTo>
                <a:cubicBezTo>
                  <a:pt x="3183586" y="874370"/>
                  <a:pt x="3399138" y="898319"/>
                  <a:pt x="3204839" y="878890"/>
                </a:cubicBezTo>
                <a:cubicBezTo>
                  <a:pt x="3193460" y="876045"/>
                  <a:pt x="3155432" y="867503"/>
                  <a:pt x="3142695" y="861134"/>
                </a:cubicBezTo>
                <a:cubicBezTo>
                  <a:pt x="3091180" y="835377"/>
                  <a:pt x="3142809" y="848971"/>
                  <a:pt x="3080551" y="825624"/>
                </a:cubicBezTo>
                <a:cubicBezTo>
                  <a:pt x="3069127" y="821340"/>
                  <a:pt x="3056727" y="820252"/>
                  <a:pt x="3045041" y="816746"/>
                </a:cubicBezTo>
                <a:cubicBezTo>
                  <a:pt x="2956418" y="790159"/>
                  <a:pt x="3027639" y="804115"/>
                  <a:pt x="2929631" y="790113"/>
                </a:cubicBezTo>
                <a:cubicBezTo>
                  <a:pt x="2853431" y="764712"/>
                  <a:pt x="2974725" y="803606"/>
                  <a:pt x="2849732" y="772358"/>
                </a:cubicBezTo>
                <a:cubicBezTo>
                  <a:pt x="2831575" y="767819"/>
                  <a:pt x="2814818" y="758272"/>
                  <a:pt x="2796466" y="754602"/>
                </a:cubicBezTo>
                <a:cubicBezTo>
                  <a:pt x="2775831" y="750475"/>
                  <a:pt x="2704579" y="737689"/>
                  <a:pt x="2672178" y="727969"/>
                </a:cubicBezTo>
                <a:cubicBezTo>
                  <a:pt x="2654252" y="722591"/>
                  <a:pt x="2636667" y="716132"/>
                  <a:pt x="2618912" y="710214"/>
                </a:cubicBezTo>
                <a:cubicBezTo>
                  <a:pt x="2610034" y="707255"/>
                  <a:pt x="2600968" y="704811"/>
                  <a:pt x="2592279" y="701336"/>
                </a:cubicBezTo>
                <a:cubicBezTo>
                  <a:pt x="2582299" y="697344"/>
                  <a:pt x="2537702" y="678498"/>
                  <a:pt x="2521258" y="674703"/>
                </a:cubicBezTo>
                <a:cubicBezTo>
                  <a:pt x="2491852" y="667917"/>
                  <a:pt x="2461111" y="666491"/>
                  <a:pt x="2432481" y="656948"/>
                </a:cubicBezTo>
                <a:lnTo>
                  <a:pt x="2325949" y="621437"/>
                </a:lnTo>
                <a:cubicBezTo>
                  <a:pt x="2303138" y="613833"/>
                  <a:pt x="2288320" y="608139"/>
                  <a:pt x="2263806" y="603682"/>
                </a:cubicBezTo>
                <a:cubicBezTo>
                  <a:pt x="2243219" y="599939"/>
                  <a:pt x="2222249" y="598547"/>
                  <a:pt x="2201662" y="594804"/>
                </a:cubicBezTo>
                <a:cubicBezTo>
                  <a:pt x="2189658" y="592621"/>
                  <a:pt x="2177883" y="589279"/>
                  <a:pt x="2166151" y="585927"/>
                </a:cubicBezTo>
                <a:cubicBezTo>
                  <a:pt x="2157153" y="583356"/>
                  <a:pt x="2148749" y="578587"/>
                  <a:pt x="2139518" y="577049"/>
                </a:cubicBezTo>
                <a:cubicBezTo>
                  <a:pt x="2113086" y="572643"/>
                  <a:pt x="2086232" y="571302"/>
                  <a:pt x="2059619" y="568171"/>
                </a:cubicBezTo>
                <a:lnTo>
                  <a:pt x="1988598" y="559294"/>
                </a:lnTo>
                <a:cubicBezTo>
                  <a:pt x="1969626" y="552970"/>
                  <a:pt x="1945962" y="544325"/>
                  <a:pt x="1926454" y="541538"/>
                </a:cubicBezTo>
                <a:cubicBezTo>
                  <a:pt x="1897013" y="537332"/>
                  <a:pt x="1867157" y="536590"/>
                  <a:pt x="1837678" y="532660"/>
                </a:cubicBezTo>
                <a:cubicBezTo>
                  <a:pt x="1822721" y="530666"/>
                  <a:pt x="1808135" y="526482"/>
                  <a:pt x="1793289" y="523783"/>
                </a:cubicBezTo>
                <a:cubicBezTo>
                  <a:pt x="1775579" y="520563"/>
                  <a:pt x="1757624" y="518677"/>
                  <a:pt x="1740023" y="514905"/>
                </a:cubicBezTo>
                <a:cubicBezTo>
                  <a:pt x="1716162" y="509792"/>
                  <a:pt x="1693216" y="500177"/>
                  <a:pt x="1669002" y="497150"/>
                </a:cubicBezTo>
                <a:cubicBezTo>
                  <a:pt x="1645328" y="494191"/>
                  <a:pt x="1621514" y="492194"/>
                  <a:pt x="1597980" y="488272"/>
                </a:cubicBezTo>
                <a:cubicBezTo>
                  <a:pt x="1586596" y="486375"/>
                  <a:pt x="1502353" y="470458"/>
                  <a:pt x="1473693" y="461639"/>
                </a:cubicBezTo>
                <a:cubicBezTo>
                  <a:pt x="1446861" y="453383"/>
                  <a:pt x="1421771" y="437337"/>
                  <a:pt x="1393794" y="435006"/>
                </a:cubicBezTo>
                <a:lnTo>
                  <a:pt x="1287262" y="426128"/>
                </a:lnTo>
                <a:cubicBezTo>
                  <a:pt x="1272466" y="423169"/>
                  <a:pt x="1257002" y="422549"/>
                  <a:pt x="1242874" y="417251"/>
                </a:cubicBezTo>
                <a:cubicBezTo>
                  <a:pt x="1232884" y="413505"/>
                  <a:pt x="1226363" y="402869"/>
                  <a:pt x="1216241" y="399495"/>
                </a:cubicBezTo>
                <a:cubicBezTo>
                  <a:pt x="1199165" y="393803"/>
                  <a:pt x="1180730" y="393577"/>
                  <a:pt x="1162975" y="390618"/>
                </a:cubicBezTo>
                <a:cubicBezTo>
                  <a:pt x="1154097" y="384699"/>
                  <a:pt x="1146092" y="377195"/>
                  <a:pt x="1136342" y="372862"/>
                </a:cubicBezTo>
                <a:cubicBezTo>
                  <a:pt x="1092891" y="353550"/>
                  <a:pt x="1087288" y="358146"/>
                  <a:pt x="1047565" y="346229"/>
                </a:cubicBezTo>
                <a:cubicBezTo>
                  <a:pt x="1029639" y="340851"/>
                  <a:pt x="1012054" y="334392"/>
                  <a:pt x="994299" y="328474"/>
                </a:cubicBezTo>
                <a:cubicBezTo>
                  <a:pt x="985421" y="325515"/>
                  <a:pt x="976745" y="321865"/>
                  <a:pt x="967666" y="319596"/>
                </a:cubicBezTo>
                <a:cubicBezTo>
                  <a:pt x="955829" y="316637"/>
                  <a:pt x="943887" y="314071"/>
                  <a:pt x="932155" y="310719"/>
                </a:cubicBezTo>
                <a:cubicBezTo>
                  <a:pt x="923157" y="308148"/>
                  <a:pt x="914771" y="303264"/>
                  <a:pt x="905522" y="301841"/>
                </a:cubicBezTo>
                <a:cubicBezTo>
                  <a:pt x="876128" y="297319"/>
                  <a:pt x="846337" y="295922"/>
                  <a:pt x="816745" y="292963"/>
                </a:cubicBezTo>
                <a:cubicBezTo>
                  <a:pt x="807867" y="290004"/>
                  <a:pt x="799288" y="285921"/>
                  <a:pt x="790112" y="284086"/>
                </a:cubicBezTo>
                <a:cubicBezTo>
                  <a:pt x="769594" y="279982"/>
                  <a:pt x="747820" y="281825"/>
                  <a:pt x="727969" y="275208"/>
                </a:cubicBezTo>
                <a:cubicBezTo>
                  <a:pt x="720028" y="272561"/>
                  <a:pt x="718154" y="260100"/>
                  <a:pt x="710213" y="257453"/>
                </a:cubicBezTo>
                <a:cubicBezTo>
                  <a:pt x="690362" y="250836"/>
                  <a:pt x="668657" y="252318"/>
                  <a:pt x="648070" y="248575"/>
                </a:cubicBezTo>
                <a:cubicBezTo>
                  <a:pt x="636066" y="246392"/>
                  <a:pt x="624594" y="241703"/>
                  <a:pt x="612559" y="239697"/>
                </a:cubicBezTo>
                <a:cubicBezTo>
                  <a:pt x="566017" y="231940"/>
                  <a:pt x="487327" y="225892"/>
                  <a:pt x="443883" y="221942"/>
                </a:cubicBezTo>
                <a:cubicBezTo>
                  <a:pt x="367557" y="171059"/>
                  <a:pt x="464127" y="232064"/>
                  <a:pt x="390617" y="195309"/>
                </a:cubicBezTo>
                <a:cubicBezTo>
                  <a:pt x="381074" y="190537"/>
                  <a:pt x="373527" y="182326"/>
                  <a:pt x="363984" y="177554"/>
                </a:cubicBezTo>
                <a:cubicBezTo>
                  <a:pt x="355614" y="173369"/>
                  <a:pt x="345721" y="172861"/>
                  <a:pt x="337351" y="168676"/>
                </a:cubicBezTo>
                <a:cubicBezTo>
                  <a:pt x="327808" y="163904"/>
                  <a:pt x="320708" y="154667"/>
                  <a:pt x="310718" y="150921"/>
                </a:cubicBezTo>
                <a:cubicBezTo>
                  <a:pt x="290382" y="143295"/>
                  <a:pt x="206283" y="134537"/>
                  <a:pt x="195309" y="133165"/>
                </a:cubicBezTo>
                <a:cubicBezTo>
                  <a:pt x="174277" y="112134"/>
                  <a:pt x="154399" y="89936"/>
                  <a:pt x="124287" y="79899"/>
                </a:cubicBezTo>
                <a:lnTo>
                  <a:pt x="71021" y="62144"/>
                </a:lnTo>
                <a:cubicBezTo>
                  <a:pt x="13076" y="4199"/>
                  <a:pt x="40214" y="20108"/>
                  <a:pt x="0" y="0"/>
                </a:cubicBezTo>
              </a:path>
            </a:pathLst>
          </a:custGeom>
          <a:noFill/>
          <a:ln w="1905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FCE7BE-056D-4E98-B0E0-E76908D936F9}"/>
              </a:ext>
            </a:extLst>
          </p:cNvPr>
          <p:cNvSpPr txBox="1"/>
          <p:nvPr/>
        </p:nvSpPr>
        <p:spPr>
          <a:xfrm>
            <a:off x="8807659" y="4360701"/>
            <a:ext cx="2381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Snow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91C89EC-634F-4041-81C8-8D4B23ADEE85}"/>
              </a:ext>
            </a:extLst>
          </p:cNvPr>
          <p:cNvCxnSpPr/>
          <p:nvPr/>
        </p:nvCxnSpPr>
        <p:spPr>
          <a:xfrm>
            <a:off x="8807659" y="4360701"/>
            <a:ext cx="0" cy="388852"/>
          </a:xfrm>
          <a:prstGeom prst="straightConnector1">
            <a:avLst/>
          </a:prstGeom>
          <a:ln>
            <a:solidFill>
              <a:srgbClr val="00B0F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5EBC1BC-1CC6-43C1-90A8-4C6F2ACCB9C0}"/>
              </a:ext>
            </a:extLst>
          </p:cNvPr>
          <p:cNvCxnSpPr>
            <a:cxnSpLocks/>
          </p:cNvCxnSpPr>
          <p:nvPr/>
        </p:nvCxnSpPr>
        <p:spPr>
          <a:xfrm>
            <a:off x="9073271" y="4826610"/>
            <a:ext cx="0" cy="825253"/>
          </a:xfrm>
          <a:prstGeom prst="straightConnector1">
            <a:avLst/>
          </a:prstGeom>
          <a:ln>
            <a:solidFill>
              <a:srgbClr val="00B0F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98B72B3-876D-4011-BEED-CE8710F1E3C0}"/>
              </a:ext>
            </a:extLst>
          </p:cNvPr>
          <p:cNvCxnSpPr>
            <a:cxnSpLocks/>
          </p:cNvCxnSpPr>
          <p:nvPr/>
        </p:nvCxnSpPr>
        <p:spPr>
          <a:xfrm>
            <a:off x="9073271" y="5651863"/>
            <a:ext cx="0" cy="966440"/>
          </a:xfrm>
          <a:prstGeom prst="straightConnector1">
            <a:avLst/>
          </a:prstGeom>
          <a:ln>
            <a:solidFill>
              <a:srgbClr val="00B0F0"/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6234B20-76F5-46CD-B19D-764C60BA90FA}"/>
              </a:ext>
            </a:extLst>
          </p:cNvPr>
          <p:cNvSpPr txBox="1"/>
          <p:nvPr/>
        </p:nvSpPr>
        <p:spPr>
          <a:xfrm>
            <a:off x="9218197" y="5467197"/>
            <a:ext cx="23816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Sea ice </a:t>
            </a:r>
          </a:p>
          <a:p>
            <a:r>
              <a:rPr lang="en-GB" dirty="0">
                <a:latin typeface="+mj-lt"/>
              </a:rPr>
              <a:t>thickness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1D6BA1-901B-4ACE-842A-79CF33898F41}"/>
              </a:ext>
            </a:extLst>
          </p:cNvPr>
          <p:cNvSpPr txBox="1"/>
          <p:nvPr/>
        </p:nvSpPr>
        <p:spPr>
          <a:xfrm>
            <a:off x="9073272" y="6460481"/>
            <a:ext cx="347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10FC2C1-0658-4814-AB9D-5021919462CA}"/>
              </a:ext>
            </a:extLst>
          </p:cNvPr>
          <p:cNvSpPr txBox="1"/>
          <p:nvPr/>
        </p:nvSpPr>
        <p:spPr>
          <a:xfrm>
            <a:off x="7805777" y="6618303"/>
            <a:ext cx="1028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Lionel Camus</a:t>
            </a:r>
            <a:endParaRPr lang="en-GB" sz="1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C44435C-F772-4996-A636-8F852DD198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451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42"/>
    </mc:Choice>
    <mc:Fallback xmlns="">
      <p:transition spd="slow" advTm="31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Snow depth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51B27E49-B7D2-43C4-B4F7-BF0177FD6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5687" y="1668341"/>
            <a:ext cx="2839649" cy="34766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D50CC7-4F8F-46EF-84DA-18A5E4C494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45336" y="1681995"/>
            <a:ext cx="2828497" cy="346302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DB77CDF-5CA7-4183-B731-2E9EBAF43A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3059" y="1611080"/>
            <a:ext cx="3848941" cy="3622533"/>
          </a:xfrm>
          <a:prstGeom prst="rect">
            <a:avLst/>
          </a:prstGeom>
        </p:spPr>
      </p:pic>
      <p:sp>
        <p:nvSpPr>
          <p:cNvPr id="26" name="Subtitle 2">
            <a:extLst>
              <a:ext uri="{FF2B5EF4-FFF2-40B4-BE49-F238E27FC236}">
                <a16:creationId xmlns:a16="http://schemas.microsoft.com/office/drawing/2014/main" id="{34C57F7D-A6FE-46DA-8CB4-2217DD789891}"/>
              </a:ext>
            </a:extLst>
          </p:cNvPr>
          <p:cNvSpPr txBox="1">
            <a:spLocks/>
          </p:cNvSpPr>
          <p:nvPr/>
        </p:nvSpPr>
        <p:spPr>
          <a:xfrm>
            <a:off x="1018898" y="1302962"/>
            <a:ext cx="2726438" cy="499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latin typeface="+mj-lt"/>
              </a:rPr>
              <a:t>W99</a:t>
            </a:r>
            <a:r>
              <a:rPr lang="en-GB" dirty="0">
                <a:latin typeface="+mj-lt"/>
              </a:rPr>
              <a:t> 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4FF67BA7-EC46-4739-AA2B-343B2A97B492}"/>
              </a:ext>
            </a:extLst>
          </p:cNvPr>
          <p:cNvSpPr txBox="1">
            <a:spLocks/>
          </p:cNvSpPr>
          <p:nvPr/>
        </p:nvSpPr>
        <p:spPr>
          <a:xfrm>
            <a:off x="3870717" y="1383653"/>
            <a:ext cx="2726438" cy="499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latin typeface="+mj-lt"/>
              </a:rPr>
              <a:t>PMW </a:t>
            </a:r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B795E00F-ECEE-4E58-86A1-59EF87513865}"/>
              </a:ext>
            </a:extLst>
          </p:cNvPr>
          <p:cNvSpPr txBox="1">
            <a:spLocks/>
          </p:cNvSpPr>
          <p:nvPr/>
        </p:nvSpPr>
        <p:spPr>
          <a:xfrm>
            <a:off x="6728440" y="1383653"/>
            <a:ext cx="2726438" cy="499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latin typeface="+mj-lt"/>
              </a:rPr>
              <a:t>SnowModel-LG 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091C114-257C-474F-AEA8-2853FF33E7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28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111"/>
    </mc:Choice>
    <mc:Fallback xmlns="">
      <p:transition spd="slow" advTm="701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Snow redistribution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1FAF468-9FCE-41F7-895F-7549F687AAE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28" r="10954" b="47583"/>
          <a:stretch/>
        </p:blipFill>
        <p:spPr>
          <a:xfrm>
            <a:off x="8213652" y="4100390"/>
            <a:ext cx="3098364" cy="21743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D97130D-D53F-4B09-9E46-5CA3D5383039}"/>
              </a:ext>
            </a:extLst>
          </p:cNvPr>
          <p:cNvSpPr txBox="1"/>
          <p:nvPr/>
        </p:nvSpPr>
        <p:spPr>
          <a:xfrm>
            <a:off x="842049" y="1840395"/>
            <a:ext cx="86714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PMW &amp; SnowModel-LG snow depth spatial resolution: 25km x 25km</a:t>
            </a:r>
            <a:endParaRPr lang="en-GB" sz="1400" dirty="0"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78B66C4-95F4-47B1-BAAF-04AB779C62F3}"/>
              </a:ext>
            </a:extLst>
          </p:cNvPr>
          <p:cNvSpPr txBox="1"/>
          <p:nvPr/>
        </p:nvSpPr>
        <p:spPr>
          <a:xfrm>
            <a:off x="842049" y="2326170"/>
            <a:ext cx="6025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Satellite altimetry spatial resolution: 11m – 2km</a:t>
            </a:r>
            <a:endParaRPr lang="en-GB" sz="1400" dirty="0"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5DC242-2B93-4C2A-9929-2AA0EFB83045}"/>
              </a:ext>
            </a:extLst>
          </p:cNvPr>
          <p:cNvSpPr txBox="1"/>
          <p:nvPr/>
        </p:nvSpPr>
        <p:spPr>
          <a:xfrm>
            <a:off x="1385550" y="3141305"/>
            <a:ext cx="822026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Use large-scale snow depth product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Sigmoidal function </a:t>
            </a:r>
            <a:r>
              <a:rPr lang="en-GB" sz="1600" dirty="0">
                <a:latin typeface="+mj-lt"/>
              </a:rPr>
              <a:t>(Kwok &amp; Cunningham, 2008)</a:t>
            </a:r>
          </a:p>
          <a:p>
            <a:endParaRPr lang="en-GB" sz="2000" dirty="0">
              <a:latin typeface="+mj-lt"/>
            </a:endParaRPr>
          </a:p>
          <a:p>
            <a:r>
              <a:rPr lang="en-GB" sz="2000" dirty="0">
                <a:latin typeface="+mj-lt"/>
              </a:rPr>
              <a:t>Piecewise function from OIB data </a:t>
            </a:r>
            <a:r>
              <a:rPr lang="en-GB" sz="1600" dirty="0">
                <a:latin typeface="+mj-lt"/>
              </a:rPr>
              <a:t>(Petty et al., 2020)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8FECA44-01CB-4095-ACB1-DB26DBFA1588}"/>
              </a:ext>
            </a:extLst>
          </p:cNvPr>
          <p:cNvSpPr txBox="1"/>
          <p:nvPr/>
        </p:nvSpPr>
        <p:spPr>
          <a:xfrm>
            <a:off x="842049" y="3085889"/>
            <a:ext cx="386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n>
                  <a:solidFill>
                    <a:srgbClr val="717A86"/>
                  </a:solidFill>
                </a:ln>
                <a:solidFill>
                  <a:srgbClr val="9BA8B7"/>
                </a:solidFill>
                <a:latin typeface="Avenir Next LT Pro" panose="020B0504020202020204" pitchFamily="34" charset="0"/>
              </a:rPr>
              <a:t>1</a:t>
            </a:r>
            <a:endParaRPr lang="en-GB" sz="1600" b="1" dirty="0">
              <a:ln>
                <a:solidFill>
                  <a:srgbClr val="717A86"/>
                </a:solidFill>
              </a:ln>
              <a:solidFill>
                <a:srgbClr val="9BA8B7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79CEBC5-3864-4F6C-8E4E-699B47834357}"/>
              </a:ext>
            </a:extLst>
          </p:cNvPr>
          <p:cNvSpPr txBox="1"/>
          <p:nvPr/>
        </p:nvSpPr>
        <p:spPr>
          <a:xfrm>
            <a:off x="842049" y="3726080"/>
            <a:ext cx="386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n>
                  <a:solidFill>
                    <a:srgbClr val="717A86"/>
                  </a:solidFill>
                </a:ln>
                <a:solidFill>
                  <a:srgbClr val="9BA8B7"/>
                </a:solidFill>
                <a:latin typeface="Avenir Next LT Pro" panose="020B0504020202020204" pitchFamily="34" charset="0"/>
              </a:rPr>
              <a:t>2</a:t>
            </a:r>
            <a:endParaRPr lang="en-GB" sz="1600" b="1" dirty="0">
              <a:ln>
                <a:solidFill>
                  <a:srgbClr val="717A86"/>
                </a:solidFill>
              </a:ln>
              <a:solidFill>
                <a:srgbClr val="9BA8B7"/>
              </a:solidFill>
              <a:latin typeface="Avenir Next LT Pro" panose="020B05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9B52FC-6896-4E06-8B4E-9ABE5EAD7538}"/>
              </a:ext>
            </a:extLst>
          </p:cNvPr>
          <p:cNvSpPr txBox="1"/>
          <p:nvPr/>
        </p:nvSpPr>
        <p:spPr>
          <a:xfrm>
            <a:off x="842145" y="4310856"/>
            <a:ext cx="386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n>
                  <a:solidFill>
                    <a:srgbClr val="717A86"/>
                  </a:solidFill>
                </a:ln>
                <a:solidFill>
                  <a:srgbClr val="9BA8B7"/>
                </a:solidFill>
                <a:latin typeface="Avenir Next LT Pro" panose="020B0504020202020204" pitchFamily="34" charset="0"/>
              </a:rPr>
              <a:t>3</a:t>
            </a:r>
            <a:endParaRPr lang="en-GB" sz="1600" b="1" dirty="0">
              <a:ln>
                <a:solidFill>
                  <a:srgbClr val="717A86"/>
                </a:solidFill>
              </a:ln>
              <a:solidFill>
                <a:srgbClr val="9BA8B7"/>
              </a:solidFill>
              <a:latin typeface="Avenir Next LT Pro" panose="020B0504020202020204" pitchFamily="34" charset="0"/>
            </a:endParaRPr>
          </a:p>
        </p:txBody>
      </p:sp>
      <p:pic>
        <p:nvPicPr>
          <p:cNvPr id="19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FB6DCD9-D3BC-49E7-9ED1-40387E13D7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080" y="1752189"/>
            <a:ext cx="2960783" cy="232708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556ED06-6C9D-4820-97A8-D57C40C5F8B9}"/>
              </a:ext>
            </a:extLst>
          </p:cNvPr>
          <p:cNvSpPr txBox="1"/>
          <p:nvPr/>
        </p:nvSpPr>
        <p:spPr>
          <a:xfrm>
            <a:off x="10283560" y="1481228"/>
            <a:ext cx="105116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K&amp;C, 2008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2700319-9D77-48DC-8983-AC815A40A9E2}"/>
              </a:ext>
            </a:extLst>
          </p:cNvPr>
          <p:cNvSpPr txBox="1"/>
          <p:nvPr/>
        </p:nvSpPr>
        <p:spPr>
          <a:xfrm>
            <a:off x="9915689" y="6188456"/>
            <a:ext cx="140297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Petty et al., 2020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DA489F0-549A-4491-9991-31164BF21C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1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48"/>
    </mc:Choice>
    <mc:Fallback xmlns="">
      <p:transition spd="slow" advTm="47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Methods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7D4F89DB-869D-4338-83F7-C0E1158DEEFB}"/>
              </a:ext>
            </a:extLst>
          </p:cNvPr>
          <p:cNvSpPr txBox="1"/>
          <p:nvPr/>
        </p:nvSpPr>
        <p:spPr>
          <a:xfrm>
            <a:off x="1115583" y="2714189"/>
            <a:ext cx="4640781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3 snow depth products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3 snow redistribution methods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>
                <a:latin typeface="+mj-lt"/>
              </a:rPr>
              <a:t>2 snow density products</a:t>
            </a:r>
            <a:endParaRPr lang="en-GB" sz="1600" dirty="0">
              <a:latin typeface="+mj-lt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3F87F52-BD06-4403-87B4-33FBEAF7D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1559" y="1875914"/>
            <a:ext cx="4750317" cy="3351283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3085B00F-02DD-41BC-B5F0-F51DDA44ABE3}"/>
              </a:ext>
            </a:extLst>
          </p:cNvPr>
          <p:cNvSpPr txBox="1"/>
          <p:nvPr/>
        </p:nvSpPr>
        <p:spPr>
          <a:xfrm>
            <a:off x="1887078" y="1875914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Freeboard </a:t>
            </a:r>
            <a:endParaRPr lang="en-GB" sz="1400" dirty="0">
              <a:latin typeface="+mj-lt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1D030C5-C71F-4F89-A9EE-9BFF355F2C46}"/>
              </a:ext>
            </a:extLst>
          </p:cNvPr>
          <p:cNvSpPr txBox="1"/>
          <p:nvPr/>
        </p:nvSpPr>
        <p:spPr>
          <a:xfrm>
            <a:off x="1887078" y="4710558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Sea ice thickness</a:t>
            </a:r>
            <a:endParaRPr lang="en-GB" sz="1400" dirty="0">
              <a:latin typeface="+mj-lt"/>
            </a:endParaRPr>
          </a:p>
        </p:txBody>
      </p:sp>
      <p:sp>
        <p:nvSpPr>
          <p:cNvPr id="33" name="Arrow: Down 32">
            <a:extLst>
              <a:ext uri="{FF2B5EF4-FFF2-40B4-BE49-F238E27FC236}">
                <a16:creationId xmlns:a16="http://schemas.microsoft.com/office/drawing/2014/main" id="{F88A6E37-BA9E-46B2-B453-5ACE5827CFB4}"/>
              </a:ext>
            </a:extLst>
          </p:cNvPr>
          <p:cNvSpPr/>
          <p:nvPr/>
        </p:nvSpPr>
        <p:spPr>
          <a:xfrm>
            <a:off x="2412273" y="2272933"/>
            <a:ext cx="191589" cy="526291"/>
          </a:xfrm>
          <a:prstGeom prst="downArrow">
            <a:avLst/>
          </a:prstGeom>
          <a:solidFill>
            <a:srgbClr val="9BA8B7"/>
          </a:solidFill>
          <a:ln>
            <a:solidFill>
              <a:srgbClr val="8590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Arrow: Down 49">
            <a:extLst>
              <a:ext uri="{FF2B5EF4-FFF2-40B4-BE49-F238E27FC236}">
                <a16:creationId xmlns:a16="http://schemas.microsoft.com/office/drawing/2014/main" id="{7039934F-A06D-4F36-8643-F76E1F087F43}"/>
              </a:ext>
            </a:extLst>
          </p:cNvPr>
          <p:cNvSpPr/>
          <p:nvPr/>
        </p:nvSpPr>
        <p:spPr>
          <a:xfrm>
            <a:off x="2412273" y="4181457"/>
            <a:ext cx="191589" cy="526291"/>
          </a:xfrm>
          <a:prstGeom prst="downArrow">
            <a:avLst/>
          </a:prstGeom>
          <a:solidFill>
            <a:srgbClr val="9BA8B7"/>
          </a:solidFill>
          <a:ln>
            <a:solidFill>
              <a:srgbClr val="8590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81CB1E-B2FA-4B02-9AC6-853DCEDFF3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1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73"/>
    </mc:Choice>
    <mc:Fallback xmlns="">
      <p:transition spd="slow" advTm="26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March mean sea ice thickness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BBD10-1BD9-4652-B4B1-032A80D08A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234" y="1816326"/>
            <a:ext cx="3182118" cy="30723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F1D27D-4504-445F-89A6-6F8EC8BE4496}"/>
              </a:ext>
            </a:extLst>
          </p:cNvPr>
          <p:cNvSpPr txBox="1"/>
          <p:nvPr/>
        </p:nvSpPr>
        <p:spPr>
          <a:xfrm>
            <a:off x="1053738" y="1555525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ICESat </a:t>
            </a:r>
            <a:endParaRPr lang="en-GB" sz="1400" dirty="0">
              <a:latin typeface="+mj-lt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7D5F956-D971-4027-9F23-4AF727073D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27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35"/>
    </mc:Choice>
    <mc:Fallback xmlns="">
      <p:transition spd="slow" advTm="32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March mean sea ice thickness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BBD10-1BD9-4652-B4B1-032A80D08A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234" y="1816326"/>
            <a:ext cx="3182118" cy="30723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F1D27D-4504-445F-89A6-6F8EC8BE4496}"/>
              </a:ext>
            </a:extLst>
          </p:cNvPr>
          <p:cNvSpPr txBox="1"/>
          <p:nvPr/>
        </p:nvSpPr>
        <p:spPr>
          <a:xfrm>
            <a:off x="1053738" y="1555525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ICESat </a:t>
            </a:r>
            <a:endParaRPr lang="en-GB" sz="14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3A73F-AF43-469C-8306-6F74ADB437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7992" y="1816326"/>
            <a:ext cx="3182118" cy="30723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707100-5DB4-4107-BD74-309C030ACC0E}"/>
              </a:ext>
            </a:extLst>
          </p:cNvPr>
          <p:cNvSpPr txBox="1"/>
          <p:nvPr/>
        </p:nvSpPr>
        <p:spPr>
          <a:xfrm>
            <a:off x="3442496" y="1555525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Envisat </a:t>
            </a:r>
            <a:endParaRPr lang="en-GB" sz="1400" dirty="0">
              <a:latin typeface="+mj-lt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04F85DA-EC63-4424-A3CF-9485400EBB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65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20"/>
    </mc:Choice>
    <mc:Fallback xmlns="">
      <p:transition spd="slow" advTm="27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March mean sea ice thickness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BBD10-1BD9-4652-B4B1-032A80D08A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234" y="1816326"/>
            <a:ext cx="3182118" cy="30723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F1D27D-4504-445F-89A6-6F8EC8BE4496}"/>
              </a:ext>
            </a:extLst>
          </p:cNvPr>
          <p:cNvSpPr txBox="1"/>
          <p:nvPr/>
        </p:nvSpPr>
        <p:spPr>
          <a:xfrm>
            <a:off x="1053738" y="1555525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ICESat </a:t>
            </a:r>
            <a:endParaRPr lang="en-GB" sz="14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3A73F-AF43-469C-8306-6F74ADB437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7992" y="1816326"/>
            <a:ext cx="3182118" cy="30723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707100-5DB4-4107-BD74-309C030ACC0E}"/>
              </a:ext>
            </a:extLst>
          </p:cNvPr>
          <p:cNvSpPr txBox="1"/>
          <p:nvPr/>
        </p:nvSpPr>
        <p:spPr>
          <a:xfrm>
            <a:off x="3442496" y="1555525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Envisat </a:t>
            </a:r>
            <a:endParaRPr lang="en-GB" sz="1400" dirty="0"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BA121D-EAEA-4D60-B031-0575F710FF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6750" y="1816326"/>
            <a:ext cx="3182118" cy="30723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B4A86F-958D-4EDC-A223-820867823785}"/>
              </a:ext>
            </a:extLst>
          </p:cNvPr>
          <p:cNvSpPr txBox="1"/>
          <p:nvPr/>
        </p:nvSpPr>
        <p:spPr>
          <a:xfrm>
            <a:off x="5831254" y="1583114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CryoSat-2 </a:t>
            </a:r>
            <a:endParaRPr lang="en-GB" sz="1400" dirty="0">
              <a:latin typeface="+mj-lt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67DB9D1-1D5D-430E-97B4-3B94E2B128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6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82"/>
    </mc:Choice>
    <mc:Fallback xmlns="">
      <p:transition spd="slow" advTm="5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March mean sea ice thickness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BBD10-1BD9-4652-B4B1-032A80D08A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234" y="1816326"/>
            <a:ext cx="3182118" cy="307239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F1D27D-4504-445F-89A6-6F8EC8BE4496}"/>
              </a:ext>
            </a:extLst>
          </p:cNvPr>
          <p:cNvSpPr txBox="1"/>
          <p:nvPr/>
        </p:nvSpPr>
        <p:spPr>
          <a:xfrm>
            <a:off x="1053738" y="1555525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ICESat </a:t>
            </a:r>
            <a:endParaRPr lang="en-GB" sz="1400" dirty="0">
              <a:latin typeface="+mj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3A73F-AF43-469C-8306-6F74ADB437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37992" y="1816326"/>
            <a:ext cx="3182118" cy="30723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707100-5DB4-4107-BD74-309C030ACC0E}"/>
              </a:ext>
            </a:extLst>
          </p:cNvPr>
          <p:cNvSpPr txBox="1"/>
          <p:nvPr/>
        </p:nvSpPr>
        <p:spPr>
          <a:xfrm>
            <a:off x="3442496" y="1555525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Envisat </a:t>
            </a:r>
            <a:endParaRPr lang="en-GB" sz="1400" dirty="0">
              <a:latin typeface="+mj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7BA121D-EAEA-4D60-B031-0575F710FF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6750" y="1816326"/>
            <a:ext cx="3182118" cy="30723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B4A86F-958D-4EDC-A223-820867823785}"/>
              </a:ext>
            </a:extLst>
          </p:cNvPr>
          <p:cNvSpPr txBox="1"/>
          <p:nvPr/>
        </p:nvSpPr>
        <p:spPr>
          <a:xfrm>
            <a:off x="5831254" y="1583114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CryoSat-2 </a:t>
            </a:r>
            <a:endParaRPr lang="en-GB" sz="1400" dirty="0">
              <a:latin typeface="+mj-l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F18604C-35E7-492F-BD63-D94E47BD86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5508" y="1816326"/>
            <a:ext cx="3182118" cy="307239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533C017-4AD0-4523-BBC7-638AF0AC653F}"/>
              </a:ext>
            </a:extLst>
          </p:cNvPr>
          <p:cNvSpPr txBox="1"/>
          <p:nvPr/>
        </p:nvSpPr>
        <p:spPr>
          <a:xfrm>
            <a:off x="8220012" y="1551972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ICESat-2 </a:t>
            </a:r>
            <a:endParaRPr lang="en-GB" sz="1400" dirty="0">
              <a:latin typeface="+mj-lt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E0D2105-20A4-4425-BB80-63FA861F32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26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9"/>
    </mc:Choice>
    <mc:Fallback xmlns="">
      <p:transition spd="slow" advTm="8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March mean sea ice thickness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Chart, scatter chart&#10;&#10;Description automatically generated">
            <a:extLst>
              <a:ext uri="{FF2B5EF4-FFF2-40B4-BE49-F238E27FC236}">
                <a16:creationId xmlns:a16="http://schemas.microsoft.com/office/drawing/2014/main" id="{7DCAB315-27CC-495F-BF18-B9F9722FB0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503" y="980758"/>
            <a:ext cx="9463179" cy="598759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CF1D27D-4504-445F-89A6-6F8EC8BE4496}"/>
              </a:ext>
            </a:extLst>
          </p:cNvPr>
          <p:cNvSpPr txBox="1"/>
          <p:nvPr/>
        </p:nvSpPr>
        <p:spPr>
          <a:xfrm>
            <a:off x="1733007" y="980758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ICESat </a:t>
            </a:r>
            <a:endParaRPr lang="en-GB" sz="1400" dirty="0">
              <a:latin typeface="+mj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BF455EC-8542-4AB2-A0A2-EE68B0337AAE}"/>
              </a:ext>
            </a:extLst>
          </p:cNvPr>
          <p:cNvSpPr txBox="1"/>
          <p:nvPr/>
        </p:nvSpPr>
        <p:spPr>
          <a:xfrm>
            <a:off x="3904126" y="980758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Envisat </a:t>
            </a:r>
            <a:endParaRPr lang="en-GB" sz="1400" dirty="0">
              <a:latin typeface="+mj-lt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107794C-3886-4A96-873D-ADAD1BBE71E1}"/>
              </a:ext>
            </a:extLst>
          </p:cNvPr>
          <p:cNvSpPr txBox="1"/>
          <p:nvPr/>
        </p:nvSpPr>
        <p:spPr>
          <a:xfrm>
            <a:off x="6049312" y="980758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CryoSat-2 </a:t>
            </a:r>
            <a:endParaRPr lang="en-GB" sz="1400" dirty="0">
              <a:latin typeface="+mj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116B14D-4F4C-4339-8402-479A090B1EFE}"/>
              </a:ext>
            </a:extLst>
          </p:cNvPr>
          <p:cNvSpPr txBox="1"/>
          <p:nvPr/>
        </p:nvSpPr>
        <p:spPr>
          <a:xfrm>
            <a:off x="8229931" y="980758"/>
            <a:ext cx="1996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+mj-lt"/>
              </a:rPr>
              <a:t>ICESat-2 </a:t>
            </a:r>
            <a:endParaRPr lang="en-GB" sz="1400" dirty="0">
              <a:latin typeface="+mj-lt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AEA1D53-8CBA-43D6-9B4E-BC5C23DED3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8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94"/>
    </mc:Choice>
    <mc:Fallback xmlns="">
      <p:transition spd="slow" advTm="18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SIT trend (2003-2020)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1777C2BB-CD5B-4069-99CC-1E75AAC34707}"/>
              </a:ext>
            </a:extLst>
          </p:cNvPr>
          <p:cNvSpPr txBox="1"/>
          <p:nvPr/>
        </p:nvSpPr>
        <p:spPr>
          <a:xfrm>
            <a:off x="1157320" y="5381664"/>
            <a:ext cx="2404877" cy="9788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W99 snow depth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W99 snow density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Sigmoidal redistribution</a:t>
            </a:r>
            <a:endParaRPr lang="en-GB" sz="14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10654C-A026-4326-BAD0-93B226FDB19E}"/>
              </a:ext>
            </a:extLst>
          </p:cNvPr>
          <p:cNvSpPr txBox="1"/>
          <p:nvPr/>
        </p:nvSpPr>
        <p:spPr>
          <a:xfrm>
            <a:off x="4419095" y="5381664"/>
            <a:ext cx="2404877" cy="9788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PMW snow depth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W99 snow density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Piecewise redistribution</a:t>
            </a:r>
            <a:endParaRPr lang="en-GB" sz="14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5E0673-9868-4A0A-A67F-2F6FDDFEFBA2}"/>
              </a:ext>
            </a:extLst>
          </p:cNvPr>
          <p:cNvSpPr txBox="1"/>
          <p:nvPr/>
        </p:nvSpPr>
        <p:spPr>
          <a:xfrm>
            <a:off x="7680870" y="5381664"/>
            <a:ext cx="2404877" cy="9788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SnowModel-LG snow depth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SnowModel-LG snow density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Piecewise redistribution</a:t>
            </a:r>
            <a:endParaRPr lang="en-GB" sz="1400" dirty="0">
              <a:effectLst/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599919-3FCA-4041-9DE1-850276F23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6461" y="1463337"/>
            <a:ext cx="4159483" cy="393132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262A684-BF92-416F-9D1C-E87425FC6A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1550" y="1522015"/>
            <a:ext cx="3086684" cy="37791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498162B-FF05-4B76-A6B2-49B840F6FC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0076" y="1522015"/>
            <a:ext cx="3086684" cy="37791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29D2C35-14B1-4E37-93B4-1CA92C6D39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05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762"/>
    </mc:Choice>
    <mc:Fallback xmlns="">
      <p:transition spd="slow" advTm="697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SIT trend (2003-2020)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EEC1A728-3709-45A9-BCDC-2E97447C40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615" y="1323459"/>
            <a:ext cx="7248041" cy="401573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97D72D0-C693-4551-934A-A38FF86555D8}"/>
              </a:ext>
            </a:extLst>
          </p:cNvPr>
          <p:cNvSpPr txBox="1"/>
          <p:nvPr/>
        </p:nvSpPr>
        <p:spPr>
          <a:xfrm>
            <a:off x="3665675" y="4191649"/>
            <a:ext cx="25630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+mj-lt"/>
              </a:rPr>
              <a:t>Maximum trend: 17 cm/dec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1FDEF3D-8C61-4B65-9259-DB286870F538}"/>
              </a:ext>
            </a:extLst>
          </p:cNvPr>
          <p:cNvSpPr/>
          <p:nvPr/>
        </p:nvSpPr>
        <p:spPr>
          <a:xfrm>
            <a:off x="4978953" y="3429000"/>
            <a:ext cx="282753" cy="828527"/>
          </a:xfrm>
          <a:custGeom>
            <a:avLst/>
            <a:gdLst>
              <a:gd name="connsiteX0" fmla="*/ 0 w 190931"/>
              <a:gd name="connsiteY0" fmla="*/ 539932 h 539932"/>
              <a:gd name="connsiteX1" fmla="*/ 174172 w 190931"/>
              <a:gd name="connsiteY1" fmla="*/ 330926 h 539932"/>
              <a:gd name="connsiteX2" fmla="*/ 174172 w 190931"/>
              <a:gd name="connsiteY2" fmla="*/ 0 h 539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931" h="539932">
                <a:moveTo>
                  <a:pt x="0" y="539932"/>
                </a:moveTo>
                <a:cubicBezTo>
                  <a:pt x="72571" y="480423"/>
                  <a:pt x="145143" y="420915"/>
                  <a:pt x="174172" y="330926"/>
                </a:cubicBezTo>
                <a:cubicBezTo>
                  <a:pt x="203201" y="240937"/>
                  <a:pt x="188686" y="120468"/>
                  <a:pt x="174172" y="0"/>
                </a:cubicBezTo>
              </a:path>
            </a:pathLst>
          </a:custGeom>
          <a:noFill/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A490FF-972E-4359-B850-94ADE0F5289F}"/>
              </a:ext>
            </a:extLst>
          </p:cNvPr>
          <p:cNvSpPr txBox="1"/>
          <p:nvPr/>
        </p:nvSpPr>
        <p:spPr>
          <a:xfrm>
            <a:off x="5689443" y="3875313"/>
            <a:ext cx="32716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+mj-lt"/>
              </a:rPr>
              <a:t>Minimum trend: -22.5 cm/dec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44150A1-E462-4A47-AA76-7FC9789A959D}"/>
              </a:ext>
            </a:extLst>
          </p:cNvPr>
          <p:cNvSpPr/>
          <p:nvPr/>
        </p:nvSpPr>
        <p:spPr>
          <a:xfrm>
            <a:off x="6647542" y="3429001"/>
            <a:ext cx="282753" cy="481148"/>
          </a:xfrm>
          <a:custGeom>
            <a:avLst/>
            <a:gdLst>
              <a:gd name="connsiteX0" fmla="*/ 13880 w 83549"/>
              <a:gd name="connsiteY0" fmla="*/ 269966 h 269966"/>
              <a:gd name="connsiteX1" fmla="*/ 5172 w 83549"/>
              <a:gd name="connsiteY1" fmla="*/ 121920 h 269966"/>
              <a:gd name="connsiteX2" fmla="*/ 83549 w 83549"/>
              <a:gd name="connsiteY2" fmla="*/ 0 h 26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3549" h="269966">
                <a:moveTo>
                  <a:pt x="13880" y="269966"/>
                </a:moveTo>
                <a:cubicBezTo>
                  <a:pt x="3720" y="218440"/>
                  <a:pt x="-6439" y="166914"/>
                  <a:pt x="5172" y="121920"/>
                </a:cubicBezTo>
                <a:cubicBezTo>
                  <a:pt x="16783" y="76926"/>
                  <a:pt x="50166" y="38463"/>
                  <a:pt x="83549" y="0"/>
                </a:cubicBezTo>
              </a:path>
            </a:pathLst>
          </a:custGeom>
          <a:noFill/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A78F48C-7E74-4B8F-B4B3-A3E21C0A5B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65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56"/>
    </mc:Choice>
    <mc:Fallback xmlns="">
      <p:transition spd="slow" advTm="49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90A84-8E07-485E-A7C1-C678216B2103}"/>
              </a:ext>
            </a:extLst>
          </p:cNvPr>
          <p:cNvSpPr txBox="1">
            <a:spLocks/>
          </p:cNvSpPr>
          <p:nvPr/>
        </p:nvSpPr>
        <p:spPr>
          <a:xfrm>
            <a:off x="200296" y="0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Rockwell" panose="020606030202050204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Asymmetry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F457561-0ACF-43FF-9E4D-AE6096A1B1D2}"/>
              </a:ext>
            </a:extLst>
          </p:cNvPr>
          <p:cNvCxnSpPr>
            <a:cxnSpLocks/>
          </p:cNvCxnSpPr>
          <p:nvPr/>
        </p:nvCxnSpPr>
        <p:spPr>
          <a:xfrm>
            <a:off x="89573" y="793103"/>
            <a:ext cx="11902131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896BB61-6D42-425A-9352-BA49220153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1390" y="1892695"/>
            <a:ext cx="6158496" cy="33512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3F60B1-658E-4C60-A220-4E87FE197714}"/>
              </a:ext>
            </a:extLst>
          </p:cNvPr>
          <p:cNvSpPr txBox="1"/>
          <p:nvPr/>
        </p:nvSpPr>
        <p:spPr>
          <a:xfrm>
            <a:off x="3395929" y="3606428"/>
            <a:ext cx="25630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+mj-lt"/>
              </a:rPr>
              <a:t>Maximum trend: -42 cm/dec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4A95C31-47FC-412E-B3E3-3C8046DDF89B}"/>
              </a:ext>
            </a:extLst>
          </p:cNvPr>
          <p:cNvSpPr/>
          <p:nvPr/>
        </p:nvSpPr>
        <p:spPr>
          <a:xfrm>
            <a:off x="4709207" y="2843779"/>
            <a:ext cx="282753" cy="828527"/>
          </a:xfrm>
          <a:custGeom>
            <a:avLst/>
            <a:gdLst>
              <a:gd name="connsiteX0" fmla="*/ 0 w 190931"/>
              <a:gd name="connsiteY0" fmla="*/ 539932 h 539932"/>
              <a:gd name="connsiteX1" fmla="*/ 174172 w 190931"/>
              <a:gd name="connsiteY1" fmla="*/ 330926 h 539932"/>
              <a:gd name="connsiteX2" fmla="*/ 174172 w 190931"/>
              <a:gd name="connsiteY2" fmla="*/ 0 h 539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0931" h="539932">
                <a:moveTo>
                  <a:pt x="0" y="539932"/>
                </a:moveTo>
                <a:cubicBezTo>
                  <a:pt x="72571" y="480423"/>
                  <a:pt x="145143" y="420915"/>
                  <a:pt x="174172" y="330926"/>
                </a:cubicBezTo>
                <a:cubicBezTo>
                  <a:pt x="203201" y="240937"/>
                  <a:pt x="188686" y="120468"/>
                  <a:pt x="174172" y="0"/>
                </a:cubicBezTo>
              </a:path>
            </a:pathLst>
          </a:custGeom>
          <a:noFill/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D4DB6A-95EE-49E4-986C-3F3177BB1F3D}"/>
              </a:ext>
            </a:extLst>
          </p:cNvPr>
          <p:cNvSpPr txBox="1"/>
          <p:nvPr/>
        </p:nvSpPr>
        <p:spPr>
          <a:xfrm>
            <a:off x="5958935" y="3944982"/>
            <a:ext cx="32716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+mj-lt"/>
              </a:rPr>
              <a:t>Minimum trend: -9 cm/dec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A8E57B-60CE-4751-8E60-14893FC3FEC8}"/>
              </a:ext>
            </a:extLst>
          </p:cNvPr>
          <p:cNvSpPr/>
          <p:nvPr/>
        </p:nvSpPr>
        <p:spPr>
          <a:xfrm>
            <a:off x="6917034" y="3498670"/>
            <a:ext cx="282753" cy="481148"/>
          </a:xfrm>
          <a:custGeom>
            <a:avLst/>
            <a:gdLst>
              <a:gd name="connsiteX0" fmla="*/ 13880 w 83549"/>
              <a:gd name="connsiteY0" fmla="*/ 269966 h 269966"/>
              <a:gd name="connsiteX1" fmla="*/ 5172 w 83549"/>
              <a:gd name="connsiteY1" fmla="*/ 121920 h 269966"/>
              <a:gd name="connsiteX2" fmla="*/ 83549 w 83549"/>
              <a:gd name="connsiteY2" fmla="*/ 0 h 269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3549" h="269966">
                <a:moveTo>
                  <a:pt x="13880" y="269966"/>
                </a:moveTo>
                <a:cubicBezTo>
                  <a:pt x="3720" y="218440"/>
                  <a:pt x="-6439" y="166914"/>
                  <a:pt x="5172" y="121920"/>
                </a:cubicBezTo>
                <a:cubicBezTo>
                  <a:pt x="16783" y="76926"/>
                  <a:pt x="50166" y="38463"/>
                  <a:pt x="83549" y="0"/>
                </a:cubicBezTo>
              </a:path>
            </a:pathLst>
          </a:custGeom>
          <a:noFill/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B891D8-7B45-4E35-9D91-BF298B6F81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83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51"/>
    </mc:Choice>
    <mc:Fallback xmlns="">
      <p:transition spd="slow" advTm="36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8CE45DB-DCBA-4A01-9920-3E30802F99AE}"/>
              </a:ext>
            </a:extLst>
          </p:cNvPr>
          <p:cNvSpPr txBox="1"/>
          <p:nvPr/>
        </p:nvSpPr>
        <p:spPr>
          <a:xfrm>
            <a:off x="5838617" y="3034055"/>
            <a:ext cx="39659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swald Regular" panose="02000503000000000000" pitchFamily="2" charset="0"/>
              </a:rPr>
              <a:t>PICO presentation in:</a:t>
            </a:r>
          </a:p>
          <a:p>
            <a:r>
              <a:rPr lang="en-GB" b="0" i="0" dirty="0">
                <a:effectLst/>
                <a:latin typeface="Oswald Regular" panose="02000503000000000000" pitchFamily="2" charset="0"/>
              </a:rPr>
              <a:t>CR2.1 Remote sensing of the Cryosphere</a:t>
            </a:r>
          </a:p>
          <a:p>
            <a:r>
              <a:rPr lang="fr-FR" b="0" i="0" dirty="0">
                <a:effectLst/>
                <a:latin typeface="Oswald Regular" panose="02000503000000000000" pitchFamily="2" charset="0"/>
              </a:rPr>
              <a:t>Thu, 29 </a:t>
            </a:r>
            <a:r>
              <a:rPr lang="fr-FR" b="0" i="0" dirty="0" err="1">
                <a:effectLst/>
                <a:latin typeface="Oswald Regular" panose="02000503000000000000" pitchFamily="2" charset="0"/>
              </a:rPr>
              <a:t>Apr</a:t>
            </a:r>
            <a:r>
              <a:rPr lang="fr-FR" b="0" i="0" dirty="0">
                <a:effectLst/>
                <a:latin typeface="Oswald Regular" panose="02000503000000000000" pitchFamily="2" charset="0"/>
              </a:rPr>
              <a:t>, 09:00–12:30 (CEST</a:t>
            </a:r>
            <a:r>
              <a:rPr lang="en-GB" dirty="0">
                <a:latin typeface="Oswald Regular" panose="02000503000000000000" pitchFamily="2" charset="0"/>
              </a:rPr>
              <a:t>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0B8B04-CE4B-45EF-88E2-D5875CBB34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2551" y="2849145"/>
            <a:ext cx="3924300" cy="1162050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8A6B13EA-5D6F-41A0-8DD1-4A6159D359D8}"/>
              </a:ext>
            </a:extLst>
          </p:cNvPr>
          <p:cNvSpPr txBox="1">
            <a:spLocks/>
          </p:cNvSpPr>
          <p:nvPr/>
        </p:nvSpPr>
        <p:spPr>
          <a:xfrm>
            <a:off x="1523999" y="5217479"/>
            <a:ext cx="9144000" cy="647745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solidFill>
                  <a:srgbClr val="000000"/>
                </a:solidFill>
                <a:latin typeface="+mj-lt"/>
              </a:rPr>
              <a:t>Isolde Glissenaar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1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Jack Landy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1,2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Alek Petty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3,4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Nathan Kurtz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3</a:t>
            </a:r>
            <a:r>
              <a:rPr lang="en-GB" sz="2800" dirty="0">
                <a:solidFill>
                  <a:srgbClr val="000000"/>
                </a:solidFill>
                <a:latin typeface="+mj-lt"/>
              </a:rPr>
              <a:t>, Julienne Stroeve</a:t>
            </a:r>
            <a:r>
              <a:rPr lang="en-GB" sz="2800" baseline="30000" dirty="0">
                <a:solidFill>
                  <a:srgbClr val="000000"/>
                </a:solidFill>
                <a:latin typeface="+mj-lt"/>
              </a:rPr>
              <a:t>5,6,7</a:t>
            </a:r>
          </a:p>
          <a:p>
            <a:r>
              <a:rPr lang="en-GB" sz="800" dirty="0">
                <a:solidFill>
                  <a:srgbClr val="000000"/>
                </a:solidFill>
                <a:latin typeface="+mj-lt"/>
              </a:rPr>
              <a:t> </a:t>
            </a:r>
            <a:endParaRPr lang="en-GB" sz="2800" baseline="30000" dirty="0">
              <a:solidFill>
                <a:srgbClr val="000000"/>
              </a:solidFill>
              <a:latin typeface="+mj-lt"/>
            </a:endParaRPr>
          </a:p>
          <a:p>
            <a:r>
              <a:rPr lang="en-GB" sz="1800" dirty="0">
                <a:solidFill>
                  <a:srgbClr val="000000"/>
                </a:solidFill>
                <a:latin typeface="+mj-lt"/>
              </a:rPr>
              <a:t>1 University of Bristol, 2 University of </a:t>
            </a:r>
            <a:r>
              <a:rPr lang="en-GB" sz="1800" dirty="0" err="1">
                <a:solidFill>
                  <a:srgbClr val="000000"/>
                </a:solidFill>
                <a:latin typeface="+mj-lt"/>
              </a:rPr>
              <a:t>Tromsø</a:t>
            </a:r>
            <a:r>
              <a:rPr lang="en-GB" sz="1800" dirty="0">
                <a:solidFill>
                  <a:srgbClr val="000000"/>
                </a:solidFill>
                <a:latin typeface="+mj-lt"/>
              </a:rPr>
              <a:t>, 3 NASA JPL, 4 University of Maryland, 5 University College London, 6 University of Manitoba, 7 NSIDC</a:t>
            </a:r>
            <a:endParaRPr lang="en-GB" sz="1800" dirty="0">
              <a:latin typeface="+mj-lt"/>
            </a:endParaRP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CBADDC41-F4D7-413A-8DD1-85BF2FE047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9582" y="6147530"/>
            <a:ext cx="1788772" cy="540496"/>
          </a:xfrm>
          <a:prstGeom prst="rect">
            <a:avLst/>
          </a:prstGeom>
        </p:spPr>
      </p:pic>
      <p:pic>
        <p:nvPicPr>
          <p:cNvPr id="10" name="Graphic 9" descr="Envelope">
            <a:extLst>
              <a:ext uri="{FF2B5EF4-FFF2-40B4-BE49-F238E27FC236}">
                <a16:creationId xmlns:a16="http://schemas.microsoft.com/office/drawing/2014/main" id="{5E9996B7-92F3-4EC6-9FBC-8670242DD8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63646" y="6316172"/>
            <a:ext cx="209554" cy="20955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D07C6FB-898A-4BB1-9189-7E176A50463A}"/>
              </a:ext>
            </a:extLst>
          </p:cNvPr>
          <p:cNvSpPr txBox="1"/>
          <p:nvPr/>
        </p:nvSpPr>
        <p:spPr>
          <a:xfrm>
            <a:off x="429937" y="6291947"/>
            <a:ext cx="38254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0000"/>
                </a:solidFill>
                <a:latin typeface="+mj-lt"/>
              </a:rPr>
              <a:t>isolde.glissenaar@bristol.ac.uk</a:t>
            </a:r>
            <a:endParaRPr lang="en-GB" sz="1200" dirty="0">
              <a:latin typeface="+mj-lt"/>
            </a:endParaRPr>
          </a:p>
        </p:txBody>
      </p:sp>
      <p:pic>
        <p:nvPicPr>
          <p:cNvPr id="12" name="Picture 4" descr="Who Made That Twitter Bird? - The New York Times">
            <a:extLst>
              <a:ext uri="{FF2B5EF4-FFF2-40B4-BE49-F238E27FC236}">
                <a16:creationId xmlns:a16="http://schemas.microsoft.com/office/drawing/2014/main" id="{10C99CED-80E3-4EC3-9AA1-0B64993B2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37" y="6496466"/>
            <a:ext cx="271511" cy="19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34A3226-0EF2-4CF5-AC40-9B9B1E156FBF}"/>
              </a:ext>
            </a:extLst>
          </p:cNvPr>
          <p:cNvSpPr txBox="1"/>
          <p:nvPr/>
        </p:nvSpPr>
        <p:spPr>
          <a:xfrm>
            <a:off x="435152" y="6462968"/>
            <a:ext cx="17145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000000"/>
                </a:solidFill>
                <a:latin typeface="+mj-lt"/>
              </a:rPr>
              <a:t>@isolde_glis</a:t>
            </a:r>
            <a:endParaRPr lang="en-GB" sz="1200" dirty="0">
              <a:latin typeface="+mj-lt"/>
            </a:endParaRP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2E7C374-B80D-4463-9579-DDEB0B13C625}"/>
              </a:ext>
            </a:extLst>
          </p:cNvPr>
          <p:cNvSpPr txBox="1">
            <a:spLocks/>
          </p:cNvSpPr>
          <p:nvPr/>
        </p:nvSpPr>
        <p:spPr>
          <a:xfrm>
            <a:off x="1524000" y="1555520"/>
            <a:ext cx="9144000" cy="6477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800" dirty="0"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The implications of selected processing methods on satellite altimetry derived sea ice thickness state and trends in the seasonal ice zone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73F2E8-30EB-4B75-8589-679AB8E9C1D6}"/>
              </a:ext>
            </a:extLst>
          </p:cNvPr>
          <p:cNvSpPr txBox="1"/>
          <p:nvPr/>
        </p:nvSpPr>
        <p:spPr>
          <a:xfrm>
            <a:off x="2719969" y="6291947"/>
            <a:ext cx="3994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Research funded by: </a:t>
            </a:r>
            <a:r>
              <a:rPr lang="en-GB" sz="12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UoB</a:t>
            </a:r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PGR Scholarship</a:t>
            </a:r>
          </a:p>
          <a:p>
            <a:r>
              <a:rPr lang="en-GB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#vEGU21 visit funded by: Bristol Collegiate Research Society</a:t>
            </a:r>
            <a:endParaRPr lang="en-GB" sz="1000" dirty="0">
              <a:solidFill>
                <a:schemeClr val="tx1">
                  <a:lumMod val="50000"/>
                  <a:lumOff val="50000"/>
                </a:schemeClr>
              </a:solidFill>
              <a:latin typeface="+mj-lt"/>
            </a:endParaRPr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9A689350-FFBF-4C8B-B971-AF8BEA4D9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8418" y="6037810"/>
            <a:ext cx="906771" cy="76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B176DA48-BB96-439F-98BF-598DDDB037E8}"/>
              </a:ext>
            </a:extLst>
          </p:cNvPr>
          <p:cNvSpPr txBox="1">
            <a:spLocks/>
          </p:cNvSpPr>
          <p:nvPr/>
        </p:nvSpPr>
        <p:spPr>
          <a:xfrm>
            <a:off x="966651" y="618307"/>
            <a:ext cx="10258697" cy="9807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dirty="0">
                <a:latin typeface="Oswald Regular" panose="02000503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Baffin Bay sea ice thickness and the impact of processing methods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F84B8F3-7DD0-414E-A5C6-9422CC5137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31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40"/>
    </mc:Choice>
    <mc:Fallback xmlns="">
      <p:transition spd="slow" advTm="16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1353</TotalTime>
  <Words>473</Words>
  <Application>Microsoft Office PowerPoint</Application>
  <PresentationFormat>Widescreen</PresentationFormat>
  <Paragraphs>99</Paragraphs>
  <Slides>17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Avenir Next LT Pro</vt:lpstr>
      <vt:lpstr>Calibri</vt:lpstr>
      <vt:lpstr>Calibri Light</vt:lpstr>
      <vt:lpstr>Oswald Regular</vt:lpstr>
      <vt:lpstr>Rockwell</vt:lpstr>
      <vt:lpstr>Wingdings</vt:lpstr>
      <vt:lpstr>Office Theme</vt:lpstr>
      <vt:lpstr>Baffin Bay sea ice thickness and the impact of processing methods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Baffin Bay sea ice thickness and the impact of processing methods</dc:title>
  <dc:creator>Isolde Glissenaar</dc:creator>
  <cp:lastModifiedBy>Isolde Glissenaar</cp:lastModifiedBy>
  <cp:revision>8</cp:revision>
  <dcterms:created xsi:type="dcterms:W3CDTF">2021-04-09T11:54:05Z</dcterms:created>
  <dcterms:modified xsi:type="dcterms:W3CDTF">2021-04-26T08:03:16Z</dcterms:modified>
</cp:coreProperties>
</file>