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326" r:id="rId2"/>
    <p:sldId id="327" r:id="rId3"/>
    <p:sldId id="302" r:id="rId4"/>
    <p:sldId id="304" r:id="rId5"/>
    <p:sldId id="305" r:id="rId6"/>
    <p:sldId id="306" r:id="rId7"/>
    <p:sldId id="315" r:id="rId8"/>
    <p:sldId id="324" r:id="rId9"/>
    <p:sldId id="307" r:id="rId10"/>
    <p:sldId id="317" r:id="rId11"/>
    <p:sldId id="318" r:id="rId12"/>
    <p:sldId id="319" r:id="rId13"/>
    <p:sldId id="322" r:id="rId14"/>
    <p:sldId id="328" r:id="rId1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ção Sem Título" id="{CFEC4124-E918-4875-8068-96A5D860C1CF}">
          <p14:sldIdLst>
            <p14:sldId id="326"/>
            <p14:sldId id="327"/>
            <p14:sldId id="302"/>
            <p14:sldId id="304"/>
            <p14:sldId id="305"/>
            <p14:sldId id="306"/>
            <p14:sldId id="315"/>
            <p14:sldId id="324"/>
            <p14:sldId id="307"/>
            <p14:sldId id="317"/>
            <p14:sldId id="318"/>
            <p14:sldId id="319"/>
            <p14:sldId id="322"/>
            <p14:sldId id="3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liana Simões" initials="LS" lastIdx="1" clrIdx="0">
    <p:extLst>
      <p:ext uri="{19B8F6BF-5375-455C-9EA6-DF929625EA0E}">
        <p15:presenceInfo xmlns:p15="http://schemas.microsoft.com/office/powerpoint/2012/main" userId="Liliana Simões" providerId="None"/>
      </p:ext>
    </p:extLst>
  </p:cmAuthor>
  <p:cmAuthor id="2" name="Nelson Abrantes" initials="NA" lastIdx="12" clrIdx="1">
    <p:extLst>
      <p:ext uri="{19B8F6BF-5375-455C-9EA6-DF929625EA0E}">
        <p15:presenceInfo xmlns:p15="http://schemas.microsoft.com/office/powerpoint/2012/main" userId="Nelson Abrant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D9D9D9"/>
    <a:srgbClr val="0099FF"/>
    <a:srgbClr val="0000FF"/>
    <a:srgbClr val="BA6000"/>
    <a:srgbClr val="404040"/>
    <a:srgbClr val="A5A5A5"/>
    <a:srgbClr val="BFBFBF"/>
    <a:srgbClr val="BF90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593" autoAdjust="0"/>
  </p:normalViewPr>
  <p:slideViewPr>
    <p:cSldViewPr snapToGrid="0" showGuides="1">
      <p:cViewPr varScale="1">
        <p:scale>
          <a:sx n="77" d="100"/>
          <a:sy n="77" d="100"/>
        </p:scale>
        <p:origin x="8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i\Biologia%20aplicada\Tese\Cap.%203%20Boialvo\raw%20data.Boialvo_V10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GB" sz="1600" dirty="0"/>
              <a:t>Topsoil cover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title>
    <c:autoTitleDeleted val="0"/>
    <c:plotArea>
      <c:layout>
        <c:manualLayout>
          <c:layoutTarget val="inner"/>
          <c:xMode val="edge"/>
          <c:yMode val="edge"/>
          <c:x val="0.14319403794433963"/>
          <c:y val="0.13816654600489831"/>
          <c:w val="0.82921848041357915"/>
          <c:h val="0.6479694483142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'soil data'!$AG$3</c:f>
              <c:strCache>
                <c:ptCount val="1"/>
                <c:pt idx="0">
                  <c:v>Stones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</c:spPr>
          <c:invertIfNegative val="0"/>
          <c:cat>
            <c:strRef>
              <c:f>'soil data'!$AF$4:$AF$8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'soil data'!$AG$4:$AG$8</c:f>
              <c:numCache>
                <c:formatCode>General</c:formatCode>
                <c:ptCount val="5"/>
                <c:pt idx="0">
                  <c:v>0.32133676092544977</c:v>
                </c:pt>
                <c:pt idx="1">
                  <c:v>45.410958904109584</c:v>
                </c:pt>
                <c:pt idx="2">
                  <c:v>43.097142148657859</c:v>
                </c:pt>
                <c:pt idx="3">
                  <c:v>53.387533875338747</c:v>
                </c:pt>
                <c:pt idx="4">
                  <c:v>60.639686684073112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31-4A17-B13A-F82E54473E9C}"/>
            </c:ext>
          </c:extLst>
        </c:ser>
        <c:ser>
          <c:idx val="1"/>
          <c:order val="1"/>
          <c:tx>
            <c:strRef>
              <c:f>'soil data'!$AH$3</c:f>
              <c:strCache>
                <c:ptCount val="1"/>
                <c:pt idx="0">
                  <c:v>Baresoil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'soil data'!$AF$4:$AF$8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'soil data'!$AH$4:$AH$8</c:f>
              <c:numCache>
                <c:formatCode>General</c:formatCode>
                <c:ptCount val="5"/>
                <c:pt idx="0">
                  <c:v>4.0488431876606681</c:v>
                </c:pt>
                <c:pt idx="1">
                  <c:v>41.780821917808211</c:v>
                </c:pt>
                <c:pt idx="2">
                  <c:v>41.665116855743598</c:v>
                </c:pt>
                <c:pt idx="3">
                  <c:v>35.907859078590782</c:v>
                </c:pt>
                <c:pt idx="4">
                  <c:v>22.780678851174933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31-4A17-B13A-F82E54473E9C}"/>
            </c:ext>
          </c:extLst>
        </c:ser>
        <c:ser>
          <c:idx val="2"/>
          <c:order val="2"/>
          <c:tx>
            <c:strRef>
              <c:f>'soil data'!$AI$3</c:f>
              <c:strCache>
                <c:ptCount val="1"/>
                <c:pt idx="0">
                  <c:v>Litter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'soil data'!$AF$4:$AF$8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'soil data'!$AI$4:$AI$8</c:f>
              <c:numCache>
                <c:formatCode>General</c:formatCode>
                <c:ptCount val="5"/>
                <c:pt idx="0">
                  <c:v>60.089974293059122</c:v>
                </c:pt>
                <c:pt idx="1">
                  <c:v>12.808219178082192</c:v>
                </c:pt>
                <c:pt idx="2">
                  <c:v>14.865786374062363</c:v>
                </c:pt>
                <c:pt idx="3">
                  <c:v>10.094850948509485</c:v>
                </c:pt>
                <c:pt idx="4">
                  <c:v>12.663185378590079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31-4A17-B13A-F82E54473E9C}"/>
            </c:ext>
          </c:extLst>
        </c:ser>
        <c:ser>
          <c:idx val="3"/>
          <c:order val="3"/>
          <c:tx>
            <c:strRef>
              <c:f>'soil data'!$AJ$3</c:f>
              <c:strCache>
                <c:ptCount val="1"/>
                <c:pt idx="0">
                  <c:v>Vegetation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'soil data'!$AF$4:$AF$8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'soil data'!$AJ$4:$AJ$8</c:f>
              <c:numCache>
                <c:formatCode>General</c:formatCode>
                <c:ptCount val="5"/>
                <c:pt idx="0">
                  <c:v>35.539845758354751</c:v>
                </c:pt>
                <c:pt idx="1">
                  <c:v>0</c:v>
                </c:pt>
                <c:pt idx="2">
                  <c:v>0.37195462153617259</c:v>
                </c:pt>
                <c:pt idx="3">
                  <c:v>0.6097560975609756</c:v>
                </c:pt>
                <c:pt idx="4">
                  <c:v>3.9164490861618804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31-4A17-B13A-F82E54473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534163864"/>
        <c:axId val="534164848"/>
      </c:barChart>
      <c:catAx>
        <c:axId val="53416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534164848"/>
        <c:crosses val="autoZero"/>
        <c:auto val="1"/>
        <c:lblAlgn val="ctr"/>
        <c:lblOffset val="100"/>
        <c:noMultiLvlLbl val="0"/>
      </c:catAx>
      <c:valAx>
        <c:axId val="53416484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n-US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pt-PT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534163864"/>
        <c:crosses val="autoZero"/>
        <c:crossBetween val="between"/>
        <c:majorUnit val="20"/>
        <c:min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US" sz="1800"/>
              <a:t>Soil moisture content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title>
    <c:autoTitleDeleted val="0"/>
    <c:plotArea>
      <c:layout>
        <c:manualLayout>
          <c:layoutTarget val="inner"/>
          <c:xMode val="edge"/>
          <c:yMode val="edge"/>
          <c:x val="0.15020211540475442"/>
          <c:y val="0.21990802987861813"/>
          <c:w val="0.81322337417530632"/>
          <c:h val="0.64254855275443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'soil data'!$AC$3</c:f>
              <c:strCache>
                <c:ptCount val="1"/>
                <c:pt idx="0">
                  <c:v>SMC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'soil data'!$AC$9:$AC$13</c:f>
                <c:numCache>
                  <c:formatCode>General</c:formatCode>
                  <c:ptCount val="5"/>
                  <c:pt idx="0">
                    <c:v>3.4951939792207423</c:v>
                  </c:pt>
                  <c:pt idx="1">
                    <c:v>0.8033856928204306</c:v>
                  </c:pt>
                  <c:pt idx="2">
                    <c:v>8.6702941126584463</c:v>
                  </c:pt>
                  <c:pt idx="3">
                    <c:v>8.7840765023990866</c:v>
                  </c:pt>
                  <c:pt idx="4">
                    <c:v>2.9418652974892359</c:v>
                  </c:pt>
                </c:numCache>
              </c:numRef>
            </c:plus>
            <c:minus>
              <c:numRef>
                <c:f>'soil data'!$AC$9:$AC$13</c:f>
                <c:numCache>
                  <c:formatCode>General</c:formatCode>
                  <c:ptCount val="5"/>
                  <c:pt idx="0">
                    <c:v>3.4951939792207423</c:v>
                  </c:pt>
                  <c:pt idx="1">
                    <c:v>0.8033856928204306</c:v>
                  </c:pt>
                  <c:pt idx="2">
                    <c:v>8.6702941126584463</c:v>
                  </c:pt>
                  <c:pt idx="3">
                    <c:v>8.7840765023990866</c:v>
                  </c:pt>
                  <c:pt idx="4">
                    <c:v>2.9418652974892359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'soil data'!$AB$4:$AB$8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'soil data'!$AC$4:$AC$8</c:f>
              <c:numCache>
                <c:formatCode>General</c:formatCode>
                <c:ptCount val="5"/>
                <c:pt idx="0" formatCode="0">
                  <c:v>13.006666666666668</c:v>
                </c:pt>
                <c:pt idx="1">
                  <c:v>3.0600000000000009</c:v>
                </c:pt>
                <c:pt idx="2">
                  <c:v>19.540000000000006</c:v>
                </c:pt>
                <c:pt idx="3">
                  <c:v>21.7</c:v>
                </c:pt>
                <c:pt idx="4">
                  <c:v>4.62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C5-4EFA-884A-0549C0011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467862191"/>
        <c:axId val="1457575359"/>
      </c:barChart>
      <c:catAx>
        <c:axId val="1467862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1457575359"/>
        <c:crosses val="autoZero"/>
        <c:auto val="1"/>
        <c:lblAlgn val="ctr"/>
        <c:lblOffset val="100"/>
        <c:noMultiLvlLbl val="0"/>
      </c:catAx>
      <c:valAx>
        <c:axId val="145757535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n-US" sz="1200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pt-PT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1467862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US" sz="1800"/>
              <a:t>Soil organic matter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title>
    <c:autoTitleDeleted val="0"/>
    <c:plotArea>
      <c:layout>
        <c:manualLayout>
          <c:layoutTarget val="inner"/>
          <c:xMode val="edge"/>
          <c:yMode val="edge"/>
          <c:x val="0.13629069443356276"/>
          <c:y val="0.18259094982078855"/>
          <c:w val="0.81405898196324822"/>
          <c:h val="0.65696191756272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'soil data'!$AM$27</c:f>
              <c:strCache>
                <c:ptCount val="1"/>
                <c:pt idx="0">
                  <c:v>SOM</c:v>
                </c:pt>
              </c:strCache>
            </c:strRef>
          </c:tx>
          <c:spPr>
            <a:solidFill>
              <a:srgbClr val="BF9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'soil data'!$AM$33:$AM$37</c:f>
                <c:numCache>
                  <c:formatCode>General</c:formatCode>
                  <c:ptCount val="5"/>
                  <c:pt idx="0">
                    <c:v>6.4227497449078754</c:v>
                  </c:pt>
                  <c:pt idx="1">
                    <c:v>1.5757991170015453</c:v>
                  </c:pt>
                  <c:pt idx="2">
                    <c:v>2.9259430714118211</c:v>
                  </c:pt>
                  <c:pt idx="3">
                    <c:v>2.4781905841618941</c:v>
                  </c:pt>
                  <c:pt idx="4">
                    <c:v>0.88447563157904063</c:v>
                  </c:pt>
                </c:numCache>
              </c:numRef>
            </c:plus>
            <c:minus>
              <c:numRef>
                <c:f>'soil data'!$AM$33:$AM$37</c:f>
                <c:numCache>
                  <c:formatCode>General</c:formatCode>
                  <c:ptCount val="5"/>
                  <c:pt idx="0">
                    <c:v>6.4227497449078754</c:v>
                  </c:pt>
                  <c:pt idx="1">
                    <c:v>1.5757991170015453</c:v>
                  </c:pt>
                  <c:pt idx="2">
                    <c:v>2.9259430714118211</c:v>
                  </c:pt>
                  <c:pt idx="3">
                    <c:v>2.4781905841618941</c:v>
                  </c:pt>
                  <c:pt idx="4">
                    <c:v>0.88447563157904063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'soil data'!$AL$28:$AL$32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'soil data'!$AM$28:$AM$32</c:f>
              <c:numCache>
                <c:formatCode>General</c:formatCode>
                <c:ptCount val="5"/>
                <c:pt idx="0" formatCode="0">
                  <c:v>17.880000000000003</c:v>
                </c:pt>
                <c:pt idx="1">
                  <c:v>8.3800000000000008</c:v>
                </c:pt>
                <c:pt idx="2">
                  <c:v>12.79</c:v>
                </c:pt>
                <c:pt idx="3">
                  <c:v>12.999999999999998</c:v>
                </c:pt>
                <c:pt idx="4">
                  <c:v>10.493999999999996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25-4300-9EC9-FFEE10203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602172879"/>
        <c:axId val="1420979263"/>
      </c:barChart>
      <c:catAx>
        <c:axId val="16021728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1420979263"/>
        <c:crosses val="autoZero"/>
        <c:auto val="1"/>
        <c:lblAlgn val="ctr"/>
        <c:lblOffset val="100"/>
        <c:noMultiLvlLbl val="0"/>
      </c:catAx>
      <c:valAx>
        <c:axId val="1420979263"/>
        <c:scaling>
          <c:orientation val="minMax"/>
          <c:max val="2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n-US" sz="1200"/>
                  <a:t>%</a:t>
                </a:r>
              </a:p>
            </c:rich>
          </c:tx>
          <c:layout>
            <c:manualLayout>
              <c:xMode val="edge"/>
              <c:yMode val="edge"/>
              <c:x val="0"/>
              <c:y val="0.420273799496307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pt-PT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16021728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US" sz="1800"/>
              <a:t>Bulk Density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title>
    <c:autoTitleDeleted val="0"/>
    <c:plotArea>
      <c:layout>
        <c:manualLayout>
          <c:layoutTarget val="inner"/>
          <c:xMode val="edge"/>
          <c:yMode val="edge"/>
          <c:x val="0.18125451946307169"/>
          <c:y val="0.19843073682445267"/>
          <c:w val="0.78285949880358652"/>
          <c:h val="0.665822239105126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'soil data'!$AM$45</c:f>
              <c:strCache>
                <c:ptCount val="1"/>
                <c:pt idx="0">
                  <c:v>BD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'soil data'!$AM$51:$AM$55</c:f>
                <c:numCache>
                  <c:formatCode>General</c:formatCode>
                  <c:ptCount val="5"/>
                  <c:pt idx="0">
                    <c:v>7.6761845681177776E-2</c:v>
                  </c:pt>
                  <c:pt idx="1">
                    <c:v>0.12184299030192447</c:v>
                  </c:pt>
                  <c:pt idx="2">
                    <c:v>0.12184299030192447</c:v>
                  </c:pt>
                  <c:pt idx="3">
                    <c:v>0.12184299030192447</c:v>
                  </c:pt>
                  <c:pt idx="4">
                    <c:v>0.12184299030192447</c:v>
                  </c:pt>
                </c:numCache>
              </c:numRef>
            </c:plus>
            <c:minus>
              <c:numRef>
                <c:f>'soil data'!$AM$51:$AM$55</c:f>
                <c:numCache>
                  <c:formatCode>General</c:formatCode>
                  <c:ptCount val="5"/>
                  <c:pt idx="0">
                    <c:v>7.6761845681177776E-2</c:v>
                  </c:pt>
                  <c:pt idx="1">
                    <c:v>0.12184299030192447</c:v>
                  </c:pt>
                  <c:pt idx="2">
                    <c:v>0.12184299030192447</c:v>
                  </c:pt>
                  <c:pt idx="3">
                    <c:v>0.12184299030192447</c:v>
                  </c:pt>
                  <c:pt idx="4">
                    <c:v>0.12184299030192447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'soil data'!$AL$46:$AL$50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'soil data'!$AM$46:$AM$50</c:f>
              <c:numCache>
                <c:formatCode>General</c:formatCode>
                <c:ptCount val="5"/>
                <c:pt idx="0" formatCode="0">
                  <c:v>0.92066666666666697</c:v>
                </c:pt>
                <c:pt idx="1">
                  <c:v>1.1619999999999997</c:v>
                </c:pt>
                <c:pt idx="2">
                  <c:v>1.1619999999999997</c:v>
                </c:pt>
                <c:pt idx="3">
                  <c:v>1.1619999999999997</c:v>
                </c:pt>
                <c:pt idx="4">
                  <c:v>1.1619999999999997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86-43B7-814B-B99263F44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610968191"/>
        <c:axId val="1420977183"/>
      </c:barChart>
      <c:catAx>
        <c:axId val="1610968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1420977183"/>
        <c:crossesAt val="0"/>
        <c:auto val="1"/>
        <c:lblAlgn val="ctr"/>
        <c:lblOffset val="100"/>
        <c:noMultiLvlLbl val="0"/>
      </c:catAx>
      <c:valAx>
        <c:axId val="142097718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n-US" sz="1400" dirty="0">
                    <a:effectLst/>
                  </a:rPr>
                  <a:t>g.cm</a:t>
                </a:r>
                <a:r>
                  <a:rPr lang="en-US" sz="1400" baseline="30000" dirty="0">
                    <a:effectLst/>
                  </a:rPr>
                  <a:t>-3</a:t>
                </a:r>
                <a:endParaRPr lang="pt-PT" sz="14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6.5247239515166776E-3"/>
              <c:y val="0.432758538183244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pt-PT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1610968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GB" sz="1800"/>
              <a:t>Abundance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'Abun&amp;rich'!$K$6</c:f>
              <c:strCache>
                <c:ptCount val="1"/>
                <c:pt idx="0">
                  <c:v>Average arthropds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4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1.549452463450709E-17"/>
                  <c:y val="-3.5460992907801421E-2"/>
                </c:manualLayout>
              </c:layout>
              <c:tx>
                <c:rich>
                  <a:bodyPr/>
                  <a:lstStyle/>
                  <a:p>
                    <a:fld id="{8A96CC10-A1C2-4056-A5FE-08939CF5B383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C2FD-40F3-B970-066AE36D71DC}"/>
                </c:ext>
              </c:extLst>
            </c:dLbl>
            <c:dLbl>
              <c:idx val="1"/>
              <c:layout>
                <c:manualLayout>
                  <c:x val="0"/>
                  <c:y val="-0.25020816048523492"/>
                </c:manualLayout>
              </c:layout>
              <c:tx>
                <c:rich>
                  <a:bodyPr/>
                  <a:lstStyle/>
                  <a:p>
                    <a:fld id="{F2D28D0E-5AAB-4C2C-A54D-2EB608B21FE2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2FD-40F3-B970-066AE36D71DC}"/>
                </c:ext>
              </c:extLst>
            </c:dLbl>
            <c:dLbl>
              <c:idx val="2"/>
              <c:layout>
                <c:manualLayout>
                  <c:x val="-6.092366851782637E-17"/>
                  <c:y val="-7.3251321939780983E-2"/>
                </c:manualLayout>
              </c:layout>
              <c:tx>
                <c:rich>
                  <a:bodyPr/>
                  <a:lstStyle/>
                  <a:p>
                    <a:fld id="{A6E9DADE-4381-42BF-BA41-B2869FEFC89B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C2FD-40F3-B970-066AE36D71DC}"/>
                </c:ext>
              </c:extLst>
            </c:dLbl>
            <c:dLbl>
              <c:idx val="3"/>
              <c:layout>
                <c:manualLayout>
                  <c:x val="-6.1978098538028362E-17"/>
                  <c:y val="-4.7281323877068668E-2"/>
                </c:manualLayout>
              </c:layout>
              <c:tx>
                <c:rich>
                  <a:bodyPr/>
                  <a:lstStyle/>
                  <a:p>
                    <a:fld id="{304D1EAD-8F39-4B18-9A60-4E9A0569AAEC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C2FD-40F3-B970-066AE36D71DC}"/>
                </c:ext>
              </c:extLst>
            </c:dLbl>
            <c:dLbl>
              <c:idx val="4"/>
              <c:layout>
                <c:manualLayout>
                  <c:x val="-3.3231475807225168E-3"/>
                  <c:y val="-0.12286222338424012"/>
                </c:manualLayout>
              </c:layout>
              <c:tx>
                <c:rich>
                  <a:bodyPr/>
                  <a:lstStyle/>
                  <a:p>
                    <a:fld id="{6F1FF50C-20AC-4D72-8119-54FBFDCE8B19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C2FD-40F3-B970-066AE36D71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'Abun&amp;rich'!$L$8:$P$8</c:f>
                <c:numCache>
                  <c:formatCode>General</c:formatCode>
                  <c:ptCount val="5"/>
                  <c:pt idx="0">
                    <c:v>7.3678839761300727</c:v>
                  </c:pt>
                  <c:pt idx="1">
                    <c:v>33.445478020204767</c:v>
                  </c:pt>
                  <c:pt idx="2">
                    <c:v>11.229213600926741</c:v>
                  </c:pt>
                  <c:pt idx="3">
                    <c:v>4.7609522856952324</c:v>
                  </c:pt>
                  <c:pt idx="4">
                    <c:v>16.295485790330314</c:v>
                  </c:pt>
                </c:numCache>
              </c:numRef>
            </c:plus>
            <c:minus>
              <c:numRef>
                <c:f>'Abun&amp;rich'!$L$8:$P$8</c:f>
                <c:numCache>
                  <c:formatCode>General</c:formatCode>
                  <c:ptCount val="5"/>
                  <c:pt idx="0">
                    <c:v>7.3678839761300727</c:v>
                  </c:pt>
                  <c:pt idx="1">
                    <c:v>33.445478020204767</c:v>
                  </c:pt>
                  <c:pt idx="2">
                    <c:v>11.229213600926741</c:v>
                  </c:pt>
                  <c:pt idx="3">
                    <c:v>4.7609522856952324</c:v>
                  </c:pt>
                  <c:pt idx="4">
                    <c:v>16.295485790330314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'Abun&amp;rich'!$L$5:$P$5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'Abun&amp;rich'!$L$6:$P$6</c:f>
              <c:numCache>
                <c:formatCode>General</c:formatCode>
                <c:ptCount val="5"/>
                <c:pt idx="0">
                  <c:v>18</c:v>
                </c:pt>
                <c:pt idx="1">
                  <c:v>48.8</c:v>
                </c:pt>
                <c:pt idx="2">
                  <c:v>16.333333333333332</c:v>
                </c:pt>
                <c:pt idx="3">
                  <c:v>8.6666666666666661</c:v>
                </c:pt>
                <c:pt idx="4">
                  <c:v>25.4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'Abun&amp;rich'!$S$10:$W$10</c15:f>
                <c15:dlblRangeCache>
                  <c:ptCount val="5"/>
                  <c:pt idx="0">
                    <c:v>a</c:v>
                  </c:pt>
                  <c:pt idx="1">
                    <c:v>b</c:v>
                  </c:pt>
                  <c:pt idx="2">
                    <c:v>a</c:v>
                  </c:pt>
                  <c:pt idx="3">
                    <c:v>c</c:v>
                  </c:pt>
                  <c:pt idx="4">
                    <c:v>a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C2FD-40F3-B970-066AE36D71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2999560"/>
        <c:axId val="50299595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'Abun&amp;rich'!$K$7</c15:sqref>
                        </c15:formulaRef>
                      </c:ext>
                    </c:extLst>
                    <c:strCache>
                      <c:ptCount val="1"/>
                      <c:pt idx="0">
                        <c:v>Average richness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 w="25400"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endParaRPr lang="pt-P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errBars>
                  <c:errBarType val="both"/>
                  <c:errValType val="cust"/>
                  <c:noEndCap val="0"/>
                  <c:plus>
                    <c:numRef>
                      <c:extLst>
                        <c:ext uri="{02D57815-91ED-43cb-92C2-25804820EDAC}">
                          <c15:formulaRef>
                            <c15:sqref>'Abun&amp;rich'!#REF!</c15:sqref>
                          </c15:formulaRef>
                        </c:ext>
                      </c:extLst>
                      <c:numCache>
                        <c:formatCode>General</c:formatCode>
                        <c:ptCount val="1"/>
                        <c:pt idx="0">
                          <c:v>1</c:v>
                        </c:pt>
                      </c:numCache>
                    </c:numRef>
                  </c:plus>
                  <c:minus>
                    <c:numRef>
                      <c:extLst>
                        <c:ext uri="{02D57815-91ED-43cb-92C2-25804820EDAC}">
                          <c15:formulaRef>
                            <c15:sqref>'Abun&amp;rich'!#REF!</c15:sqref>
                          </c15:formulaRef>
                        </c:ext>
                      </c:extLst>
                      <c:numCache>
                        <c:formatCode>General</c:formatCode>
                        <c:ptCount val="1"/>
                        <c:pt idx="0">
                          <c:v>1</c:v>
                        </c:pt>
                      </c:numCache>
                    </c:numRef>
                  </c:minus>
                  <c:spPr>
                    <a:noFill/>
                    <a:ln w="9525" cap="flat" cmpd="sng" algn="ctr">
                      <a:solidFill>
                        <a:schemeClr val="accent2">
                          <a:lumMod val="50000"/>
                        </a:schemeClr>
                      </a:solidFill>
                      <a:round/>
                    </a:ln>
                    <a:effectLst/>
                  </c:spPr>
                </c:errBars>
                <c:cat>
                  <c:strRef>
                    <c:extLst>
                      <c:ext uri="{02D57815-91ED-43cb-92C2-25804820EDAC}">
                        <c15:formulaRef>
                          <c15:sqref>'Abun&amp;rich'!$L$5:$P$5</c15:sqref>
                        </c15:formulaRef>
                      </c:ext>
                    </c:extLst>
                    <c:strCache>
                      <c:ptCount val="5"/>
                      <c:pt idx="0">
                        <c:v>BT.Sp</c:v>
                      </c:pt>
                      <c:pt idx="1">
                        <c:v>AT.Su</c:v>
                      </c:pt>
                      <c:pt idx="2">
                        <c:v>AT.Au</c:v>
                      </c:pt>
                      <c:pt idx="3">
                        <c:v>AT.Wi</c:v>
                      </c:pt>
                      <c:pt idx="4">
                        <c:v>AT.Sp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'Abun&amp;rich'!$L$7:$P$7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3.7333333333333334</c:v>
                      </c:pt>
                      <c:pt idx="1">
                        <c:v>4.333333333333333</c:v>
                      </c:pt>
                      <c:pt idx="2">
                        <c:v>3.4666666666666668</c:v>
                      </c:pt>
                      <c:pt idx="3">
                        <c:v>3.6</c:v>
                      </c:pt>
                      <c:pt idx="4">
                        <c:v>3.9333333333333331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6-C2FD-40F3-B970-066AE36D71DC}"/>
                  </c:ext>
                </c:extLst>
              </c15:ser>
            </c15:filteredBarSeries>
          </c:ext>
        </c:extLst>
      </c:barChart>
      <c:catAx>
        <c:axId val="50299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502995952"/>
        <c:crosses val="autoZero"/>
        <c:auto val="1"/>
        <c:lblAlgn val="ctr"/>
        <c:lblOffset val="100"/>
        <c:noMultiLvlLbl val="0"/>
      </c:catAx>
      <c:valAx>
        <c:axId val="502995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502999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GB" sz="1600" dirty="0"/>
              <a:t>Order </a:t>
            </a:r>
            <a:r>
              <a:rPr lang="en-GB" sz="1800" dirty="0"/>
              <a:t>Richness</a:t>
            </a:r>
            <a:r>
              <a:rPr lang="en-GB" sz="1600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'Abun&amp;rich'!$K$7</c:f>
              <c:strCache>
                <c:ptCount val="1"/>
                <c:pt idx="0">
                  <c:v>Average richness</c:v>
                </c:pt>
              </c:strCache>
              <c:extLst xmlns:c15="http://schemas.microsoft.com/office/drawing/2012/chart"/>
            </c:strRef>
          </c:tx>
          <c:spPr>
            <a:solidFill>
              <a:srgbClr val="FFFF57"/>
            </a:solidFill>
            <a:ln w="25400">
              <a:solidFill>
                <a:srgbClr val="FFFF57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3.3231475807224101E-3"/>
                  <c:y val="-6.6147497209052553E-2"/>
                </c:manualLayout>
              </c:layout>
              <c:tx>
                <c:rich>
                  <a:bodyPr/>
                  <a:lstStyle/>
                  <a:p>
                    <a:fld id="{AB13DA82-164D-4DD3-B44C-1C1EF9141B78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60CF-4ADA-98F2-DDD2DC70EC04}"/>
                </c:ext>
              </c:extLst>
            </c:dLbl>
            <c:dLbl>
              <c:idx val="1"/>
              <c:layout>
                <c:manualLayout>
                  <c:x val="0"/>
                  <c:y val="-6.9670441656756954E-2"/>
                </c:manualLayout>
              </c:layout>
              <c:tx>
                <c:rich>
                  <a:bodyPr/>
                  <a:lstStyle/>
                  <a:p>
                    <a:fld id="{29B052DA-BD4E-4E54-9E0F-4E2DD114A87A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60CF-4ADA-98F2-DDD2DC70EC04}"/>
                </c:ext>
              </c:extLst>
            </c:dLbl>
            <c:dLbl>
              <c:idx val="2"/>
              <c:layout>
                <c:manualLayout>
                  <c:x val="-3.3807139167664657E-3"/>
                  <c:y val="-0.10393800271407105"/>
                </c:manualLayout>
              </c:layout>
              <c:tx>
                <c:rich>
                  <a:bodyPr/>
                  <a:lstStyle/>
                  <a:p>
                    <a:fld id="{B78B2BE2-6A59-433A-85FB-F8DAE15CBE66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60CF-4ADA-98F2-DDD2DC70EC04}"/>
                </c:ext>
              </c:extLst>
            </c:dLbl>
            <c:dLbl>
              <c:idx val="3"/>
              <c:layout>
                <c:manualLayout>
                  <c:x val="6.6462951614447898E-3"/>
                  <c:y val="-7.677426638748526E-2"/>
                </c:manualLayout>
              </c:layout>
              <c:tx>
                <c:rich>
                  <a:bodyPr/>
                  <a:lstStyle/>
                  <a:p>
                    <a:fld id="{7BBA388D-92F4-45EE-9F63-8A52CAF5DE8C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60CF-4ADA-98F2-DDD2DC70EC04}"/>
                </c:ext>
              </c:extLst>
            </c:dLbl>
            <c:dLbl>
              <c:idx val="4"/>
              <c:layout>
                <c:manualLayout>
                  <c:x val="2.5763552031332834E-3"/>
                  <c:y val="-8.9266123802937983E-2"/>
                </c:manualLayout>
              </c:layout>
              <c:tx>
                <c:rich>
                  <a:bodyPr/>
                  <a:lstStyle/>
                  <a:p>
                    <a:fld id="{2400FA0F-6FC6-4C03-B795-988F1C4E69CC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567609306697215"/>
                      <c:h val="0.10881129778499417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60CF-4ADA-98F2-DDD2DC70EC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'Abun&amp;rich'!$L$9:$P$9</c:f>
                <c:numCache>
                  <c:formatCode>General</c:formatCode>
                  <c:ptCount val="5"/>
                  <c:pt idx="0">
                    <c:v>0.70373155054899705</c:v>
                  </c:pt>
                  <c:pt idx="1">
                    <c:v>0.61721339984836654</c:v>
                  </c:pt>
                  <c:pt idx="2">
                    <c:v>0.91547541643412633</c:v>
                  </c:pt>
                  <c:pt idx="3">
                    <c:v>0.73678839761300696</c:v>
                  </c:pt>
                  <c:pt idx="4">
                    <c:v>0.88371510168853695</c:v>
                  </c:pt>
                </c:numCache>
              </c:numRef>
            </c:plus>
            <c:minus>
              <c:numRef>
                <c:f>'Abun&amp;rich'!$L$9:$P$9</c:f>
                <c:numCache>
                  <c:formatCode>General</c:formatCode>
                  <c:ptCount val="5"/>
                  <c:pt idx="0">
                    <c:v>0.70373155054899705</c:v>
                  </c:pt>
                  <c:pt idx="1">
                    <c:v>0.61721339984836654</c:v>
                  </c:pt>
                  <c:pt idx="2">
                    <c:v>0.91547541643412633</c:v>
                  </c:pt>
                  <c:pt idx="3">
                    <c:v>0.73678839761300696</c:v>
                  </c:pt>
                  <c:pt idx="4">
                    <c:v>0.88371510168853695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'Abun&amp;rich'!$L$5:$P$5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  <c:extLst xmlns:c15="http://schemas.microsoft.com/office/drawing/2012/chart"/>
            </c:strRef>
          </c:cat>
          <c:val>
            <c:numRef>
              <c:f>'Abun&amp;rich'!$L$7:$P$7</c:f>
              <c:numCache>
                <c:formatCode>General</c:formatCode>
                <c:ptCount val="5"/>
                <c:pt idx="0">
                  <c:v>3.7333333333333334</c:v>
                </c:pt>
                <c:pt idx="1">
                  <c:v>4.333333333333333</c:v>
                </c:pt>
                <c:pt idx="2">
                  <c:v>3.4666666666666668</c:v>
                </c:pt>
                <c:pt idx="3">
                  <c:v>3.6</c:v>
                </c:pt>
                <c:pt idx="4">
                  <c:v>3.9333333333333331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'Abun&amp;rich'!$S$9:$W$9</c15:f>
                <c15:dlblRangeCache>
                  <c:ptCount val="5"/>
                  <c:pt idx="0">
                    <c:v>a</c:v>
                  </c:pt>
                  <c:pt idx="1">
                    <c:v>b</c:v>
                  </c:pt>
                  <c:pt idx="2">
                    <c:v>a</c:v>
                  </c:pt>
                  <c:pt idx="3">
                    <c:v>a</c:v>
                  </c:pt>
                  <c:pt idx="4">
                    <c:v>a,b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60CF-4ADA-98F2-DDD2DC70EC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2999560"/>
        <c:axId val="50299595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'Abun&amp;rich'!$K$6</c15:sqref>
                        </c15:formulaRef>
                      </c:ext>
                    </c:extLst>
                    <c:strCache>
                      <c:ptCount val="1"/>
                      <c:pt idx="0">
                        <c:v>Average arthropds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defRPr>
                      </a:pPr>
                      <a:endParaRPr lang="pt-P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errBars>
                  <c:errBarType val="both"/>
                  <c:errValType val="cust"/>
                  <c:noEndCap val="0"/>
                  <c:plus>
                    <c:numRef>
                      <c:extLst>
                        <c:ext uri="{02D57815-91ED-43cb-92C2-25804820EDAC}">
                          <c15:formulaRef>
                            <c15:sqref>'Abun&amp;rich'!$L$8:$P$8</c15:sqref>
                          </c15:formulaRef>
                        </c:ext>
                      </c:extLst>
                      <c:numCache>
                        <c:formatCode>General</c:formatCode>
                        <c:ptCount val="5"/>
                        <c:pt idx="0">
                          <c:v>7.3678839761300727</c:v>
                        </c:pt>
                        <c:pt idx="1">
                          <c:v>33.445478020204767</c:v>
                        </c:pt>
                        <c:pt idx="2">
                          <c:v>11.229213600926741</c:v>
                        </c:pt>
                        <c:pt idx="3">
                          <c:v>4.7609522856952324</c:v>
                        </c:pt>
                        <c:pt idx="4">
                          <c:v>16.295485790330314</c:v>
                        </c:pt>
                      </c:numCache>
                    </c:numRef>
                  </c:plus>
                  <c:minus>
                    <c:numRef>
                      <c:extLst>
                        <c:ext uri="{02D57815-91ED-43cb-92C2-25804820EDAC}">
                          <c15:formulaRef>
                            <c15:sqref>'Abun&amp;rich'!$L$8:$P$8</c15:sqref>
                          </c15:formulaRef>
                        </c:ext>
                      </c:extLst>
                      <c:numCache>
                        <c:formatCode>General</c:formatCode>
                        <c:ptCount val="5"/>
                        <c:pt idx="0">
                          <c:v>7.3678839761300727</c:v>
                        </c:pt>
                        <c:pt idx="1">
                          <c:v>33.445478020204767</c:v>
                        </c:pt>
                        <c:pt idx="2">
                          <c:v>11.229213600926741</c:v>
                        </c:pt>
                        <c:pt idx="3">
                          <c:v>4.7609522856952324</c:v>
                        </c:pt>
                        <c:pt idx="4">
                          <c:v>16.295485790330314</c:v>
                        </c:pt>
                      </c:numCache>
                    </c:numRef>
                  </c:minus>
                  <c:spPr>
                    <a:noFill/>
                    <a:ln w="9525" cap="flat" cmpd="sng" algn="ctr">
                      <a:solidFill>
                        <a:schemeClr val="accent1">
                          <a:lumMod val="50000"/>
                        </a:schemeClr>
                      </a:solidFill>
                      <a:round/>
                    </a:ln>
                    <a:effectLst/>
                  </c:spPr>
                </c:errBars>
                <c:cat>
                  <c:strRef>
                    <c:extLst>
                      <c:ext uri="{02D57815-91ED-43cb-92C2-25804820EDAC}">
                        <c15:formulaRef>
                          <c15:sqref>'Abun&amp;rich'!$L$5:$P$5</c15:sqref>
                        </c15:formulaRef>
                      </c:ext>
                    </c:extLst>
                    <c:strCache>
                      <c:ptCount val="5"/>
                      <c:pt idx="0">
                        <c:v>BT.Sp</c:v>
                      </c:pt>
                      <c:pt idx="1">
                        <c:v>AT.Su</c:v>
                      </c:pt>
                      <c:pt idx="2">
                        <c:v>AT.Au</c:v>
                      </c:pt>
                      <c:pt idx="3">
                        <c:v>AT.Wi</c:v>
                      </c:pt>
                      <c:pt idx="4">
                        <c:v>AT.Sp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'Abun&amp;rich'!$L$6:$P$6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18</c:v>
                      </c:pt>
                      <c:pt idx="1">
                        <c:v>48.8</c:v>
                      </c:pt>
                      <c:pt idx="2">
                        <c:v>16.333333333333332</c:v>
                      </c:pt>
                      <c:pt idx="3">
                        <c:v>8.6666666666666661</c:v>
                      </c:pt>
                      <c:pt idx="4">
                        <c:v>25.4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6-60CF-4ADA-98F2-DDD2DC70EC04}"/>
                  </c:ext>
                </c:extLst>
              </c15:ser>
            </c15:filteredBarSeries>
          </c:ext>
        </c:extLst>
      </c:barChart>
      <c:catAx>
        <c:axId val="50299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502995952"/>
        <c:crosses val="autoZero"/>
        <c:auto val="1"/>
        <c:lblAlgn val="ctr"/>
        <c:lblOffset val="100"/>
        <c:noMultiLvlLbl val="0"/>
      </c:catAx>
      <c:valAx>
        <c:axId val="502995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5029995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GB" sz="1800"/>
              <a:t>Abundance</a:t>
            </a:r>
          </a:p>
        </c:rich>
      </c:tx>
      <c:layout>
        <c:manualLayout>
          <c:xMode val="edge"/>
          <c:yMode val="edge"/>
          <c:x val="0.40646545244822402"/>
          <c:y val="3.60564160830921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'ab''n''rch'!$K$51</c:f>
              <c:strCache>
                <c:ptCount val="1"/>
                <c:pt idx="0">
                  <c:v>Coleoptera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'ab''n''rch'!$R$51:$V$51</c:f>
                <c:numCache>
                  <c:formatCode>General</c:formatCode>
                  <c:ptCount val="5"/>
                  <c:pt idx="0">
                    <c:v>1.3425278218275227</c:v>
                  </c:pt>
                  <c:pt idx="1">
                    <c:v>2.750324656160744</c:v>
                  </c:pt>
                  <c:pt idx="2">
                    <c:v>4.8873013295390617</c:v>
                  </c:pt>
                  <c:pt idx="3">
                    <c:v>2.4068355039048979</c:v>
                  </c:pt>
                  <c:pt idx="4">
                    <c:v>3.9209449784215953</c:v>
                  </c:pt>
                </c:numCache>
              </c:numRef>
            </c:plus>
            <c:minus>
              <c:numRef>
                <c:f>'ab''n''rch'!$R$51:$V$51</c:f>
                <c:numCache>
                  <c:formatCode>General</c:formatCode>
                  <c:ptCount val="5"/>
                  <c:pt idx="0">
                    <c:v>1.3425278218275227</c:v>
                  </c:pt>
                  <c:pt idx="1">
                    <c:v>2.750324656160744</c:v>
                  </c:pt>
                  <c:pt idx="2">
                    <c:v>4.8873013295390617</c:v>
                  </c:pt>
                  <c:pt idx="3">
                    <c:v>2.4068355039048979</c:v>
                  </c:pt>
                  <c:pt idx="4">
                    <c:v>3.9209449784215953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'ab''n''rch'!$L$50:$P$50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'ab''n''rch'!$L$51:$P$51</c:f>
              <c:numCache>
                <c:formatCode>General</c:formatCode>
                <c:ptCount val="5"/>
                <c:pt idx="0">
                  <c:v>4.2666666666666666</c:v>
                </c:pt>
                <c:pt idx="1">
                  <c:v>7.6</c:v>
                </c:pt>
                <c:pt idx="2">
                  <c:v>10.6</c:v>
                </c:pt>
                <c:pt idx="3">
                  <c:v>5.2</c:v>
                </c:pt>
                <c:pt idx="4">
                  <c:v>10.266666666666667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0-400C-9607-D736AB4456E9}"/>
            </c:ext>
          </c:extLst>
        </c:ser>
        <c:ser>
          <c:idx val="1"/>
          <c:order val="1"/>
          <c:tx>
            <c:strRef>
              <c:f>'ab''n''rch'!$K$52</c:f>
              <c:strCache>
                <c:ptCount val="1"/>
                <c:pt idx="0">
                  <c:v>Aranaea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'ab''n''rch'!$R$52:$V$52</c:f>
                <c:numCache>
                  <c:formatCode>General</c:formatCode>
                  <c:ptCount val="5"/>
                  <c:pt idx="0">
                    <c:v>1.2363540870525034</c:v>
                  </c:pt>
                  <c:pt idx="1">
                    <c:v>0.75118953286485179</c:v>
                  </c:pt>
                  <c:pt idx="2">
                    <c:v>0.7319250547113999</c:v>
                  </c:pt>
                  <c:pt idx="3">
                    <c:v>0.67612340378281333</c:v>
                  </c:pt>
                  <c:pt idx="4">
                    <c:v>1.2276574673510754</c:v>
                  </c:pt>
                </c:numCache>
              </c:numRef>
            </c:plus>
            <c:minus>
              <c:numRef>
                <c:f>'ab''n''rch'!$R$52:$V$52</c:f>
                <c:numCache>
                  <c:formatCode>General</c:formatCode>
                  <c:ptCount val="5"/>
                  <c:pt idx="0">
                    <c:v>1.2363540870525034</c:v>
                  </c:pt>
                  <c:pt idx="1">
                    <c:v>0.75118953286485179</c:v>
                  </c:pt>
                  <c:pt idx="2">
                    <c:v>0.7319250547113999</c:v>
                  </c:pt>
                  <c:pt idx="3">
                    <c:v>0.67612340378281333</c:v>
                  </c:pt>
                  <c:pt idx="4">
                    <c:v>1.2276574673510754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'ab''n''rch'!$L$50:$P$50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'ab''n''rch'!$L$52:$P$52</c:f>
              <c:numCache>
                <c:formatCode>General</c:formatCode>
                <c:ptCount val="5"/>
                <c:pt idx="0">
                  <c:v>4.4000000000000004</c:v>
                </c:pt>
                <c:pt idx="1">
                  <c:v>1.6</c:v>
                </c:pt>
                <c:pt idx="2">
                  <c:v>2</c:v>
                </c:pt>
                <c:pt idx="3">
                  <c:v>1.4</c:v>
                </c:pt>
                <c:pt idx="4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C0-400C-9607-D736AB4456E9}"/>
            </c:ext>
          </c:extLst>
        </c:ser>
        <c:ser>
          <c:idx val="2"/>
          <c:order val="2"/>
          <c:tx>
            <c:strRef>
              <c:f>'ab''n''rch'!$K$53</c:f>
              <c:strCache>
                <c:ptCount val="1"/>
                <c:pt idx="0">
                  <c:v>Hymenoptera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'ab''n''rch'!$R$53:$V$53</c:f>
                <c:numCache>
                  <c:formatCode>General</c:formatCode>
                  <c:ptCount val="5"/>
                  <c:pt idx="0">
                    <c:v>1.8341989298562231</c:v>
                  </c:pt>
                  <c:pt idx="1">
                    <c:v>15.9302796436161</c:v>
                  </c:pt>
                  <c:pt idx="2">
                    <c:v>1.3425278218275227</c:v>
                  </c:pt>
                  <c:pt idx="3">
                    <c:v>0.69863813100577188</c:v>
                  </c:pt>
                  <c:pt idx="4">
                    <c:v>5.1888158113204907</c:v>
                  </c:pt>
                </c:numCache>
              </c:numRef>
            </c:plus>
            <c:minus>
              <c:numRef>
                <c:f>'ab''n''rch'!$R$53:$V$53</c:f>
                <c:numCache>
                  <c:formatCode>General</c:formatCode>
                  <c:ptCount val="5"/>
                  <c:pt idx="0">
                    <c:v>1.8341989298562231</c:v>
                  </c:pt>
                  <c:pt idx="1">
                    <c:v>15.9302796436161</c:v>
                  </c:pt>
                  <c:pt idx="2">
                    <c:v>1.3425278218275227</c:v>
                  </c:pt>
                  <c:pt idx="3">
                    <c:v>0.69863813100577188</c:v>
                  </c:pt>
                  <c:pt idx="4">
                    <c:v>5.1888158113204907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'ab''n''rch'!$L$50:$P$50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'ab''n''rch'!$L$53:$P$53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36.333333333333336</c:v>
                </c:pt>
                <c:pt idx="2">
                  <c:v>3.2666666666666666</c:v>
                </c:pt>
                <c:pt idx="3">
                  <c:v>1.3333333333333333</c:v>
                </c:pt>
                <c:pt idx="4">
                  <c:v>9.1333333333333329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C0-400C-9607-D736AB4456E9}"/>
            </c:ext>
          </c:extLst>
        </c:ser>
        <c:ser>
          <c:idx val="3"/>
          <c:order val="3"/>
          <c:tx>
            <c:strRef>
              <c:f>'ab''n''rch'!$K$54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'ab''n''rch'!$R$54:$V$54</c:f>
                <c:numCache>
                  <c:formatCode>General</c:formatCode>
                  <c:ptCount val="5"/>
                  <c:pt idx="0">
                    <c:v>1.7674302033770737</c:v>
                  </c:pt>
                  <c:pt idx="1">
                    <c:v>1.9073791542572858</c:v>
                  </c:pt>
                  <c:pt idx="2">
                    <c:v>0.91547541643412689</c:v>
                  </c:pt>
                  <c:pt idx="3">
                    <c:v>0.96115010472325491</c:v>
                  </c:pt>
                  <c:pt idx="4">
                    <c:v>1.082325538564332</c:v>
                  </c:pt>
                </c:numCache>
              </c:numRef>
            </c:plus>
            <c:minus>
              <c:numRef>
                <c:f>'ab''n''rch'!$R$54:$V$54</c:f>
                <c:numCache>
                  <c:formatCode>General</c:formatCode>
                  <c:ptCount val="5"/>
                  <c:pt idx="0">
                    <c:v>1.7674302033770737</c:v>
                  </c:pt>
                  <c:pt idx="1">
                    <c:v>1.9073791542572858</c:v>
                  </c:pt>
                  <c:pt idx="2">
                    <c:v>0.91547541643412689</c:v>
                  </c:pt>
                  <c:pt idx="3">
                    <c:v>0.96115010472325491</c:v>
                  </c:pt>
                  <c:pt idx="4">
                    <c:v>1.082325538564332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'ab''n''rch'!$L$50:$P$50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'ab''n''rch'!$L$54:$P$54</c:f>
              <c:numCache>
                <c:formatCode>General</c:formatCode>
                <c:ptCount val="5"/>
                <c:pt idx="0">
                  <c:v>1.1333333333333333</c:v>
                </c:pt>
                <c:pt idx="1">
                  <c:v>3.2666666666666666</c:v>
                </c:pt>
                <c:pt idx="2">
                  <c:v>0.46666666666666667</c:v>
                </c:pt>
                <c:pt idx="3">
                  <c:v>0.73333333333333328</c:v>
                </c:pt>
                <c:pt idx="4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C0-400C-9607-D736AB445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057872"/>
        <c:axId val="408058856"/>
      </c:barChart>
      <c:catAx>
        <c:axId val="40805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408058856"/>
        <c:crosses val="autoZero"/>
        <c:auto val="1"/>
        <c:lblAlgn val="ctr"/>
        <c:lblOffset val="100"/>
        <c:noMultiLvlLbl val="0"/>
      </c:catAx>
      <c:valAx>
        <c:axId val="408058856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40805787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854195618628654"/>
          <c:y val="0.16947594412447925"/>
          <c:w val="0.31498492197158645"/>
          <c:h val="0.213959340854644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303059727018941E-2"/>
          <c:y val="0.21281224510205293"/>
          <c:w val="0.66125577905526933"/>
          <c:h val="0.67125196496041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'scolytidae free graph '!$B$9</c:f>
              <c:strCache>
                <c:ptCount val="1"/>
                <c:pt idx="0">
                  <c:v>Diversity (H')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1.4853801169590643E-2"/>
                  <c:y val="-0.1194017094017094"/>
                </c:manualLayout>
              </c:layout>
              <c:tx>
                <c:rich>
                  <a:bodyPr/>
                  <a:lstStyle/>
                  <a:p>
                    <a:fld id="{675BFB5C-CE73-4FE6-96D4-8D199D6EB069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EA2A-4DB4-A06E-7C0A4D0E9F29}"/>
                </c:ext>
              </c:extLst>
            </c:dLbl>
            <c:dLbl>
              <c:idx val="1"/>
              <c:layout>
                <c:manualLayout>
                  <c:x val="-3.4039567785653453E-17"/>
                  <c:y val="-9.7692307692307717E-2"/>
                </c:manualLayout>
              </c:layout>
              <c:tx>
                <c:rich>
                  <a:bodyPr/>
                  <a:lstStyle/>
                  <a:p>
                    <a:fld id="{18C71BAB-4C45-4C9F-9A7C-9A900E530115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EA2A-4DB4-A06E-7C0A4D0E9F29}"/>
                </c:ext>
              </c:extLst>
            </c:dLbl>
            <c:dLbl>
              <c:idx val="2"/>
              <c:layout>
                <c:manualLayout>
                  <c:x val="0"/>
                  <c:y val="-0.10311965811965812"/>
                </c:manualLayout>
              </c:layout>
              <c:tx>
                <c:rich>
                  <a:bodyPr/>
                  <a:lstStyle/>
                  <a:p>
                    <a:fld id="{B4260DCC-7E94-408F-9A9E-8F892FAC4B68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EA2A-4DB4-A06E-7C0A4D0E9F29}"/>
                </c:ext>
              </c:extLst>
            </c:dLbl>
            <c:dLbl>
              <c:idx val="3"/>
              <c:layout>
                <c:manualLayout>
                  <c:x val="0"/>
                  <c:y val="-0.10311965811965818"/>
                </c:manualLayout>
              </c:layout>
              <c:tx>
                <c:rich>
                  <a:bodyPr/>
                  <a:lstStyle/>
                  <a:p>
                    <a:fld id="{3CE1504A-34EA-4B88-AD03-48EF28B45540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EA2A-4DB4-A06E-7C0A4D0E9F29}"/>
                </c:ext>
              </c:extLst>
            </c:dLbl>
            <c:dLbl>
              <c:idx val="4"/>
              <c:layout>
                <c:manualLayout>
                  <c:x val="-6.8079135571306906E-17"/>
                  <c:y val="-0.13568376068376067"/>
                </c:manualLayout>
              </c:layout>
              <c:tx>
                <c:rich>
                  <a:bodyPr/>
                  <a:lstStyle/>
                  <a:p>
                    <a:fld id="{611919B2-DF01-4D3B-BEC6-8BAA404024F6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EA2A-4DB4-A06E-7C0A4D0E9F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'scolytidae free graph '!$I$9:$M$9</c:f>
                <c:numCache>
                  <c:formatCode>General</c:formatCode>
                  <c:ptCount val="5"/>
                  <c:pt idx="0">
                    <c:v>0.2530445866121136</c:v>
                  </c:pt>
                  <c:pt idx="1">
                    <c:v>0.19075531076015448</c:v>
                  </c:pt>
                  <c:pt idx="2">
                    <c:v>0.20651934315484413</c:v>
                  </c:pt>
                  <c:pt idx="3">
                    <c:v>0.18217559641954328</c:v>
                  </c:pt>
                  <c:pt idx="4">
                    <c:v>0.24628592986424927</c:v>
                  </c:pt>
                </c:numCache>
              </c:numRef>
            </c:plus>
            <c:minus>
              <c:numRef>
                <c:f>'scolytidae free graph '!$I$9:$M$9</c:f>
                <c:numCache>
                  <c:formatCode>General</c:formatCode>
                  <c:ptCount val="5"/>
                  <c:pt idx="0">
                    <c:v>0.2530445866121136</c:v>
                  </c:pt>
                  <c:pt idx="1">
                    <c:v>0.19075531076015448</c:v>
                  </c:pt>
                  <c:pt idx="2">
                    <c:v>0.20651934315484413</c:v>
                  </c:pt>
                  <c:pt idx="3">
                    <c:v>0.18217559641954328</c:v>
                  </c:pt>
                  <c:pt idx="4">
                    <c:v>0.24628592986424927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'scolytidae free graph '!$C$8:$G$8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'scolytidae free graph '!$C$9:$G$9</c:f>
              <c:numCache>
                <c:formatCode>General</c:formatCode>
                <c:ptCount val="5"/>
                <c:pt idx="0">
                  <c:v>0.73831282214558391</c:v>
                </c:pt>
                <c:pt idx="1">
                  <c:v>0.91315876250233063</c:v>
                </c:pt>
                <c:pt idx="2">
                  <c:v>0.97491551148009548</c:v>
                </c:pt>
                <c:pt idx="3">
                  <c:v>0.52886881083251291</c:v>
                </c:pt>
                <c:pt idx="4">
                  <c:v>0.71626521287659162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graphs!$AN$15:$AR$15</c15:f>
                <c15:dlblRangeCache>
                  <c:ptCount val="5"/>
                  <c:pt idx="0">
                    <c:v>a,b</c:v>
                  </c:pt>
                  <c:pt idx="1">
                    <c:v>a</c:v>
                  </c:pt>
                  <c:pt idx="2">
                    <c:v>a</c:v>
                  </c:pt>
                  <c:pt idx="3">
                    <c:v>b</c:v>
                  </c:pt>
                  <c:pt idx="4">
                    <c:v>a,b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EA2A-4DB4-A06E-7C0A4D0E9F29}"/>
            </c:ext>
          </c:extLst>
        </c:ser>
        <c:ser>
          <c:idx val="1"/>
          <c:order val="1"/>
          <c:tx>
            <c:strRef>
              <c:f>'scolytidae free graph '!$B$10</c:f>
              <c:strCache>
                <c:ptCount val="1"/>
                <c:pt idx="0">
                  <c:v>Evenness (J')</c:v>
                </c:pt>
              </c:strCache>
              <c:extLst xmlns:c15="http://schemas.microsoft.com/office/drawing/2012/chart"/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140350877192982E-2"/>
                  <c:y val="-5.4273504273504771E-3"/>
                </c:manualLayout>
              </c:layout>
              <c:tx>
                <c:rich>
                  <a:bodyPr/>
                  <a:lstStyle/>
                  <a:p>
                    <a:fld id="{FD8688E6-EE76-4A3B-9DA6-F33ED24DB0EE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EA2A-4DB4-A06E-7C0A4D0E9F29}"/>
                </c:ext>
              </c:extLst>
            </c:dLbl>
            <c:dLbl>
              <c:idx val="1"/>
              <c:layout>
                <c:manualLayout>
                  <c:x val="-6.8079135571306906E-17"/>
                  <c:y val="-2.1709401709401759E-2"/>
                </c:manualLayout>
              </c:layout>
              <c:tx>
                <c:rich>
                  <a:bodyPr/>
                  <a:lstStyle/>
                  <a:p>
                    <a:fld id="{CF49AF5F-C3DF-4F58-9D24-E8558FA92473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EA2A-4DB4-A06E-7C0A4D0E9F29}"/>
                </c:ext>
              </c:extLst>
            </c:dLbl>
            <c:dLbl>
              <c:idx val="2"/>
              <c:layout>
                <c:manualLayout>
                  <c:x val="3.7134502923976609E-3"/>
                  <c:y val="-2.1709401709401759E-2"/>
                </c:manualLayout>
              </c:layout>
              <c:tx>
                <c:rich>
                  <a:bodyPr/>
                  <a:lstStyle/>
                  <a:p>
                    <a:fld id="{259794EC-66A4-402B-AF00-3F2F92BB25A6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EA2A-4DB4-A06E-7C0A4D0E9F29}"/>
                </c:ext>
              </c:extLst>
            </c:dLbl>
            <c:dLbl>
              <c:idx val="3"/>
              <c:layout>
                <c:manualLayout>
                  <c:x val="0"/>
                  <c:y val="-4.8846153846153845E-2"/>
                </c:manualLayout>
              </c:layout>
              <c:tx>
                <c:rich>
                  <a:bodyPr/>
                  <a:lstStyle/>
                  <a:p>
                    <a:fld id="{F5050C85-D456-4D4F-80D6-67D51095A977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EA2A-4DB4-A06E-7C0A4D0E9F29}"/>
                </c:ext>
              </c:extLst>
            </c:dLbl>
            <c:dLbl>
              <c:idx val="4"/>
              <c:layout>
                <c:manualLayout>
                  <c:x val="-1.3615827114261381E-16"/>
                  <c:y val="-4.8846153846153893E-2"/>
                </c:manualLayout>
              </c:layout>
              <c:tx>
                <c:rich>
                  <a:bodyPr/>
                  <a:lstStyle/>
                  <a:p>
                    <a:fld id="{4CA3263B-5536-4DCF-ACC1-104D1B1FD05D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EA2A-4DB4-A06E-7C0A4D0E9F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'scolytidae free graph '!$I$10:$M$10</c:f>
                <c:numCache>
                  <c:formatCode>General</c:formatCode>
                  <c:ptCount val="5"/>
                  <c:pt idx="0">
                    <c:v>2.9605140660863602E-2</c:v>
                  </c:pt>
                  <c:pt idx="1">
                    <c:v>5.1072713648287686E-2</c:v>
                  </c:pt>
                  <c:pt idx="2">
                    <c:v>6.6642522937549228E-2</c:v>
                  </c:pt>
                  <c:pt idx="3">
                    <c:v>0.10929326207482255</c:v>
                  </c:pt>
                  <c:pt idx="4">
                    <c:v>9.8286002455457849E-2</c:v>
                  </c:pt>
                </c:numCache>
              </c:numRef>
            </c:plus>
            <c:minus>
              <c:numRef>
                <c:f>'scolytidae free graph '!$I$10:$M$10</c:f>
                <c:numCache>
                  <c:formatCode>General</c:formatCode>
                  <c:ptCount val="5"/>
                  <c:pt idx="0">
                    <c:v>2.9605140660863602E-2</c:v>
                  </c:pt>
                  <c:pt idx="1">
                    <c:v>5.1072713648287686E-2</c:v>
                  </c:pt>
                  <c:pt idx="2">
                    <c:v>6.6642522937549228E-2</c:v>
                  </c:pt>
                  <c:pt idx="3">
                    <c:v>0.10929326207482255</c:v>
                  </c:pt>
                  <c:pt idx="4">
                    <c:v>9.8286002455457849E-2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'scolytidae free graph '!$C$10:$G$10</c:f>
              <c:numCache>
                <c:formatCode>General</c:formatCode>
                <c:ptCount val="5"/>
                <c:pt idx="0">
                  <c:v>0.93902096816927105</c:v>
                </c:pt>
                <c:pt idx="1">
                  <c:v>0.87143867348151915</c:v>
                </c:pt>
                <c:pt idx="2">
                  <c:v>0.83785436355296206</c:v>
                </c:pt>
                <c:pt idx="3">
                  <c:v>0.82531871201928853</c:v>
                </c:pt>
                <c:pt idx="4">
                  <c:v>0.71773287477254966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graphs!$AN$16:$AR$16</c15:f>
                <c15:dlblRangeCache>
                  <c:ptCount val="5"/>
                  <c:pt idx="0">
                    <c:v>a,b</c:v>
                  </c:pt>
                  <c:pt idx="1">
                    <c:v>a</c:v>
                  </c:pt>
                  <c:pt idx="2">
                    <c:v>a,b</c:v>
                  </c:pt>
                  <c:pt idx="3">
                    <c:v>a,b</c:v>
                  </c:pt>
                  <c:pt idx="4">
                    <c:v>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EA2A-4DB4-A06E-7C0A4D0E9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1101328"/>
        <c:axId val="391101984"/>
      </c:barChart>
      <c:catAx>
        <c:axId val="39110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391101984"/>
        <c:crosses val="autoZero"/>
        <c:auto val="1"/>
        <c:lblAlgn val="ctr"/>
        <c:lblOffset val="100"/>
        <c:noMultiLvlLbl val="0"/>
      </c:catAx>
      <c:valAx>
        <c:axId val="391101984"/>
        <c:scaling>
          <c:orientation val="minMax"/>
          <c:max val="1.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39110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851272771408713"/>
          <c:y val="0.16358471284232501"/>
          <c:w val="0.28097739134272692"/>
          <c:h val="0.166263778161828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303059727018941E-2"/>
          <c:y val="0.16319992437050951"/>
          <c:w val="0.6997920091802845"/>
          <c:h val="0.701019357399345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'araneae graph'!$B$8</c:f>
              <c:strCache>
                <c:ptCount val="1"/>
                <c:pt idx="0">
                  <c:v>Diversity (H')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12482905982905985"/>
                </c:manualLayout>
              </c:layout>
              <c:tx>
                <c:rich>
                  <a:bodyPr/>
                  <a:lstStyle/>
                  <a:p>
                    <a:fld id="{77153452-D0CB-446A-BEAD-298CE4DF58FF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CC19-4646-A9EF-EAA542088702}"/>
                </c:ext>
              </c:extLst>
            </c:dLbl>
            <c:dLbl>
              <c:idx val="1"/>
              <c:layout>
                <c:manualLayout>
                  <c:x val="3.7134502923976609E-3"/>
                  <c:y val="-9.2264957264957315E-2"/>
                </c:manualLayout>
              </c:layout>
              <c:tx>
                <c:rich>
                  <a:bodyPr/>
                  <a:lstStyle/>
                  <a:p>
                    <a:fld id="{EA98CCBA-CC3E-4699-95CB-0CF00E3B9613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C19-4646-A9EF-EAA542088702}"/>
                </c:ext>
              </c:extLst>
            </c:dLbl>
            <c:dLbl>
              <c:idx val="2"/>
              <c:layout>
                <c:manualLayout>
                  <c:x val="0"/>
                  <c:y val="-0.10311965811965822"/>
                </c:manualLayout>
              </c:layout>
              <c:tx>
                <c:rich>
                  <a:bodyPr/>
                  <a:lstStyle/>
                  <a:p>
                    <a:fld id="{0AC28D39-997E-400B-80B8-FEF2FF982FAA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CC19-4646-A9EF-EAA542088702}"/>
                </c:ext>
              </c:extLst>
            </c:dLbl>
            <c:dLbl>
              <c:idx val="3"/>
              <c:layout>
                <c:manualLayout>
                  <c:x val="0"/>
                  <c:y val="-8.683760683760694E-2"/>
                </c:manualLayout>
              </c:layout>
              <c:tx>
                <c:rich>
                  <a:bodyPr/>
                  <a:lstStyle/>
                  <a:p>
                    <a:fld id="{B3D29882-2866-4565-8FDB-FCE7AB13F1AB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CC19-4646-A9EF-EAA542088702}"/>
                </c:ext>
              </c:extLst>
            </c:dLbl>
            <c:dLbl>
              <c:idx val="4"/>
              <c:layout>
                <c:manualLayout>
                  <c:x val="0"/>
                  <c:y val="-0.13025641025641024"/>
                </c:manualLayout>
              </c:layout>
              <c:tx>
                <c:rich>
                  <a:bodyPr/>
                  <a:lstStyle/>
                  <a:p>
                    <a:fld id="{822DAABF-6F53-4188-9AAA-56934C4D43BD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CC19-4646-A9EF-EAA5420887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'araneae graph'!$I$8:$M$8</c:f>
                <c:numCache>
                  <c:formatCode>General</c:formatCode>
                  <c:ptCount val="5"/>
                  <c:pt idx="0">
                    <c:v>0.24444988757791272</c:v>
                  </c:pt>
                  <c:pt idx="1">
                    <c:v>0.19776582753799005</c:v>
                  </c:pt>
                  <c:pt idx="2">
                    <c:v>0.21536347227533112</c:v>
                  </c:pt>
                  <c:pt idx="3">
                    <c:v>0.14610962777164091</c:v>
                  </c:pt>
                  <c:pt idx="4">
                    <c:v>0.260283808257886</c:v>
                  </c:pt>
                </c:numCache>
              </c:numRef>
            </c:plus>
            <c:minus>
              <c:numRef>
                <c:f>'araneae graph'!$I$8:$M$8</c:f>
                <c:numCache>
                  <c:formatCode>General</c:formatCode>
                  <c:ptCount val="5"/>
                  <c:pt idx="0">
                    <c:v>0.24444988757791272</c:v>
                  </c:pt>
                  <c:pt idx="1">
                    <c:v>0.19776582753799005</c:v>
                  </c:pt>
                  <c:pt idx="2">
                    <c:v>0.21536347227533112</c:v>
                  </c:pt>
                  <c:pt idx="3">
                    <c:v>0.14610962777164091</c:v>
                  </c:pt>
                  <c:pt idx="4">
                    <c:v>0.260283808257886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'araneae graph'!$C$7:$G$7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'araneae graph'!$C$8:$G$8</c:f>
              <c:numCache>
                <c:formatCode>General</c:formatCode>
                <c:ptCount val="5"/>
                <c:pt idx="0">
                  <c:v>0.82993816978378587</c:v>
                </c:pt>
                <c:pt idx="1">
                  <c:v>0.56192683594539805</c:v>
                </c:pt>
                <c:pt idx="2">
                  <c:v>0.36016394054801687</c:v>
                </c:pt>
                <c:pt idx="3">
                  <c:v>0.17874322883177918</c:v>
                </c:pt>
                <c:pt idx="4">
                  <c:v>0.63704185782417988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graphs!$AU$15:$AY$15</c15:f>
                <c15:dlblRangeCache>
                  <c:ptCount val="5"/>
                  <c:pt idx="0">
                    <c:v>a</c:v>
                  </c:pt>
                  <c:pt idx="1">
                    <c:v>a,c</c:v>
                  </c:pt>
                  <c:pt idx="2">
                    <c:v>c,b</c:v>
                  </c:pt>
                  <c:pt idx="3">
                    <c:v>b</c:v>
                  </c:pt>
                  <c:pt idx="4">
                    <c:v>a,c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CC19-4646-A9EF-EAA542088702}"/>
            </c:ext>
          </c:extLst>
        </c:ser>
        <c:ser>
          <c:idx val="1"/>
          <c:order val="1"/>
          <c:tx>
            <c:strRef>
              <c:f>'araneae graph'!$B$9</c:f>
              <c:strCache>
                <c:ptCount val="1"/>
                <c:pt idx="0">
                  <c:v>Evenness (J')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25400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6.5128205128205177E-2"/>
                </c:manualLayout>
              </c:layout>
              <c:tx>
                <c:rich>
                  <a:bodyPr/>
                  <a:lstStyle/>
                  <a:p>
                    <a:fld id="{23463759-994C-40E5-A0C4-7329245D67AC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CC19-4646-A9EF-EAA542088702}"/>
                </c:ext>
              </c:extLst>
            </c:dLbl>
            <c:dLbl>
              <c:idx val="1"/>
              <c:layout>
                <c:manualLayout>
                  <c:x val="-6.8079135571306906E-17"/>
                  <c:y val="-0.10854700854700859"/>
                </c:manualLayout>
              </c:layout>
              <c:tx>
                <c:rich>
                  <a:bodyPr/>
                  <a:lstStyle/>
                  <a:p>
                    <a:fld id="{305A6D7F-9892-4FEF-BD19-EB15C7472B22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CC19-4646-A9EF-EAA542088702}"/>
                </c:ext>
              </c:extLst>
            </c:dLbl>
            <c:dLbl>
              <c:idx val="2"/>
              <c:layout>
                <c:manualLayout>
                  <c:x val="-6.8079135571306906E-17"/>
                  <c:y val="-0.11940170940170935"/>
                </c:manualLayout>
              </c:layout>
              <c:tx>
                <c:rich>
                  <a:bodyPr/>
                  <a:lstStyle/>
                  <a:p>
                    <a:fld id="{4A339110-51AC-4D5B-98E2-651E42A6B48C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CC19-4646-A9EF-EAA542088702}"/>
                </c:ext>
              </c:extLst>
            </c:dLbl>
            <c:dLbl>
              <c:idx val="3"/>
              <c:layout>
                <c:manualLayout>
                  <c:x val="0"/>
                  <c:y val="-0.10311965811965812"/>
                </c:manualLayout>
              </c:layout>
              <c:tx>
                <c:rich>
                  <a:bodyPr/>
                  <a:lstStyle/>
                  <a:p>
                    <a:fld id="{F600A60E-6CA0-42ED-92E7-2040576A3381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CC19-4646-A9EF-EAA542088702}"/>
                </c:ext>
              </c:extLst>
            </c:dLbl>
            <c:dLbl>
              <c:idx val="4"/>
              <c:layout>
                <c:manualLayout>
                  <c:x val="0"/>
                  <c:y val="-9.2264957264957315E-2"/>
                </c:manualLayout>
              </c:layout>
              <c:tx>
                <c:rich>
                  <a:bodyPr/>
                  <a:lstStyle/>
                  <a:p>
                    <a:fld id="{A2B26AE2-7CC7-4C1D-9951-D32BC676EA8F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CC19-4646-A9EF-EAA5420887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'araneae graph'!$I$9:$M$9</c:f>
                <c:numCache>
                  <c:formatCode>General</c:formatCode>
                  <c:ptCount val="5"/>
                  <c:pt idx="0">
                    <c:v>0.1362248371754019</c:v>
                  </c:pt>
                  <c:pt idx="1">
                    <c:v>0.227901367839453</c:v>
                  </c:pt>
                  <c:pt idx="2">
                    <c:v>0.23947888491458302</c:v>
                  </c:pt>
                  <c:pt idx="3">
                    <c:v>0.21079163541227869</c:v>
                  </c:pt>
                  <c:pt idx="4">
                    <c:v>0.21988838871603925</c:v>
                  </c:pt>
                </c:numCache>
              </c:numRef>
            </c:plus>
            <c:minus>
              <c:numRef>
                <c:f>'araneae graph'!$I$9:$M$9</c:f>
                <c:numCache>
                  <c:formatCode>General</c:formatCode>
                  <c:ptCount val="5"/>
                  <c:pt idx="0">
                    <c:v>0.1362248371754019</c:v>
                  </c:pt>
                  <c:pt idx="1">
                    <c:v>0.227901367839453</c:v>
                  </c:pt>
                  <c:pt idx="2">
                    <c:v>0.23947888491458302</c:v>
                  </c:pt>
                  <c:pt idx="3">
                    <c:v>0.21079163541227869</c:v>
                  </c:pt>
                  <c:pt idx="4">
                    <c:v>0.21988838871603925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'araneae graph'!$C$9:$G$9</c:f>
              <c:numCache>
                <c:formatCode>General</c:formatCode>
                <c:ptCount val="5"/>
                <c:pt idx="0">
                  <c:v>0.82081974524043433</c:v>
                </c:pt>
                <c:pt idx="1">
                  <c:v>0.69602297178607608</c:v>
                </c:pt>
                <c:pt idx="2">
                  <c:v>0.44268365401257398</c:v>
                </c:pt>
                <c:pt idx="3">
                  <c:v>0.25787196982808902</c:v>
                </c:pt>
                <c:pt idx="4">
                  <c:v>0.65286513179461092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graphs!$AU$16:$AY$16</c15:f>
                <c15:dlblRangeCache>
                  <c:ptCount val="5"/>
                  <c:pt idx="0">
                    <c:v>a</c:v>
                  </c:pt>
                  <c:pt idx="1">
                    <c:v>a</c:v>
                  </c:pt>
                  <c:pt idx="2">
                    <c:v>a,b</c:v>
                  </c:pt>
                  <c:pt idx="3">
                    <c:v>b</c:v>
                  </c:pt>
                  <c:pt idx="4">
                    <c:v>a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CC19-4646-A9EF-EAA542088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9592520"/>
        <c:axId val="439596784"/>
      </c:barChart>
      <c:catAx>
        <c:axId val="43959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439596784"/>
        <c:crosses val="autoZero"/>
        <c:auto val="1"/>
        <c:lblAlgn val="ctr"/>
        <c:lblOffset val="100"/>
        <c:noMultiLvlLbl val="0"/>
      </c:catAx>
      <c:valAx>
        <c:axId val="4395967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43959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54011557880916"/>
          <c:y val="0.13381732040339894"/>
          <c:w val="0.28111920530527124"/>
          <c:h val="0.176186242308137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345029239766082E-2"/>
          <c:y val="0.16054312599810613"/>
          <c:w val="0.74946678215582208"/>
          <c:h val="0.71536474040646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'Hymen graph'!$B$8</c:f>
              <c:strCache>
                <c:ptCount val="1"/>
                <c:pt idx="0">
                  <c:v>Diversity (H')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3491905242670029E-2"/>
                </c:manualLayout>
              </c:layout>
              <c:tx>
                <c:rich>
                  <a:bodyPr/>
                  <a:lstStyle/>
                  <a:p>
                    <a:fld id="{3BA7118C-D55C-48BC-875B-C541B5F9AC75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2998-433C-81F8-6E2BF2473F47}"/>
                </c:ext>
              </c:extLst>
            </c:dLbl>
            <c:dLbl>
              <c:idx val="1"/>
              <c:layout>
                <c:manualLayout>
                  <c:x val="-3.4039567785653453E-17"/>
                  <c:y val="-2.6745952621335063E-2"/>
                </c:manualLayout>
              </c:layout>
              <c:tx>
                <c:rich>
                  <a:bodyPr/>
                  <a:lstStyle/>
                  <a:p>
                    <a:fld id="{C0550A7B-DF6A-4CA9-BC5A-E349D9F2B484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2998-433C-81F8-6E2BF2473F47}"/>
                </c:ext>
              </c:extLst>
            </c:dLbl>
            <c:dLbl>
              <c:idx val="2"/>
              <c:layout>
                <c:manualLayout>
                  <c:x val="0"/>
                  <c:y val="-7.4888667339738035E-2"/>
                </c:manualLayout>
              </c:layout>
              <c:tx>
                <c:rich>
                  <a:bodyPr/>
                  <a:lstStyle/>
                  <a:p>
                    <a:fld id="{F10C4F22-7764-453A-AB59-2E6ECBB0969C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2998-433C-81F8-6E2BF2473F47}"/>
                </c:ext>
              </c:extLst>
            </c:dLbl>
            <c:dLbl>
              <c:idx val="3"/>
              <c:layout>
                <c:manualLayout>
                  <c:x val="0"/>
                  <c:y val="-6.4190286291204032E-2"/>
                </c:manualLayout>
              </c:layout>
              <c:tx>
                <c:rich>
                  <a:bodyPr/>
                  <a:lstStyle/>
                  <a:p>
                    <a:fld id="{16D93C1D-E634-470D-8073-4EF1CFD433D5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2998-433C-81F8-6E2BF2473F47}"/>
                </c:ext>
              </c:extLst>
            </c:dLbl>
            <c:dLbl>
              <c:idx val="4"/>
              <c:layout>
                <c:manualLayout>
                  <c:x val="-6.8079135571306906E-17"/>
                  <c:y val="-8.5587048388272052E-2"/>
                </c:manualLayout>
              </c:layout>
              <c:tx>
                <c:rich>
                  <a:bodyPr/>
                  <a:lstStyle/>
                  <a:p>
                    <a:fld id="{61098009-FCA1-4FC6-B634-C643DD596B87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2998-433C-81F8-6E2BF2473F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'Hymen graph'!$I$8:$M$8</c:f>
                <c:numCache>
                  <c:formatCode>General</c:formatCode>
                  <c:ptCount val="5"/>
                  <c:pt idx="0">
                    <c:v>0.13062543397554213</c:v>
                  </c:pt>
                  <c:pt idx="1">
                    <c:v>8.5614563411020916E-2</c:v>
                  </c:pt>
                  <c:pt idx="2">
                    <c:v>0.17106466620296981</c:v>
                  </c:pt>
                  <c:pt idx="3">
                    <c:v>0.14357030458146416</c:v>
                  </c:pt>
                  <c:pt idx="4">
                    <c:v>0.19357491808691735</c:v>
                  </c:pt>
                </c:numCache>
              </c:numRef>
            </c:plus>
            <c:minus>
              <c:numRef>
                <c:f>'Hymen graph'!$I$8:$M$8</c:f>
                <c:numCache>
                  <c:formatCode>General</c:formatCode>
                  <c:ptCount val="5"/>
                  <c:pt idx="0">
                    <c:v>0.13062543397554213</c:v>
                  </c:pt>
                  <c:pt idx="1">
                    <c:v>8.5614563411020916E-2</c:v>
                  </c:pt>
                  <c:pt idx="2">
                    <c:v>0.17106466620296981</c:v>
                  </c:pt>
                  <c:pt idx="3">
                    <c:v>0.14357030458146416</c:v>
                  </c:pt>
                  <c:pt idx="4">
                    <c:v>0.19357491808691735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'Hymen graph'!$C$7:$G$7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'Hymen graph'!$C$8:$G$8</c:f>
              <c:numCache>
                <c:formatCode>General</c:formatCode>
                <c:ptCount val="5"/>
                <c:pt idx="0">
                  <c:v>0.57986292223835745</c:v>
                </c:pt>
                <c:pt idx="1">
                  <c:v>0.64449951175421749</c:v>
                </c:pt>
                <c:pt idx="2">
                  <c:v>0.45070149000597864</c:v>
                </c:pt>
                <c:pt idx="3">
                  <c:v>0.17234291160223414</c:v>
                </c:pt>
                <c:pt idx="4">
                  <c:v>0.28913491439562689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graphs!$AP$65:$AT$65</c15:f>
                <c15:dlblRangeCache>
                  <c:ptCount val="5"/>
                  <c:pt idx="0">
                    <c:v>a</c:v>
                  </c:pt>
                  <c:pt idx="1">
                    <c:v>a</c:v>
                  </c:pt>
                  <c:pt idx="2">
                    <c:v>a</c:v>
                  </c:pt>
                  <c:pt idx="3">
                    <c:v>b</c:v>
                  </c:pt>
                  <c:pt idx="4">
                    <c:v>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2998-433C-81F8-6E2BF2473F47}"/>
            </c:ext>
          </c:extLst>
        </c:ser>
        <c:ser>
          <c:idx val="1"/>
          <c:order val="1"/>
          <c:tx>
            <c:strRef>
              <c:f>'Hymen graph'!$B$9</c:f>
              <c:strCache>
                <c:ptCount val="1"/>
                <c:pt idx="0">
                  <c:v>Evenness (J')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 w="25400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0698381048534007E-2"/>
                </c:manualLayout>
              </c:layout>
              <c:tx>
                <c:rich>
                  <a:bodyPr/>
                  <a:lstStyle/>
                  <a:p>
                    <a:fld id="{6501337F-6068-4D0B-8BC2-89DEDF7196A0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2998-433C-81F8-6E2BF2473F47}"/>
                </c:ext>
              </c:extLst>
            </c:dLbl>
            <c:dLbl>
              <c:idx val="1"/>
              <c:layout>
                <c:manualLayout>
                  <c:x val="0"/>
                  <c:y val="-3.7444333669869066E-2"/>
                </c:manualLayout>
              </c:layout>
              <c:tx>
                <c:rich>
                  <a:bodyPr/>
                  <a:lstStyle/>
                  <a:p>
                    <a:fld id="{64C90916-1696-4530-9EE2-B313E3B7260E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2998-433C-81F8-6E2BF2473F47}"/>
                </c:ext>
              </c:extLst>
            </c:dLbl>
            <c:dLbl>
              <c:idx val="2"/>
              <c:layout>
                <c:manualLayout>
                  <c:x val="0"/>
                  <c:y val="-9.6285429436806055E-2"/>
                </c:manualLayout>
              </c:layout>
              <c:tx>
                <c:rich>
                  <a:bodyPr/>
                  <a:lstStyle/>
                  <a:p>
                    <a:fld id="{12A452B9-3E88-459F-9850-928AB6A0B95D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2998-433C-81F8-6E2BF2473F47}"/>
                </c:ext>
              </c:extLst>
            </c:dLbl>
            <c:dLbl>
              <c:idx val="3"/>
              <c:layout>
                <c:manualLayout>
                  <c:x val="0"/>
                  <c:y val="-0.10698381048534006"/>
                </c:manualLayout>
              </c:layout>
              <c:tx>
                <c:rich>
                  <a:bodyPr/>
                  <a:lstStyle/>
                  <a:p>
                    <a:fld id="{BE0C752F-A9E4-429F-9247-2050F4267DF1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2998-433C-81F8-6E2BF2473F47}"/>
                </c:ext>
              </c:extLst>
            </c:dLbl>
            <c:dLbl>
              <c:idx val="4"/>
              <c:layout>
                <c:manualLayout>
                  <c:x val="-1.3615827114261381E-16"/>
                  <c:y val="-9.6285429436806055E-2"/>
                </c:manualLayout>
              </c:layout>
              <c:tx>
                <c:rich>
                  <a:bodyPr/>
                  <a:lstStyle/>
                  <a:p>
                    <a:fld id="{0716D404-C414-4B1E-9300-F39168B74CC4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2998-433C-81F8-6E2BF2473F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'Hymen graph'!$I$9:$M$9</c:f>
                <c:numCache>
                  <c:formatCode>General</c:formatCode>
                  <c:ptCount val="5"/>
                  <c:pt idx="0">
                    <c:v>5.3172777242916483E-2</c:v>
                  </c:pt>
                  <c:pt idx="1">
                    <c:v>0.10463648505915096</c:v>
                  </c:pt>
                  <c:pt idx="2">
                    <c:v>0.21447730569055826</c:v>
                  </c:pt>
                  <c:pt idx="3">
                    <c:v>0.22969910986252542</c:v>
                  </c:pt>
                  <c:pt idx="4">
                    <c:v>0.21651778188170856</c:v>
                  </c:pt>
                </c:numCache>
              </c:numRef>
            </c:plus>
            <c:minus>
              <c:numRef>
                <c:f>'Hymen graph'!$I$9:$M$9</c:f>
                <c:numCache>
                  <c:formatCode>General</c:formatCode>
                  <c:ptCount val="5"/>
                  <c:pt idx="0">
                    <c:v>5.3172777242916483E-2</c:v>
                  </c:pt>
                  <c:pt idx="1">
                    <c:v>0.10463648505915096</c:v>
                  </c:pt>
                  <c:pt idx="2">
                    <c:v>0.21447730569055826</c:v>
                  </c:pt>
                  <c:pt idx="3">
                    <c:v>0.22969910986252542</c:v>
                  </c:pt>
                  <c:pt idx="4">
                    <c:v>0.21651778188170856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'Hymen graph'!$C$9:$G$9</c:f>
              <c:numCache>
                <c:formatCode>General</c:formatCode>
                <c:ptCount val="5"/>
                <c:pt idx="0">
                  <c:v>0.8879732103253708</c:v>
                </c:pt>
                <c:pt idx="1">
                  <c:v>0.77490640563977109</c:v>
                </c:pt>
                <c:pt idx="2">
                  <c:v>0.56778875354629676</c:v>
                </c:pt>
                <c:pt idx="3">
                  <c:v>0.37295739585136223</c:v>
                </c:pt>
                <c:pt idx="4">
                  <c:v>0.34331945786071733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graphs!$AP$66:$AT$66</c15:f>
                <c15:dlblRangeCache>
                  <c:ptCount val="5"/>
                  <c:pt idx="0">
                    <c:v>a</c:v>
                  </c:pt>
                  <c:pt idx="1">
                    <c:v>b</c:v>
                  </c:pt>
                  <c:pt idx="2">
                    <c:v>b</c:v>
                  </c:pt>
                  <c:pt idx="3">
                    <c:v>b</c:v>
                  </c:pt>
                  <c:pt idx="4">
                    <c:v>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2998-433C-81F8-6E2BF2473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4740856"/>
        <c:axId val="364737248"/>
      </c:barChart>
      <c:catAx>
        <c:axId val="36474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364737248"/>
        <c:crosses val="autoZero"/>
        <c:auto val="1"/>
        <c:lblAlgn val="ctr"/>
        <c:lblOffset val="100"/>
        <c:noMultiLvlLbl val="0"/>
      </c:catAx>
      <c:valAx>
        <c:axId val="364737248"/>
        <c:scaling>
          <c:orientation val="minMax"/>
          <c:max val="1.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36474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048637853225791"/>
          <c:y val="0.1387785524765533"/>
          <c:w val="0.30550044687682743"/>
          <c:h val="0.176186242308137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537620408478523E-2"/>
          <c:y val="0.26686467321497215"/>
          <c:w val="0.69257467256617644"/>
          <c:h val="0.617199536847500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'araneae graph'!$B$3</c:f>
              <c:strCache>
                <c:ptCount val="1"/>
                <c:pt idx="0">
                  <c:v>Abundance</c:v>
                </c:pt>
              </c:strCache>
              <c:extLst xmlns:c15="http://schemas.microsoft.com/office/drawing/2012/chart"/>
            </c:strRef>
          </c:tx>
          <c:spPr>
            <a:solidFill>
              <a:srgbClr val="B0511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11397435897435898"/>
                </c:manualLayout>
              </c:layout>
              <c:tx>
                <c:rich>
                  <a:bodyPr/>
                  <a:lstStyle/>
                  <a:p>
                    <a:fld id="{9AA45731-E190-4267-AF6D-F894615A1208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883B-4379-8EFB-149A70F8854A}"/>
                </c:ext>
              </c:extLst>
            </c:dLbl>
            <c:dLbl>
              <c:idx val="1"/>
              <c:layout>
                <c:manualLayout>
                  <c:x val="0"/>
                  <c:y val="-7.0555555555555552E-2"/>
                </c:manualLayout>
              </c:layout>
              <c:tx>
                <c:rich>
                  <a:bodyPr/>
                  <a:lstStyle/>
                  <a:p>
                    <a:fld id="{BF7A1BB2-E8C9-4779-8B8B-61EDE880E197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883B-4379-8EFB-149A70F8854A}"/>
                </c:ext>
              </c:extLst>
            </c:dLbl>
            <c:dLbl>
              <c:idx val="2"/>
              <c:layout>
                <c:manualLayout>
                  <c:x val="0"/>
                  <c:y val="-5.9700854700854698E-2"/>
                </c:manualLayout>
              </c:layout>
              <c:tx>
                <c:rich>
                  <a:bodyPr/>
                  <a:lstStyle/>
                  <a:p>
                    <a:fld id="{AD1FE7B3-CFE7-4ED1-A5F1-35C252334023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883B-4379-8EFB-149A70F8854A}"/>
                </c:ext>
              </c:extLst>
            </c:dLbl>
            <c:dLbl>
              <c:idx val="3"/>
              <c:layout>
                <c:manualLayout>
                  <c:x val="-6.8079135571306906E-17"/>
                  <c:y val="-4.8846153846153949E-2"/>
                </c:manualLayout>
              </c:layout>
              <c:tx>
                <c:rich>
                  <a:bodyPr/>
                  <a:lstStyle/>
                  <a:p>
                    <a:fld id="{5C4708E2-7D0D-44CE-86F1-51DF37CE4EC9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883B-4379-8EFB-149A70F8854A}"/>
                </c:ext>
              </c:extLst>
            </c:dLbl>
            <c:dLbl>
              <c:idx val="4"/>
              <c:layout>
                <c:manualLayout>
                  <c:x val="3.7134502923976609E-3"/>
                  <c:y val="-9.7692307692307689E-2"/>
                </c:manualLayout>
              </c:layout>
              <c:tx>
                <c:rich>
                  <a:bodyPr/>
                  <a:lstStyle/>
                  <a:p>
                    <a:fld id="{BAE3C1C7-A95D-44FA-A81E-2CDE10E50DF7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883B-4379-8EFB-149A70F885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'araneae graph'!$I$3:$M$3</c:f>
                <c:numCache>
                  <c:formatCode>General</c:formatCode>
                  <c:ptCount val="5"/>
                  <c:pt idx="0">
                    <c:v>1.2363540870525034</c:v>
                  </c:pt>
                  <c:pt idx="1">
                    <c:v>0.75118953286485179</c:v>
                  </c:pt>
                  <c:pt idx="2">
                    <c:v>0.7319250547113999</c:v>
                  </c:pt>
                  <c:pt idx="3">
                    <c:v>0.67612340378281333</c:v>
                  </c:pt>
                  <c:pt idx="4">
                    <c:v>1.2276574673510754</c:v>
                  </c:pt>
                </c:numCache>
              </c:numRef>
            </c:plus>
            <c:minus>
              <c:numRef>
                <c:f>'araneae graph'!$I$3:$M$3</c:f>
                <c:numCache>
                  <c:formatCode>General</c:formatCode>
                  <c:ptCount val="5"/>
                  <c:pt idx="0">
                    <c:v>1.2363540870525034</c:v>
                  </c:pt>
                  <c:pt idx="1">
                    <c:v>0.75118953286485179</c:v>
                  </c:pt>
                  <c:pt idx="2">
                    <c:v>0.7319250547113999</c:v>
                  </c:pt>
                  <c:pt idx="3">
                    <c:v>0.67612340378281333</c:v>
                  </c:pt>
                  <c:pt idx="4">
                    <c:v>1.2276574673510754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'araneae graph'!$C$2:$G$2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  <c:extLst xmlns:c15="http://schemas.microsoft.com/office/drawing/2012/chart"/>
            </c:strRef>
          </c:cat>
          <c:val>
            <c:numRef>
              <c:f>'araneae graph'!$C$3:$G$3</c:f>
              <c:numCache>
                <c:formatCode>General</c:formatCode>
                <c:ptCount val="5"/>
                <c:pt idx="0">
                  <c:v>4.4000000000000004</c:v>
                </c:pt>
                <c:pt idx="1">
                  <c:v>1.6</c:v>
                </c:pt>
                <c:pt idx="2">
                  <c:v>2</c:v>
                </c:pt>
                <c:pt idx="3">
                  <c:v>1.4</c:v>
                </c:pt>
                <c:pt idx="4">
                  <c:v>4.8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graphs!$AU$13:$AY$13</c15:f>
                <c15:dlblRangeCache>
                  <c:ptCount val="5"/>
                  <c:pt idx="0">
                    <c:v>a</c:v>
                  </c:pt>
                  <c:pt idx="1">
                    <c:v>b</c:v>
                  </c:pt>
                  <c:pt idx="2">
                    <c:v>b</c:v>
                  </c:pt>
                  <c:pt idx="3">
                    <c:v>b</c:v>
                  </c:pt>
                  <c:pt idx="4">
                    <c:v>a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883B-4379-8EFB-149A70F8854A}"/>
            </c:ext>
          </c:extLst>
        </c:ser>
        <c:ser>
          <c:idx val="1"/>
          <c:order val="1"/>
          <c:tx>
            <c:strRef>
              <c:f>'araneae graph'!$B$4</c:f>
              <c:strCache>
                <c:ptCount val="1"/>
                <c:pt idx="0">
                  <c:v>Richness</c:v>
                </c:pt>
              </c:strCache>
              <c:extLst xmlns:c15="http://schemas.microsoft.com/office/drawing/2012/chart"/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134502923976439E-3"/>
                  <c:y val="-5.4273504273504372E-2"/>
                </c:manualLayout>
              </c:layout>
              <c:tx>
                <c:rich>
                  <a:bodyPr/>
                  <a:lstStyle/>
                  <a:p>
                    <a:fld id="{D39AE2EA-ED17-4B40-85FB-4BD8D3D0F2D6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883B-4379-8EFB-149A70F8854A}"/>
                </c:ext>
              </c:extLst>
            </c:dLbl>
            <c:dLbl>
              <c:idx val="1"/>
              <c:layout>
                <c:manualLayout>
                  <c:x val="0"/>
                  <c:y val="-4.8846153846153949E-2"/>
                </c:manualLayout>
              </c:layout>
              <c:tx>
                <c:rich>
                  <a:bodyPr/>
                  <a:lstStyle/>
                  <a:p>
                    <a:fld id="{FBE1D72D-25D2-4B31-9F8C-9522C760A7E1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883B-4379-8EFB-149A70F8854A}"/>
                </c:ext>
              </c:extLst>
            </c:dLbl>
            <c:dLbl>
              <c:idx val="2"/>
              <c:layout>
                <c:manualLayout>
                  <c:x val="3.7134502923975928E-3"/>
                  <c:y val="-3.2564102564102561E-2"/>
                </c:manualLayout>
              </c:layout>
              <c:tx>
                <c:rich>
                  <a:bodyPr/>
                  <a:lstStyle/>
                  <a:p>
                    <a:fld id="{96D6AB20-D316-4CE1-89F8-A225EDE050BC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883B-4379-8EFB-149A70F8854A}"/>
                </c:ext>
              </c:extLst>
            </c:dLbl>
            <c:dLbl>
              <c:idx val="3"/>
              <c:layout>
                <c:manualLayout>
                  <c:x val="0"/>
                  <c:y val="-1.628205128205128E-2"/>
                </c:manualLayout>
              </c:layout>
              <c:tx>
                <c:rich>
                  <a:bodyPr/>
                  <a:lstStyle/>
                  <a:p>
                    <a:fld id="{6C571C37-4BCE-4FD3-AEB3-903F3FBC88D7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883B-4379-8EFB-149A70F8854A}"/>
                </c:ext>
              </c:extLst>
            </c:dLbl>
            <c:dLbl>
              <c:idx val="4"/>
              <c:layout>
                <c:manualLayout>
                  <c:x val="1.1140350877192982E-2"/>
                  <c:y val="-5.4273504273504372E-2"/>
                </c:manualLayout>
              </c:layout>
              <c:tx>
                <c:rich>
                  <a:bodyPr/>
                  <a:lstStyle/>
                  <a:p>
                    <a:fld id="{35A373FF-0458-4170-B584-C920BAB4BA4F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883B-4379-8EFB-149A70F885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'araneae graph'!$I$4:$M$4</c:f>
                <c:numCache>
                  <c:formatCode>General</c:formatCode>
                  <c:ptCount val="5"/>
                  <c:pt idx="0">
                    <c:v>0.65100654667178559</c:v>
                  </c:pt>
                  <c:pt idx="1">
                    <c:v>0.54989176424179365</c:v>
                  </c:pt>
                  <c:pt idx="2">
                    <c:v>0.49280538030458115</c:v>
                  </c:pt>
                  <c:pt idx="3">
                    <c:v>0.35186577527449842</c:v>
                  </c:pt>
                  <c:pt idx="4">
                    <c:v>0.6935073041809876</c:v>
                  </c:pt>
                </c:numCache>
              </c:numRef>
            </c:plus>
            <c:minus>
              <c:numRef>
                <c:f>'araneae graph'!$I$4:$M$4</c:f>
                <c:numCache>
                  <c:formatCode>General</c:formatCode>
                  <c:ptCount val="5"/>
                  <c:pt idx="0">
                    <c:v>0.65100654667178559</c:v>
                  </c:pt>
                  <c:pt idx="1">
                    <c:v>0.54989176424179365</c:v>
                  </c:pt>
                  <c:pt idx="2">
                    <c:v>0.49280538030458115</c:v>
                  </c:pt>
                  <c:pt idx="3">
                    <c:v>0.35186577527449842</c:v>
                  </c:pt>
                  <c:pt idx="4">
                    <c:v>0.6935073041809876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'araneae graph'!$C$4:$G$4</c:f>
              <c:numCache>
                <c:formatCode>General</c:formatCode>
                <c:ptCount val="5"/>
                <c:pt idx="0">
                  <c:v>2.4666666666666668</c:v>
                </c:pt>
                <c:pt idx="1">
                  <c:v>1.2666666666666666</c:v>
                </c:pt>
                <c:pt idx="2">
                  <c:v>1.4</c:v>
                </c:pt>
                <c:pt idx="3">
                  <c:v>0.93333333333333335</c:v>
                </c:pt>
                <c:pt idx="4">
                  <c:v>1.9333333333333333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graphs!$AU$14:$AY$14</c15:f>
                <c15:dlblRangeCache>
                  <c:ptCount val="5"/>
                  <c:pt idx="0">
                    <c:v>a</c:v>
                  </c:pt>
                  <c:pt idx="1">
                    <c:v>b</c:v>
                  </c:pt>
                  <c:pt idx="2">
                    <c:v>b,c</c:v>
                  </c:pt>
                  <c:pt idx="3">
                    <c:v>b</c:v>
                  </c:pt>
                  <c:pt idx="4">
                    <c:v>a,c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883B-4379-8EFB-149A70F885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4751352"/>
        <c:axId val="364744792"/>
        <c:extLst/>
      </c:barChart>
      <c:catAx>
        <c:axId val="36475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364744792"/>
        <c:crosses val="autoZero"/>
        <c:auto val="1"/>
        <c:lblAlgn val="ctr"/>
        <c:lblOffset val="100"/>
        <c:noMultiLvlLbl val="0"/>
      </c:catAx>
      <c:valAx>
        <c:axId val="3647447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36475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249042800869482"/>
          <c:y val="0.210455855191402"/>
          <c:w val="0.36750957199130518"/>
          <c:h val="0.186108706454445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410797368141179E-2"/>
          <c:y val="0.16816115644366383"/>
          <c:w val="0.63398422571459401"/>
          <c:h val="0.715903053618808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'scolytidae free graph '!$B$4</c:f>
              <c:strCache>
                <c:ptCount val="1"/>
                <c:pt idx="0">
                  <c:v>Abundance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134502923976439E-3"/>
                  <c:y val="-5.9700854700854698E-2"/>
                </c:manualLayout>
              </c:layout>
              <c:tx>
                <c:rich>
                  <a:bodyPr/>
                  <a:lstStyle/>
                  <a:p>
                    <a:fld id="{CC043995-2EFD-4BD9-9F35-D5772424688A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AB81-433F-A7B7-AA492533BB54}"/>
                </c:ext>
              </c:extLst>
            </c:dLbl>
            <c:dLbl>
              <c:idx val="1"/>
              <c:layout>
                <c:manualLayout>
                  <c:x val="-3.4039567785653453E-17"/>
                  <c:y val="-0.11397435897435902"/>
                </c:manualLayout>
              </c:layout>
              <c:tx>
                <c:rich>
                  <a:bodyPr/>
                  <a:lstStyle/>
                  <a:p>
                    <a:fld id="{52A5FC50-F26D-463D-B71B-94192C5083AA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AB81-433F-A7B7-AA492533BB54}"/>
                </c:ext>
              </c:extLst>
            </c:dLbl>
            <c:dLbl>
              <c:idx val="2"/>
              <c:layout>
                <c:manualLayout>
                  <c:x val="0"/>
                  <c:y val="-0.2170940170940171"/>
                </c:manualLayout>
              </c:layout>
              <c:tx>
                <c:rich>
                  <a:bodyPr/>
                  <a:lstStyle/>
                  <a:p>
                    <a:fld id="{F292E1DE-1E86-4192-897B-D01601824B7D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AB81-433F-A7B7-AA492533BB54}"/>
                </c:ext>
              </c:extLst>
            </c:dLbl>
            <c:dLbl>
              <c:idx val="3"/>
              <c:layout>
                <c:manualLayout>
                  <c:x val="0"/>
                  <c:y val="-0.11940170940170951"/>
                </c:manualLayout>
              </c:layout>
              <c:tx>
                <c:rich>
                  <a:bodyPr/>
                  <a:lstStyle/>
                  <a:p>
                    <a:fld id="{4571263F-5287-4B2F-96C4-A9EFEA0D170F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AB81-433F-A7B7-AA492533BB54}"/>
                </c:ext>
              </c:extLst>
            </c:dLbl>
            <c:dLbl>
              <c:idx val="4"/>
              <c:layout>
                <c:manualLayout>
                  <c:x val="-6.8079135571306906E-17"/>
                  <c:y val="-0.17910256410256412"/>
                </c:manualLayout>
              </c:layout>
              <c:tx>
                <c:rich>
                  <a:bodyPr/>
                  <a:lstStyle/>
                  <a:p>
                    <a:fld id="{0B9D64C0-C8A8-4EF7-A024-5C2AB81B822B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AB81-433F-A7B7-AA492533BB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'scolytidae free graph '!$I$4:$M$4</c:f>
                <c:numCache>
                  <c:formatCode>General</c:formatCode>
                  <c:ptCount val="5"/>
                  <c:pt idx="0">
                    <c:v>1.3425278218275227</c:v>
                  </c:pt>
                  <c:pt idx="1">
                    <c:v>2.750324656160744</c:v>
                  </c:pt>
                  <c:pt idx="2">
                    <c:v>4.8873013295390617</c:v>
                  </c:pt>
                  <c:pt idx="3">
                    <c:v>2.4068355039048979</c:v>
                  </c:pt>
                  <c:pt idx="4">
                    <c:v>3.9209449784215953</c:v>
                  </c:pt>
                </c:numCache>
              </c:numRef>
            </c:plus>
            <c:minus>
              <c:numRef>
                <c:f>'scolytidae free graph '!$I$4:$M$4</c:f>
                <c:numCache>
                  <c:formatCode>General</c:formatCode>
                  <c:ptCount val="5"/>
                  <c:pt idx="0">
                    <c:v>1.3425278218275227</c:v>
                  </c:pt>
                  <c:pt idx="1">
                    <c:v>2.750324656160744</c:v>
                  </c:pt>
                  <c:pt idx="2">
                    <c:v>4.8873013295390617</c:v>
                  </c:pt>
                  <c:pt idx="3">
                    <c:v>2.4068355039048979</c:v>
                  </c:pt>
                  <c:pt idx="4">
                    <c:v>3.9209449784215953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'scolytidae free graph '!$C$3:$G$3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'scolytidae free graph '!$C$4:$G$4</c:f>
              <c:numCache>
                <c:formatCode>General</c:formatCode>
                <c:ptCount val="5"/>
                <c:pt idx="0">
                  <c:v>4.2666666666666666</c:v>
                </c:pt>
                <c:pt idx="1">
                  <c:v>7.6</c:v>
                </c:pt>
                <c:pt idx="2">
                  <c:v>10.6</c:v>
                </c:pt>
                <c:pt idx="3">
                  <c:v>5.2</c:v>
                </c:pt>
                <c:pt idx="4">
                  <c:v>10.266666666666667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graphs!$AN$13:$AR$13</c15:f>
                <c15:dlblRangeCache>
                  <c:ptCount val="5"/>
                  <c:pt idx="0">
                    <c:v>a</c:v>
                  </c:pt>
                  <c:pt idx="1">
                    <c:v>a,b</c:v>
                  </c:pt>
                  <c:pt idx="2">
                    <c:v>b</c:v>
                  </c:pt>
                  <c:pt idx="3">
                    <c:v>a</c:v>
                  </c:pt>
                  <c:pt idx="4">
                    <c:v>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AB81-433F-A7B7-AA492533BB54}"/>
            </c:ext>
          </c:extLst>
        </c:ser>
        <c:ser>
          <c:idx val="1"/>
          <c:order val="1"/>
          <c:tx>
            <c:strRef>
              <c:f>'scolytidae free graph '!$B$5</c:f>
              <c:strCache>
                <c:ptCount val="1"/>
                <c:pt idx="0">
                  <c:v>Richness</c:v>
                </c:pt>
              </c:strCache>
            </c:strRef>
          </c:tx>
          <c:spPr>
            <a:solidFill>
              <a:srgbClr val="00B0F0"/>
            </a:solidFill>
            <a:ln w="25400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134502923976778E-3"/>
                  <c:y val="-2.1709401709401808E-2"/>
                </c:manualLayout>
              </c:layout>
              <c:tx>
                <c:rich>
                  <a:bodyPr/>
                  <a:lstStyle/>
                  <a:p>
                    <a:fld id="{920C0976-0098-4D9F-9ED0-17D5AC236C3F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AB81-433F-A7B7-AA492533BB5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F97E270-7B69-4049-8F2E-C60395E4C1A6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AB81-433F-A7B7-AA492533BB5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7F1448D-93B4-4C89-A8BD-412F70CDA765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AB81-433F-A7B7-AA492533BB5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D7D2D52-5124-410D-998B-6BDF79A8A63B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AB81-433F-A7B7-AA492533BB5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A3EAEB8D-663E-4A1B-B69B-932314BF52DC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AB81-433F-A7B7-AA492533BB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'scolytidae free graph '!$I$5:$M$5</c:f>
                <c:numCache>
                  <c:formatCode>General</c:formatCode>
                  <c:ptCount val="5"/>
                  <c:pt idx="0">
                    <c:v>0.77613204571190852</c:v>
                  </c:pt>
                  <c:pt idx="1">
                    <c:v>0.72374686445574599</c:v>
                  </c:pt>
                  <c:pt idx="2">
                    <c:v>0.70710678118654757</c:v>
                  </c:pt>
                  <c:pt idx="3">
                    <c:v>0.46291004988627571</c:v>
                  </c:pt>
                  <c:pt idx="4">
                    <c:v>0.7187952884282609</c:v>
                  </c:pt>
                </c:numCache>
              </c:numRef>
            </c:plus>
            <c:minus>
              <c:numRef>
                <c:f>'scolytidae free graph '!$I$5:$M$5</c:f>
                <c:numCache>
                  <c:formatCode>General</c:formatCode>
                  <c:ptCount val="5"/>
                  <c:pt idx="0">
                    <c:v>0.77613204571190852</c:v>
                  </c:pt>
                  <c:pt idx="1">
                    <c:v>0.72374686445574599</c:v>
                  </c:pt>
                  <c:pt idx="2">
                    <c:v>0.70710678118654757</c:v>
                  </c:pt>
                  <c:pt idx="3">
                    <c:v>0.46291004988627571</c:v>
                  </c:pt>
                  <c:pt idx="4">
                    <c:v>0.7187952884282609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'scolytidae free graph '!$C$5:$G$5</c:f>
              <c:numCache>
                <c:formatCode>General</c:formatCode>
                <c:ptCount val="5"/>
                <c:pt idx="0">
                  <c:v>3.1333333333333333</c:v>
                </c:pt>
                <c:pt idx="1">
                  <c:v>3.6666666666666665</c:v>
                </c:pt>
                <c:pt idx="2">
                  <c:v>3</c:v>
                </c:pt>
                <c:pt idx="3">
                  <c:v>2</c:v>
                </c:pt>
                <c:pt idx="4">
                  <c:v>4.0666666666666664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graphs!$AN$14:$AR$14</c15:f>
                <c15:dlblRangeCache>
                  <c:ptCount val="5"/>
                  <c:pt idx="0">
                    <c:v>a,b</c:v>
                  </c:pt>
                  <c:pt idx="1">
                    <c:v>a</c:v>
                  </c:pt>
                  <c:pt idx="2">
                    <c:v>a</c:v>
                  </c:pt>
                  <c:pt idx="3">
                    <c:v>b</c:v>
                  </c:pt>
                  <c:pt idx="4">
                    <c:v>a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AB81-433F-A7B7-AA492533BB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4111832"/>
        <c:axId val="384109536"/>
      </c:barChart>
      <c:catAx>
        <c:axId val="38411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384109536"/>
        <c:crosses val="autoZero"/>
        <c:auto val="1"/>
        <c:lblAlgn val="ctr"/>
        <c:lblOffset val="100"/>
        <c:noMultiLvlLbl val="0"/>
      </c:catAx>
      <c:valAx>
        <c:axId val="384109536"/>
        <c:scaling>
          <c:orientation val="minMax"/>
          <c:max val="16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38411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961282480857648"/>
          <c:y val="0.20823580150071411"/>
          <c:w val="0.3533370445346814"/>
          <c:h val="0.186108706454445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56446612011609E-2"/>
          <c:y val="0.18252372797134828"/>
          <c:w val="0.74892501296494496"/>
          <c:h val="0.701540482091124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'Hymen graph'!$B$3</c:f>
              <c:strCache>
                <c:ptCount val="1"/>
                <c:pt idx="0">
                  <c:v>Abundance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8DA8FDFF-F0E5-4624-A1FD-AC9ADE0DB089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D018-4775-9948-0B1A7125B5F7}"/>
                </c:ext>
              </c:extLst>
            </c:dLbl>
            <c:dLbl>
              <c:idx val="1"/>
              <c:layout>
                <c:manualLayout>
                  <c:x val="3.5032936477286201E-3"/>
                  <c:y val="-0.20969995093458674"/>
                </c:manualLayout>
              </c:layout>
              <c:tx>
                <c:rich>
                  <a:bodyPr/>
                  <a:lstStyle/>
                  <a:p>
                    <a:fld id="{1DD3E080-8AF1-4C08-BF29-E424BC5CE195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D018-4775-9948-0B1A7125B5F7}"/>
                </c:ext>
              </c:extLst>
            </c:dLbl>
            <c:dLbl>
              <c:idx val="2"/>
              <c:layout>
                <c:manualLayout>
                  <c:x val="-3.7134502923977289E-3"/>
                  <c:y val="0"/>
                </c:manualLayout>
              </c:layout>
              <c:tx>
                <c:rich>
                  <a:bodyPr/>
                  <a:lstStyle/>
                  <a:p>
                    <a:fld id="{95B7043E-B719-4EEE-9744-EA65A4789228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D018-4775-9948-0B1A7125B5F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279C4FA-3071-491F-BC11-91F7FDAE139D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018-4775-9948-0B1A7125B5F7}"/>
                </c:ext>
              </c:extLst>
            </c:dLbl>
            <c:dLbl>
              <c:idx val="4"/>
              <c:layout>
                <c:manualLayout>
                  <c:x val="0"/>
                  <c:y val="-4.8142714718403028E-2"/>
                </c:manualLayout>
              </c:layout>
              <c:tx>
                <c:rich>
                  <a:bodyPr/>
                  <a:lstStyle/>
                  <a:p>
                    <a:fld id="{8429C306-18AC-4331-BE20-41372C01CF66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D018-4775-9948-0B1A7125B5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'Hymen graph'!$I$3:$M$3</c:f>
                <c:numCache>
                  <c:formatCode>General</c:formatCode>
                  <c:ptCount val="5"/>
                  <c:pt idx="0">
                    <c:v>1.8341989298562231</c:v>
                  </c:pt>
                  <c:pt idx="1">
                    <c:v>15.9302796436161</c:v>
                  </c:pt>
                  <c:pt idx="2">
                    <c:v>1.3425278218275227</c:v>
                  </c:pt>
                  <c:pt idx="3">
                    <c:v>0.69863813100577188</c:v>
                  </c:pt>
                  <c:pt idx="4">
                    <c:v>5.1888158113204907</c:v>
                  </c:pt>
                </c:numCache>
              </c:numRef>
            </c:plus>
            <c:minus>
              <c:numRef>
                <c:f>'Hymen graph'!$I$3:$M$3</c:f>
                <c:numCache>
                  <c:formatCode>General</c:formatCode>
                  <c:ptCount val="5"/>
                  <c:pt idx="0">
                    <c:v>1.8341989298562231</c:v>
                  </c:pt>
                  <c:pt idx="1">
                    <c:v>15.9302796436161</c:v>
                  </c:pt>
                  <c:pt idx="2">
                    <c:v>1.3425278218275227</c:v>
                  </c:pt>
                  <c:pt idx="3">
                    <c:v>0.69863813100577188</c:v>
                  </c:pt>
                  <c:pt idx="4">
                    <c:v>5.1888158113204907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'Hymen graph'!$C$2:$G$2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'Hymen graph'!$C$3:$G$3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36.333333333333336</c:v>
                </c:pt>
                <c:pt idx="2">
                  <c:v>3.2666666666666666</c:v>
                </c:pt>
                <c:pt idx="3">
                  <c:v>1.3333333333333333</c:v>
                </c:pt>
                <c:pt idx="4">
                  <c:v>9.1333333333333329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graphs!$AP$63:$AT$63</c15:f>
                <c15:dlblRangeCache>
                  <c:ptCount val="5"/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d</c:v>
                  </c:pt>
                  <c:pt idx="4">
                    <c:v>a,c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D018-4775-9948-0B1A7125B5F7}"/>
            </c:ext>
          </c:extLst>
        </c:ser>
        <c:ser>
          <c:idx val="1"/>
          <c:order val="1"/>
          <c:tx>
            <c:strRef>
              <c:f>'Hymen graph'!$B$4</c:f>
              <c:strCache>
                <c:ptCount val="1"/>
                <c:pt idx="0">
                  <c:v>Richness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134502923976439E-3"/>
                  <c:y val="0"/>
                </c:manualLayout>
              </c:layout>
              <c:tx>
                <c:rich>
                  <a:bodyPr/>
                  <a:lstStyle/>
                  <a:p>
                    <a:fld id="{B0F6C990-B546-442A-8A74-41733F938F3C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D018-4775-9948-0B1A7125B5F7}"/>
                </c:ext>
              </c:extLst>
            </c:dLbl>
            <c:dLbl>
              <c:idx val="1"/>
              <c:layout>
                <c:manualLayout>
                  <c:x val="-3.4039567785653453E-17"/>
                  <c:y val="5.3491905242670033E-3"/>
                </c:manualLayout>
              </c:layout>
              <c:tx>
                <c:rich>
                  <a:bodyPr/>
                  <a:lstStyle/>
                  <a:p>
                    <a:fld id="{8EEF32F5-A672-4654-A4C8-75E6D70E6851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D018-4775-9948-0B1A7125B5F7}"/>
                </c:ext>
              </c:extLst>
            </c:dLbl>
            <c:dLbl>
              <c:idx val="2"/>
              <c:layout>
                <c:manualLayout>
                  <c:x val="7.4269005847952532E-3"/>
                  <c:y val="1.0698381048534104E-2"/>
                </c:manualLayout>
              </c:layout>
              <c:tx>
                <c:rich>
                  <a:bodyPr/>
                  <a:lstStyle/>
                  <a:p>
                    <a:fld id="{55AFFD6D-F249-4B6A-B661-35D6EAD02EE9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D018-4775-9948-0B1A7125B5F7}"/>
                </c:ext>
              </c:extLst>
            </c:dLbl>
            <c:dLbl>
              <c:idx val="3"/>
              <c:layout>
                <c:manualLayout>
                  <c:x val="-6.8079135571306906E-17"/>
                  <c:y val="1.6047571572800911E-2"/>
                </c:manualLayout>
              </c:layout>
              <c:tx>
                <c:rich>
                  <a:bodyPr/>
                  <a:lstStyle/>
                  <a:p>
                    <a:fld id="{318ED8F2-A24D-4B6E-8F1D-0C2BFD2D9450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D018-4775-9948-0B1A7125B5F7}"/>
                </c:ext>
              </c:extLst>
            </c:dLbl>
            <c:dLbl>
              <c:idx val="4"/>
              <c:layout>
                <c:manualLayout>
                  <c:x val="2.9707602339181152E-2"/>
                  <c:y val="-5.3491905242670033E-3"/>
                </c:manualLayout>
              </c:layout>
              <c:tx>
                <c:rich>
                  <a:bodyPr/>
                  <a:lstStyle/>
                  <a:p>
                    <a:fld id="{F5E51902-F70D-45CA-87B6-FEB42C908AD0}" type="CELLRANGE">
                      <a:rPr lang="en-US"/>
                      <a:pPr/>
                      <a:t>[INTERVALODACÉLULA]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D018-4775-9948-0B1A7125B5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pt-P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'Hymen graph'!$I$4:$M$4</c:f>
                <c:numCache>
                  <c:formatCode>General</c:formatCode>
                  <c:ptCount val="5"/>
                  <c:pt idx="0">
                    <c:v>0.2672612419124244</c:v>
                  </c:pt>
                  <c:pt idx="1">
                    <c:v>0.25354627641855476</c:v>
                  </c:pt>
                  <c:pt idx="2">
                    <c:v>0.37161167647860327</c:v>
                  </c:pt>
                  <c:pt idx="3">
                    <c:v>0.41690469391639595</c:v>
                  </c:pt>
                  <c:pt idx="4">
                    <c:v>0.45512949491639976</c:v>
                  </c:pt>
                </c:numCache>
              </c:numRef>
            </c:plus>
            <c:minus>
              <c:numRef>
                <c:f>'Hymen graph'!$I$4:$M$4</c:f>
                <c:numCache>
                  <c:formatCode>General</c:formatCode>
                  <c:ptCount val="5"/>
                  <c:pt idx="0">
                    <c:v>0.2672612419124244</c:v>
                  </c:pt>
                  <c:pt idx="1">
                    <c:v>0.25354627641855476</c:v>
                  </c:pt>
                  <c:pt idx="2">
                    <c:v>0.37161167647860327</c:v>
                  </c:pt>
                  <c:pt idx="3">
                    <c:v>0.41690469391639595</c:v>
                  </c:pt>
                  <c:pt idx="4">
                    <c:v>0.45512949491639976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'Hymen graph'!$C$2:$G$2</c:f>
              <c:strCache>
                <c:ptCount val="5"/>
                <c:pt idx="0">
                  <c:v>BT.Sp</c:v>
                </c:pt>
                <c:pt idx="1">
                  <c:v>AT.Su</c:v>
                </c:pt>
                <c:pt idx="2">
                  <c:v>AT.Au</c:v>
                </c:pt>
                <c:pt idx="3">
                  <c:v>AT.Wi</c:v>
                </c:pt>
                <c:pt idx="4">
                  <c:v>AT.Sp</c:v>
                </c:pt>
              </c:strCache>
            </c:strRef>
          </c:cat>
          <c:val>
            <c:numRef>
              <c:f>'Hymen graph'!$C$4:$G$4</c:f>
              <c:numCache>
                <c:formatCode>General</c:formatCode>
                <c:ptCount val="5"/>
                <c:pt idx="0">
                  <c:v>2</c:v>
                </c:pt>
                <c:pt idx="1">
                  <c:v>2.4</c:v>
                </c:pt>
                <c:pt idx="2">
                  <c:v>1.8666666666666667</c:v>
                </c:pt>
                <c:pt idx="3">
                  <c:v>0.8666666666666667</c:v>
                </c:pt>
                <c:pt idx="4">
                  <c:v>1.4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graphs!$AP$64:$AT$64</c15:f>
                <c15:dlblRangeCache>
                  <c:ptCount val="5"/>
                  <c:pt idx="0">
                    <c:v>a</c:v>
                  </c:pt>
                  <c:pt idx="1">
                    <c:v>a</c:v>
                  </c:pt>
                  <c:pt idx="2">
                    <c:v>a,b</c:v>
                  </c:pt>
                  <c:pt idx="3">
                    <c:v>c</c:v>
                  </c:pt>
                  <c:pt idx="4">
                    <c:v>a,b,c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D018-4775-9948-0B1A7125B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1661824"/>
        <c:axId val="1401679712"/>
      </c:barChart>
      <c:catAx>
        <c:axId val="140166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1401679712"/>
        <c:crosses val="autoZero"/>
        <c:auto val="1"/>
        <c:lblAlgn val="ctr"/>
        <c:lblOffset val="100"/>
        <c:noMultiLvlLbl val="0"/>
      </c:catAx>
      <c:valAx>
        <c:axId val="1401679712"/>
        <c:scaling>
          <c:orientation val="minMax"/>
          <c:max val="54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pt-PT"/>
          </a:p>
        </c:txPr>
        <c:crossAx val="1401661824"/>
        <c:crosses val="autoZero"/>
        <c:crossBetween val="between"/>
        <c:majorUnit val="9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548384071323759"/>
          <c:y val="0.2154170872645563"/>
          <c:w val="0.36050298469584791"/>
          <c:h val="0.210914866820217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pt-PT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pt-P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482BB-71A4-4A5B-AFB3-FC93FC630BA0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95CF1-2F24-4D6F-B39A-5B78D225E974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428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Lavragem</a:t>
            </a:r>
            <a:r>
              <a:rPr lang="en-GB" dirty="0"/>
              <a:t> 20 -30 cm</a:t>
            </a:r>
          </a:p>
          <a:p>
            <a:r>
              <a:rPr lang="en-GB" dirty="0" err="1"/>
              <a:t>Terraços</a:t>
            </a:r>
            <a:r>
              <a:rPr lang="en-GB" dirty="0"/>
              <a:t> 1m-1,5m de </a:t>
            </a:r>
            <a:r>
              <a:rPr lang="en-GB" dirty="0" err="1"/>
              <a:t>profundidade</a:t>
            </a:r>
            <a:endParaRPr lang="en-GB" dirty="0"/>
          </a:p>
          <a:p>
            <a:r>
              <a:rPr lang="en-GB" dirty="0"/>
              <a:t>Paredes de 2-3 metros</a:t>
            </a:r>
          </a:p>
          <a:p>
            <a:r>
              <a:rPr lang="en-GB" dirty="0" err="1"/>
              <a:t>Impacto</a:t>
            </a:r>
            <a:r>
              <a:rPr lang="en-GB" dirty="0"/>
              <a:t> </a:t>
            </a:r>
            <a:r>
              <a:rPr lang="en-GB" dirty="0" err="1"/>
              <a:t>maior</a:t>
            </a:r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95CF1-2F24-4D6F-B39A-5B78D225E97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814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95CF1-2F24-4D6F-B39A-5B78D225E97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055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95CF1-2F24-4D6F-B39A-5B78D225E97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285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95CF1-2F24-4D6F-B39A-5B78D225E97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816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95CF1-2F24-4D6F-B39A-5B78D225E97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362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95CF1-2F24-4D6F-B39A-5B78D225E97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723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95CF1-2F24-4D6F-B39A-5B78D225E97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16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95CF1-2F24-4D6F-B39A-5B78D225E97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981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95CF1-2F24-4D6F-B39A-5B78D225E97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009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95CF1-2F24-4D6F-B39A-5B78D225E97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83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F2CFE-3BA2-4181-9A1E-E74DCC294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01FCF3-014C-4740-A0FA-3EB1A453D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58FF4FA-F507-4F5E-8C30-877663AF3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AB42-231B-4609-9429-E02EEBF39344}" type="datetime1">
              <a:rPr lang="pt-PT" smtClean="0"/>
              <a:t>26/04/2021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0677428-1A48-4D2B-9CA3-7BE1A630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D088180-99CE-4FEB-8B6F-69E0A0D14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00029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C1BEF-9B42-4969-A77D-7B95C9547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85683BD-11EC-4598-AE8E-92BA20FAE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CBC80B6-3812-4FA4-8999-14A1FCC9B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2109-364B-42A3-BB39-1AD8F8E208B9}" type="datetime1">
              <a:rPr lang="pt-PT" smtClean="0"/>
              <a:t>26/04/2021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8BC576B-22CB-418B-8E24-935F72C9F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23F7437-EB2C-4873-8BF9-1512FE12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468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D1D281-148E-4C6B-8F24-837DACC57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E3C035B-0A9F-456F-80FC-B1095822C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89086AD-9B13-4F13-AD51-1E99FAFC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62D0-F28D-4F93-88D3-49768C98F105}" type="datetime1">
              <a:rPr lang="pt-PT" smtClean="0"/>
              <a:t>26/04/2021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81CFF39-70A4-4C03-B21F-1A46579B9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533F4BA-C434-4271-859D-C477666F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94005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A742F0-562D-4488-893C-1AD3E5C86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39A0C12-FB2E-4988-805C-661ABCBD9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B94AA83-F777-4E1C-8986-61776FE91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0BC7789-809E-4470-BFAF-5CCE20056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48DB-A495-4ED7-8742-A8A2C2DB6043}" type="datetime1">
              <a:rPr lang="pt-PT" smtClean="0"/>
              <a:t>26/04/2021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47A6934-86E0-4D9C-B8CF-F139ED05F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CFB7728-5AEB-4BC9-9C8D-3C4F98556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3833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01228-0E47-4F90-9E6F-0E1C3FF9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766A52E-499A-478E-8472-0031E7A3B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3FCEC06-E6AA-49D4-9233-063B702FB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E7E7494F-8FBF-46BE-972B-4E3C654CD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1C872BC-2655-4396-B99A-26FA75D70E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7EE36605-159D-42AB-9E87-9F22C197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F482-8FFC-488F-A7D2-B01BB9EE4C8E}" type="datetime1">
              <a:rPr lang="pt-PT" smtClean="0"/>
              <a:t>26/04/2021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F826C22B-ABB6-47B2-98E6-F1A6178E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8DA984F7-2498-4DFA-B721-4FFCC923C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89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E6DEB-0401-44E4-A764-0FA7A98E7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B67E6826-46C9-4CEE-A18B-B08487DD2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8FAF9-D817-430E-9F38-5153A45A2A10}" type="datetime1">
              <a:rPr lang="pt-PT" smtClean="0"/>
              <a:t>26/04/2021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46448E4-239E-4B4D-A0D5-55294B139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0FD270F8-6CC3-4A9C-9E18-814DC15CB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895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3763BBC-21AD-4E6C-B728-DF6AB7F12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53CA-F273-44A8-B75B-707F252A9DB6}" type="datetime1">
              <a:rPr lang="pt-PT" smtClean="0"/>
              <a:t>26/04/2021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8CBBAF23-6BDD-41CF-8E0E-A5E5AEF79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715B3DE-D350-462E-B1E2-6B54AA42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5998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5DC68D-8764-41E6-93F9-110AFC691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0E8DCAD-23BB-466A-A1BD-64371530E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63371B9-8423-405A-A551-40D18B8808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A5B5BF7-FC72-4EE4-AAE2-F02EAAC5A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FDE7-D906-4111-AA26-3B4CC3839312}" type="datetime1">
              <a:rPr lang="pt-PT" smtClean="0"/>
              <a:t>26/04/2021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D565B51-EF9B-4354-A13A-45C786F81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FBF44D2-E9E8-4433-8AA7-FA26FE733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3111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9CCF76-3AB4-4206-8FD3-B31BF6FE2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8EDF1681-D2B1-4F75-BBB2-C3542C30CB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C1E583D-11F1-40C3-BAFE-D4006D6EA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FD1E955-F623-40D6-9A7A-388F5C7A1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2D7C-73EB-46B5-94FA-EF68B5A649B6}" type="datetime1">
              <a:rPr lang="pt-PT" smtClean="0"/>
              <a:t>26/04/2021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E4FE06A-3E40-4A3F-877E-194A16885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FB8AE20-6AED-4D6F-8120-C46837736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577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8FBCE-D9BB-4AB9-BAE0-ECE77D2D8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D6CFE1D-01B8-4FE8-ACDF-6E2A7CD82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043268E-D871-4E81-B494-9875162FC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9EF1-959A-41F4-9865-B888DFA1C653}" type="datetime1">
              <a:rPr lang="pt-PT" smtClean="0"/>
              <a:t>26/04/2021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CAC1480-4CCE-436A-854A-620F079C9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ED0EBC9-032D-4942-A05A-64BFD6C78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014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F37E552-E46D-4F85-94A0-AAF8D29183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A42EC6F-7C55-436A-A813-88683B848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9275904-8F2D-4E66-85D2-DCC2AAC0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BCC9-1142-48DF-99E6-F2B6FB88D7C2}" type="datetime1">
              <a:rPr lang="pt-PT" smtClean="0"/>
              <a:t>26/04/2021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D6C3AA2-08CE-49B7-A4DA-71674EC59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C2BD63F-D54A-4D4E-99A3-D12F52FF2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0722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A4CD19FE-E3A5-4BF0-B601-EDD882C4F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1453258-EE56-446D-9E63-996546347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8FF0795-2C63-4706-B205-FD2DE3FFD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BC2A-C815-41E1-BC20-20C7138740C0}" type="datetime1">
              <a:rPr lang="pt-PT" smtClean="0"/>
              <a:t>26/04/2021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F8CF439-BBDC-4FD4-8AEF-53AF1246D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488B34E-42F3-45CB-9E0E-B735D1876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07869-E8F6-46D8-AD74-122E2690A40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8946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26.jp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gif"/><Relationship Id="rId4" Type="http://schemas.openxmlformats.org/officeDocument/2006/relationships/image" Target="../media/image19.svg"/><Relationship Id="rId9" Type="http://schemas.openxmlformats.org/officeDocument/2006/relationships/image" Target="../media/image24.jpg"/><Relationship Id="rId1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30.png"/><Relationship Id="rId5" Type="http://schemas.openxmlformats.org/officeDocument/2006/relationships/image" Target="../media/image18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chart" Target="../charts/chart1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2.png"/><Relationship Id="rId3" Type="http://schemas.openxmlformats.org/officeDocument/2006/relationships/chart" Target="../charts/chart6.xml"/><Relationship Id="rId7" Type="http://schemas.openxmlformats.org/officeDocument/2006/relationships/image" Target="../media/image28.png"/><Relationship Id="rId12" Type="http://schemas.openxmlformats.org/officeDocument/2006/relationships/image" Target="../media/image31.svg"/><Relationship Id="rId2" Type="http://schemas.openxmlformats.org/officeDocument/2006/relationships/chart" Target="../charts/chart5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30.png"/><Relationship Id="rId5" Type="http://schemas.openxmlformats.org/officeDocument/2006/relationships/image" Target="../media/image10.png"/><Relationship Id="rId15" Type="http://schemas.openxmlformats.org/officeDocument/2006/relationships/image" Target="../media/image22.png"/><Relationship Id="rId10" Type="http://schemas.openxmlformats.org/officeDocument/2006/relationships/image" Target="../media/image19.svg"/><Relationship Id="rId4" Type="http://schemas.openxmlformats.org/officeDocument/2006/relationships/chart" Target="../charts/chart7.xml"/><Relationship Id="rId9" Type="http://schemas.openxmlformats.org/officeDocument/2006/relationships/image" Target="../media/image18.png"/><Relationship Id="rId14" Type="http://schemas.openxmlformats.org/officeDocument/2006/relationships/image" Target="../media/image3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13" Type="http://schemas.openxmlformats.org/officeDocument/2006/relationships/image" Target="../media/image22.png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11" Type="http://schemas.openxmlformats.org/officeDocument/2006/relationships/image" Target="../media/image20.png"/><Relationship Id="rId5" Type="http://schemas.openxmlformats.org/officeDocument/2006/relationships/chart" Target="../charts/chart10.xml"/><Relationship Id="rId10" Type="http://schemas.openxmlformats.org/officeDocument/2006/relationships/image" Target="../media/image19.svg"/><Relationship Id="rId4" Type="http://schemas.openxmlformats.org/officeDocument/2006/relationships/chart" Target="../charts/chart9.xml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8" Type="http://schemas.openxmlformats.org/officeDocument/2006/relationships/image" Target="../media/image30.png"/><Relationship Id="rId3" Type="http://schemas.openxmlformats.org/officeDocument/2006/relationships/image" Target="../media/image20.png"/><Relationship Id="rId21" Type="http://schemas.openxmlformats.org/officeDocument/2006/relationships/image" Target="../media/image33.svg"/><Relationship Id="rId7" Type="http://schemas.openxmlformats.org/officeDocument/2006/relationships/image" Target="../media/image23.svg"/><Relationship Id="rId12" Type="http://schemas.openxmlformats.org/officeDocument/2006/relationships/image" Target="../media/image37.jpg"/><Relationship Id="rId17" Type="http://schemas.openxmlformats.org/officeDocument/2006/relationships/image" Target="../media/image29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19.svg"/><Relationship Id="rId5" Type="http://schemas.openxmlformats.org/officeDocument/2006/relationships/image" Target="../media/image35.jpeg"/><Relationship Id="rId15" Type="http://schemas.openxmlformats.org/officeDocument/2006/relationships/image" Target="../media/image55.png"/><Relationship Id="rId10" Type="http://schemas.openxmlformats.org/officeDocument/2006/relationships/image" Target="../media/image18.png"/><Relationship Id="rId19" Type="http://schemas.openxmlformats.org/officeDocument/2006/relationships/image" Target="../media/image31.svg"/><Relationship Id="rId4" Type="http://schemas.openxmlformats.org/officeDocument/2006/relationships/image" Target="../media/image21.svg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F2E01E6-D8BA-4ED1-A171-EBE474A51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8107869-E8F6-46D8-AD74-122E2690A40C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3107179B-DBF7-42FF-A4B6-7B6C93945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02A7732-94FA-4D7A-8850-D8A2D2DCD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22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4651F4-CDEF-4252-AA19-B3DD2F05F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A97E2F1-64E7-4AAC-A23B-4F9BE8D7D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0CE2BEE-55FB-4A2E-BF82-33A039A24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2</a:t>
            </a:fld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C12DB18-34B8-44A4-B928-2D2546051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170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6D8CB24-D410-4FB6-8E17-CBFBEBFD51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" t="388" r="22744" b="-1312"/>
          <a:stretch/>
        </p:blipFill>
        <p:spPr>
          <a:xfrm rot="5400000">
            <a:off x="5733886" y="409251"/>
            <a:ext cx="6861323" cy="6042826"/>
          </a:xfrm>
          <a:prstGeom prst="rect">
            <a:avLst/>
          </a:prstGeom>
        </p:spPr>
      </p:pic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4891A8A-A537-4390-96EB-32540D385663}"/>
              </a:ext>
            </a:extLst>
          </p:cNvPr>
          <p:cNvSpPr txBox="1"/>
          <p:nvPr/>
        </p:nvSpPr>
        <p:spPr>
          <a:xfrm>
            <a:off x="352426" y="187664"/>
            <a:ext cx="294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Terracing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EFC653F-00F5-4780-8EE0-EC4E5EDEF6E2}"/>
              </a:ext>
            </a:extLst>
          </p:cNvPr>
          <p:cNvSpPr/>
          <p:nvPr/>
        </p:nvSpPr>
        <p:spPr>
          <a:xfrm>
            <a:off x="345244" y="780909"/>
            <a:ext cx="6445250" cy="5883841"/>
          </a:xfrm>
          <a:prstGeom prst="rect">
            <a:avLst/>
          </a:prstGeom>
          <a:ln w="19050"/>
        </p:spPr>
      </p:sp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C17FA91F-671E-4ED4-84B8-13830615CCE4}"/>
              </a:ext>
            </a:extLst>
          </p:cNvPr>
          <p:cNvSpPr/>
          <p:nvPr/>
        </p:nvSpPr>
        <p:spPr>
          <a:xfrm>
            <a:off x="345244" y="929406"/>
            <a:ext cx="6442055" cy="849139"/>
          </a:xfrm>
          <a:custGeom>
            <a:avLst/>
            <a:gdLst>
              <a:gd name="connsiteX0" fmla="*/ 0 w 6445250"/>
              <a:gd name="connsiteY0" fmla="*/ 138602 h 831597"/>
              <a:gd name="connsiteX1" fmla="*/ 138602 w 6445250"/>
              <a:gd name="connsiteY1" fmla="*/ 0 h 831597"/>
              <a:gd name="connsiteX2" fmla="*/ 6306648 w 6445250"/>
              <a:gd name="connsiteY2" fmla="*/ 0 h 831597"/>
              <a:gd name="connsiteX3" fmla="*/ 6445250 w 6445250"/>
              <a:gd name="connsiteY3" fmla="*/ 138602 h 831597"/>
              <a:gd name="connsiteX4" fmla="*/ 6445250 w 6445250"/>
              <a:gd name="connsiteY4" fmla="*/ 692995 h 831597"/>
              <a:gd name="connsiteX5" fmla="*/ 6306648 w 6445250"/>
              <a:gd name="connsiteY5" fmla="*/ 831597 h 831597"/>
              <a:gd name="connsiteX6" fmla="*/ 138602 w 6445250"/>
              <a:gd name="connsiteY6" fmla="*/ 831597 h 831597"/>
              <a:gd name="connsiteX7" fmla="*/ 0 w 6445250"/>
              <a:gd name="connsiteY7" fmla="*/ 692995 h 831597"/>
              <a:gd name="connsiteX8" fmla="*/ 0 w 6445250"/>
              <a:gd name="connsiteY8" fmla="*/ 138602 h 831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5250" h="831597">
                <a:moveTo>
                  <a:pt x="0" y="138602"/>
                </a:moveTo>
                <a:cubicBezTo>
                  <a:pt x="0" y="62054"/>
                  <a:pt x="62054" y="0"/>
                  <a:pt x="138602" y="0"/>
                </a:cubicBezTo>
                <a:lnTo>
                  <a:pt x="6306648" y="0"/>
                </a:lnTo>
                <a:cubicBezTo>
                  <a:pt x="6383196" y="0"/>
                  <a:pt x="6445250" y="62054"/>
                  <a:pt x="6445250" y="138602"/>
                </a:cubicBezTo>
                <a:lnTo>
                  <a:pt x="6445250" y="692995"/>
                </a:lnTo>
                <a:cubicBezTo>
                  <a:pt x="6445250" y="769543"/>
                  <a:pt x="6383196" y="831597"/>
                  <a:pt x="6306648" y="831597"/>
                </a:cubicBezTo>
                <a:lnTo>
                  <a:pt x="138602" y="831597"/>
                </a:lnTo>
                <a:cubicBezTo>
                  <a:pt x="62054" y="831597"/>
                  <a:pt x="0" y="769543"/>
                  <a:pt x="0" y="692995"/>
                </a:cubicBezTo>
                <a:lnTo>
                  <a:pt x="0" y="138602"/>
                </a:lnTo>
                <a:close/>
              </a:path>
            </a:pathLst>
          </a:custGeom>
          <a:noFill/>
          <a:ln w="28575">
            <a:solidFill>
              <a:srgbClr val="D9D9D9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795" tIns="116795" rIns="116795" bIns="116795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>
                <a:solidFill>
                  <a:schemeClr val="tx1"/>
                </a:solidFill>
              </a:rPr>
              <a:t>Old</a:t>
            </a:r>
            <a:r>
              <a:rPr lang="en-GB" sz="2000" kern="1200" baseline="0" dirty="0">
                <a:solidFill>
                  <a:schemeClr val="tx1"/>
                </a:solidFill>
              </a:rPr>
              <a:t> agriculture technic </a:t>
            </a:r>
            <a:endParaRPr lang="en-GB" sz="2000" kern="1200" dirty="0">
              <a:solidFill>
                <a:schemeClr val="tx1"/>
              </a:solidFill>
            </a:endParaRPr>
          </a:p>
        </p:txBody>
      </p:sp>
      <p:sp>
        <p:nvSpPr>
          <p:cNvPr id="5" name="Forma livre: Forma 4">
            <a:extLst>
              <a:ext uri="{FF2B5EF4-FFF2-40B4-BE49-F238E27FC236}">
                <a16:creationId xmlns:a16="http://schemas.microsoft.com/office/drawing/2014/main" id="{6AD47132-7F65-4939-8D4E-37F8BBD06FB5}"/>
              </a:ext>
            </a:extLst>
          </p:cNvPr>
          <p:cNvSpPr/>
          <p:nvPr/>
        </p:nvSpPr>
        <p:spPr>
          <a:xfrm>
            <a:off x="345244" y="2199153"/>
            <a:ext cx="6445250" cy="1099107"/>
          </a:xfrm>
          <a:custGeom>
            <a:avLst/>
            <a:gdLst>
              <a:gd name="connsiteX0" fmla="*/ 0 w 6445250"/>
              <a:gd name="connsiteY0" fmla="*/ 0 h 1076400"/>
              <a:gd name="connsiteX1" fmla="*/ 6445250 w 6445250"/>
              <a:gd name="connsiteY1" fmla="*/ 0 h 1076400"/>
              <a:gd name="connsiteX2" fmla="*/ 6445250 w 6445250"/>
              <a:gd name="connsiteY2" fmla="*/ 1076400 h 1076400"/>
              <a:gd name="connsiteX3" fmla="*/ 0 w 6445250"/>
              <a:gd name="connsiteY3" fmla="*/ 1076400 h 1076400"/>
              <a:gd name="connsiteX4" fmla="*/ 0 w 6445250"/>
              <a:gd name="connsiteY4" fmla="*/ 0 h 10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5250" h="1076400">
                <a:moveTo>
                  <a:pt x="0" y="0"/>
                </a:moveTo>
                <a:lnTo>
                  <a:pt x="6445250" y="0"/>
                </a:lnTo>
                <a:lnTo>
                  <a:pt x="6445250" y="1076400"/>
                </a:lnTo>
                <a:lnTo>
                  <a:pt x="0" y="1076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4637" tIns="22860" rIns="128016" bIns="2286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endParaRPr lang="en-GB" sz="1800" kern="1200" dirty="0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E8B92789-57EF-4674-9750-614E5163CC70}"/>
              </a:ext>
            </a:extLst>
          </p:cNvPr>
          <p:cNvSpPr/>
          <p:nvPr/>
        </p:nvSpPr>
        <p:spPr>
          <a:xfrm>
            <a:off x="345244" y="3260010"/>
            <a:ext cx="6445250" cy="849139"/>
          </a:xfrm>
          <a:custGeom>
            <a:avLst/>
            <a:gdLst>
              <a:gd name="connsiteX0" fmla="*/ 0 w 6445250"/>
              <a:gd name="connsiteY0" fmla="*/ 138602 h 831597"/>
              <a:gd name="connsiteX1" fmla="*/ 138602 w 6445250"/>
              <a:gd name="connsiteY1" fmla="*/ 0 h 831597"/>
              <a:gd name="connsiteX2" fmla="*/ 6306648 w 6445250"/>
              <a:gd name="connsiteY2" fmla="*/ 0 h 831597"/>
              <a:gd name="connsiteX3" fmla="*/ 6445250 w 6445250"/>
              <a:gd name="connsiteY3" fmla="*/ 138602 h 831597"/>
              <a:gd name="connsiteX4" fmla="*/ 6445250 w 6445250"/>
              <a:gd name="connsiteY4" fmla="*/ 692995 h 831597"/>
              <a:gd name="connsiteX5" fmla="*/ 6306648 w 6445250"/>
              <a:gd name="connsiteY5" fmla="*/ 831597 h 831597"/>
              <a:gd name="connsiteX6" fmla="*/ 138602 w 6445250"/>
              <a:gd name="connsiteY6" fmla="*/ 831597 h 831597"/>
              <a:gd name="connsiteX7" fmla="*/ 0 w 6445250"/>
              <a:gd name="connsiteY7" fmla="*/ 692995 h 831597"/>
              <a:gd name="connsiteX8" fmla="*/ 0 w 6445250"/>
              <a:gd name="connsiteY8" fmla="*/ 138602 h 831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5250" h="831597">
                <a:moveTo>
                  <a:pt x="0" y="138602"/>
                </a:moveTo>
                <a:cubicBezTo>
                  <a:pt x="0" y="62054"/>
                  <a:pt x="62054" y="0"/>
                  <a:pt x="138602" y="0"/>
                </a:cubicBezTo>
                <a:lnTo>
                  <a:pt x="6306648" y="0"/>
                </a:lnTo>
                <a:cubicBezTo>
                  <a:pt x="6383196" y="0"/>
                  <a:pt x="6445250" y="62054"/>
                  <a:pt x="6445250" y="138602"/>
                </a:cubicBezTo>
                <a:lnTo>
                  <a:pt x="6445250" y="692995"/>
                </a:lnTo>
                <a:cubicBezTo>
                  <a:pt x="6445250" y="769543"/>
                  <a:pt x="6383196" y="831597"/>
                  <a:pt x="6306648" y="831597"/>
                </a:cubicBezTo>
                <a:lnTo>
                  <a:pt x="138602" y="831597"/>
                </a:lnTo>
                <a:cubicBezTo>
                  <a:pt x="62054" y="831597"/>
                  <a:pt x="0" y="769543"/>
                  <a:pt x="0" y="692995"/>
                </a:cubicBezTo>
                <a:lnTo>
                  <a:pt x="0" y="138602"/>
                </a:lnTo>
                <a:close/>
              </a:path>
            </a:pathLst>
          </a:custGeom>
          <a:noFill/>
          <a:ln w="28575">
            <a:solidFill>
              <a:srgbClr val="D9D9D9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795" tIns="116795" rIns="116795" bIns="116795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dirty="0">
                <a:solidFill>
                  <a:schemeClr val="tx1"/>
                </a:solidFill>
              </a:rPr>
              <a:t>Huge soil movement in new terraces </a:t>
            </a:r>
            <a:endParaRPr lang="en-GB" sz="2000" kern="1200" dirty="0">
              <a:solidFill>
                <a:schemeClr val="tx1"/>
              </a:solidFill>
            </a:endParaRPr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7769AF2D-A687-4D32-81A6-B644EBF1A749}"/>
              </a:ext>
            </a:extLst>
          </p:cNvPr>
          <p:cNvSpPr/>
          <p:nvPr/>
        </p:nvSpPr>
        <p:spPr>
          <a:xfrm>
            <a:off x="345244" y="4147399"/>
            <a:ext cx="6445250" cy="1099107"/>
          </a:xfrm>
          <a:custGeom>
            <a:avLst/>
            <a:gdLst>
              <a:gd name="connsiteX0" fmla="*/ 0 w 6445250"/>
              <a:gd name="connsiteY0" fmla="*/ 0 h 1076400"/>
              <a:gd name="connsiteX1" fmla="*/ 6445250 w 6445250"/>
              <a:gd name="connsiteY1" fmla="*/ 0 h 1076400"/>
              <a:gd name="connsiteX2" fmla="*/ 6445250 w 6445250"/>
              <a:gd name="connsiteY2" fmla="*/ 1076400 h 1076400"/>
              <a:gd name="connsiteX3" fmla="*/ 0 w 6445250"/>
              <a:gd name="connsiteY3" fmla="*/ 1076400 h 1076400"/>
              <a:gd name="connsiteX4" fmla="*/ 0 w 6445250"/>
              <a:gd name="connsiteY4" fmla="*/ 0 h 10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5250" h="1076400">
                <a:moveTo>
                  <a:pt x="0" y="0"/>
                </a:moveTo>
                <a:lnTo>
                  <a:pt x="6445250" y="0"/>
                </a:lnTo>
                <a:lnTo>
                  <a:pt x="6445250" y="1076400"/>
                </a:lnTo>
                <a:lnTo>
                  <a:pt x="0" y="1076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4637" tIns="22860" rIns="128016" bIns="2286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endParaRPr lang="en-GB" sz="1800" kern="12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66B7BBB-5493-4F02-8F24-175983E314E0}"/>
              </a:ext>
            </a:extLst>
          </p:cNvPr>
          <p:cNvSpPr txBox="1"/>
          <p:nvPr/>
        </p:nvSpPr>
        <p:spPr>
          <a:xfrm>
            <a:off x="1067929" y="1908093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More arable area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FF7A740E-21E3-49AF-8F43-2541CC1B7A05}"/>
              </a:ext>
            </a:extLst>
          </p:cNvPr>
          <p:cNvSpPr txBox="1"/>
          <p:nvPr/>
        </p:nvSpPr>
        <p:spPr>
          <a:xfrm>
            <a:off x="1067929" y="2306342"/>
            <a:ext cx="421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Water infiltration increased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0C919B0-15DB-4ED9-AF7C-94CAB915FD99}"/>
              </a:ext>
            </a:extLst>
          </p:cNvPr>
          <p:cNvSpPr txBox="1"/>
          <p:nvPr/>
        </p:nvSpPr>
        <p:spPr>
          <a:xfrm>
            <a:off x="1067927" y="4265866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Soil inversion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8252E4C9-F6B5-4E2B-8830-61F35A6FBAAC}"/>
              </a:ext>
            </a:extLst>
          </p:cNvPr>
          <p:cNvSpPr txBox="1"/>
          <p:nvPr/>
        </p:nvSpPr>
        <p:spPr>
          <a:xfrm>
            <a:off x="1067926" y="4710058"/>
            <a:ext cx="421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Litter and vegetation removal 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79901F4-BC28-4BF0-A577-869EAAE4230E}"/>
              </a:ext>
            </a:extLst>
          </p:cNvPr>
          <p:cNvSpPr txBox="1"/>
          <p:nvPr/>
        </p:nvSpPr>
        <p:spPr>
          <a:xfrm>
            <a:off x="1067926" y="2704590"/>
            <a:ext cx="421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Reduced runoff and erosion</a:t>
            </a:r>
          </a:p>
        </p:txBody>
      </p:sp>
      <p:pic>
        <p:nvPicPr>
          <p:cNvPr id="15" name="Gráfico 14" descr="Colheitas com preenchimento sólido">
            <a:extLst>
              <a:ext uri="{FF2B5EF4-FFF2-40B4-BE49-F238E27FC236}">
                <a16:creationId xmlns:a16="http://schemas.microsoft.com/office/drawing/2014/main" id="{2BADFB5F-FFDF-44CF-9809-95BBC19F0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7802" y="1789222"/>
            <a:ext cx="504088" cy="504088"/>
          </a:xfrm>
          <a:prstGeom prst="rect">
            <a:avLst/>
          </a:prstGeom>
        </p:spPr>
      </p:pic>
      <p:pic>
        <p:nvPicPr>
          <p:cNvPr id="41" name="Gráfico 40" descr="Ondulação com preenchimento sólido">
            <a:extLst>
              <a:ext uri="{FF2B5EF4-FFF2-40B4-BE49-F238E27FC236}">
                <a16:creationId xmlns:a16="http://schemas.microsoft.com/office/drawing/2014/main" id="{5E51B5A2-2A9B-4EE2-9969-C38058E80F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079" y="2315112"/>
            <a:ext cx="463899" cy="463899"/>
          </a:xfrm>
          <a:prstGeom prst="rect">
            <a:avLst/>
          </a:prstGeom>
        </p:spPr>
      </p:pic>
      <p:grpSp>
        <p:nvGrpSpPr>
          <p:cNvPr id="44" name="Agrupar 43">
            <a:extLst>
              <a:ext uri="{FF2B5EF4-FFF2-40B4-BE49-F238E27FC236}">
                <a16:creationId xmlns:a16="http://schemas.microsoft.com/office/drawing/2014/main" id="{E62D57AD-893E-4734-92A8-C0446AB87913}"/>
              </a:ext>
            </a:extLst>
          </p:cNvPr>
          <p:cNvGrpSpPr/>
          <p:nvPr/>
        </p:nvGrpSpPr>
        <p:grpSpPr>
          <a:xfrm flipH="1">
            <a:off x="553997" y="2651156"/>
            <a:ext cx="573128" cy="441737"/>
            <a:chOff x="2164243" y="2279599"/>
            <a:chExt cx="3284672" cy="3284672"/>
          </a:xfrm>
        </p:grpSpPr>
        <p:pic>
          <p:nvPicPr>
            <p:cNvPr id="45" name="Gráfico 44" descr="Ambição com preenchimento sólido">
              <a:extLst>
                <a:ext uri="{FF2B5EF4-FFF2-40B4-BE49-F238E27FC236}">
                  <a16:creationId xmlns:a16="http://schemas.microsoft.com/office/drawing/2014/main" id="{6F1A69B9-5118-4F6C-85D8-15941DB24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164243" y="2279599"/>
              <a:ext cx="3284672" cy="3284672"/>
            </a:xfrm>
            <a:prstGeom prst="rect">
              <a:avLst/>
            </a:prstGeom>
          </p:spPr>
        </p:pic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id="{CA3DA6D4-7258-4357-8E74-81D1CB4EC766}"/>
                </a:ext>
              </a:extLst>
            </p:cNvPr>
            <p:cNvSpPr/>
            <p:nvPr/>
          </p:nvSpPr>
          <p:spPr>
            <a:xfrm rot="19524960">
              <a:off x="3067894" y="3504287"/>
              <a:ext cx="939742" cy="765493"/>
            </a:xfrm>
            <a:prstGeom prst="rect">
              <a:avLst/>
            </a:prstGeom>
            <a:solidFill>
              <a:srgbClr val="262626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tângulo 46">
              <a:extLst>
                <a:ext uri="{FF2B5EF4-FFF2-40B4-BE49-F238E27FC236}">
                  <a16:creationId xmlns:a16="http://schemas.microsoft.com/office/drawing/2014/main" id="{9015A383-9EE2-49FE-9B0D-B69F999B0C88}"/>
                </a:ext>
              </a:extLst>
            </p:cNvPr>
            <p:cNvSpPr/>
            <p:nvPr/>
          </p:nvSpPr>
          <p:spPr>
            <a:xfrm>
              <a:off x="3656260" y="2818613"/>
              <a:ext cx="939743" cy="529407"/>
            </a:xfrm>
            <a:prstGeom prst="rect">
              <a:avLst/>
            </a:prstGeom>
            <a:solidFill>
              <a:srgbClr val="262626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AED8AE43-8522-4CE6-8F01-F43AB675C5E9}"/>
                </a:ext>
              </a:extLst>
            </p:cNvPr>
            <p:cNvSpPr/>
            <p:nvPr/>
          </p:nvSpPr>
          <p:spPr>
            <a:xfrm rot="16980459">
              <a:off x="3559336" y="3202412"/>
              <a:ext cx="638806" cy="663025"/>
            </a:xfrm>
            <a:prstGeom prst="rect">
              <a:avLst/>
            </a:prstGeom>
            <a:solidFill>
              <a:srgbClr val="262626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B44AF893-352C-4388-8CBC-FD7F1A314DD4}"/>
                </a:ext>
              </a:extLst>
            </p:cNvPr>
            <p:cNvSpPr/>
            <p:nvPr/>
          </p:nvSpPr>
          <p:spPr>
            <a:xfrm rot="19735774">
              <a:off x="3917329" y="3161219"/>
              <a:ext cx="449063" cy="529407"/>
            </a:xfrm>
            <a:prstGeom prst="rect">
              <a:avLst/>
            </a:prstGeom>
            <a:solidFill>
              <a:srgbClr val="262626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1" name="Gráfico 50" descr="Buldózer com preenchimento sólido">
            <a:extLst>
              <a:ext uri="{FF2B5EF4-FFF2-40B4-BE49-F238E27FC236}">
                <a16:creationId xmlns:a16="http://schemas.microsoft.com/office/drawing/2014/main" id="{EC5CC97B-366D-47E5-A392-D7932D5110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1988" y="4333067"/>
            <a:ext cx="575137" cy="575137"/>
          </a:xfrm>
          <a:prstGeom prst="rect">
            <a:avLst/>
          </a:prstGeom>
        </p:spPr>
      </p:pic>
      <p:sp>
        <p:nvSpPr>
          <p:cNvPr id="29" name="Marcador de Posição do Número do Diapositivo 2">
            <a:extLst>
              <a:ext uri="{FF2B5EF4-FFF2-40B4-BE49-F238E27FC236}">
                <a16:creationId xmlns:a16="http://schemas.microsoft.com/office/drawing/2014/main" id="{EF2E7A18-87DE-4B33-8E5A-651BD4C57214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3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124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AD52B79-517E-40B9-B64D-FE38DDA088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97" t="17919" r="20026" b="4823"/>
          <a:stretch/>
        </p:blipFill>
        <p:spPr>
          <a:xfrm rot="5400000">
            <a:off x="5795038" y="366770"/>
            <a:ext cx="6861323" cy="6121140"/>
          </a:xfrm>
          <a:prstGeom prst="rect">
            <a:avLst/>
          </a:prstGeom>
        </p:spPr>
      </p:pic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F9ADAE1-14E6-44F8-AFC9-FB490859D5B1}"/>
              </a:ext>
            </a:extLst>
          </p:cNvPr>
          <p:cNvSpPr txBox="1"/>
          <p:nvPr/>
        </p:nvSpPr>
        <p:spPr>
          <a:xfrm>
            <a:off x="352426" y="187664"/>
            <a:ext cx="294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Soil arthropods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CA4CE1E-7B5D-4B71-A2BD-C4F991079959}"/>
              </a:ext>
            </a:extLst>
          </p:cNvPr>
          <p:cNvSpPr/>
          <p:nvPr/>
        </p:nvSpPr>
        <p:spPr>
          <a:xfrm>
            <a:off x="352426" y="900404"/>
            <a:ext cx="6445250" cy="4566708"/>
          </a:xfrm>
          <a:prstGeom prst="rect">
            <a:avLst/>
          </a:prstGeom>
          <a:ln w="19050"/>
        </p:spPr>
      </p:sp>
      <p:sp>
        <p:nvSpPr>
          <p:cNvPr id="15" name="Forma livre: Forma 14">
            <a:extLst>
              <a:ext uri="{FF2B5EF4-FFF2-40B4-BE49-F238E27FC236}">
                <a16:creationId xmlns:a16="http://schemas.microsoft.com/office/drawing/2014/main" id="{FE6BF13C-4289-4B13-AE5D-8A2697D46BEF}"/>
              </a:ext>
            </a:extLst>
          </p:cNvPr>
          <p:cNvSpPr/>
          <p:nvPr/>
        </p:nvSpPr>
        <p:spPr>
          <a:xfrm>
            <a:off x="352426" y="925953"/>
            <a:ext cx="6445250" cy="831100"/>
          </a:xfrm>
          <a:custGeom>
            <a:avLst/>
            <a:gdLst>
              <a:gd name="connsiteX0" fmla="*/ 0 w 6445250"/>
              <a:gd name="connsiteY0" fmla="*/ 138519 h 831100"/>
              <a:gd name="connsiteX1" fmla="*/ 138519 w 6445250"/>
              <a:gd name="connsiteY1" fmla="*/ 0 h 831100"/>
              <a:gd name="connsiteX2" fmla="*/ 6306731 w 6445250"/>
              <a:gd name="connsiteY2" fmla="*/ 0 h 831100"/>
              <a:gd name="connsiteX3" fmla="*/ 6445250 w 6445250"/>
              <a:gd name="connsiteY3" fmla="*/ 138519 h 831100"/>
              <a:gd name="connsiteX4" fmla="*/ 6445250 w 6445250"/>
              <a:gd name="connsiteY4" fmla="*/ 692581 h 831100"/>
              <a:gd name="connsiteX5" fmla="*/ 6306731 w 6445250"/>
              <a:gd name="connsiteY5" fmla="*/ 831100 h 831100"/>
              <a:gd name="connsiteX6" fmla="*/ 138519 w 6445250"/>
              <a:gd name="connsiteY6" fmla="*/ 831100 h 831100"/>
              <a:gd name="connsiteX7" fmla="*/ 0 w 6445250"/>
              <a:gd name="connsiteY7" fmla="*/ 692581 h 831100"/>
              <a:gd name="connsiteX8" fmla="*/ 0 w 6445250"/>
              <a:gd name="connsiteY8" fmla="*/ 138519 h 83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5250" h="831100">
                <a:moveTo>
                  <a:pt x="0" y="138519"/>
                </a:moveTo>
                <a:cubicBezTo>
                  <a:pt x="0" y="62017"/>
                  <a:pt x="62017" y="0"/>
                  <a:pt x="138519" y="0"/>
                </a:cubicBezTo>
                <a:lnTo>
                  <a:pt x="6306731" y="0"/>
                </a:lnTo>
                <a:cubicBezTo>
                  <a:pt x="6383233" y="0"/>
                  <a:pt x="6445250" y="62017"/>
                  <a:pt x="6445250" y="138519"/>
                </a:cubicBezTo>
                <a:lnTo>
                  <a:pt x="6445250" y="692581"/>
                </a:lnTo>
                <a:cubicBezTo>
                  <a:pt x="6445250" y="769083"/>
                  <a:pt x="6383233" y="831100"/>
                  <a:pt x="6306731" y="831100"/>
                </a:cubicBezTo>
                <a:lnTo>
                  <a:pt x="138519" y="831100"/>
                </a:lnTo>
                <a:cubicBezTo>
                  <a:pt x="62017" y="831100"/>
                  <a:pt x="0" y="769083"/>
                  <a:pt x="0" y="692581"/>
                </a:cubicBezTo>
                <a:lnTo>
                  <a:pt x="0" y="138519"/>
                </a:lnTo>
                <a:close/>
              </a:path>
            </a:pathLst>
          </a:custGeom>
          <a:noFill/>
          <a:ln w="28575">
            <a:solidFill>
              <a:srgbClr val="D9D9D9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771" tIns="116771" rIns="116771" bIns="116771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>
                <a:solidFill>
                  <a:schemeClr val="tx1"/>
                </a:solidFill>
              </a:rPr>
              <a:t>Ecological Services</a:t>
            </a:r>
          </a:p>
        </p:txBody>
      </p:sp>
      <p:sp>
        <p:nvSpPr>
          <p:cNvPr id="16" name="Forma livre: Forma 15">
            <a:extLst>
              <a:ext uri="{FF2B5EF4-FFF2-40B4-BE49-F238E27FC236}">
                <a16:creationId xmlns:a16="http://schemas.microsoft.com/office/drawing/2014/main" id="{3B602F92-C73F-40CD-961B-6F6F32CD1153}"/>
              </a:ext>
            </a:extLst>
          </p:cNvPr>
          <p:cNvSpPr/>
          <p:nvPr/>
        </p:nvSpPr>
        <p:spPr>
          <a:xfrm>
            <a:off x="352426" y="1757054"/>
            <a:ext cx="6445250" cy="1010160"/>
          </a:xfrm>
          <a:custGeom>
            <a:avLst/>
            <a:gdLst>
              <a:gd name="connsiteX0" fmla="*/ 0 w 6445250"/>
              <a:gd name="connsiteY0" fmla="*/ 0 h 1010160"/>
              <a:gd name="connsiteX1" fmla="*/ 6445250 w 6445250"/>
              <a:gd name="connsiteY1" fmla="*/ 0 h 1010160"/>
              <a:gd name="connsiteX2" fmla="*/ 6445250 w 6445250"/>
              <a:gd name="connsiteY2" fmla="*/ 1010160 h 1010160"/>
              <a:gd name="connsiteX3" fmla="*/ 0 w 6445250"/>
              <a:gd name="connsiteY3" fmla="*/ 1010160 h 1010160"/>
              <a:gd name="connsiteX4" fmla="*/ 0 w 6445250"/>
              <a:gd name="connsiteY4" fmla="*/ 0 h 101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5250" h="1010160">
                <a:moveTo>
                  <a:pt x="0" y="0"/>
                </a:moveTo>
                <a:lnTo>
                  <a:pt x="6445250" y="0"/>
                </a:lnTo>
                <a:lnTo>
                  <a:pt x="6445250" y="1010160"/>
                </a:lnTo>
                <a:lnTo>
                  <a:pt x="0" y="1010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4637" tIns="22860" rIns="128016" bIns="2286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endParaRPr lang="en-GB" sz="1800" kern="1200" dirty="0"/>
          </a:p>
        </p:txBody>
      </p:sp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CDB0273D-D19E-457D-8ABA-145FB755FB6E}"/>
              </a:ext>
            </a:extLst>
          </p:cNvPr>
          <p:cNvSpPr/>
          <p:nvPr/>
        </p:nvSpPr>
        <p:spPr>
          <a:xfrm>
            <a:off x="352426" y="2767214"/>
            <a:ext cx="6445250" cy="832094"/>
          </a:xfrm>
          <a:custGeom>
            <a:avLst/>
            <a:gdLst>
              <a:gd name="connsiteX0" fmla="*/ 0 w 6445250"/>
              <a:gd name="connsiteY0" fmla="*/ 138685 h 832094"/>
              <a:gd name="connsiteX1" fmla="*/ 138685 w 6445250"/>
              <a:gd name="connsiteY1" fmla="*/ 0 h 832094"/>
              <a:gd name="connsiteX2" fmla="*/ 6306565 w 6445250"/>
              <a:gd name="connsiteY2" fmla="*/ 0 h 832094"/>
              <a:gd name="connsiteX3" fmla="*/ 6445250 w 6445250"/>
              <a:gd name="connsiteY3" fmla="*/ 138685 h 832094"/>
              <a:gd name="connsiteX4" fmla="*/ 6445250 w 6445250"/>
              <a:gd name="connsiteY4" fmla="*/ 693409 h 832094"/>
              <a:gd name="connsiteX5" fmla="*/ 6306565 w 6445250"/>
              <a:gd name="connsiteY5" fmla="*/ 832094 h 832094"/>
              <a:gd name="connsiteX6" fmla="*/ 138685 w 6445250"/>
              <a:gd name="connsiteY6" fmla="*/ 832094 h 832094"/>
              <a:gd name="connsiteX7" fmla="*/ 0 w 6445250"/>
              <a:gd name="connsiteY7" fmla="*/ 693409 h 832094"/>
              <a:gd name="connsiteX8" fmla="*/ 0 w 6445250"/>
              <a:gd name="connsiteY8" fmla="*/ 138685 h 832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5250" h="832094">
                <a:moveTo>
                  <a:pt x="0" y="138685"/>
                </a:moveTo>
                <a:cubicBezTo>
                  <a:pt x="0" y="62091"/>
                  <a:pt x="62091" y="0"/>
                  <a:pt x="138685" y="0"/>
                </a:cubicBezTo>
                <a:lnTo>
                  <a:pt x="6306565" y="0"/>
                </a:lnTo>
                <a:cubicBezTo>
                  <a:pt x="6383159" y="0"/>
                  <a:pt x="6445250" y="62091"/>
                  <a:pt x="6445250" y="138685"/>
                </a:cubicBezTo>
                <a:lnTo>
                  <a:pt x="6445250" y="693409"/>
                </a:lnTo>
                <a:cubicBezTo>
                  <a:pt x="6445250" y="770003"/>
                  <a:pt x="6383159" y="832094"/>
                  <a:pt x="6306565" y="832094"/>
                </a:cubicBezTo>
                <a:lnTo>
                  <a:pt x="138685" y="832094"/>
                </a:lnTo>
                <a:cubicBezTo>
                  <a:pt x="62091" y="832094"/>
                  <a:pt x="0" y="770003"/>
                  <a:pt x="0" y="693409"/>
                </a:cubicBezTo>
                <a:lnTo>
                  <a:pt x="0" y="138685"/>
                </a:lnTo>
                <a:close/>
              </a:path>
            </a:pathLst>
          </a:custGeom>
          <a:noFill/>
          <a:ln w="28575">
            <a:solidFill>
              <a:srgbClr val="D9D9D9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819" tIns="116819" rIns="116819" bIns="116819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dirty="0">
                <a:solidFill>
                  <a:schemeClr val="tx1"/>
                </a:solidFill>
              </a:rPr>
              <a:t>Bioindicators</a:t>
            </a:r>
            <a:endParaRPr lang="en-GB" sz="2000" kern="1200" dirty="0">
              <a:solidFill>
                <a:schemeClr val="tx1"/>
              </a:solidFill>
            </a:endParaRPr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25960959-3A4C-46DF-B584-31C68E514ECB}"/>
              </a:ext>
            </a:extLst>
          </p:cNvPr>
          <p:cNvSpPr/>
          <p:nvPr/>
        </p:nvSpPr>
        <p:spPr>
          <a:xfrm>
            <a:off x="352426" y="3599308"/>
            <a:ext cx="6445250" cy="1010160"/>
          </a:xfrm>
          <a:custGeom>
            <a:avLst/>
            <a:gdLst>
              <a:gd name="connsiteX0" fmla="*/ 0 w 6445250"/>
              <a:gd name="connsiteY0" fmla="*/ 0 h 1010160"/>
              <a:gd name="connsiteX1" fmla="*/ 6445250 w 6445250"/>
              <a:gd name="connsiteY1" fmla="*/ 0 h 1010160"/>
              <a:gd name="connsiteX2" fmla="*/ 6445250 w 6445250"/>
              <a:gd name="connsiteY2" fmla="*/ 1010160 h 1010160"/>
              <a:gd name="connsiteX3" fmla="*/ 0 w 6445250"/>
              <a:gd name="connsiteY3" fmla="*/ 1010160 h 1010160"/>
              <a:gd name="connsiteX4" fmla="*/ 0 w 6445250"/>
              <a:gd name="connsiteY4" fmla="*/ 0 h 101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5250" h="1010160">
                <a:moveTo>
                  <a:pt x="0" y="0"/>
                </a:moveTo>
                <a:lnTo>
                  <a:pt x="6445250" y="0"/>
                </a:lnTo>
                <a:lnTo>
                  <a:pt x="6445250" y="1010160"/>
                </a:lnTo>
                <a:lnTo>
                  <a:pt x="0" y="1010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4637" tIns="22860" rIns="128016" bIns="2286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endParaRPr lang="en-GB" sz="1800" kern="12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6B2632-B6CC-4D20-A56A-7E013690233C}"/>
              </a:ext>
            </a:extLst>
          </p:cNvPr>
          <p:cNvSpPr txBox="1"/>
          <p:nvPr/>
        </p:nvSpPr>
        <p:spPr>
          <a:xfrm>
            <a:off x="1071563" y="1900447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Soil fertility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0E20D0F-2DE9-4CF1-8456-A040ABCEB63C}"/>
              </a:ext>
            </a:extLst>
          </p:cNvPr>
          <p:cNvSpPr txBox="1"/>
          <p:nvPr/>
        </p:nvSpPr>
        <p:spPr>
          <a:xfrm>
            <a:off x="1071563" y="2274883"/>
            <a:ext cx="421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Water filtration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6F6F1F7-BF21-488A-8614-F26F2AA714D0}"/>
              </a:ext>
            </a:extLst>
          </p:cNvPr>
          <p:cNvSpPr txBox="1"/>
          <p:nvPr/>
        </p:nvSpPr>
        <p:spPr>
          <a:xfrm>
            <a:off x="1071563" y="3758791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Diversity and abundance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BADD893-D965-474C-9113-893D12EB13C0}"/>
              </a:ext>
            </a:extLst>
          </p:cNvPr>
          <p:cNvSpPr txBox="1"/>
          <p:nvPr/>
        </p:nvSpPr>
        <p:spPr>
          <a:xfrm>
            <a:off x="1071563" y="4133227"/>
            <a:ext cx="421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Fast response to disturbance</a:t>
            </a:r>
          </a:p>
        </p:txBody>
      </p:sp>
      <p:pic>
        <p:nvPicPr>
          <p:cNvPr id="33" name="Gráfico 32" descr="Inseto debaixo de uma lupa com preenchimento sólido">
            <a:extLst>
              <a:ext uri="{FF2B5EF4-FFF2-40B4-BE49-F238E27FC236}">
                <a16:creationId xmlns:a16="http://schemas.microsoft.com/office/drawing/2014/main" id="{A3BF782D-4E01-4688-A7D6-98629D61D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5530" y="3785567"/>
            <a:ext cx="685112" cy="685112"/>
          </a:xfrm>
          <a:prstGeom prst="rect">
            <a:avLst/>
          </a:prstGeom>
        </p:spPr>
      </p:pic>
      <p:pic>
        <p:nvPicPr>
          <p:cNvPr id="37" name="Gráfico 36" descr="Sustentabilidade com preenchimento sólido">
            <a:extLst>
              <a:ext uri="{FF2B5EF4-FFF2-40B4-BE49-F238E27FC236}">
                <a16:creationId xmlns:a16="http://schemas.microsoft.com/office/drawing/2014/main" id="{2865DCFC-B755-493A-82D1-2D97EF02C2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4681" y="1962502"/>
            <a:ext cx="618453" cy="618453"/>
          </a:xfrm>
          <a:prstGeom prst="rect">
            <a:avLst/>
          </a:prstGeom>
        </p:spPr>
      </p:pic>
      <p:sp>
        <p:nvSpPr>
          <p:cNvPr id="21" name="Marcador de Posição do Número do Diapositivo 2">
            <a:extLst>
              <a:ext uri="{FF2B5EF4-FFF2-40B4-BE49-F238E27FC236}">
                <a16:creationId xmlns:a16="http://schemas.microsoft.com/office/drawing/2014/main" id="{CD62A95D-1B76-4D24-A2A4-34024745AAB5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4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2184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2" descr="Image result for eucaliptocelpa">
            <a:extLst>
              <a:ext uri="{FF2B5EF4-FFF2-40B4-BE49-F238E27FC236}">
                <a16:creationId xmlns:a16="http://schemas.microsoft.com/office/drawing/2014/main" id="{722B2C92-FB48-4B9C-AA36-6318FE98DC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7" t="-48" r="5796" b="57527"/>
          <a:stretch/>
        </p:blipFill>
        <p:spPr bwMode="auto">
          <a:xfrm flipH="1">
            <a:off x="5782365" y="-3325"/>
            <a:ext cx="6409633" cy="291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0EC33E41-6465-4DF8-8F33-3CAA0C2970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7" t="388" r="47294" b="-1312"/>
          <a:stretch/>
        </p:blipFill>
        <p:spPr>
          <a:xfrm rot="5400000">
            <a:off x="8293339" y="762587"/>
            <a:ext cx="1742418" cy="6042826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08F51D1-9F78-4AAE-AD54-4965C8D318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907" t="17919" r="20025" b="4823"/>
          <a:stretch/>
        </p:blipFill>
        <p:spPr>
          <a:xfrm rot="5400000">
            <a:off x="8043918" y="2696034"/>
            <a:ext cx="2202796" cy="6121140"/>
          </a:xfrm>
          <a:prstGeom prst="rect">
            <a:avLst/>
          </a:prstGeom>
        </p:spPr>
      </p:pic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Marcador de Posição do Número do Diapositivo 2">
            <a:extLst>
              <a:ext uri="{FF2B5EF4-FFF2-40B4-BE49-F238E27FC236}">
                <a16:creationId xmlns:a16="http://schemas.microsoft.com/office/drawing/2014/main" id="{29F1E84A-98E3-4355-BF99-52C7386B3816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5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93AC2B98-5F04-4D68-9DA9-02F5501E1C17}"/>
              </a:ext>
            </a:extLst>
          </p:cNvPr>
          <p:cNvGrpSpPr/>
          <p:nvPr/>
        </p:nvGrpSpPr>
        <p:grpSpPr>
          <a:xfrm>
            <a:off x="1434441" y="747392"/>
            <a:ext cx="6541132" cy="5359891"/>
            <a:chOff x="1441097" y="1434431"/>
            <a:chExt cx="6541132" cy="5359891"/>
          </a:xfrm>
        </p:grpSpPr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D263B482-E385-4ABA-AE87-106CE17BE8E6}"/>
                </a:ext>
              </a:extLst>
            </p:cNvPr>
            <p:cNvSpPr txBox="1"/>
            <p:nvPr/>
          </p:nvSpPr>
          <p:spPr>
            <a:xfrm>
              <a:off x="2688201" y="4620259"/>
              <a:ext cx="22113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Soil Arthropods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9D4E9021-C204-418E-9BCA-4B27577E6C27}"/>
                </a:ext>
              </a:extLst>
            </p:cNvPr>
            <p:cNvSpPr txBox="1"/>
            <p:nvPr/>
          </p:nvSpPr>
          <p:spPr>
            <a:xfrm>
              <a:off x="2688201" y="5203061"/>
              <a:ext cx="43484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Abundance</a:t>
              </a:r>
            </a:p>
            <a:p>
              <a:r>
                <a:rPr lang="en-GB" dirty="0"/>
                <a:t>Diversity</a:t>
              </a:r>
            </a:p>
            <a:p>
              <a:r>
                <a:rPr lang="en-GB" dirty="0"/>
                <a:t>Community changes</a:t>
              </a: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2360499D-2AF8-402B-B657-B2024BA13178}"/>
                </a:ext>
              </a:extLst>
            </p:cNvPr>
            <p:cNvSpPr txBox="1"/>
            <p:nvPr/>
          </p:nvSpPr>
          <p:spPr>
            <a:xfrm>
              <a:off x="4944389" y="4147444"/>
              <a:ext cx="303784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600" dirty="0">
                  <a:ln w="19050">
                    <a:solidFill>
                      <a:schemeClr val="bg1"/>
                    </a:solidFill>
                  </a:ln>
                </a:rPr>
                <a:t>?</a:t>
              </a:r>
            </a:p>
          </p:txBody>
        </p: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1F5332B9-63BB-4585-8CC2-0F3548B64F00}"/>
                </a:ext>
              </a:extLst>
            </p:cNvPr>
            <p:cNvGrpSpPr/>
            <p:nvPr/>
          </p:nvGrpSpPr>
          <p:grpSpPr>
            <a:xfrm>
              <a:off x="1441097" y="1434431"/>
              <a:ext cx="4827728" cy="3026862"/>
              <a:chOff x="1441097" y="591151"/>
              <a:chExt cx="4827728" cy="3026862"/>
            </a:xfrm>
          </p:grpSpPr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4C2033A-AA34-40CC-B6B5-641B38716BA7}"/>
                  </a:ext>
                </a:extLst>
              </p:cNvPr>
              <p:cNvSpPr txBox="1"/>
              <p:nvPr/>
            </p:nvSpPr>
            <p:spPr>
              <a:xfrm>
                <a:off x="2367554" y="1042105"/>
                <a:ext cx="2852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Eucalypt plantations</a:t>
                </a:r>
              </a:p>
            </p:txBody>
          </p:sp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ACE848B6-E2D7-4683-9D8F-5806E0A898BA}"/>
                  </a:ext>
                </a:extLst>
              </p:cNvPr>
              <p:cNvSpPr txBox="1"/>
              <p:nvPr/>
            </p:nvSpPr>
            <p:spPr>
              <a:xfrm>
                <a:off x="2711631" y="1814970"/>
                <a:ext cx="22113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Terracing</a:t>
                </a:r>
              </a:p>
            </p:txBody>
          </p:sp>
          <p:sp>
            <p:nvSpPr>
              <p:cNvPr id="14" name="Seta: Curvada Para a Esquerda 13">
                <a:extLst>
                  <a:ext uri="{FF2B5EF4-FFF2-40B4-BE49-F238E27FC236}">
                    <a16:creationId xmlns:a16="http://schemas.microsoft.com/office/drawing/2014/main" id="{0018E602-93E2-4EA2-AD27-267E6F408374}"/>
                  </a:ext>
                </a:extLst>
              </p:cNvPr>
              <p:cNvSpPr/>
              <p:nvPr/>
            </p:nvSpPr>
            <p:spPr>
              <a:xfrm>
                <a:off x="5410788" y="611351"/>
                <a:ext cx="858037" cy="1968242"/>
              </a:xfrm>
              <a:prstGeom prst="curvedLeftArrow">
                <a:avLst>
                  <a:gd name="adj1" fmla="val 22919"/>
                  <a:gd name="adj2" fmla="val 50000"/>
                  <a:gd name="adj3" fmla="val 25000"/>
                </a:avLst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Seta: Curvada Para a Esquerda 14">
                <a:extLst>
                  <a:ext uri="{FF2B5EF4-FFF2-40B4-BE49-F238E27FC236}">
                    <a16:creationId xmlns:a16="http://schemas.microsoft.com/office/drawing/2014/main" id="{41B9971E-CF80-44F5-AB32-092DCA915589}"/>
                  </a:ext>
                </a:extLst>
              </p:cNvPr>
              <p:cNvSpPr/>
              <p:nvPr/>
            </p:nvSpPr>
            <p:spPr>
              <a:xfrm rot="10800000">
                <a:off x="1441097" y="591151"/>
                <a:ext cx="858037" cy="1968242"/>
              </a:xfrm>
              <a:prstGeom prst="curvedLeftArrow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Seta: Para Baixo 18">
                <a:extLst>
                  <a:ext uri="{FF2B5EF4-FFF2-40B4-BE49-F238E27FC236}">
                    <a16:creationId xmlns:a16="http://schemas.microsoft.com/office/drawing/2014/main" id="{9789A49C-0DEE-4715-91E2-7A5A97498B46}"/>
                  </a:ext>
                </a:extLst>
              </p:cNvPr>
              <p:cNvSpPr/>
              <p:nvPr/>
            </p:nvSpPr>
            <p:spPr>
              <a:xfrm>
                <a:off x="3335736" y="2562861"/>
                <a:ext cx="916304" cy="1055152"/>
              </a:xfrm>
              <a:prstGeom prst="downArrow">
                <a:avLst/>
              </a:prstGeom>
              <a:solidFill>
                <a:srgbClr val="D9D9D9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A0C897D-8869-4FA9-9931-4499CD1618C4}"/>
              </a:ext>
            </a:extLst>
          </p:cNvPr>
          <p:cNvSpPr txBox="1"/>
          <p:nvPr/>
        </p:nvSpPr>
        <p:spPr>
          <a:xfrm>
            <a:off x="352426" y="187664"/>
            <a:ext cx="294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Main Goal</a:t>
            </a:r>
          </a:p>
        </p:txBody>
      </p:sp>
    </p:spTree>
    <p:extLst>
      <p:ext uri="{BB962C8B-B14F-4D97-AF65-F5344CB8AC3E}">
        <p14:creationId xmlns:p14="http://schemas.microsoft.com/office/powerpoint/2010/main" val="2547285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AE441E45-DA54-4309-BFBF-2D99506FB4C3}"/>
              </a:ext>
            </a:extLst>
          </p:cNvPr>
          <p:cNvSpPr/>
          <p:nvPr/>
        </p:nvSpPr>
        <p:spPr>
          <a:xfrm>
            <a:off x="6100492" y="-3325"/>
            <a:ext cx="6203465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9F1D7D6-EF5E-4929-95EA-3D8BC4063A41}"/>
              </a:ext>
            </a:extLst>
          </p:cNvPr>
          <p:cNvSpPr txBox="1"/>
          <p:nvPr/>
        </p:nvSpPr>
        <p:spPr>
          <a:xfrm>
            <a:off x="352426" y="187664"/>
            <a:ext cx="294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Methodology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B8BECAF2-B517-4853-A196-D0809F7C898C}"/>
              </a:ext>
            </a:extLst>
          </p:cNvPr>
          <p:cNvGrpSpPr/>
          <p:nvPr/>
        </p:nvGrpSpPr>
        <p:grpSpPr>
          <a:xfrm>
            <a:off x="371474" y="768045"/>
            <a:ext cx="9479048" cy="5517455"/>
            <a:chOff x="807465" y="857490"/>
            <a:chExt cx="9519287" cy="5517455"/>
          </a:xfrm>
          <a:noFill/>
        </p:grpSpPr>
        <p:sp>
          <p:nvSpPr>
            <p:cNvPr id="13" name="Seta: Em Ângulo Reto Para Cima 12">
              <a:extLst>
                <a:ext uri="{FF2B5EF4-FFF2-40B4-BE49-F238E27FC236}">
                  <a16:creationId xmlns:a16="http://schemas.microsoft.com/office/drawing/2014/main" id="{AFF5720D-A6FF-4D1C-8F5D-E4CBF0A14098}"/>
                </a:ext>
              </a:extLst>
            </p:cNvPr>
            <p:cNvSpPr/>
            <p:nvPr/>
          </p:nvSpPr>
          <p:spPr>
            <a:xfrm rot="5400000">
              <a:off x="1115617" y="1585627"/>
              <a:ext cx="1152808" cy="1312432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D9D9D9"/>
            </a:solidFill>
            <a:ln>
              <a:solidFill>
                <a:schemeClr val="bg1"/>
              </a:solidFill>
            </a:ln>
            <a:scene3d>
              <a:camera prst="obliqueBottomLeft"/>
              <a:lightRig rig="threePt" dir="t"/>
            </a:scene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E4C53759-D363-4555-98AD-B9D276828AD5}"/>
                </a:ext>
              </a:extLst>
            </p:cNvPr>
            <p:cNvSpPr/>
            <p:nvPr/>
          </p:nvSpPr>
          <p:spPr>
            <a:xfrm>
              <a:off x="807465" y="857490"/>
              <a:ext cx="2113029" cy="702358"/>
            </a:xfrm>
            <a:custGeom>
              <a:avLst/>
              <a:gdLst>
                <a:gd name="connsiteX0" fmla="*/ 0 w 1940651"/>
                <a:gd name="connsiteY0" fmla="*/ 226444 h 1358393"/>
                <a:gd name="connsiteX1" fmla="*/ 226444 w 1940651"/>
                <a:gd name="connsiteY1" fmla="*/ 0 h 1358393"/>
                <a:gd name="connsiteX2" fmla="*/ 1714207 w 1940651"/>
                <a:gd name="connsiteY2" fmla="*/ 0 h 1358393"/>
                <a:gd name="connsiteX3" fmla="*/ 1940651 w 1940651"/>
                <a:gd name="connsiteY3" fmla="*/ 226444 h 1358393"/>
                <a:gd name="connsiteX4" fmla="*/ 1940651 w 1940651"/>
                <a:gd name="connsiteY4" fmla="*/ 1131949 h 1358393"/>
                <a:gd name="connsiteX5" fmla="*/ 1714207 w 1940651"/>
                <a:gd name="connsiteY5" fmla="*/ 1358393 h 1358393"/>
                <a:gd name="connsiteX6" fmla="*/ 226444 w 1940651"/>
                <a:gd name="connsiteY6" fmla="*/ 1358393 h 1358393"/>
                <a:gd name="connsiteX7" fmla="*/ 0 w 1940651"/>
                <a:gd name="connsiteY7" fmla="*/ 1131949 h 1358393"/>
                <a:gd name="connsiteX8" fmla="*/ 0 w 1940651"/>
                <a:gd name="connsiteY8" fmla="*/ 226444 h 135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0651" h="1358393">
                  <a:moveTo>
                    <a:pt x="0" y="226444"/>
                  </a:moveTo>
                  <a:cubicBezTo>
                    <a:pt x="0" y="101382"/>
                    <a:pt x="101382" y="0"/>
                    <a:pt x="226444" y="0"/>
                  </a:cubicBezTo>
                  <a:lnTo>
                    <a:pt x="1714207" y="0"/>
                  </a:lnTo>
                  <a:cubicBezTo>
                    <a:pt x="1839269" y="0"/>
                    <a:pt x="1940651" y="101382"/>
                    <a:pt x="1940651" y="226444"/>
                  </a:cubicBezTo>
                  <a:lnTo>
                    <a:pt x="1940651" y="1131949"/>
                  </a:lnTo>
                  <a:cubicBezTo>
                    <a:pt x="1940651" y="1257011"/>
                    <a:pt x="1839269" y="1358393"/>
                    <a:pt x="1714207" y="1358393"/>
                  </a:cubicBezTo>
                  <a:lnTo>
                    <a:pt x="226444" y="1358393"/>
                  </a:lnTo>
                  <a:cubicBezTo>
                    <a:pt x="101382" y="1358393"/>
                    <a:pt x="0" y="1257011"/>
                    <a:pt x="0" y="1131949"/>
                  </a:cubicBezTo>
                  <a:lnTo>
                    <a:pt x="0" y="22644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193" tIns="169193" rIns="169193" bIns="169193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Selection of study site</a:t>
              </a:r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BB5C2BA9-5661-4D8D-B2F3-FC2D8D07C9A3}"/>
                </a:ext>
              </a:extLst>
            </p:cNvPr>
            <p:cNvSpPr/>
            <p:nvPr/>
          </p:nvSpPr>
          <p:spPr>
            <a:xfrm>
              <a:off x="1857662" y="1377838"/>
              <a:ext cx="2271084" cy="1097913"/>
            </a:xfrm>
            <a:custGeom>
              <a:avLst/>
              <a:gdLst>
                <a:gd name="connsiteX0" fmla="*/ 0 w 1411444"/>
                <a:gd name="connsiteY0" fmla="*/ 0 h 1097913"/>
                <a:gd name="connsiteX1" fmla="*/ 1411444 w 1411444"/>
                <a:gd name="connsiteY1" fmla="*/ 0 h 1097913"/>
                <a:gd name="connsiteX2" fmla="*/ 1411444 w 1411444"/>
                <a:gd name="connsiteY2" fmla="*/ 1097913 h 1097913"/>
                <a:gd name="connsiteX3" fmla="*/ 0 w 1411444"/>
                <a:gd name="connsiteY3" fmla="*/ 1097913 h 1097913"/>
                <a:gd name="connsiteX4" fmla="*/ 0 w 1411444"/>
                <a:gd name="connsiteY4" fmla="*/ 0 h 109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444" h="1097913">
                  <a:moveTo>
                    <a:pt x="0" y="0"/>
                  </a:moveTo>
                  <a:lnTo>
                    <a:pt x="1411444" y="0"/>
                  </a:lnTo>
                  <a:lnTo>
                    <a:pt x="1411444" y="1097913"/>
                  </a:lnTo>
                  <a:lnTo>
                    <a:pt x="0" y="109791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1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kern="1200" dirty="0"/>
                <a:t>Sampling design</a:t>
              </a:r>
            </a:p>
          </p:txBody>
        </p:sp>
        <p:sp>
          <p:nvSpPr>
            <p:cNvPr id="16" name="Seta: Em Ângulo Reto Para Cima 15">
              <a:extLst>
                <a:ext uri="{FF2B5EF4-FFF2-40B4-BE49-F238E27FC236}">
                  <a16:creationId xmlns:a16="http://schemas.microsoft.com/office/drawing/2014/main" id="{3339C24C-3E5F-4D17-BE1A-713A2865AE4D}"/>
                </a:ext>
              </a:extLst>
            </p:cNvPr>
            <p:cNvSpPr/>
            <p:nvPr/>
          </p:nvSpPr>
          <p:spPr>
            <a:xfrm rot="5400000">
              <a:off x="2765625" y="2957897"/>
              <a:ext cx="1152808" cy="1312432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D9D9D9"/>
            </a:solidFill>
            <a:ln>
              <a:solidFill>
                <a:schemeClr val="bg1"/>
              </a:solidFill>
            </a:ln>
            <a:scene3d>
              <a:camera prst="obliqueBottomLeft"/>
              <a:lightRig rig="threePt" dir="t"/>
            </a:scene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427AA29F-B8E3-4E1F-B999-681F1E729566}"/>
                </a:ext>
              </a:extLst>
            </p:cNvPr>
            <p:cNvSpPr/>
            <p:nvPr/>
          </p:nvSpPr>
          <p:spPr>
            <a:xfrm>
              <a:off x="2507590" y="2180269"/>
              <a:ext cx="2271085" cy="702358"/>
            </a:xfrm>
            <a:custGeom>
              <a:avLst/>
              <a:gdLst>
                <a:gd name="connsiteX0" fmla="*/ 0 w 1940651"/>
                <a:gd name="connsiteY0" fmla="*/ 226444 h 1358393"/>
                <a:gd name="connsiteX1" fmla="*/ 226444 w 1940651"/>
                <a:gd name="connsiteY1" fmla="*/ 0 h 1358393"/>
                <a:gd name="connsiteX2" fmla="*/ 1714207 w 1940651"/>
                <a:gd name="connsiteY2" fmla="*/ 0 h 1358393"/>
                <a:gd name="connsiteX3" fmla="*/ 1940651 w 1940651"/>
                <a:gd name="connsiteY3" fmla="*/ 226444 h 1358393"/>
                <a:gd name="connsiteX4" fmla="*/ 1940651 w 1940651"/>
                <a:gd name="connsiteY4" fmla="*/ 1131949 h 1358393"/>
                <a:gd name="connsiteX5" fmla="*/ 1714207 w 1940651"/>
                <a:gd name="connsiteY5" fmla="*/ 1358393 h 1358393"/>
                <a:gd name="connsiteX6" fmla="*/ 226444 w 1940651"/>
                <a:gd name="connsiteY6" fmla="*/ 1358393 h 1358393"/>
                <a:gd name="connsiteX7" fmla="*/ 0 w 1940651"/>
                <a:gd name="connsiteY7" fmla="*/ 1131949 h 1358393"/>
                <a:gd name="connsiteX8" fmla="*/ 0 w 1940651"/>
                <a:gd name="connsiteY8" fmla="*/ 226444 h 135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0651" h="1358393">
                  <a:moveTo>
                    <a:pt x="0" y="226444"/>
                  </a:moveTo>
                  <a:cubicBezTo>
                    <a:pt x="0" y="101382"/>
                    <a:pt x="101382" y="0"/>
                    <a:pt x="226444" y="0"/>
                  </a:cubicBezTo>
                  <a:lnTo>
                    <a:pt x="1714207" y="0"/>
                  </a:lnTo>
                  <a:cubicBezTo>
                    <a:pt x="1839269" y="0"/>
                    <a:pt x="1940651" y="101382"/>
                    <a:pt x="1940651" y="226444"/>
                  </a:cubicBezTo>
                  <a:lnTo>
                    <a:pt x="1940651" y="1131949"/>
                  </a:lnTo>
                  <a:cubicBezTo>
                    <a:pt x="1940651" y="1257011"/>
                    <a:pt x="1839269" y="1358393"/>
                    <a:pt x="1714207" y="1358393"/>
                  </a:cubicBezTo>
                  <a:lnTo>
                    <a:pt x="226444" y="1358393"/>
                  </a:lnTo>
                  <a:cubicBezTo>
                    <a:pt x="101382" y="1358393"/>
                    <a:pt x="0" y="1257011"/>
                    <a:pt x="0" y="1131949"/>
                  </a:cubicBezTo>
                  <a:lnTo>
                    <a:pt x="0" y="22644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193" tIns="169193" rIns="169193" bIns="169193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Pitfall installation</a:t>
              </a:r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EF8AFF76-DC89-403C-8660-022D78FDAE90}"/>
                </a:ext>
              </a:extLst>
            </p:cNvPr>
            <p:cNvSpPr/>
            <p:nvPr/>
          </p:nvSpPr>
          <p:spPr>
            <a:xfrm>
              <a:off x="3469932" y="2651632"/>
              <a:ext cx="2271085" cy="1097913"/>
            </a:xfrm>
            <a:custGeom>
              <a:avLst/>
              <a:gdLst>
                <a:gd name="connsiteX0" fmla="*/ 0 w 2271085"/>
                <a:gd name="connsiteY0" fmla="*/ 0 h 1097913"/>
                <a:gd name="connsiteX1" fmla="*/ 2271085 w 2271085"/>
                <a:gd name="connsiteY1" fmla="*/ 0 h 1097913"/>
                <a:gd name="connsiteX2" fmla="*/ 2271085 w 2271085"/>
                <a:gd name="connsiteY2" fmla="*/ 1097913 h 1097913"/>
                <a:gd name="connsiteX3" fmla="*/ 0 w 2271085"/>
                <a:gd name="connsiteY3" fmla="*/ 1097913 h 1097913"/>
                <a:gd name="connsiteX4" fmla="*/ 0 w 2271085"/>
                <a:gd name="connsiteY4" fmla="*/ 0 h 109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085" h="1097913">
                  <a:moveTo>
                    <a:pt x="0" y="0"/>
                  </a:moveTo>
                  <a:lnTo>
                    <a:pt x="2271085" y="0"/>
                  </a:lnTo>
                  <a:lnTo>
                    <a:pt x="2271085" y="1097913"/>
                  </a:lnTo>
                  <a:lnTo>
                    <a:pt x="0" y="109791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1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kern="1200" dirty="0"/>
                <a:t>7 days</a:t>
              </a:r>
            </a:p>
          </p:txBody>
        </p:sp>
        <p:sp>
          <p:nvSpPr>
            <p:cNvPr id="19" name="Seta: Em Ângulo Reto Para Cima 18">
              <a:extLst>
                <a:ext uri="{FF2B5EF4-FFF2-40B4-BE49-F238E27FC236}">
                  <a16:creationId xmlns:a16="http://schemas.microsoft.com/office/drawing/2014/main" id="{5360CD1A-DA58-4FE2-8329-C3F89F867520}"/>
                </a:ext>
              </a:extLst>
            </p:cNvPr>
            <p:cNvSpPr/>
            <p:nvPr/>
          </p:nvSpPr>
          <p:spPr>
            <a:xfrm rot="5400000">
              <a:off x="4365841" y="4304413"/>
              <a:ext cx="1152808" cy="1312432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D9D9D9"/>
            </a:solidFill>
            <a:ln>
              <a:solidFill>
                <a:schemeClr val="bg1"/>
              </a:solidFill>
            </a:ln>
            <a:scene3d>
              <a:camera prst="obliqueBottomLeft"/>
              <a:lightRig rig="threePt" dir="t"/>
            </a:scene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E9BB2C7D-B7D9-4DAA-9006-8D198FE7E1BA}"/>
                </a:ext>
              </a:extLst>
            </p:cNvPr>
            <p:cNvSpPr/>
            <p:nvPr/>
          </p:nvSpPr>
          <p:spPr>
            <a:xfrm>
              <a:off x="4128352" y="3505986"/>
              <a:ext cx="1940651" cy="702358"/>
            </a:xfrm>
            <a:custGeom>
              <a:avLst/>
              <a:gdLst>
                <a:gd name="connsiteX0" fmla="*/ 0 w 1940651"/>
                <a:gd name="connsiteY0" fmla="*/ 226444 h 1358393"/>
                <a:gd name="connsiteX1" fmla="*/ 226444 w 1940651"/>
                <a:gd name="connsiteY1" fmla="*/ 0 h 1358393"/>
                <a:gd name="connsiteX2" fmla="*/ 1714207 w 1940651"/>
                <a:gd name="connsiteY2" fmla="*/ 0 h 1358393"/>
                <a:gd name="connsiteX3" fmla="*/ 1940651 w 1940651"/>
                <a:gd name="connsiteY3" fmla="*/ 226444 h 1358393"/>
                <a:gd name="connsiteX4" fmla="*/ 1940651 w 1940651"/>
                <a:gd name="connsiteY4" fmla="*/ 1131949 h 1358393"/>
                <a:gd name="connsiteX5" fmla="*/ 1714207 w 1940651"/>
                <a:gd name="connsiteY5" fmla="*/ 1358393 h 1358393"/>
                <a:gd name="connsiteX6" fmla="*/ 226444 w 1940651"/>
                <a:gd name="connsiteY6" fmla="*/ 1358393 h 1358393"/>
                <a:gd name="connsiteX7" fmla="*/ 0 w 1940651"/>
                <a:gd name="connsiteY7" fmla="*/ 1131949 h 1358393"/>
                <a:gd name="connsiteX8" fmla="*/ 0 w 1940651"/>
                <a:gd name="connsiteY8" fmla="*/ 226444 h 135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0651" h="1358393">
                  <a:moveTo>
                    <a:pt x="0" y="226444"/>
                  </a:moveTo>
                  <a:cubicBezTo>
                    <a:pt x="0" y="101382"/>
                    <a:pt x="101382" y="0"/>
                    <a:pt x="226444" y="0"/>
                  </a:cubicBezTo>
                  <a:lnTo>
                    <a:pt x="1714207" y="0"/>
                  </a:lnTo>
                  <a:cubicBezTo>
                    <a:pt x="1839269" y="0"/>
                    <a:pt x="1940651" y="101382"/>
                    <a:pt x="1940651" y="226444"/>
                  </a:cubicBezTo>
                  <a:lnTo>
                    <a:pt x="1940651" y="1131949"/>
                  </a:lnTo>
                  <a:cubicBezTo>
                    <a:pt x="1940651" y="1257011"/>
                    <a:pt x="1839269" y="1358393"/>
                    <a:pt x="1714207" y="1358393"/>
                  </a:cubicBezTo>
                  <a:lnTo>
                    <a:pt x="226444" y="1358393"/>
                  </a:lnTo>
                  <a:cubicBezTo>
                    <a:pt x="101382" y="1358393"/>
                    <a:pt x="0" y="1257011"/>
                    <a:pt x="0" y="1131949"/>
                  </a:cubicBezTo>
                  <a:lnTo>
                    <a:pt x="0" y="22644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193" tIns="169193" rIns="169193" bIns="169193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Laboratory</a:t>
              </a:r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5D59F093-EA75-470A-B740-0CDDF3705969}"/>
                </a:ext>
              </a:extLst>
            </p:cNvPr>
            <p:cNvSpPr/>
            <p:nvPr/>
          </p:nvSpPr>
          <p:spPr>
            <a:xfrm>
              <a:off x="4834819" y="4076523"/>
              <a:ext cx="2165294" cy="1097913"/>
            </a:xfrm>
            <a:custGeom>
              <a:avLst/>
              <a:gdLst>
                <a:gd name="connsiteX0" fmla="*/ 0 w 1411444"/>
                <a:gd name="connsiteY0" fmla="*/ 0 h 1097913"/>
                <a:gd name="connsiteX1" fmla="*/ 1411444 w 1411444"/>
                <a:gd name="connsiteY1" fmla="*/ 0 h 1097913"/>
                <a:gd name="connsiteX2" fmla="*/ 1411444 w 1411444"/>
                <a:gd name="connsiteY2" fmla="*/ 1097913 h 1097913"/>
                <a:gd name="connsiteX3" fmla="*/ 0 w 1411444"/>
                <a:gd name="connsiteY3" fmla="*/ 1097913 h 1097913"/>
                <a:gd name="connsiteX4" fmla="*/ 0 w 1411444"/>
                <a:gd name="connsiteY4" fmla="*/ 0 h 109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444" h="1097913">
                  <a:moveTo>
                    <a:pt x="0" y="0"/>
                  </a:moveTo>
                  <a:lnTo>
                    <a:pt x="1411444" y="0"/>
                  </a:lnTo>
                  <a:lnTo>
                    <a:pt x="1411444" y="1097913"/>
                  </a:lnTo>
                  <a:lnTo>
                    <a:pt x="0" y="109791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Content separated and identified</a:t>
              </a:r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80389310-144E-45A1-95E4-CBACF4F996FA}"/>
                </a:ext>
              </a:extLst>
            </p:cNvPr>
            <p:cNvSpPr/>
            <p:nvPr/>
          </p:nvSpPr>
          <p:spPr>
            <a:xfrm>
              <a:off x="6536750" y="4909628"/>
              <a:ext cx="1940651" cy="702359"/>
            </a:xfrm>
            <a:custGeom>
              <a:avLst/>
              <a:gdLst>
                <a:gd name="connsiteX0" fmla="*/ 0 w 1940651"/>
                <a:gd name="connsiteY0" fmla="*/ 226444 h 1358393"/>
                <a:gd name="connsiteX1" fmla="*/ 226444 w 1940651"/>
                <a:gd name="connsiteY1" fmla="*/ 0 h 1358393"/>
                <a:gd name="connsiteX2" fmla="*/ 1714207 w 1940651"/>
                <a:gd name="connsiteY2" fmla="*/ 0 h 1358393"/>
                <a:gd name="connsiteX3" fmla="*/ 1940651 w 1940651"/>
                <a:gd name="connsiteY3" fmla="*/ 226444 h 1358393"/>
                <a:gd name="connsiteX4" fmla="*/ 1940651 w 1940651"/>
                <a:gd name="connsiteY4" fmla="*/ 1131949 h 1358393"/>
                <a:gd name="connsiteX5" fmla="*/ 1714207 w 1940651"/>
                <a:gd name="connsiteY5" fmla="*/ 1358393 h 1358393"/>
                <a:gd name="connsiteX6" fmla="*/ 226444 w 1940651"/>
                <a:gd name="connsiteY6" fmla="*/ 1358393 h 1358393"/>
                <a:gd name="connsiteX7" fmla="*/ 0 w 1940651"/>
                <a:gd name="connsiteY7" fmla="*/ 1131949 h 1358393"/>
                <a:gd name="connsiteX8" fmla="*/ 0 w 1940651"/>
                <a:gd name="connsiteY8" fmla="*/ 226444 h 135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0651" h="1358393">
                  <a:moveTo>
                    <a:pt x="0" y="226444"/>
                  </a:moveTo>
                  <a:cubicBezTo>
                    <a:pt x="0" y="101382"/>
                    <a:pt x="101382" y="0"/>
                    <a:pt x="226444" y="0"/>
                  </a:cubicBezTo>
                  <a:lnTo>
                    <a:pt x="1714207" y="0"/>
                  </a:lnTo>
                  <a:cubicBezTo>
                    <a:pt x="1839269" y="0"/>
                    <a:pt x="1940651" y="101382"/>
                    <a:pt x="1940651" y="226444"/>
                  </a:cubicBezTo>
                  <a:lnTo>
                    <a:pt x="1940651" y="1131949"/>
                  </a:lnTo>
                  <a:cubicBezTo>
                    <a:pt x="1940651" y="1257011"/>
                    <a:pt x="1839269" y="1358393"/>
                    <a:pt x="1714207" y="1358393"/>
                  </a:cubicBezTo>
                  <a:lnTo>
                    <a:pt x="226444" y="1358393"/>
                  </a:lnTo>
                  <a:cubicBezTo>
                    <a:pt x="101382" y="1358393"/>
                    <a:pt x="0" y="1257011"/>
                    <a:pt x="0" y="1131949"/>
                  </a:cubicBezTo>
                  <a:lnTo>
                    <a:pt x="0" y="22644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193" tIns="169193" rIns="169193" bIns="169193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All to Order</a:t>
              </a:r>
            </a:p>
          </p:txBody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64774CEF-1B67-43BE-8FFC-09EFC95F1D7B}"/>
                </a:ext>
              </a:extLst>
            </p:cNvPr>
            <p:cNvSpPr/>
            <p:nvPr/>
          </p:nvSpPr>
          <p:spPr>
            <a:xfrm>
              <a:off x="8226496" y="3835106"/>
              <a:ext cx="2100256" cy="2539839"/>
            </a:xfrm>
            <a:custGeom>
              <a:avLst/>
              <a:gdLst>
                <a:gd name="connsiteX0" fmla="*/ 0 w 1411444"/>
                <a:gd name="connsiteY0" fmla="*/ 0 h 1097913"/>
                <a:gd name="connsiteX1" fmla="*/ 1411444 w 1411444"/>
                <a:gd name="connsiteY1" fmla="*/ 0 h 1097913"/>
                <a:gd name="connsiteX2" fmla="*/ 1411444 w 1411444"/>
                <a:gd name="connsiteY2" fmla="*/ 1097913 h 1097913"/>
                <a:gd name="connsiteX3" fmla="*/ 0 w 1411444"/>
                <a:gd name="connsiteY3" fmla="*/ 1097913 h 1097913"/>
                <a:gd name="connsiteX4" fmla="*/ 0 w 1411444"/>
                <a:gd name="connsiteY4" fmla="*/ 0 h 109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444" h="1097913">
                  <a:moveTo>
                    <a:pt x="0" y="0"/>
                  </a:moveTo>
                  <a:lnTo>
                    <a:pt x="1411444" y="0"/>
                  </a:lnTo>
                  <a:lnTo>
                    <a:pt x="1411444" y="1097913"/>
                  </a:lnTo>
                  <a:lnTo>
                    <a:pt x="0" y="109791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1" algn="l" defTabSz="666750">
                <a:lnSpc>
                  <a:spcPct val="20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2000" kern="1200" dirty="0"/>
            </a:p>
          </p:txBody>
        </p:sp>
      </p:grp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D9748E60-E67D-45CF-8A9E-CC7730F5FB35}"/>
              </a:ext>
            </a:extLst>
          </p:cNvPr>
          <p:cNvSpPr/>
          <p:nvPr/>
        </p:nvSpPr>
        <p:spPr>
          <a:xfrm>
            <a:off x="10004227" y="4820182"/>
            <a:ext cx="1932447" cy="702359"/>
          </a:xfrm>
          <a:custGeom>
            <a:avLst/>
            <a:gdLst>
              <a:gd name="connsiteX0" fmla="*/ 0 w 1940651"/>
              <a:gd name="connsiteY0" fmla="*/ 226444 h 1358393"/>
              <a:gd name="connsiteX1" fmla="*/ 226444 w 1940651"/>
              <a:gd name="connsiteY1" fmla="*/ 0 h 1358393"/>
              <a:gd name="connsiteX2" fmla="*/ 1714207 w 1940651"/>
              <a:gd name="connsiteY2" fmla="*/ 0 h 1358393"/>
              <a:gd name="connsiteX3" fmla="*/ 1940651 w 1940651"/>
              <a:gd name="connsiteY3" fmla="*/ 226444 h 1358393"/>
              <a:gd name="connsiteX4" fmla="*/ 1940651 w 1940651"/>
              <a:gd name="connsiteY4" fmla="*/ 1131949 h 1358393"/>
              <a:gd name="connsiteX5" fmla="*/ 1714207 w 1940651"/>
              <a:gd name="connsiteY5" fmla="*/ 1358393 h 1358393"/>
              <a:gd name="connsiteX6" fmla="*/ 226444 w 1940651"/>
              <a:gd name="connsiteY6" fmla="*/ 1358393 h 1358393"/>
              <a:gd name="connsiteX7" fmla="*/ 0 w 1940651"/>
              <a:gd name="connsiteY7" fmla="*/ 1131949 h 1358393"/>
              <a:gd name="connsiteX8" fmla="*/ 0 w 1940651"/>
              <a:gd name="connsiteY8" fmla="*/ 226444 h 1358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0651" h="1358393">
                <a:moveTo>
                  <a:pt x="0" y="226444"/>
                </a:moveTo>
                <a:cubicBezTo>
                  <a:pt x="0" y="101382"/>
                  <a:pt x="101382" y="0"/>
                  <a:pt x="226444" y="0"/>
                </a:cubicBezTo>
                <a:lnTo>
                  <a:pt x="1714207" y="0"/>
                </a:lnTo>
                <a:cubicBezTo>
                  <a:pt x="1839269" y="0"/>
                  <a:pt x="1940651" y="101382"/>
                  <a:pt x="1940651" y="226444"/>
                </a:cubicBezTo>
                <a:lnTo>
                  <a:pt x="1940651" y="1131949"/>
                </a:lnTo>
                <a:cubicBezTo>
                  <a:pt x="1940651" y="1257011"/>
                  <a:pt x="1839269" y="1358393"/>
                  <a:pt x="1714207" y="1358393"/>
                </a:cubicBezTo>
                <a:lnTo>
                  <a:pt x="226444" y="1358393"/>
                </a:lnTo>
                <a:cubicBezTo>
                  <a:pt x="101382" y="1358393"/>
                  <a:pt x="0" y="1257011"/>
                  <a:pt x="0" y="1131949"/>
                </a:cubicBezTo>
                <a:lnTo>
                  <a:pt x="0" y="226444"/>
                </a:lnTo>
                <a:close/>
              </a:path>
            </a:pathLst>
          </a:cu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193" tIns="169193" rIns="169193" bIns="169193" numCol="1" spcCol="1270" anchor="ctr" anchorCtr="0">
            <a:noAutofit/>
          </a:bodyPr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/>
              <a:t>To Family </a:t>
            </a: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32747B20-E11D-46AA-A2FA-115689A7D4CA}"/>
              </a:ext>
            </a:extLst>
          </p:cNvPr>
          <p:cNvGrpSpPr/>
          <p:nvPr/>
        </p:nvGrpSpPr>
        <p:grpSpPr>
          <a:xfrm>
            <a:off x="8231650" y="4270853"/>
            <a:ext cx="3523781" cy="1897261"/>
            <a:chOff x="7241263" y="4270853"/>
            <a:chExt cx="3523781" cy="1897261"/>
          </a:xfrm>
        </p:grpSpPr>
        <p:pic>
          <p:nvPicPr>
            <p:cNvPr id="4" name="Gráfico 3" descr="Formiga com preenchimento sólido">
              <a:extLst>
                <a:ext uri="{FF2B5EF4-FFF2-40B4-BE49-F238E27FC236}">
                  <a16:creationId xmlns:a16="http://schemas.microsoft.com/office/drawing/2014/main" id="{EB7B660A-BAA9-4E56-B36A-81B7388BF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41263" y="5599376"/>
              <a:ext cx="568738" cy="568738"/>
            </a:xfrm>
            <a:prstGeom prst="rect">
              <a:avLst/>
            </a:prstGeom>
          </p:spPr>
        </p:pic>
        <p:pic>
          <p:nvPicPr>
            <p:cNvPr id="7" name="Gráfico 6" descr="Joaninha com preenchimento sólido">
              <a:extLst>
                <a:ext uri="{FF2B5EF4-FFF2-40B4-BE49-F238E27FC236}">
                  <a16:creationId xmlns:a16="http://schemas.microsoft.com/office/drawing/2014/main" id="{56BE16FC-6348-4329-AB50-DBC534229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41263" y="4270853"/>
              <a:ext cx="530365" cy="530365"/>
            </a:xfrm>
            <a:prstGeom prst="rect">
              <a:avLst/>
            </a:prstGeom>
          </p:spPr>
        </p:pic>
        <p:pic>
          <p:nvPicPr>
            <p:cNvPr id="26" name="Gráfico 25" descr="Aranha com preenchimento sólido">
              <a:extLst>
                <a:ext uri="{FF2B5EF4-FFF2-40B4-BE49-F238E27FC236}">
                  <a16:creationId xmlns:a16="http://schemas.microsoft.com/office/drawing/2014/main" id="{0FA18852-2CC2-4668-B5B8-478C2364A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41263" y="4949589"/>
              <a:ext cx="530365" cy="530365"/>
            </a:xfrm>
            <a:prstGeom prst="rect">
              <a:avLst/>
            </a:prstGeom>
          </p:spPr>
        </p:pic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41CBC0AC-E975-48F2-B2B1-2C644553BA16}"/>
                </a:ext>
              </a:extLst>
            </p:cNvPr>
            <p:cNvSpPr txBox="1"/>
            <p:nvPr/>
          </p:nvSpPr>
          <p:spPr>
            <a:xfrm>
              <a:off x="7810001" y="4328191"/>
              <a:ext cx="29550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Coleoptera</a:t>
              </a: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CCC2D307-2A79-4975-9CFE-45979559B9F9}"/>
                </a:ext>
              </a:extLst>
            </p:cNvPr>
            <p:cNvSpPr txBox="1"/>
            <p:nvPr/>
          </p:nvSpPr>
          <p:spPr>
            <a:xfrm>
              <a:off x="7810001" y="4967384"/>
              <a:ext cx="998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Araneae</a:t>
              </a:r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6E3AC054-8621-45B4-8A08-B81BDFD9E2EF}"/>
                </a:ext>
              </a:extLst>
            </p:cNvPr>
            <p:cNvSpPr txBox="1"/>
            <p:nvPr/>
          </p:nvSpPr>
          <p:spPr>
            <a:xfrm>
              <a:off x="7794004" y="5694310"/>
              <a:ext cx="15295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Hymenoptera</a:t>
              </a:r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0E54F94A-E367-4515-A072-5D4A20BF2B6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95"/>
          <a:stretch/>
        </p:blipFill>
        <p:spPr>
          <a:xfrm rot="5400000">
            <a:off x="6449679" y="569915"/>
            <a:ext cx="3977958" cy="3164967"/>
          </a:xfrm>
          <a:prstGeom prst="rect">
            <a:avLst/>
          </a:prstGeom>
        </p:spPr>
      </p:pic>
      <p:pic>
        <p:nvPicPr>
          <p:cNvPr id="1026" name="Picture 2" descr="Pitfall GIF">
            <a:extLst>
              <a:ext uri="{FF2B5EF4-FFF2-40B4-BE49-F238E27FC236}">
                <a16:creationId xmlns:a16="http://schemas.microsoft.com/office/drawing/2014/main" id="{33984937-27A0-4020-981F-19E2E5ED44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783" y="-445370"/>
            <a:ext cx="25717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m rocha&#10;&#10;Descrição gerada automaticamente">
            <a:extLst>
              <a:ext uri="{FF2B5EF4-FFF2-40B4-BE49-F238E27FC236}">
                <a16:creationId xmlns:a16="http://schemas.microsoft.com/office/drawing/2014/main" id="{06C2FAC3-5542-4516-A921-BD1E2BBFB53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9" t="-374" r="11307" b="374"/>
          <a:stretch/>
        </p:blipFill>
        <p:spPr>
          <a:xfrm rot="5400000">
            <a:off x="6449693" y="569929"/>
            <a:ext cx="3977930" cy="3164967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FE83AD51-124D-42BE-A347-366E7D8DA8A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" r="40514" b="18438"/>
          <a:stretch/>
        </p:blipFill>
        <p:spPr>
          <a:xfrm>
            <a:off x="5904593" y="86364"/>
            <a:ext cx="5068131" cy="4055014"/>
          </a:xfrm>
          <a:prstGeom prst="rect">
            <a:avLst/>
          </a:prstGeom>
        </p:spPr>
      </p:pic>
      <p:sp>
        <p:nvSpPr>
          <p:cNvPr id="40" name="Marcador de Posição do Número do Diapositivo 2">
            <a:extLst>
              <a:ext uri="{FF2B5EF4-FFF2-40B4-BE49-F238E27FC236}">
                <a16:creationId xmlns:a16="http://schemas.microsoft.com/office/drawing/2014/main" id="{23F4C69D-277D-43A8-A77E-941C7663749A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6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22DAF9CB-699D-4233-BCEE-0239754E19E6}"/>
              </a:ext>
            </a:extLst>
          </p:cNvPr>
          <p:cNvGrpSpPr/>
          <p:nvPr/>
        </p:nvGrpSpPr>
        <p:grpSpPr>
          <a:xfrm>
            <a:off x="5229479" y="4845620"/>
            <a:ext cx="740591" cy="688939"/>
            <a:chOff x="684728" y="2916234"/>
            <a:chExt cx="684772" cy="594252"/>
          </a:xfrm>
        </p:grpSpPr>
        <p:pic>
          <p:nvPicPr>
            <p:cNvPr id="35" name="Gráfico 34" descr="Gafanhoto com preenchimento sólido">
              <a:extLst>
                <a:ext uri="{FF2B5EF4-FFF2-40B4-BE49-F238E27FC236}">
                  <a16:creationId xmlns:a16="http://schemas.microsoft.com/office/drawing/2014/main" id="{171A07DF-71CB-4EFB-90DF-53A293556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23251" y="3064237"/>
              <a:ext cx="446249" cy="446249"/>
            </a:xfrm>
            <a:prstGeom prst="rect">
              <a:avLst/>
            </a:prstGeom>
          </p:spPr>
        </p:pic>
        <p:pic>
          <p:nvPicPr>
            <p:cNvPr id="36" name="Gráfico 35" descr="Formiga com preenchimento sólido">
              <a:extLst>
                <a:ext uri="{FF2B5EF4-FFF2-40B4-BE49-F238E27FC236}">
                  <a16:creationId xmlns:a16="http://schemas.microsoft.com/office/drawing/2014/main" id="{C6CB4052-8D0B-44A1-A54C-558B6445D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778446">
              <a:off x="870236" y="3042946"/>
              <a:ext cx="266487" cy="266487"/>
            </a:xfrm>
            <a:prstGeom prst="rect">
              <a:avLst/>
            </a:prstGeom>
          </p:spPr>
        </p:pic>
        <p:pic>
          <p:nvPicPr>
            <p:cNvPr id="37" name="Gráfico 36" descr="Escaravelho com preenchimento sólido">
              <a:extLst>
                <a:ext uri="{FF2B5EF4-FFF2-40B4-BE49-F238E27FC236}">
                  <a16:creationId xmlns:a16="http://schemas.microsoft.com/office/drawing/2014/main" id="{DD6E9DFB-CE6C-4A5B-A977-32C2044AF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067299" y="3029693"/>
              <a:ext cx="201468" cy="201468"/>
            </a:xfrm>
            <a:prstGeom prst="rect">
              <a:avLst/>
            </a:prstGeom>
          </p:spPr>
        </p:pic>
        <p:pic>
          <p:nvPicPr>
            <p:cNvPr id="38" name="Gráfico 37" descr="Inseto com preenchimento sólido">
              <a:extLst>
                <a:ext uri="{FF2B5EF4-FFF2-40B4-BE49-F238E27FC236}">
                  <a16:creationId xmlns:a16="http://schemas.microsoft.com/office/drawing/2014/main" id="{33A3795A-86F2-4E51-9E54-B05CC1F88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20391403">
              <a:off x="694711" y="2916234"/>
              <a:ext cx="275864" cy="275864"/>
            </a:xfrm>
            <a:prstGeom prst="rect">
              <a:avLst/>
            </a:prstGeom>
          </p:spPr>
        </p:pic>
        <p:pic>
          <p:nvPicPr>
            <p:cNvPr id="39" name="Gráfico 38" descr="Aranha com preenchimento sólido">
              <a:extLst>
                <a:ext uri="{FF2B5EF4-FFF2-40B4-BE49-F238E27FC236}">
                  <a16:creationId xmlns:a16="http://schemas.microsoft.com/office/drawing/2014/main" id="{7317FF3F-E124-4900-A762-8D37E696D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4021997">
              <a:off x="684728" y="3179463"/>
              <a:ext cx="275864" cy="275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987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AE441E45-DA54-4309-BFBF-2D99506FB4C3}"/>
              </a:ext>
            </a:extLst>
          </p:cNvPr>
          <p:cNvSpPr/>
          <p:nvPr/>
        </p:nvSpPr>
        <p:spPr>
          <a:xfrm>
            <a:off x="5993403" y="-3323"/>
            <a:ext cx="6203465" cy="686132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Marcador de Posição do Número do Diapositivo 2">
            <a:extLst>
              <a:ext uri="{FF2B5EF4-FFF2-40B4-BE49-F238E27FC236}">
                <a16:creationId xmlns:a16="http://schemas.microsoft.com/office/drawing/2014/main" id="{7B97715F-2BA2-43B6-B8C7-4D57659E88E9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7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45039476-F2A5-486E-908A-67B70650F05D}"/>
              </a:ext>
            </a:extLst>
          </p:cNvPr>
          <p:cNvGrpSpPr/>
          <p:nvPr/>
        </p:nvGrpSpPr>
        <p:grpSpPr>
          <a:xfrm>
            <a:off x="1621799" y="1196975"/>
            <a:ext cx="4765013" cy="5197157"/>
            <a:chOff x="415739" y="1194118"/>
            <a:chExt cx="4765013" cy="5197157"/>
          </a:xfrm>
        </p:grpSpPr>
        <p:pic>
          <p:nvPicPr>
            <p:cNvPr id="2050" name="Picture 1">
              <a:extLst>
                <a:ext uri="{FF2B5EF4-FFF2-40B4-BE49-F238E27FC236}">
                  <a16:creationId xmlns:a16="http://schemas.microsoft.com/office/drawing/2014/main" id="{E576B709-C33B-411D-AAAE-B81B30DF5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3" t="2367" r="1785" b="2917"/>
            <a:stretch>
              <a:fillRect/>
            </a:stretch>
          </p:blipFill>
          <p:spPr bwMode="auto">
            <a:xfrm>
              <a:off x="415739" y="1194118"/>
              <a:ext cx="4765013" cy="5197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195E62AD-79B0-46CF-AC3A-59C058524761}"/>
                </a:ext>
              </a:extLst>
            </p:cNvPr>
            <p:cNvSpPr/>
            <p:nvPr/>
          </p:nvSpPr>
          <p:spPr>
            <a:xfrm>
              <a:off x="586204" y="1550969"/>
              <a:ext cx="528320" cy="294640"/>
            </a:xfrm>
            <a:prstGeom prst="roundRect">
              <a:avLst/>
            </a:prstGeom>
            <a:solidFill>
              <a:srgbClr val="26262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BT.</a:t>
              </a:r>
            </a:p>
          </p:txBody>
        </p:sp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EB3D129F-3AB8-4AFE-A657-7B53E2E85146}"/>
                </a:ext>
              </a:extLst>
            </p:cNvPr>
            <p:cNvSpPr/>
            <p:nvPr/>
          </p:nvSpPr>
          <p:spPr>
            <a:xfrm>
              <a:off x="586204" y="4156253"/>
              <a:ext cx="528320" cy="294640"/>
            </a:xfrm>
            <a:prstGeom prst="roundRect">
              <a:avLst/>
            </a:prstGeom>
            <a:solidFill>
              <a:srgbClr val="26262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AT.</a:t>
              </a:r>
            </a:p>
          </p:txBody>
        </p:sp>
      </p:grp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08E1C9AF-ED81-485D-8893-910EB75FB09B}"/>
              </a:ext>
            </a:extLst>
          </p:cNvPr>
          <p:cNvSpPr txBox="1"/>
          <p:nvPr/>
        </p:nvSpPr>
        <p:spPr>
          <a:xfrm>
            <a:off x="352425" y="187664"/>
            <a:ext cx="3384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dirty="0"/>
              <a:t>Boialvo – North central Portugal 	</a:t>
            </a:r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6E73E7E4-A4C1-4BEC-94A2-D640972CBA37}"/>
              </a:ext>
            </a:extLst>
          </p:cNvPr>
          <p:cNvGrpSpPr/>
          <p:nvPr/>
        </p:nvGrpSpPr>
        <p:grpSpPr>
          <a:xfrm>
            <a:off x="7162878" y="820343"/>
            <a:ext cx="4649286" cy="4159396"/>
            <a:chOff x="4614319" y="1080142"/>
            <a:chExt cx="4649286" cy="4159396"/>
          </a:xfrm>
        </p:grpSpPr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E5B0E50B-9986-431B-9CB7-0A5E416A5E9D}"/>
                </a:ext>
              </a:extLst>
            </p:cNvPr>
            <p:cNvGrpSpPr/>
            <p:nvPr/>
          </p:nvGrpSpPr>
          <p:grpSpPr>
            <a:xfrm>
              <a:off x="4614319" y="2095773"/>
              <a:ext cx="4649286" cy="3143765"/>
              <a:chOff x="4614319" y="2095773"/>
              <a:chExt cx="4649286" cy="3143765"/>
            </a:xfrm>
          </p:grpSpPr>
          <p:grpSp>
            <p:nvGrpSpPr>
              <p:cNvPr id="41" name="Agrupar 40">
                <a:extLst>
                  <a:ext uri="{FF2B5EF4-FFF2-40B4-BE49-F238E27FC236}">
                    <a16:creationId xmlns:a16="http://schemas.microsoft.com/office/drawing/2014/main" id="{C4BC9EA5-A6C1-47E2-BAD0-99C1D55F359F}"/>
                  </a:ext>
                </a:extLst>
              </p:cNvPr>
              <p:cNvGrpSpPr/>
              <p:nvPr/>
            </p:nvGrpSpPr>
            <p:grpSpPr>
              <a:xfrm>
                <a:off x="4614319" y="2095773"/>
                <a:ext cx="4649286" cy="3143765"/>
                <a:chOff x="4604242" y="2041621"/>
                <a:chExt cx="4649286" cy="3143765"/>
              </a:xfrm>
            </p:grpSpPr>
            <p:sp>
              <p:nvSpPr>
                <p:cNvPr id="44" name="Chaveta à direita 43">
                  <a:extLst>
                    <a:ext uri="{FF2B5EF4-FFF2-40B4-BE49-F238E27FC236}">
                      <a16:creationId xmlns:a16="http://schemas.microsoft.com/office/drawing/2014/main" id="{E2DB2ABC-1514-47C4-90AD-8F47CC15A8CB}"/>
                    </a:ext>
                  </a:extLst>
                </p:cNvPr>
                <p:cNvSpPr/>
                <p:nvPr/>
              </p:nvSpPr>
              <p:spPr>
                <a:xfrm rot="10800000">
                  <a:off x="4604242" y="2051080"/>
                  <a:ext cx="487680" cy="3134306"/>
                </a:xfrm>
                <a:prstGeom prst="rightBrace">
                  <a:avLst>
                    <a:gd name="adj1" fmla="val 33794"/>
                    <a:gd name="adj2" fmla="val 67984"/>
                  </a:avLst>
                </a:prstGeom>
                <a:ln w="28575">
                  <a:solidFill>
                    <a:srgbClr val="D9D9D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" name="CaixaDeTexto 44">
                  <a:extLst>
                    <a:ext uri="{FF2B5EF4-FFF2-40B4-BE49-F238E27FC236}">
                      <a16:creationId xmlns:a16="http://schemas.microsoft.com/office/drawing/2014/main" id="{4465FEA6-7F47-4707-A3E8-0F9EA15E6C9D}"/>
                    </a:ext>
                  </a:extLst>
                </p:cNvPr>
                <p:cNvSpPr txBox="1"/>
                <p:nvPr/>
              </p:nvSpPr>
              <p:spPr>
                <a:xfrm>
                  <a:off x="5222233" y="3202361"/>
                  <a:ext cx="4031295" cy="5890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GB" sz="2400" dirty="0"/>
                    <a:t>After Terraces (AT)</a:t>
                  </a:r>
                </a:p>
              </p:txBody>
            </p:sp>
            <p:sp>
              <p:nvSpPr>
                <p:cNvPr id="46" name="CaixaDeTexto 45">
                  <a:extLst>
                    <a:ext uri="{FF2B5EF4-FFF2-40B4-BE49-F238E27FC236}">
                      <a16:creationId xmlns:a16="http://schemas.microsoft.com/office/drawing/2014/main" id="{F4BF7511-89EC-418A-A578-227DBDB0F38B}"/>
                    </a:ext>
                  </a:extLst>
                </p:cNvPr>
                <p:cNvSpPr txBox="1"/>
                <p:nvPr/>
              </p:nvSpPr>
              <p:spPr>
                <a:xfrm>
                  <a:off x="6196395" y="2833027"/>
                  <a:ext cx="48768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/>
                    <a:t>vs</a:t>
                  </a:r>
                </a:p>
              </p:txBody>
            </p:sp>
            <p:sp>
              <p:nvSpPr>
                <p:cNvPr id="47" name="CaixaDeTexto 46">
                  <a:extLst>
                    <a:ext uri="{FF2B5EF4-FFF2-40B4-BE49-F238E27FC236}">
                      <a16:creationId xmlns:a16="http://schemas.microsoft.com/office/drawing/2014/main" id="{B07C0B5C-35B0-48EF-B2CE-F61BB94D0232}"/>
                    </a:ext>
                  </a:extLst>
                </p:cNvPr>
                <p:cNvSpPr txBox="1"/>
                <p:nvPr/>
              </p:nvSpPr>
              <p:spPr>
                <a:xfrm>
                  <a:off x="5201427" y="2041621"/>
                  <a:ext cx="296529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400" dirty="0"/>
                    <a:t>Before Terracing (BT)</a:t>
                  </a:r>
                </a:p>
              </p:txBody>
            </p:sp>
          </p:grpSp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4793A574-C026-42A4-A6F3-576E70CE9771}"/>
                  </a:ext>
                </a:extLst>
              </p:cNvPr>
              <p:cNvSpPr txBox="1"/>
              <p:nvPr/>
            </p:nvSpPr>
            <p:spPr>
              <a:xfrm>
                <a:off x="5830342" y="2486509"/>
                <a:ext cx="22288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Spring 2019 (</a:t>
                </a:r>
                <a:r>
                  <a:rPr lang="en-GB" sz="2000" dirty="0" err="1"/>
                  <a:t>Sp</a:t>
                </a:r>
                <a:r>
                  <a:rPr lang="en-GB" sz="2000" dirty="0"/>
                  <a:t>)</a:t>
                </a:r>
              </a:p>
            </p:txBody>
          </p:sp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721CF6FE-E649-4E09-85C8-A9084CFFBFC0}"/>
                  </a:ext>
                </a:extLst>
              </p:cNvPr>
              <p:cNvSpPr txBox="1"/>
              <p:nvPr/>
            </p:nvSpPr>
            <p:spPr>
              <a:xfrm>
                <a:off x="5842398" y="3916099"/>
                <a:ext cx="246973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Summer 2019 (</a:t>
                </a:r>
                <a:r>
                  <a:rPr lang="en-GB" sz="2000" dirty="0" err="1"/>
                  <a:t>Su</a:t>
                </a:r>
                <a:r>
                  <a:rPr lang="en-GB" sz="2000" dirty="0"/>
                  <a:t>)</a:t>
                </a:r>
              </a:p>
              <a:p>
                <a:r>
                  <a:rPr lang="en-GB" sz="2000" dirty="0"/>
                  <a:t>Autumn 2019 (Au)</a:t>
                </a:r>
              </a:p>
              <a:p>
                <a:r>
                  <a:rPr lang="en-GB" sz="2000" dirty="0"/>
                  <a:t>Winter 2020 (Wi)</a:t>
                </a:r>
              </a:p>
              <a:p>
                <a:r>
                  <a:rPr lang="en-GB" sz="2000" dirty="0"/>
                  <a:t>Spring 2020 (</a:t>
                </a:r>
                <a:r>
                  <a:rPr lang="en-GB" sz="2000" dirty="0" err="1"/>
                  <a:t>Sp</a:t>
                </a:r>
                <a:r>
                  <a:rPr lang="en-GB" sz="2000" dirty="0"/>
                  <a:t>)</a:t>
                </a:r>
              </a:p>
            </p:txBody>
          </p:sp>
        </p:grp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60A8EED0-4A5E-4C4F-A76D-CC3154D55129}"/>
                </a:ext>
              </a:extLst>
            </p:cNvPr>
            <p:cNvSpPr txBox="1"/>
            <p:nvPr/>
          </p:nvSpPr>
          <p:spPr>
            <a:xfrm>
              <a:off x="5925078" y="1080142"/>
              <a:ext cx="29494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Aim: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7575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AE441E45-DA54-4309-BFBF-2D99506FB4C3}"/>
              </a:ext>
            </a:extLst>
          </p:cNvPr>
          <p:cNvSpPr/>
          <p:nvPr/>
        </p:nvSpPr>
        <p:spPr>
          <a:xfrm>
            <a:off x="5981275" y="-3324"/>
            <a:ext cx="6203465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Marcador de Posição do Número do Diapositivo 2">
            <a:extLst>
              <a:ext uri="{FF2B5EF4-FFF2-40B4-BE49-F238E27FC236}">
                <a16:creationId xmlns:a16="http://schemas.microsoft.com/office/drawing/2014/main" id="{7B97715F-2BA2-43B6-B8C7-4D57659E88E9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8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68269F4D-CA05-4CF8-9959-0587BCBD33E0}"/>
              </a:ext>
            </a:extLst>
          </p:cNvPr>
          <p:cNvGrpSpPr/>
          <p:nvPr/>
        </p:nvGrpSpPr>
        <p:grpSpPr>
          <a:xfrm>
            <a:off x="2911475" y="463023"/>
            <a:ext cx="6445250" cy="5791953"/>
            <a:chOff x="2418895" y="696715"/>
            <a:chExt cx="6445250" cy="5791953"/>
          </a:xfrm>
        </p:grpSpPr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2C049CA7-68E4-4B76-A6CD-B1477836B19D}"/>
                </a:ext>
              </a:extLst>
            </p:cNvPr>
            <p:cNvSpPr/>
            <p:nvPr/>
          </p:nvSpPr>
          <p:spPr>
            <a:xfrm>
              <a:off x="2418895" y="696715"/>
              <a:ext cx="6445250" cy="831100"/>
            </a:xfrm>
            <a:custGeom>
              <a:avLst/>
              <a:gdLst>
                <a:gd name="connsiteX0" fmla="*/ 0 w 6445250"/>
                <a:gd name="connsiteY0" fmla="*/ 138519 h 831100"/>
                <a:gd name="connsiteX1" fmla="*/ 138519 w 6445250"/>
                <a:gd name="connsiteY1" fmla="*/ 0 h 831100"/>
                <a:gd name="connsiteX2" fmla="*/ 6306731 w 6445250"/>
                <a:gd name="connsiteY2" fmla="*/ 0 h 831100"/>
                <a:gd name="connsiteX3" fmla="*/ 6445250 w 6445250"/>
                <a:gd name="connsiteY3" fmla="*/ 138519 h 831100"/>
                <a:gd name="connsiteX4" fmla="*/ 6445250 w 6445250"/>
                <a:gd name="connsiteY4" fmla="*/ 692581 h 831100"/>
                <a:gd name="connsiteX5" fmla="*/ 6306731 w 6445250"/>
                <a:gd name="connsiteY5" fmla="*/ 831100 h 831100"/>
                <a:gd name="connsiteX6" fmla="*/ 138519 w 6445250"/>
                <a:gd name="connsiteY6" fmla="*/ 831100 h 831100"/>
                <a:gd name="connsiteX7" fmla="*/ 0 w 6445250"/>
                <a:gd name="connsiteY7" fmla="*/ 692581 h 831100"/>
                <a:gd name="connsiteX8" fmla="*/ 0 w 6445250"/>
                <a:gd name="connsiteY8" fmla="*/ 138519 h 83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45250" h="831100">
                  <a:moveTo>
                    <a:pt x="0" y="138519"/>
                  </a:moveTo>
                  <a:cubicBezTo>
                    <a:pt x="0" y="62017"/>
                    <a:pt x="62017" y="0"/>
                    <a:pt x="138519" y="0"/>
                  </a:cubicBezTo>
                  <a:lnTo>
                    <a:pt x="6306731" y="0"/>
                  </a:lnTo>
                  <a:cubicBezTo>
                    <a:pt x="6383233" y="0"/>
                    <a:pt x="6445250" y="62017"/>
                    <a:pt x="6445250" y="138519"/>
                  </a:cubicBezTo>
                  <a:lnTo>
                    <a:pt x="6445250" y="692581"/>
                  </a:lnTo>
                  <a:cubicBezTo>
                    <a:pt x="6445250" y="769083"/>
                    <a:pt x="6383233" y="831100"/>
                    <a:pt x="6306731" y="831100"/>
                  </a:cubicBezTo>
                  <a:lnTo>
                    <a:pt x="138519" y="831100"/>
                  </a:lnTo>
                  <a:cubicBezTo>
                    <a:pt x="62017" y="831100"/>
                    <a:pt x="0" y="769083"/>
                    <a:pt x="0" y="692581"/>
                  </a:cubicBezTo>
                  <a:lnTo>
                    <a:pt x="0" y="138519"/>
                  </a:lnTo>
                  <a:close/>
                </a:path>
              </a:pathLst>
            </a:custGeom>
            <a:noFill/>
            <a:ln w="28575">
              <a:solidFill>
                <a:srgbClr val="D9D9D9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6771" tIns="116771" rIns="116771" bIns="116771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dirty="0">
                  <a:solidFill>
                    <a:schemeClr val="tx1"/>
                  </a:solidFill>
                </a:rPr>
                <a:t>Soil cover and soil characteristics </a:t>
              </a:r>
              <a:endParaRPr lang="en-GB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20A83FD6-27CC-4458-9453-C4ABFB2A438C}"/>
                </a:ext>
              </a:extLst>
            </p:cNvPr>
            <p:cNvSpPr/>
            <p:nvPr/>
          </p:nvSpPr>
          <p:spPr>
            <a:xfrm>
              <a:off x="2418895" y="3345632"/>
              <a:ext cx="6445250" cy="832094"/>
            </a:xfrm>
            <a:custGeom>
              <a:avLst/>
              <a:gdLst>
                <a:gd name="connsiteX0" fmla="*/ 0 w 6445250"/>
                <a:gd name="connsiteY0" fmla="*/ 138685 h 832094"/>
                <a:gd name="connsiteX1" fmla="*/ 138685 w 6445250"/>
                <a:gd name="connsiteY1" fmla="*/ 0 h 832094"/>
                <a:gd name="connsiteX2" fmla="*/ 6306565 w 6445250"/>
                <a:gd name="connsiteY2" fmla="*/ 0 h 832094"/>
                <a:gd name="connsiteX3" fmla="*/ 6445250 w 6445250"/>
                <a:gd name="connsiteY3" fmla="*/ 138685 h 832094"/>
                <a:gd name="connsiteX4" fmla="*/ 6445250 w 6445250"/>
                <a:gd name="connsiteY4" fmla="*/ 693409 h 832094"/>
                <a:gd name="connsiteX5" fmla="*/ 6306565 w 6445250"/>
                <a:gd name="connsiteY5" fmla="*/ 832094 h 832094"/>
                <a:gd name="connsiteX6" fmla="*/ 138685 w 6445250"/>
                <a:gd name="connsiteY6" fmla="*/ 832094 h 832094"/>
                <a:gd name="connsiteX7" fmla="*/ 0 w 6445250"/>
                <a:gd name="connsiteY7" fmla="*/ 693409 h 832094"/>
                <a:gd name="connsiteX8" fmla="*/ 0 w 6445250"/>
                <a:gd name="connsiteY8" fmla="*/ 138685 h 832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45250" h="832094">
                  <a:moveTo>
                    <a:pt x="0" y="138685"/>
                  </a:moveTo>
                  <a:cubicBezTo>
                    <a:pt x="0" y="62091"/>
                    <a:pt x="62091" y="0"/>
                    <a:pt x="138685" y="0"/>
                  </a:cubicBezTo>
                  <a:lnTo>
                    <a:pt x="6306565" y="0"/>
                  </a:lnTo>
                  <a:cubicBezTo>
                    <a:pt x="6383159" y="0"/>
                    <a:pt x="6445250" y="62091"/>
                    <a:pt x="6445250" y="138685"/>
                  </a:cubicBezTo>
                  <a:lnTo>
                    <a:pt x="6445250" y="693409"/>
                  </a:lnTo>
                  <a:cubicBezTo>
                    <a:pt x="6445250" y="770003"/>
                    <a:pt x="6383159" y="832094"/>
                    <a:pt x="6306565" y="832094"/>
                  </a:cubicBezTo>
                  <a:lnTo>
                    <a:pt x="138685" y="832094"/>
                  </a:lnTo>
                  <a:cubicBezTo>
                    <a:pt x="62091" y="832094"/>
                    <a:pt x="0" y="770003"/>
                    <a:pt x="0" y="693409"/>
                  </a:cubicBezTo>
                  <a:lnTo>
                    <a:pt x="0" y="138685"/>
                  </a:lnTo>
                  <a:close/>
                </a:path>
              </a:pathLst>
            </a:custGeom>
            <a:noFill/>
            <a:ln w="28575">
              <a:solidFill>
                <a:srgbClr val="D9D9D9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6819" tIns="116819" rIns="116819" bIns="116819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dirty="0">
                  <a:solidFill>
                    <a:schemeClr val="tx1"/>
                  </a:solidFill>
                </a:rPr>
                <a:t>Arthropods</a:t>
              </a:r>
              <a:endParaRPr lang="en-GB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E4F14D49-CEA0-4409-B8B2-57076D5D64BB}"/>
                </a:ext>
              </a:extLst>
            </p:cNvPr>
            <p:cNvSpPr txBox="1"/>
            <p:nvPr/>
          </p:nvSpPr>
          <p:spPr>
            <a:xfrm>
              <a:off x="2666263" y="4361804"/>
              <a:ext cx="4088350" cy="2126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dirty="0"/>
                <a:t>Average Abundance</a:t>
              </a:r>
            </a:p>
            <a:p>
              <a:pPr>
                <a:lnSpc>
                  <a:spcPct val="150000"/>
                </a:lnSpc>
              </a:pPr>
              <a:r>
                <a:rPr lang="en-GB" dirty="0"/>
                <a:t>Average Richness</a:t>
              </a:r>
            </a:p>
            <a:p>
              <a:pPr>
                <a:lnSpc>
                  <a:spcPct val="150000"/>
                </a:lnSpc>
              </a:pPr>
              <a:r>
                <a:rPr lang="en-GB" dirty="0"/>
                <a:t>Shannon-Wiener Diversity Index (H’)</a:t>
              </a:r>
            </a:p>
            <a:p>
              <a:pPr>
                <a:lnSpc>
                  <a:spcPct val="150000"/>
                </a:lnSpc>
              </a:pPr>
              <a:r>
                <a:rPr lang="en-GB" dirty="0"/>
                <a:t>Pielou’s Evenness Index (J’)</a:t>
              </a:r>
            </a:p>
            <a:p>
              <a:pPr>
                <a:lnSpc>
                  <a:spcPct val="150000"/>
                </a:lnSpc>
              </a:pPr>
              <a:endParaRPr lang="en-GB" dirty="0"/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BBB3A368-D8D9-4822-BE60-853AE1DC24AE}"/>
                </a:ext>
              </a:extLst>
            </p:cNvPr>
            <p:cNvSpPr txBox="1"/>
            <p:nvPr/>
          </p:nvSpPr>
          <p:spPr>
            <a:xfrm>
              <a:off x="5605142" y="1791901"/>
              <a:ext cx="325900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Soil Moisture Content (SMC)</a:t>
              </a:r>
            </a:p>
            <a:p>
              <a:r>
                <a:rPr lang="en-GB" dirty="0"/>
                <a:t>Soil Organic Matter (SOM)</a:t>
              </a:r>
            </a:p>
            <a:p>
              <a:r>
                <a:rPr lang="en-GB" dirty="0"/>
                <a:t>Bulk Density (BD)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ADF78BBA-17AD-49DA-BD76-9281AD5B7A0A}"/>
                </a:ext>
              </a:extLst>
            </p:cNvPr>
            <p:cNvSpPr txBox="1"/>
            <p:nvPr/>
          </p:nvSpPr>
          <p:spPr>
            <a:xfrm>
              <a:off x="2676396" y="1791901"/>
              <a:ext cx="26742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Vegetation</a:t>
              </a:r>
            </a:p>
            <a:p>
              <a:r>
                <a:rPr lang="en-GB" dirty="0"/>
                <a:t>Litter</a:t>
              </a:r>
            </a:p>
            <a:p>
              <a:r>
                <a:rPr lang="en-GB" dirty="0"/>
                <a:t>Bare soil</a:t>
              </a:r>
            </a:p>
            <a:p>
              <a:r>
                <a:rPr lang="en-GB" dirty="0"/>
                <a:t>Stones</a:t>
              </a:r>
            </a:p>
          </p:txBody>
        </p:sp>
        <p:pic>
          <p:nvPicPr>
            <p:cNvPr id="18" name="Gráfico 17" descr="Aranha com preenchimento sólido">
              <a:extLst>
                <a:ext uri="{FF2B5EF4-FFF2-40B4-BE49-F238E27FC236}">
                  <a16:creationId xmlns:a16="http://schemas.microsoft.com/office/drawing/2014/main" id="{54985F24-4FA8-4DEF-89A7-6D8166D90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84445" y="4570324"/>
              <a:ext cx="530365" cy="530365"/>
            </a:xfrm>
            <a:prstGeom prst="rect">
              <a:avLst/>
            </a:prstGeom>
          </p:spPr>
        </p:pic>
        <p:pic>
          <p:nvPicPr>
            <p:cNvPr id="19" name="Gráfico 18" descr="Formiga com preenchimento sólido">
              <a:extLst>
                <a:ext uri="{FF2B5EF4-FFF2-40B4-BE49-F238E27FC236}">
                  <a16:creationId xmlns:a16="http://schemas.microsoft.com/office/drawing/2014/main" id="{EFBF6793-346F-4A5B-904F-527BC1542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170837" y="4562955"/>
              <a:ext cx="568738" cy="568738"/>
            </a:xfrm>
            <a:prstGeom prst="rect">
              <a:avLst/>
            </a:prstGeom>
          </p:spPr>
        </p:pic>
        <p:pic>
          <p:nvPicPr>
            <p:cNvPr id="20" name="Gráfico 19" descr="Joaninha com preenchimento sólido">
              <a:extLst>
                <a:ext uri="{FF2B5EF4-FFF2-40B4-BE49-F238E27FC236}">
                  <a16:creationId xmlns:a16="http://schemas.microsoft.com/office/drawing/2014/main" id="{1835E018-80AB-4C4C-85D4-A44F4268D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98053" y="4582142"/>
              <a:ext cx="530365" cy="530365"/>
            </a:xfrm>
            <a:prstGeom prst="rect">
              <a:avLst/>
            </a:prstGeom>
          </p:spPr>
        </p:pic>
        <p:pic>
          <p:nvPicPr>
            <p:cNvPr id="21" name="Gráfico 20" descr="Aranha com preenchimento sólido">
              <a:extLst>
                <a:ext uri="{FF2B5EF4-FFF2-40B4-BE49-F238E27FC236}">
                  <a16:creationId xmlns:a16="http://schemas.microsoft.com/office/drawing/2014/main" id="{8F612504-F4DB-449D-B9D0-C1946AF22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52688" y="5404928"/>
              <a:ext cx="530365" cy="530365"/>
            </a:xfrm>
            <a:prstGeom prst="rect">
              <a:avLst/>
            </a:prstGeom>
          </p:spPr>
        </p:pic>
        <p:pic>
          <p:nvPicPr>
            <p:cNvPr id="22" name="Gráfico 21" descr="Formiga com preenchimento sólido">
              <a:extLst>
                <a:ext uri="{FF2B5EF4-FFF2-40B4-BE49-F238E27FC236}">
                  <a16:creationId xmlns:a16="http://schemas.microsoft.com/office/drawing/2014/main" id="{21EFF18E-F115-4C37-9F10-0A2EB10DC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39080" y="5397559"/>
              <a:ext cx="568738" cy="568738"/>
            </a:xfrm>
            <a:prstGeom prst="rect">
              <a:avLst/>
            </a:prstGeom>
          </p:spPr>
        </p:pic>
        <p:pic>
          <p:nvPicPr>
            <p:cNvPr id="23" name="Gráfico 22" descr="Joaninha com preenchimento sólido">
              <a:extLst>
                <a:ext uri="{FF2B5EF4-FFF2-40B4-BE49-F238E27FC236}">
                  <a16:creationId xmlns:a16="http://schemas.microsoft.com/office/drawing/2014/main" id="{527C3824-6DF6-4829-A7B9-ACD66E128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66296" y="5416746"/>
              <a:ext cx="530365" cy="530365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96C9AC3B-D0AC-46EA-A555-201BFDB02C87}"/>
              </a:ext>
            </a:extLst>
          </p:cNvPr>
          <p:cNvGrpSpPr/>
          <p:nvPr/>
        </p:nvGrpSpPr>
        <p:grpSpPr>
          <a:xfrm>
            <a:off x="5290047" y="4269162"/>
            <a:ext cx="740591" cy="688939"/>
            <a:chOff x="684728" y="2916234"/>
            <a:chExt cx="684772" cy="594252"/>
          </a:xfrm>
        </p:grpSpPr>
        <p:pic>
          <p:nvPicPr>
            <p:cNvPr id="25" name="Gráfico 24" descr="Gafanhoto com preenchimento sólido">
              <a:extLst>
                <a:ext uri="{FF2B5EF4-FFF2-40B4-BE49-F238E27FC236}">
                  <a16:creationId xmlns:a16="http://schemas.microsoft.com/office/drawing/2014/main" id="{E0241ED5-4DBA-483A-81FE-21BA9A388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23251" y="3064237"/>
              <a:ext cx="446249" cy="446249"/>
            </a:xfrm>
            <a:prstGeom prst="rect">
              <a:avLst/>
            </a:prstGeom>
          </p:spPr>
        </p:pic>
        <p:pic>
          <p:nvPicPr>
            <p:cNvPr id="26" name="Gráfico 25" descr="Formiga com preenchimento sólido">
              <a:extLst>
                <a:ext uri="{FF2B5EF4-FFF2-40B4-BE49-F238E27FC236}">
                  <a16:creationId xmlns:a16="http://schemas.microsoft.com/office/drawing/2014/main" id="{84B4BB38-CF55-4AA2-AD7D-405CB57B8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778446">
              <a:off x="870236" y="3042946"/>
              <a:ext cx="266487" cy="266487"/>
            </a:xfrm>
            <a:prstGeom prst="rect">
              <a:avLst/>
            </a:prstGeom>
          </p:spPr>
        </p:pic>
        <p:pic>
          <p:nvPicPr>
            <p:cNvPr id="27" name="Gráfico 26" descr="Escaravelho com preenchimento sólido">
              <a:extLst>
                <a:ext uri="{FF2B5EF4-FFF2-40B4-BE49-F238E27FC236}">
                  <a16:creationId xmlns:a16="http://schemas.microsoft.com/office/drawing/2014/main" id="{10083176-341F-4AB4-9387-77FA5BE54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67299" y="3029693"/>
              <a:ext cx="201468" cy="201468"/>
            </a:xfrm>
            <a:prstGeom prst="rect">
              <a:avLst/>
            </a:prstGeom>
          </p:spPr>
        </p:pic>
        <p:pic>
          <p:nvPicPr>
            <p:cNvPr id="28" name="Gráfico 27" descr="Inseto com preenchimento sólido">
              <a:extLst>
                <a:ext uri="{FF2B5EF4-FFF2-40B4-BE49-F238E27FC236}">
                  <a16:creationId xmlns:a16="http://schemas.microsoft.com/office/drawing/2014/main" id="{1BF4F33B-229C-45B1-8B54-5EB2A51EB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20391403">
              <a:off x="694711" y="2916234"/>
              <a:ext cx="275864" cy="275864"/>
            </a:xfrm>
            <a:prstGeom prst="rect">
              <a:avLst/>
            </a:prstGeom>
          </p:spPr>
        </p:pic>
        <p:pic>
          <p:nvPicPr>
            <p:cNvPr id="29" name="Gráfico 28" descr="Aranha com preenchimento sólido">
              <a:extLst>
                <a:ext uri="{FF2B5EF4-FFF2-40B4-BE49-F238E27FC236}">
                  <a16:creationId xmlns:a16="http://schemas.microsoft.com/office/drawing/2014/main" id="{121A4059-90FD-4537-963C-DB6A1685B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4021997">
              <a:off x="684728" y="3179463"/>
              <a:ext cx="275864" cy="275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1100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C1707FF-10E3-4CA3-84B6-103BF2A2FB2C}"/>
              </a:ext>
            </a:extLst>
          </p:cNvPr>
          <p:cNvSpPr/>
          <p:nvPr/>
        </p:nvSpPr>
        <p:spPr>
          <a:xfrm>
            <a:off x="5988535" y="-3324"/>
            <a:ext cx="6203465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Posição do Número do Diapositivo 2">
            <a:extLst>
              <a:ext uri="{FF2B5EF4-FFF2-40B4-BE49-F238E27FC236}">
                <a16:creationId xmlns:a16="http://schemas.microsoft.com/office/drawing/2014/main" id="{96FB003F-2F47-4AB2-846D-5FECFFEB85EA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9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E966FB2-6EEA-4C0D-B23E-C52C4EE2ADB3}"/>
              </a:ext>
            </a:extLst>
          </p:cNvPr>
          <p:cNvSpPr txBox="1"/>
          <p:nvPr/>
        </p:nvSpPr>
        <p:spPr>
          <a:xfrm>
            <a:off x="165120" y="163920"/>
            <a:ext cx="60960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dirty="0">
                <a:solidFill>
                  <a:schemeClr val="tx1"/>
                </a:solidFill>
              </a:rPr>
              <a:t>Soil cover and soil characteristics </a:t>
            </a:r>
            <a:endParaRPr lang="en-GB" sz="2800" kern="1200" dirty="0">
              <a:solidFill>
                <a:schemeClr val="tx1"/>
              </a:solidFill>
            </a:endParaRP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03628EFE-E934-40D8-A3A8-BF0FAEEBAA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0766387"/>
              </p:ext>
            </p:extLst>
          </p:nvPr>
        </p:nvGraphicFramePr>
        <p:xfrm>
          <a:off x="3132254" y="3582238"/>
          <a:ext cx="5063891" cy="317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A28BEC98-F908-458A-A670-10CDF2328A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4499912"/>
              </p:ext>
            </p:extLst>
          </p:nvPr>
        </p:nvGraphicFramePr>
        <p:xfrm>
          <a:off x="59671" y="914400"/>
          <a:ext cx="3897422" cy="236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9CC2E5A7-CFD0-4A9F-BAD0-BF1F4E31F8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3736901"/>
              </p:ext>
            </p:extLst>
          </p:nvPr>
        </p:nvGraphicFramePr>
        <p:xfrm>
          <a:off x="4129982" y="972549"/>
          <a:ext cx="3892885" cy="236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77B8FCD2-2F77-4F45-B7CD-BA395ED4CC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6931949"/>
              </p:ext>
            </p:extLst>
          </p:nvPr>
        </p:nvGraphicFramePr>
        <p:xfrm>
          <a:off x="8199283" y="914400"/>
          <a:ext cx="3892885" cy="236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CaixaDeTexto 18">
            <a:extLst>
              <a:ext uri="{FF2B5EF4-FFF2-40B4-BE49-F238E27FC236}">
                <a16:creationId xmlns:a16="http://schemas.microsoft.com/office/drawing/2014/main" id="{C3561EAE-5CDC-4593-BCA2-4D848E0AB5FC}"/>
              </a:ext>
            </a:extLst>
          </p:cNvPr>
          <p:cNvSpPr txBox="1"/>
          <p:nvPr/>
        </p:nvSpPr>
        <p:spPr>
          <a:xfrm>
            <a:off x="9663443" y="118363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BF82713-0CFA-49A9-A9DE-101F3133AE11}"/>
              </a:ext>
            </a:extLst>
          </p:cNvPr>
          <p:cNvSpPr txBox="1"/>
          <p:nvPr/>
        </p:nvSpPr>
        <p:spPr>
          <a:xfrm>
            <a:off x="1476374" y="237501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9B9DD70-CBF2-4875-B10D-1AC2730DCC74}"/>
              </a:ext>
            </a:extLst>
          </p:cNvPr>
          <p:cNvSpPr txBox="1"/>
          <p:nvPr/>
        </p:nvSpPr>
        <p:spPr>
          <a:xfrm>
            <a:off x="3366257" y="22489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96EE7AA-5AFD-4027-9934-B9A96A67FE90}"/>
              </a:ext>
            </a:extLst>
          </p:cNvPr>
          <p:cNvSpPr txBox="1"/>
          <p:nvPr/>
        </p:nvSpPr>
        <p:spPr>
          <a:xfrm>
            <a:off x="5464450" y="194119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8CDCA35-B0DD-4043-B202-4F87E126AB89}"/>
              </a:ext>
            </a:extLst>
          </p:cNvPr>
          <p:cNvSpPr txBox="1"/>
          <p:nvPr/>
        </p:nvSpPr>
        <p:spPr>
          <a:xfrm>
            <a:off x="9069858" y="145168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A611C646-3769-4CD1-9800-8F1D3E6BF4B5}"/>
              </a:ext>
            </a:extLst>
          </p:cNvPr>
          <p:cNvSpPr txBox="1"/>
          <p:nvPr/>
        </p:nvSpPr>
        <p:spPr>
          <a:xfrm>
            <a:off x="822666" y="185561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340EF3D-E760-4EEF-ADF2-0ED6FC8E48CB}"/>
              </a:ext>
            </a:extLst>
          </p:cNvPr>
          <p:cNvSpPr txBox="1"/>
          <p:nvPr/>
        </p:nvSpPr>
        <p:spPr>
          <a:xfrm>
            <a:off x="4846836" y="108266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D7B5993-E8E3-4023-9848-E22A7714DC5A}"/>
              </a:ext>
            </a:extLst>
          </p:cNvPr>
          <p:cNvSpPr txBox="1"/>
          <p:nvPr/>
        </p:nvSpPr>
        <p:spPr>
          <a:xfrm>
            <a:off x="7391505" y="178730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D01BD81-C630-475D-9D0E-B53C35A33AC1}"/>
              </a:ext>
            </a:extLst>
          </p:cNvPr>
          <p:cNvSpPr txBox="1"/>
          <p:nvPr/>
        </p:nvSpPr>
        <p:spPr>
          <a:xfrm>
            <a:off x="11520934" y="118363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0D4DFDE-4CF2-4349-971B-CDBEFB132673}"/>
              </a:ext>
            </a:extLst>
          </p:cNvPr>
          <p:cNvSpPr txBox="1"/>
          <p:nvPr/>
        </p:nvSpPr>
        <p:spPr>
          <a:xfrm>
            <a:off x="10904944" y="118363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5C9B899-4B6B-4D54-88F8-8A956C338687}"/>
              </a:ext>
            </a:extLst>
          </p:cNvPr>
          <p:cNvSpPr txBox="1"/>
          <p:nvPr/>
        </p:nvSpPr>
        <p:spPr>
          <a:xfrm>
            <a:off x="10272310" y="118626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0FC5D28-71DA-482E-A09E-D42A42532035}"/>
              </a:ext>
            </a:extLst>
          </p:cNvPr>
          <p:cNvSpPr txBox="1"/>
          <p:nvPr/>
        </p:nvSpPr>
        <p:spPr>
          <a:xfrm>
            <a:off x="2102423" y="1282881"/>
            <a:ext cx="268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0096FAC-7422-4B1A-98F9-B36A358D9137}"/>
              </a:ext>
            </a:extLst>
          </p:cNvPr>
          <p:cNvSpPr txBox="1"/>
          <p:nvPr/>
        </p:nvSpPr>
        <p:spPr>
          <a:xfrm>
            <a:off x="2722024" y="1183636"/>
            <a:ext cx="268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A5158A4-2E6C-4E73-A3A0-A3E6BD472113}"/>
              </a:ext>
            </a:extLst>
          </p:cNvPr>
          <p:cNvSpPr txBox="1"/>
          <p:nvPr/>
        </p:nvSpPr>
        <p:spPr>
          <a:xfrm>
            <a:off x="6115227" y="1558930"/>
            <a:ext cx="268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A39DFE05-7A2C-45A3-88E7-DD09624ED5A4}"/>
              </a:ext>
            </a:extLst>
          </p:cNvPr>
          <p:cNvSpPr txBox="1"/>
          <p:nvPr/>
        </p:nvSpPr>
        <p:spPr>
          <a:xfrm>
            <a:off x="6762940" y="1590658"/>
            <a:ext cx="268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</a:p>
        </p:txBody>
      </p:sp>
      <p:sp>
        <p:nvSpPr>
          <p:cNvPr id="35" name="Forma livre: Forma 34">
            <a:extLst>
              <a:ext uri="{FF2B5EF4-FFF2-40B4-BE49-F238E27FC236}">
                <a16:creationId xmlns:a16="http://schemas.microsoft.com/office/drawing/2014/main" id="{AFB8BA55-C324-4863-956B-63E1E838FDCD}"/>
              </a:ext>
            </a:extLst>
          </p:cNvPr>
          <p:cNvSpPr/>
          <p:nvPr/>
        </p:nvSpPr>
        <p:spPr>
          <a:xfrm>
            <a:off x="9390468" y="4829175"/>
            <a:ext cx="2692672" cy="1371600"/>
          </a:xfrm>
          <a:custGeom>
            <a:avLst/>
            <a:gdLst>
              <a:gd name="connsiteX0" fmla="*/ 0 w 1940651"/>
              <a:gd name="connsiteY0" fmla="*/ 226444 h 1358393"/>
              <a:gd name="connsiteX1" fmla="*/ 226444 w 1940651"/>
              <a:gd name="connsiteY1" fmla="*/ 0 h 1358393"/>
              <a:gd name="connsiteX2" fmla="*/ 1714207 w 1940651"/>
              <a:gd name="connsiteY2" fmla="*/ 0 h 1358393"/>
              <a:gd name="connsiteX3" fmla="*/ 1940651 w 1940651"/>
              <a:gd name="connsiteY3" fmla="*/ 226444 h 1358393"/>
              <a:gd name="connsiteX4" fmla="*/ 1940651 w 1940651"/>
              <a:gd name="connsiteY4" fmla="*/ 1131949 h 1358393"/>
              <a:gd name="connsiteX5" fmla="*/ 1714207 w 1940651"/>
              <a:gd name="connsiteY5" fmla="*/ 1358393 h 1358393"/>
              <a:gd name="connsiteX6" fmla="*/ 226444 w 1940651"/>
              <a:gd name="connsiteY6" fmla="*/ 1358393 h 1358393"/>
              <a:gd name="connsiteX7" fmla="*/ 0 w 1940651"/>
              <a:gd name="connsiteY7" fmla="*/ 1131949 h 1358393"/>
              <a:gd name="connsiteX8" fmla="*/ 0 w 1940651"/>
              <a:gd name="connsiteY8" fmla="*/ 226444 h 1358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0651" h="1358393">
                <a:moveTo>
                  <a:pt x="0" y="226444"/>
                </a:moveTo>
                <a:cubicBezTo>
                  <a:pt x="0" y="101382"/>
                  <a:pt x="101382" y="0"/>
                  <a:pt x="226444" y="0"/>
                </a:cubicBezTo>
                <a:lnTo>
                  <a:pt x="1714207" y="0"/>
                </a:lnTo>
                <a:cubicBezTo>
                  <a:pt x="1839269" y="0"/>
                  <a:pt x="1940651" y="101382"/>
                  <a:pt x="1940651" y="226444"/>
                </a:cubicBezTo>
                <a:lnTo>
                  <a:pt x="1940651" y="1131949"/>
                </a:lnTo>
                <a:cubicBezTo>
                  <a:pt x="1940651" y="1257011"/>
                  <a:pt x="1839269" y="1358393"/>
                  <a:pt x="1714207" y="1358393"/>
                </a:cubicBezTo>
                <a:lnTo>
                  <a:pt x="226444" y="1358393"/>
                </a:lnTo>
                <a:cubicBezTo>
                  <a:pt x="101382" y="1358393"/>
                  <a:pt x="0" y="1257011"/>
                  <a:pt x="0" y="1131949"/>
                </a:cubicBezTo>
                <a:lnTo>
                  <a:pt x="0" y="226444"/>
                </a:lnTo>
                <a:close/>
              </a:path>
            </a:pathLst>
          </a:cu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193" tIns="169193" rIns="169193" bIns="169193" numCol="1" spcCol="1270" anchor="ctr" anchorCtr="0">
            <a:noAutofit/>
          </a:bodyPr>
          <a:lstStyle/>
          <a:p>
            <a:r>
              <a:rPr lang="en-GB" sz="1400" dirty="0"/>
              <a:t>BT.Sp – Before terraces Spring</a:t>
            </a:r>
          </a:p>
          <a:p>
            <a:r>
              <a:rPr lang="en-GB" sz="1400" dirty="0"/>
              <a:t>AT.Su – After terraces Summer</a:t>
            </a:r>
          </a:p>
          <a:p>
            <a:r>
              <a:rPr lang="en-GB" sz="1400" dirty="0"/>
              <a:t>AT.Au – After terraces Autumn</a:t>
            </a:r>
          </a:p>
          <a:p>
            <a:r>
              <a:rPr lang="en-GB" sz="1400" dirty="0"/>
              <a:t>AT.Wi – After terraces Winter AT.Sp – After terraces Spring</a:t>
            </a:r>
          </a:p>
        </p:txBody>
      </p:sp>
      <p:pic>
        <p:nvPicPr>
          <p:cNvPr id="37" name="Gráfico 36" descr="Buldózer com preenchimento sólido">
            <a:extLst>
              <a:ext uri="{FF2B5EF4-FFF2-40B4-BE49-F238E27FC236}">
                <a16:creationId xmlns:a16="http://schemas.microsoft.com/office/drawing/2014/main" id="{B39B18F7-3983-4BED-8243-A8FA53FEFF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4115" y="3334325"/>
            <a:ext cx="505619" cy="505619"/>
          </a:xfrm>
          <a:prstGeom prst="rect">
            <a:avLst/>
          </a:prstGeom>
        </p:spPr>
      </p:pic>
      <p:cxnSp>
        <p:nvCxnSpPr>
          <p:cNvPr id="3" name="Conexão reta 2">
            <a:extLst>
              <a:ext uri="{FF2B5EF4-FFF2-40B4-BE49-F238E27FC236}">
                <a16:creationId xmlns:a16="http://schemas.microsoft.com/office/drawing/2014/main" id="{9DBE0D0D-2D08-44DE-8E44-3AD4BB64BAFD}"/>
              </a:ext>
            </a:extLst>
          </p:cNvPr>
          <p:cNvCxnSpPr>
            <a:endCxn id="37" idx="0"/>
          </p:cNvCxnSpPr>
          <p:nvPr/>
        </p:nvCxnSpPr>
        <p:spPr>
          <a:xfrm>
            <a:off x="1246925" y="2029437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Gráfico 37" descr="Buldózer com preenchimento sólido">
            <a:extLst>
              <a:ext uri="{FF2B5EF4-FFF2-40B4-BE49-F238E27FC236}">
                <a16:creationId xmlns:a16="http://schemas.microsoft.com/office/drawing/2014/main" id="{BC5C89B1-0CC1-48A5-8C9B-361E2C928D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8589" y="3227829"/>
            <a:ext cx="505619" cy="505619"/>
          </a:xfrm>
          <a:prstGeom prst="rect">
            <a:avLst/>
          </a:prstGeom>
        </p:spPr>
      </p:pic>
      <p:cxnSp>
        <p:nvCxnSpPr>
          <p:cNvPr id="39" name="Conexão reta 38">
            <a:extLst>
              <a:ext uri="{FF2B5EF4-FFF2-40B4-BE49-F238E27FC236}">
                <a16:creationId xmlns:a16="http://schemas.microsoft.com/office/drawing/2014/main" id="{7D5D5224-2718-4065-A446-8F44DBC13C63}"/>
              </a:ext>
            </a:extLst>
          </p:cNvPr>
          <p:cNvCxnSpPr>
            <a:endCxn id="38" idx="0"/>
          </p:cNvCxnSpPr>
          <p:nvPr/>
        </p:nvCxnSpPr>
        <p:spPr>
          <a:xfrm>
            <a:off x="5311399" y="1922941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Gráfico 39" descr="Buldózer com preenchimento sólido">
            <a:extLst>
              <a:ext uri="{FF2B5EF4-FFF2-40B4-BE49-F238E27FC236}">
                <a16:creationId xmlns:a16="http://schemas.microsoft.com/office/drawing/2014/main" id="{4BA5949E-C2D0-4A92-936C-263C1D7CDB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64948" y="3275483"/>
            <a:ext cx="505619" cy="505619"/>
          </a:xfrm>
          <a:prstGeom prst="rect">
            <a:avLst/>
          </a:prstGeom>
        </p:spPr>
      </p:pic>
      <p:cxnSp>
        <p:nvCxnSpPr>
          <p:cNvPr id="41" name="Conexão reta 40">
            <a:extLst>
              <a:ext uri="{FF2B5EF4-FFF2-40B4-BE49-F238E27FC236}">
                <a16:creationId xmlns:a16="http://schemas.microsoft.com/office/drawing/2014/main" id="{E0896F2B-0A31-41BE-8CF4-68C97D05CD28}"/>
              </a:ext>
            </a:extLst>
          </p:cNvPr>
          <p:cNvCxnSpPr>
            <a:endCxn id="40" idx="0"/>
          </p:cNvCxnSpPr>
          <p:nvPr/>
        </p:nvCxnSpPr>
        <p:spPr>
          <a:xfrm>
            <a:off x="9517758" y="1970595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xão reta 42">
            <a:extLst>
              <a:ext uri="{FF2B5EF4-FFF2-40B4-BE49-F238E27FC236}">
                <a16:creationId xmlns:a16="http://schemas.microsoft.com/office/drawing/2014/main" id="{E35FC27C-FE4D-46BB-9A84-6E17DFE49C99}"/>
              </a:ext>
            </a:extLst>
          </p:cNvPr>
          <p:cNvCxnSpPr>
            <a:cxnSpLocks/>
          </p:cNvCxnSpPr>
          <p:nvPr/>
        </p:nvCxnSpPr>
        <p:spPr>
          <a:xfrm>
            <a:off x="4735447" y="5183780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875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76E4803-1597-41C3-BE77-D890D9FD445F}"/>
              </a:ext>
            </a:extLst>
          </p:cNvPr>
          <p:cNvSpPr/>
          <p:nvPr/>
        </p:nvSpPr>
        <p:spPr>
          <a:xfrm>
            <a:off x="5998584" y="-3325"/>
            <a:ext cx="6203465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Posição do Número do Diapositivo 2">
            <a:extLst>
              <a:ext uri="{FF2B5EF4-FFF2-40B4-BE49-F238E27FC236}">
                <a16:creationId xmlns:a16="http://schemas.microsoft.com/office/drawing/2014/main" id="{96FB003F-2F47-4AB2-846D-5FECFFEB85EA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10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AEC5CF2-1CE2-46A4-86B3-C7600C19AF88}"/>
              </a:ext>
            </a:extLst>
          </p:cNvPr>
          <p:cNvSpPr txBox="1"/>
          <p:nvPr/>
        </p:nvSpPr>
        <p:spPr>
          <a:xfrm>
            <a:off x="165120" y="163920"/>
            <a:ext cx="60960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dirty="0">
                <a:solidFill>
                  <a:schemeClr val="tx1"/>
                </a:solidFill>
              </a:rPr>
              <a:t>Arthropods</a:t>
            </a:r>
            <a:endParaRPr lang="en-GB" sz="2800" kern="1200" dirty="0">
              <a:solidFill>
                <a:schemeClr val="tx1"/>
              </a:solidFill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0A6A0EA9-55B4-410E-8E38-76CBF589B882}"/>
              </a:ext>
            </a:extLst>
          </p:cNvPr>
          <p:cNvGrpSpPr/>
          <p:nvPr/>
        </p:nvGrpSpPr>
        <p:grpSpPr>
          <a:xfrm>
            <a:off x="2400432" y="395518"/>
            <a:ext cx="7713286" cy="2692634"/>
            <a:chOff x="0" y="0"/>
            <a:chExt cx="6934200" cy="2148840"/>
          </a:xfrm>
          <a:noFill/>
        </p:grpSpPr>
        <p:graphicFrame>
          <p:nvGraphicFramePr>
            <p:cNvPr id="16" name="Gráfico 15">
              <a:extLst>
                <a:ext uri="{FF2B5EF4-FFF2-40B4-BE49-F238E27FC236}">
                  <a16:creationId xmlns:a16="http://schemas.microsoft.com/office/drawing/2014/main" id="{05215746-FB1C-4CD0-8989-45EF7869AAE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81963828"/>
                </p:ext>
              </p:extLst>
            </p:nvPr>
          </p:nvGraphicFramePr>
          <p:xfrm>
            <a:off x="0" y="0"/>
            <a:ext cx="3435667" cy="21488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7" name="Gráfico 16">
              <a:extLst>
                <a:ext uri="{FF2B5EF4-FFF2-40B4-BE49-F238E27FC236}">
                  <a16:creationId xmlns:a16="http://schemas.microsoft.com/office/drawing/2014/main" id="{3209F0C9-9687-407C-A813-A3C4D14A658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05681120"/>
                </p:ext>
              </p:extLst>
            </p:nvPr>
          </p:nvGraphicFramePr>
          <p:xfrm>
            <a:off x="3498533" y="0"/>
            <a:ext cx="3435667" cy="21488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127D4C0B-AF6B-4CC7-A3FA-3D3909126E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0454853"/>
              </p:ext>
            </p:extLst>
          </p:nvPr>
        </p:nvGraphicFramePr>
        <p:xfrm>
          <a:off x="2693495" y="3234142"/>
          <a:ext cx="6564799" cy="3620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3E31B617-9771-4884-A933-037A897C9587}"/>
              </a:ext>
            </a:extLst>
          </p:cNvPr>
          <p:cNvSpPr txBox="1"/>
          <p:nvPr/>
        </p:nvSpPr>
        <p:spPr>
          <a:xfrm>
            <a:off x="165119" y="555291"/>
            <a:ext cx="1925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(Average per pitfall)</a:t>
            </a:r>
          </a:p>
        </p:txBody>
      </p: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ED2F84BF-9FC5-4705-BA25-D0CD0373834A}"/>
              </a:ext>
            </a:extLst>
          </p:cNvPr>
          <p:cNvSpPr/>
          <p:nvPr/>
        </p:nvSpPr>
        <p:spPr>
          <a:xfrm>
            <a:off x="9390468" y="4829175"/>
            <a:ext cx="2692672" cy="1371600"/>
          </a:xfrm>
          <a:custGeom>
            <a:avLst/>
            <a:gdLst>
              <a:gd name="connsiteX0" fmla="*/ 0 w 1940651"/>
              <a:gd name="connsiteY0" fmla="*/ 226444 h 1358393"/>
              <a:gd name="connsiteX1" fmla="*/ 226444 w 1940651"/>
              <a:gd name="connsiteY1" fmla="*/ 0 h 1358393"/>
              <a:gd name="connsiteX2" fmla="*/ 1714207 w 1940651"/>
              <a:gd name="connsiteY2" fmla="*/ 0 h 1358393"/>
              <a:gd name="connsiteX3" fmla="*/ 1940651 w 1940651"/>
              <a:gd name="connsiteY3" fmla="*/ 226444 h 1358393"/>
              <a:gd name="connsiteX4" fmla="*/ 1940651 w 1940651"/>
              <a:gd name="connsiteY4" fmla="*/ 1131949 h 1358393"/>
              <a:gd name="connsiteX5" fmla="*/ 1714207 w 1940651"/>
              <a:gd name="connsiteY5" fmla="*/ 1358393 h 1358393"/>
              <a:gd name="connsiteX6" fmla="*/ 226444 w 1940651"/>
              <a:gd name="connsiteY6" fmla="*/ 1358393 h 1358393"/>
              <a:gd name="connsiteX7" fmla="*/ 0 w 1940651"/>
              <a:gd name="connsiteY7" fmla="*/ 1131949 h 1358393"/>
              <a:gd name="connsiteX8" fmla="*/ 0 w 1940651"/>
              <a:gd name="connsiteY8" fmla="*/ 226444 h 1358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0651" h="1358393">
                <a:moveTo>
                  <a:pt x="0" y="226444"/>
                </a:moveTo>
                <a:cubicBezTo>
                  <a:pt x="0" y="101382"/>
                  <a:pt x="101382" y="0"/>
                  <a:pt x="226444" y="0"/>
                </a:cubicBezTo>
                <a:lnTo>
                  <a:pt x="1714207" y="0"/>
                </a:lnTo>
                <a:cubicBezTo>
                  <a:pt x="1839269" y="0"/>
                  <a:pt x="1940651" y="101382"/>
                  <a:pt x="1940651" y="226444"/>
                </a:cubicBezTo>
                <a:lnTo>
                  <a:pt x="1940651" y="1131949"/>
                </a:lnTo>
                <a:cubicBezTo>
                  <a:pt x="1940651" y="1257011"/>
                  <a:pt x="1839269" y="1358393"/>
                  <a:pt x="1714207" y="1358393"/>
                </a:cubicBezTo>
                <a:lnTo>
                  <a:pt x="226444" y="1358393"/>
                </a:lnTo>
                <a:cubicBezTo>
                  <a:pt x="101382" y="1358393"/>
                  <a:pt x="0" y="1257011"/>
                  <a:pt x="0" y="1131949"/>
                </a:cubicBezTo>
                <a:lnTo>
                  <a:pt x="0" y="226444"/>
                </a:lnTo>
                <a:close/>
              </a:path>
            </a:pathLst>
          </a:cu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193" tIns="169193" rIns="169193" bIns="169193" numCol="1" spcCol="1270" anchor="ctr" anchorCtr="0">
            <a:noAutofit/>
          </a:bodyPr>
          <a:lstStyle/>
          <a:p>
            <a:r>
              <a:rPr lang="en-GB" sz="1400" dirty="0"/>
              <a:t>BT.Sp – Before terraces Spring</a:t>
            </a:r>
          </a:p>
          <a:p>
            <a:r>
              <a:rPr lang="en-GB" sz="1400" dirty="0"/>
              <a:t>AT.Su – After terraces Summer</a:t>
            </a:r>
          </a:p>
          <a:p>
            <a:r>
              <a:rPr lang="en-GB" sz="1400" dirty="0"/>
              <a:t>AT.Au – After terraces Autumn</a:t>
            </a:r>
          </a:p>
          <a:p>
            <a:r>
              <a:rPr lang="en-GB" sz="1400" dirty="0"/>
              <a:t>AT.Wi – After terraces Winter AT.Sp – After terraces Spring</a:t>
            </a:r>
          </a:p>
        </p:txBody>
      </p:sp>
      <p:pic>
        <p:nvPicPr>
          <p:cNvPr id="19" name="Gráfico 18" descr="Buldózer com preenchimento sólido">
            <a:extLst>
              <a:ext uri="{FF2B5EF4-FFF2-40B4-BE49-F238E27FC236}">
                <a16:creationId xmlns:a16="http://schemas.microsoft.com/office/drawing/2014/main" id="{0B3ABFFA-C9EA-41C2-9850-E03CCEB239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4849" y="3245405"/>
            <a:ext cx="505619" cy="505619"/>
          </a:xfrm>
          <a:prstGeom prst="rect">
            <a:avLst/>
          </a:prstGeom>
        </p:spPr>
      </p:pic>
      <p:cxnSp>
        <p:nvCxnSpPr>
          <p:cNvPr id="20" name="Conexão reta 19">
            <a:extLst>
              <a:ext uri="{FF2B5EF4-FFF2-40B4-BE49-F238E27FC236}">
                <a16:creationId xmlns:a16="http://schemas.microsoft.com/office/drawing/2014/main" id="{8A4A3CBD-5BA7-433A-A556-4A6020358A6D}"/>
              </a:ext>
            </a:extLst>
          </p:cNvPr>
          <p:cNvCxnSpPr>
            <a:endCxn id="19" idx="0"/>
          </p:cNvCxnSpPr>
          <p:nvPr/>
        </p:nvCxnSpPr>
        <p:spPr>
          <a:xfrm>
            <a:off x="3477659" y="1940517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áfico 23" descr="Buldózer com preenchimento sólido">
            <a:extLst>
              <a:ext uri="{FF2B5EF4-FFF2-40B4-BE49-F238E27FC236}">
                <a16:creationId xmlns:a16="http://schemas.microsoft.com/office/drawing/2014/main" id="{9354497B-E36E-40F7-A00B-CEE59FAE03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0178" y="3176190"/>
            <a:ext cx="505619" cy="505619"/>
          </a:xfrm>
          <a:prstGeom prst="rect">
            <a:avLst/>
          </a:prstGeom>
        </p:spPr>
      </p:pic>
      <p:cxnSp>
        <p:nvCxnSpPr>
          <p:cNvPr id="25" name="Conexão reta 24">
            <a:extLst>
              <a:ext uri="{FF2B5EF4-FFF2-40B4-BE49-F238E27FC236}">
                <a16:creationId xmlns:a16="http://schemas.microsoft.com/office/drawing/2014/main" id="{C8DEFB99-F55F-4D87-87E2-76CB79948C24}"/>
              </a:ext>
            </a:extLst>
          </p:cNvPr>
          <p:cNvCxnSpPr>
            <a:endCxn id="24" idx="0"/>
          </p:cNvCxnSpPr>
          <p:nvPr/>
        </p:nvCxnSpPr>
        <p:spPr>
          <a:xfrm>
            <a:off x="7242988" y="1871302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áfico 25" descr="Buldózer com preenchimento sólido">
            <a:extLst>
              <a:ext uri="{FF2B5EF4-FFF2-40B4-BE49-F238E27FC236}">
                <a16:creationId xmlns:a16="http://schemas.microsoft.com/office/drawing/2014/main" id="{7C55D39B-3D77-41B2-ADE4-4BE5FA3C5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62651" y="6330687"/>
            <a:ext cx="505619" cy="505619"/>
          </a:xfrm>
          <a:prstGeom prst="rect">
            <a:avLst/>
          </a:prstGeom>
        </p:spPr>
      </p:pic>
      <p:cxnSp>
        <p:nvCxnSpPr>
          <p:cNvPr id="27" name="Conexão reta 26">
            <a:extLst>
              <a:ext uri="{FF2B5EF4-FFF2-40B4-BE49-F238E27FC236}">
                <a16:creationId xmlns:a16="http://schemas.microsoft.com/office/drawing/2014/main" id="{8EE00939-FA86-4CFB-AE0B-F2477A4DD36F}"/>
              </a:ext>
            </a:extLst>
          </p:cNvPr>
          <p:cNvCxnSpPr>
            <a:endCxn id="26" idx="0"/>
          </p:cNvCxnSpPr>
          <p:nvPr/>
        </p:nvCxnSpPr>
        <p:spPr>
          <a:xfrm>
            <a:off x="4315461" y="5025799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3AA538BE-71AC-4FCC-B58F-8C7FFC3AAABB}"/>
              </a:ext>
            </a:extLst>
          </p:cNvPr>
          <p:cNvGrpSpPr/>
          <p:nvPr/>
        </p:nvGrpSpPr>
        <p:grpSpPr>
          <a:xfrm>
            <a:off x="837380" y="2867025"/>
            <a:ext cx="877773" cy="821649"/>
            <a:chOff x="684728" y="2916234"/>
            <a:chExt cx="684772" cy="594252"/>
          </a:xfrm>
        </p:grpSpPr>
        <p:pic>
          <p:nvPicPr>
            <p:cNvPr id="23" name="Gráfico 22" descr="Gafanhoto com preenchimento sólido">
              <a:extLst>
                <a:ext uri="{FF2B5EF4-FFF2-40B4-BE49-F238E27FC236}">
                  <a16:creationId xmlns:a16="http://schemas.microsoft.com/office/drawing/2014/main" id="{F208FE0F-40C2-430D-9A21-3CDC35C92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3251" y="3064237"/>
              <a:ext cx="446249" cy="446249"/>
            </a:xfrm>
            <a:prstGeom prst="rect">
              <a:avLst/>
            </a:prstGeom>
          </p:spPr>
        </p:pic>
        <p:pic>
          <p:nvPicPr>
            <p:cNvPr id="3" name="Gráfico 2" descr="Formiga com preenchimento sólido">
              <a:extLst>
                <a:ext uri="{FF2B5EF4-FFF2-40B4-BE49-F238E27FC236}">
                  <a16:creationId xmlns:a16="http://schemas.microsoft.com/office/drawing/2014/main" id="{BC76F653-89E8-4562-8C05-7F04B8965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778446">
              <a:off x="870236" y="3042946"/>
              <a:ext cx="266487" cy="266487"/>
            </a:xfrm>
            <a:prstGeom prst="rect">
              <a:avLst/>
            </a:prstGeom>
          </p:spPr>
        </p:pic>
        <p:pic>
          <p:nvPicPr>
            <p:cNvPr id="5" name="Gráfico 4" descr="Escaravelho com preenchimento sólido">
              <a:extLst>
                <a:ext uri="{FF2B5EF4-FFF2-40B4-BE49-F238E27FC236}">
                  <a16:creationId xmlns:a16="http://schemas.microsoft.com/office/drawing/2014/main" id="{D96FB945-3691-4DBE-BA1F-A89D5E7E4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67299" y="3029693"/>
              <a:ext cx="201468" cy="201468"/>
            </a:xfrm>
            <a:prstGeom prst="rect">
              <a:avLst/>
            </a:prstGeom>
          </p:spPr>
        </p:pic>
        <p:pic>
          <p:nvPicPr>
            <p:cNvPr id="9" name="Gráfico 8" descr="Inseto com preenchimento sólido">
              <a:extLst>
                <a:ext uri="{FF2B5EF4-FFF2-40B4-BE49-F238E27FC236}">
                  <a16:creationId xmlns:a16="http://schemas.microsoft.com/office/drawing/2014/main" id="{68D2A55F-511E-4B25-8693-5955863AF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20391403">
              <a:off x="694711" y="2916234"/>
              <a:ext cx="275864" cy="275864"/>
            </a:xfrm>
            <a:prstGeom prst="rect">
              <a:avLst/>
            </a:prstGeom>
          </p:spPr>
        </p:pic>
        <p:pic>
          <p:nvPicPr>
            <p:cNvPr id="30" name="Gráfico 29" descr="Aranha com preenchimento sólido">
              <a:extLst>
                <a:ext uri="{FF2B5EF4-FFF2-40B4-BE49-F238E27FC236}">
                  <a16:creationId xmlns:a16="http://schemas.microsoft.com/office/drawing/2014/main" id="{3B5CB99A-1A0A-4912-89B3-939BB0DFB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4021997">
              <a:off x="684728" y="3179463"/>
              <a:ext cx="275864" cy="275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8922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76E4803-1597-41C3-BE77-D890D9FD445F}"/>
              </a:ext>
            </a:extLst>
          </p:cNvPr>
          <p:cNvSpPr/>
          <p:nvPr/>
        </p:nvSpPr>
        <p:spPr>
          <a:xfrm>
            <a:off x="5988535" y="-1662"/>
            <a:ext cx="6203465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Posição do Número do Diapositivo 2">
            <a:extLst>
              <a:ext uri="{FF2B5EF4-FFF2-40B4-BE49-F238E27FC236}">
                <a16:creationId xmlns:a16="http://schemas.microsoft.com/office/drawing/2014/main" id="{96FB003F-2F47-4AB2-846D-5FECFFEB85EA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11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AEC5CF2-1CE2-46A4-86B3-C7600C19AF88}"/>
              </a:ext>
            </a:extLst>
          </p:cNvPr>
          <p:cNvSpPr txBox="1"/>
          <p:nvPr/>
        </p:nvSpPr>
        <p:spPr>
          <a:xfrm>
            <a:off x="165120" y="163920"/>
            <a:ext cx="60960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dirty="0">
                <a:solidFill>
                  <a:schemeClr val="tx1"/>
                </a:solidFill>
              </a:rPr>
              <a:t>Arthropods</a:t>
            </a:r>
            <a:endParaRPr lang="en-GB" sz="2800" kern="1200" dirty="0">
              <a:solidFill>
                <a:schemeClr val="tx1"/>
              </a:solidFill>
            </a:endParaRP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3DF1AFD5-DD25-49BA-8EBD-D2042230AF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7772326"/>
              </p:ext>
            </p:extLst>
          </p:nvPr>
        </p:nvGraphicFramePr>
        <p:xfrm>
          <a:off x="122641" y="3941502"/>
          <a:ext cx="3625160" cy="2559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E016F8D8-308B-4EF3-95DD-453A34E70B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3794912"/>
              </p:ext>
            </p:extLst>
          </p:nvPr>
        </p:nvGraphicFramePr>
        <p:xfrm>
          <a:off x="4196772" y="3982142"/>
          <a:ext cx="3649804" cy="2559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A906A9DA-F389-48C7-836D-5A3A7B4370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8247775"/>
              </p:ext>
            </p:extLst>
          </p:nvPr>
        </p:nvGraphicFramePr>
        <p:xfrm>
          <a:off x="8270903" y="3961822"/>
          <a:ext cx="3625160" cy="2559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6D04D51B-D677-4BB4-ACC0-2021820B77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739392"/>
              </p:ext>
            </p:extLst>
          </p:nvPr>
        </p:nvGraphicFramePr>
        <p:xfrm>
          <a:off x="4301480" y="1305273"/>
          <a:ext cx="3625160" cy="2559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BBD8118A-1441-42FD-ADFE-23952E4BAF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59921"/>
              </p:ext>
            </p:extLst>
          </p:nvPr>
        </p:nvGraphicFramePr>
        <p:xfrm>
          <a:off x="149351" y="1305273"/>
          <a:ext cx="3770567" cy="2559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A23B980C-407F-4343-99C6-3070DFEBC3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1409406"/>
              </p:ext>
            </p:extLst>
          </p:nvPr>
        </p:nvGraphicFramePr>
        <p:xfrm>
          <a:off x="8308201" y="1305273"/>
          <a:ext cx="3625160" cy="2559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FE5D6321-F1E0-4FDA-A41A-C269A6145589}"/>
              </a:ext>
            </a:extLst>
          </p:cNvPr>
          <p:cNvSpPr txBox="1"/>
          <p:nvPr/>
        </p:nvSpPr>
        <p:spPr>
          <a:xfrm>
            <a:off x="961533" y="1103618"/>
            <a:ext cx="2516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Coleoptera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4E94E2B-BC01-4B8D-BE99-2A453C7311A2}"/>
              </a:ext>
            </a:extLst>
          </p:cNvPr>
          <p:cNvSpPr txBox="1"/>
          <p:nvPr/>
        </p:nvSpPr>
        <p:spPr>
          <a:xfrm>
            <a:off x="5113855" y="1103618"/>
            <a:ext cx="172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Araneae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66FD3D4-F156-428D-A191-D2B657223C03}"/>
              </a:ext>
            </a:extLst>
          </p:cNvPr>
          <p:cNvSpPr txBox="1"/>
          <p:nvPr/>
        </p:nvSpPr>
        <p:spPr>
          <a:xfrm>
            <a:off x="9100464" y="1103618"/>
            <a:ext cx="172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Hymenoptera</a:t>
            </a:r>
          </a:p>
        </p:txBody>
      </p:sp>
      <p:pic>
        <p:nvPicPr>
          <p:cNvPr id="21" name="Gráfico 20" descr="Formiga com preenchimento sólido">
            <a:extLst>
              <a:ext uri="{FF2B5EF4-FFF2-40B4-BE49-F238E27FC236}">
                <a16:creationId xmlns:a16="http://schemas.microsoft.com/office/drawing/2014/main" id="{9DFFFBD3-6CDB-4DB4-9AE6-7BDCD2BE96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84033" y="999162"/>
            <a:ext cx="568738" cy="568738"/>
          </a:xfrm>
          <a:prstGeom prst="rect">
            <a:avLst/>
          </a:prstGeom>
        </p:spPr>
      </p:pic>
      <p:pic>
        <p:nvPicPr>
          <p:cNvPr id="22" name="Gráfico 21" descr="Joaninha com preenchimento sólido">
            <a:extLst>
              <a:ext uri="{FF2B5EF4-FFF2-40B4-BE49-F238E27FC236}">
                <a16:creationId xmlns:a16="http://schemas.microsoft.com/office/drawing/2014/main" id="{5063AF2E-6949-4138-800D-5DBD21D845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1665" y="1037535"/>
            <a:ext cx="530365" cy="530365"/>
          </a:xfrm>
          <a:prstGeom prst="rect">
            <a:avLst/>
          </a:prstGeom>
        </p:spPr>
      </p:pic>
      <p:pic>
        <p:nvPicPr>
          <p:cNvPr id="23" name="Gráfico 22" descr="Aranha com preenchimento sólido">
            <a:extLst>
              <a:ext uri="{FF2B5EF4-FFF2-40B4-BE49-F238E27FC236}">
                <a16:creationId xmlns:a16="http://schemas.microsoft.com/office/drawing/2014/main" id="{0E6FEB29-B8A5-4BDA-AD54-A6BA3A61A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00930" y="999162"/>
            <a:ext cx="530365" cy="530365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BC4482C4-12D4-4814-B44C-06D1D9EB58DF}"/>
              </a:ext>
            </a:extLst>
          </p:cNvPr>
          <p:cNvSpPr txBox="1"/>
          <p:nvPr/>
        </p:nvSpPr>
        <p:spPr>
          <a:xfrm>
            <a:off x="165119" y="555291"/>
            <a:ext cx="1925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(Average per pitfall)</a:t>
            </a:r>
          </a:p>
        </p:txBody>
      </p:sp>
      <p:cxnSp>
        <p:nvCxnSpPr>
          <p:cNvPr id="25" name="Conexão reta 24">
            <a:extLst>
              <a:ext uri="{FF2B5EF4-FFF2-40B4-BE49-F238E27FC236}">
                <a16:creationId xmlns:a16="http://schemas.microsoft.com/office/drawing/2014/main" id="{8C54CD20-2799-406E-8CB5-BD91502B7479}"/>
              </a:ext>
            </a:extLst>
          </p:cNvPr>
          <p:cNvCxnSpPr/>
          <p:nvPr/>
        </p:nvCxnSpPr>
        <p:spPr>
          <a:xfrm>
            <a:off x="941437" y="2776556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ta 26">
            <a:extLst>
              <a:ext uri="{FF2B5EF4-FFF2-40B4-BE49-F238E27FC236}">
                <a16:creationId xmlns:a16="http://schemas.microsoft.com/office/drawing/2014/main" id="{6A45B081-647B-401C-A59E-989454E41B16}"/>
              </a:ext>
            </a:extLst>
          </p:cNvPr>
          <p:cNvCxnSpPr/>
          <p:nvPr/>
        </p:nvCxnSpPr>
        <p:spPr>
          <a:xfrm>
            <a:off x="940002" y="5569106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ta 27">
            <a:extLst>
              <a:ext uri="{FF2B5EF4-FFF2-40B4-BE49-F238E27FC236}">
                <a16:creationId xmlns:a16="http://schemas.microsoft.com/office/drawing/2014/main" id="{BB147943-B118-42B2-94FE-7E342FF8FA8D}"/>
              </a:ext>
            </a:extLst>
          </p:cNvPr>
          <p:cNvCxnSpPr/>
          <p:nvPr/>
        </p:nvCxnSpPr>
        <p:spPr>
          <a:xfrm>
            <a:off x="5062180" y="2776556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xão reta 28">
            <a:extLst>
              <a:ext uri="{FF2B5EF4-FFF2-40B4-BE49-F238E27FC236}">
                <a16:creationId xmlns:a16="http://schemas.microsoft.com/office/drawing/2014/main" id="{A99315B4-A23F-4300-8E3D-12B1021E0661}"/>
              </a:ext>
            </a:extLst>
          </p:cNvPr>
          <p:cNvCxnSpPr/>
          <p:nvPr/>
        </p:nvCxnSpPr>
        <p:spPr>
          <a:xfrm>
            <a:off x="5062180" y="5553112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xão reta 29">
            <a:extLst>
              <a:ext uri="{FF2B5EF4-FFF2-40B4-BE49-F238E27FC236}">
                <a16:creationId xmlns:a16="http://schemas.microsoft.com/office/drawing/2014/main" id="{6E871E56-D8F2-4980-937C-B8209BAD87F6}"/>
              </a:ext>
            </a:extLst>
          </p:cNvPr>
          <p:cNvCxnSpPr/>
          <p:nvPr/>
        </p:nvCxnSpPr>
        <p:spPr>
          <a:xfrm>
            <a:off x="9156700" y="5553112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ta 30">
            <a:extLst>
              <a:ext uri="{FF2B5EF4-FFF2-40B4-BE49-F238E27FC236}">
                <a16:creationId xmlns:a16="http://schemas.microsoft.com/office/drawing/2014/main" id="{C2B8E29C-AE30-42B8-886B-B8F4E4A177E5}"/>
              </a:ext>
            </a:extLst>
          </p:cNvPr>
          <p:cNvCxnSpPr/>
          <p:nvPr/>
        </p:nvCxnSpPr>
        <p:spPr>
          <a:xfrm>
            <a:off x="9150979" y="2771812"/>
            <a:ext cx="0" cy="1304888"/>
          </a:xfrm>
          <a:prstGeom prst="line">
            <a:avLst/>
          </a:prstGeom>
          <a:ln w="19050"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528EA6A-8468-477A-AE84-8C5EF9A825C8}"/>
              </a:ext>
            </a:extLst>
          </p:cNvPr>
          <p:cNvSpPr txBox="1"/>
          <p:nvPr/>
        </p:nvSpPr>
        <p:spPr>
          <a:xfrm>
            <a:off x="2183953" y="1591990"/>
            <a:ext cx="336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*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B048A3C-9FC1-4F6E-BC5C-5BB97A710214}"/>
              </a:ext>
            </a:extLst>
          </p:cNvPr>
          <p:cNvSpPr txBox="1"/>
          <p:nvPr/>
        </p:nvSpPr>
        <p:spPr>
          <a:xfrm>
            <a:off x="10843641" y="4835810"/>
            <a:ext cx="336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352356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76E4803-1597-41C3-BE77-D890D9FD445F}"/>
              </a:ext>
            </a:extLst>
          </p:cNvPr>
          <p:cNvSpPr/>
          <p:nvPr/>
        </p:nvSpPr>
        <p:spPr>
          <a:xfrm>
            <a:off x="5981275" y="-10047"/>
            <a:ext cx="6220151" cy="686804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Posição do Número do Diapositivo 2">
            <a:extLst>
              <a:ext uri="{FF2B5EF4-FFF2-40B4-BE49-F238E27FC236}">
                <a16:creationId xmlns:a16="http://schemas.microsoft.com/office/drawing/2014/main" id="{96FB003F-2F47-4AB2-846D-5FECFFEB85EA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12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AF7A420-C168-42BC-83CE-A6C021C1EEB5}"/>
              </a:ext>
            </a:extLst>
          </p:cNvPr>
          <p:cNvSpPr txBox="1"/>
          <p:nvPr/>
        </p:nvSpPr>
        <p:spPr>
          <a:xfrm>
            <a:off x="165120" y="163920"/>
            <a:ext cx="60960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dirty="0">
                <a:solidFill>
                  <a:schemeClr val="tx1"/>
                </a:solidFill>
              </a:rPr>
              <a:t>Conclusion   </a:t>
            </a:r>
            <a:endParaRPr lang="en-GB" sz="2800" kern="1200" dirty="0">
              <a:solidFill>
                <a:schemeClr val="tx1"/>
              </a:solidFill>
            </a:endParaRPr>
          </a:p>
        </p:txBody>
      </p:sp>
      <p:cxnSp>
        <p:nvCxnSpPr>
          <p:cNvPr id="15" name="Conexão reta 14">
            <a:extLst>
              <a:ext uri="{FF2B5EF4-FFF2-40B4-BE49-F238E27FC236}">
                <a16:creationId xmlns:a16="http://schemas.microsoft.com/office/drawing/2014/main" id="{BB1EFC64-9DF8-4E53-A13E-C5C24AA79C92}"/>
              </a:ext>
            </a:extLst>
          </p:cNvPr>
          <p:cNvCxnSpPr>
            <a:cxnSpLocks/>
          </p:cNvCxnSpPr>
          <p:nvPr/>
        </p:nvCxnSpPr>
        <p:spPr>
          <a:xfrm>
            <a:off x="3919918" y="1633365"/>
            <a:ext cx="0" cy="4499148"/>
          </a:xfrm>
          <a:prstGeom prst="line">
            <a:avLst/>
          </a:prstGeom>
          <a:ln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ta 15">
            <a:extLst>
              <a:ext uri="{FF2B5EF4-FFF2-40B4-BE49-F238E27FC236}">
                <a16:creationId xmlns:a16="http://schemas.microsoft.com/office/drawing/2014/main" id="{9B93BB5F-5D31-44C0-9666-F46D839E2F7A}"/>
              </a:ext>
            </a:extLst>
          </p:cNvPr>
          <p:cNvCxnSpPr>
            <a:cxnSpLocks/>
          </p:cNvCxnSpPr>
          <p:nvPr/>
        </p:nvCxnSpPr>
        <p:spPr>
          <a:xfrm>
            <a:off x="8041003" y="1633365"/>
            <a:ext cx="0" cy="4499148"/>
          </a:xfrm>
          <a:prstGeom prst="line">
            <a:avLst/>
          </a:prstGeom>
          <a:ln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BE2AFCE-7E37-42CE-8FAB-3BA6DDEAA257}"/>
              </a:ext>
            </a:extLst>
          </p:cNvPr>
          <p:cNvGrpSpPr/>
          <p:nvPr/>
        </p:nvGrpSpPr>
        <p:grpSpPr>
          <a:xfrm>
            <a:off x="4344246" y="3135209"/>
            <a:ext cx="3268547" cy="1527337"/>
            <a:chOff x="4344246" y="1376194"/>
            <a:chExt cx="3268547" cy="1527337"/>
          </a:xfrm>
        </p:grpSpPr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B68CD2C4-DBFD-44D5-B23B-1186D68AE285}"/>
                </a:ext>
              </a:extLst>
            </p:cNvPr>
            <p:cNvGrpSpPr/>
            <p:nvPr/>
          </p:nvGrpSpPr>
          <p:grpSpPr>
            <a:xfrm>
              <a:off x="5388856" y="1376194"/>
              <a:ext cx="2223937" cy="542887"/>
              <a:chOff x="5090078" y="2718086"/>
              <a:chExt cx="2223937" cy="542887"/>
            </a:xfrm>
          </p:grpSpPr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875B52B3-DBF6-467C-849B-BDF578C54295}"/>
                  </a:ext>
                </a:extLst>
              </p:cNvPr>
              <p:cNvSpPr txBox="1"/>
              <p:nvPr/>
            </p:nvSpPr>
            <p:spPr>
              <a:xfrm>
                <a:off x="5090078" y="2856977"/>
                <a:ext cx="22239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Ground Hunter </a:t>
                </a:r>
              </a:p>
            </p:txBody>
          </p:sp>
          <p:sp>
            <p:nvSpPr>
              <p:cNvPr id="27" name="Seta: Para Baixo 26">
                <a:extLst>
                  <a:ext uri="{FF2B5EF4-FFF2-40B4-BE49-F238E27FC236}">
                    <a16:creationId xmlns:a16="http://schemas.microsoft.com/office/drawing/2014/main" id="{9F1C1209-BAA8-48A4-B975-D8DB961E4C36}"/>
                  </a:ext>
                </a:extLst>
              </p:cNvPr>
              <p:cNvSpPr/>
              <p:nvPr/>
            </p:nvSpPr>
            <p:spPr>
              <a:xfrm rot="10800000">
                <a:off x="6750133" y="2718086"/>
                <a:ext cx="551774" cy="542887"/>
              </a:xfrm>
              <a:prstGeom prst="downArrow">
                <a:avLst/>
              </a:prstGeom>
              <a:solidFill>
                <a:srgbClr val="D9D9D9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3" name="Agrupar 32">
              <a:extLst>
                <a:ext uri="{FF2B5EF4-FFF2-40B4-BE49-F238E27FC236}">
                  <a16:creationId xmlns:a16="http://schemas.microsoft.com/office/drawing/2014/main" id="{93E0AD93-8164-4D87-AB09-DE5C12FC34F0}"/>
                </a:ext>
              </a:extLst>
            </p:cNvPr>
            <p:cNvGrpSpPr/>
            <p:nvPr/>
          </p:nvGrpSpPr>
          <p:grpSpPr>
            <a:xfrm>
              <a:off x="4344246" y="2360644"/>
              <a:ext cx="2591609" cy="542887"/>
              <a:chOff x="3978868" y="1670525"/>
              <a:chExt cx="2591609" cy="542887"/>
            </a:xfrm>
          </p:grpSpPr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056BFB83-C02C-4054-BD11-35785F36E15B}"/>
                  </a:ext>
                </a:extLst>
              </p:cNvPr>
              <p:cNvSpPr txBox="1"/>
              <p:nvPr/>
            </p:nvSpPr>
            <p:spPr>
              <a:xfrm>
                <a:off x="4587104" y="1670525"/>
                <a:ext cx="1983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Web Weaver</a:t>
                </a:r>
              </a:p>
            </p:txBody>
          </p:sp>
          <p:sp>
            <p:nvSpPr>
              <p:cNvPr id="28" name="Seta: Para Baixo 27">
                <a:extLst>
                  <a:ext uri="{FF2B5EF4-FFF2-40B4-BE49-F238E27FC236}">
                    <a16:creationId xmlns:a16="http://schemas.microsoft.com/office/drawing/2014/main" id="{E85B4B4E-D922-4DB2-AF2A-06D21E531D98}"/>
                  </a:ext>
                </a:extLst>
              </p:cNvPr>
              <p:cNvSpPr/>
              <p:nvPr/>
            </p:nvSpPr>
            <p:spPr>
              <a:xfrm>
                <a:off x="3978868" y="1670525"/>
                <a:ext cx="551774" cy="542887"/>
              </a:xfrm>
              <a:prstGeom prst="downArrow">
                <a:avLst/>
              </a:prstGeom>
              <a:solidFill>
                <a:srgbClr val="D9D9D9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40" name="Gráfico 39" descr="Joaninha com preenchimento sólido">
            <a:extLst>
              <a:ext uri="{FF2B5EF4-FFF2-40B4-BE49-F238E27FC236}">
                <a16:creationId xmlns:a16="http://schemas.microsoft.com/office/drawing/2014/main" id="{4F19BC1B-C384-463B-ADFF-C3DB7E49D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6166" y="2511210"/>
            <a:ext cx="530365" cy="530365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B24D0F07-D787-47F1-A594-82CB6126D2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0" b="45392"/>
          <a:stretch/>
        </p:blipFill>
        <p:spPr>
          <a:xfrm>
            <a:off x="675750" y="4924978"/>
            <a:ext cx="2661184" cy="14997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1" name="Gráfico 40" descr="Aranha com preenchimento sólido">
            <a:extLst>
              <a:ext uri="{FF2B5EF4-FFF2-40B4-BE49-F238E27FC236}">
                <a16:creationId xmlns:a16="http://schemas.microsoft.com/office/drawing/2014/main" id="{A28176A3-88AC-46F5-9595-DC8B4FCB37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48440" y="2508460"/>
            <a:ext cx="530365" cy="530365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5F633B0-F117-4574-B574-D07B89D5D8A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46" t="61306" r="15090" b="17664"/>
          <a:stretch/>
        </p:blipFill>
        <p:spPr>
          <a:xfrm>
            <a:off x="5069088" y="5004336"/>
            <a:ext cx="1893055" cy="1341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Gráfico 38" descr="Formiga com preenchimento sólido">
            <a:extLst>
              <a:ext uri="{FF2B5EF4-FFF2-40B4-BE49-F238E27FC236}">
                <a16:creationId xmlns:a16="http://schemas.microsoft.com/office/drawing/2014/main" id="{97474340-297B-4FAF-B36E-64C2B97D78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42861" y="2458794"/>
            <a:ext cx="568738" cy="568738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6394E0E3-45D6-4CF4-BE68-0C918F38AAB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99" t="7243" r="39647" b="2649"/>
          <a:stretch/>
        </p:blipFill>
        <p:spPr>
          <a:xfrm rot="5400000">
            <a:off x="9323442" y="3848032"/>
            <a:ext cx="1519415" cy="3475247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3" name="Agrupar 22">
            <a:extLst>
              <a:ext uri="{FF2B5EF4-FFF2-40B4-BE49-F238E27FC236}">
                <a16:creationId xmlns:a16="http://schemas.microsoft.com/office/drawing/2014/main" id="{8046CFF1-B325-47BE-8CD9-B0FD3258CB1A}"/>
              </a:ext>
            </a:extLst>
          </p:cNvPr>
          <p:cNvGrpSpPr/>
          <p:nvPr/>
        </p:nvGrpSpPr>
        <p:grpSpPr>
          <a:xfrm>
            <a:off x="237565" y="3132622"/>
            <a:ext cx="3364468" cy="1582692"/>
            <a:chOff x="219333" y="1698295"/>
            <a:chExt cx="3364468" cy="1582692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E93DAD8F-C518-43DA-B98B-937CF9E7572E}"/>
                </a:ext>
              </a:extLst>
            </p:cNvPr>
            <p:cNvGrpSpPr/>
            <p:nvPr/>
          </p:nvGrpSpPr>
          <p:grpSpPr>
            <a:xfrm>
              <a:off x="258897" y="1698295"/>
              <a:ext cx="3324904" cy="542887"/>
              <a:chOff x="258897" y="1698295"/>
              <a:chExt cx="3324904" cy="542887"/>
            </a:xfrm>
          </p:grpSpPr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6D17168-51D2-447D-A7DA-91596FB1D6C5}"/>
                  </a:ext>
                </a:extLst>
              </p:cNvPr>
              <p:cNvSpPr txBox="1"/>
              <p:nvPr/>
            </p:nvSpPr>
            <p:spPr>
              <a:xfrm>
                <a:off x="258897" y="1780824"/>
                <a:ext cx="33249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Staphylinidae</a:t>
                </a:r>
              </a:p>
            </p:txBody>
          </p:sp>
          <p:sp>
            <p:nvSpPr>
              <p:cNvPr id="20" name="Seta: Para Baixo 19">
                <a:extLst>
                  <a:ext uri="{FF2B5EF4-FFF2-40B4-BE49-F238E27FC236}">
                    <a16:creationId xmlns:a16="http://schemas.microsoft.com/office/drawing/2014/main" id="{2942652B-00CA-42BF-94A8-DF035E1E76C5}"/>
                  </a:ext>
                </a:extLst>
              </p:cNvPr>
              <p:cNvSpPr/>
              <p:nvPr/>
            </p:nvSpPr>
            <p:spPr>
              <a:xfrm rot="10800000">
                <a:off x="2006343" y="1698295"/>
                <a:ext cx="551774" cy="542887"/>
              </a:xfrm>
              <a:prstGeom prst="downArrow">
                <a:avLst/>
              </a:prstGeom>
              <a:solidFill>
                <a:srgbClr val="D9D9D9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F9BDD5B6-9091-402E-96E2-F093AABBFA2A}"/>
                </a:ext>
              </a:extLst>
            </p:cNvPr>
            <p:cNvSpPr txBox="1"/>
            <p:nvPr/>
          </p:nvSpPr>
          <p:spPr>
            <a:xfrm>
              <a:off x="219333" y="2696212"/>
              <a:ext cx="21053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Generalist and opportunistic beetles</a:t>
              </a:r>
            </a:p>
          </p:txBody>
        </p:sp>
        <p:sp>
          <p:nvSpPr>
            <p:cNvPr id="45" name="Seta: Para a Direita 44">
              <a:extLst>
                <a:ext uri="{FF2B5EF4-FFF2-40B4-BE49-F238E27FC236}">
                  <a16:creationId xmlns:a16="http://schemas.microsoft.com/office/drawing/2014/main" id="{65857082-4F79-46D4-AE2A-F81EF0E6D13D}"/>
                </a:ext>
              </a:extLst>
            </p:cNvPr>
            <p:cNvSpPr/>
            <p:nvPr/>
          </p:nvSpPr>
          <p:spPr>
            <a:xfrm rot="5400000">
              <a:off x="597100" y="2283689"/>
              <a:ext cx="510600" cy="314450"/>
            </a:xfrm>
            <a:prstGeom prst="rightArrow">
              <a:avLst>
                <a:gd name="adj1" fmla="val 26017"/>
                <a:gd name="adj2" fmla="val 500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973735FA-8F47-438D-B5C1-332ED526A79C}"/>
              </a:ext>
            </a:extLst>
          </p:cNvPr>
          <p:cNvGrpSpPr/>
          <p:nvPr/>
        </p:nvGrpSpPr>
        <p:grpSpPr>
          <a:xfrm>
            <a:off x="8715508" y="3137170"/>
            <a:ext cx="2177726" cy="1351821"/>
            <a:chOff x="8521521" y="1688041"/>
            <a:chExt cx="2177726" cy="1351821"/>
          </a:xfrm>
        </p:grpSpPr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B358E672-9B38-45D7-AD28-6F6A92C15660}"/>
                </a:ext>
              </a:extLst>
            </p:cNvPr>
            <p:cNvGrpSpPr/>
            <p:nvPr/>
          </p:nvGrpSpPr>
          <p:grpSpPr>
            <a:xfrm>
              <a:off x="8566669" y="1688041"/>
              <a:ext cx="2132578" cy="542887"/>
              <a:chOff x="8766928" y="1879159"/>
              <a:chExt cx="2132578" cy="542887"/>
            </a:xfrm>
          </p:grpSpPr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D3121066-1C3D-4ADC-B5B3-C44835B31551}"/>
                  </a:ext>
                </a:extLst>
              </p:cNvPr>
              <p:cNvSpPr txBox="1"/>
              <p:nvPr/>
            </p:nvSpPr>
            <p:spPr>
              <a:xfrm>
                <a:off x="8766928" y="1937464"/>
                <a:ext cx="21325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Myrmicinae</a:t>
                </a:r>
              </a:p>
            </p:txBody>
          </p:sp>
          <p:sp>
            <p:nvSpPr>
              <p:cNvPr id="30" name="Seta: Para Baixo 29">
                <a:extLst>
                  <a:ext uri="{FF2B5EF4-FFF2-40B4-BE49-F238E27FC236}">
                    <a16:creationId xmlns:a16="http://schemas.microsoft.com/office/drawing/2014/main" id="{01BCAC3D-8425-43AF-8CAC-59525CAFFD9E}"/>
                  </a:ext>
                </a:extLst>
              </p:cNvPr>
              <p:cNvSpPr/>
              <p:nvPr/>
            </p:nvSpPr>
            <p:spPr>
              <a:xfrm rot="10800000">
                <a:off x="10127489" y="1879159"/>
                <a:ext cx="551774" cy="542887"/>
              </a:xfrm>
              <a:prstGeom prst="downArrow">
                <a:avLst/>
              </a:prstGeom>
              <a:solidFill>
                <a:srgbClr val="D9D9D9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6EE13464-8579-49D1-BD2C-CB8AA4A84170}"/>
                </a:ext>
              </a:extLst>
            </p:cNvPr>
            <p:cNvSpPr txBox="1"/>
            <p:nvPr/>
          </p:nvSpPr>
          <p:spPr>
            <a:xfrm>
              <a:off x="8521521" y="2701308"/>
              <a:ext cx="21325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/>
                <a:t>Opportunistic ants</a:t>
              </a:r>
            </a:p>
          </p:txBody>
        </p:sp>
        <p:sp>
          <p:nvSpPr>
            <p:cNvPr id="46" name="Seta: Para a Direita 45">
              <a:extLst>
                <a:ext uri="{FF2B5EF4-FFF2-40B4-BE49-F238E27FC236}">
                  <a16:creationId xmlns:a16="http://schemas.microsoft.com/office/drawing/2014/main" id="{12671FE3-76B4-4E93-A84D-6E802A7F4697}"/>
                </a:ext>
              </a:extLst>
            </p:cNvPr>
            <p:cNvSpPr/>
            <p:nvPr/>
          </p:nvSpPr>
          <p:spPr>
            <a:xfrm rot="5400000">
              <a:off x="8855116" y="2263667"/>
              <a:ext cx="510600" cy="314450"/>
            </a:xfrm>
            <a:prstGeom prst="rightArrow">
              <a:avLst>
                <a:gd name="adj1" fmla="val 26017"/>
                <a:gd name="adj2" fmla="val 500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8" name="Conexão reta 47">
            <a:extLst>
              <a:ext uri="{FF2B5EF4-FFF2-40B4-BE49-F238E27FC236}">
                <a16:creationId xmlns:a16="http://schemas.microsoft.com/office/drawing/2014/main" id="{3AC3917F-2E0C-4436-9DF3-878C5A5C08EE}"/>
              </a:ext>
            </a:extLst>
          </p:cNvPr>
          <p:cNvCxnSpPr>
            <a:cxnSpLocks/>
          </p:cNvCxnSpPr>
          <p:nvPr/>
        </p:nvCxnSpPr>
        <p:spPr>
          <a:xfrm>
            <a:off x="334887" y="1636395"/>
            <a:ext cx="11748253" cy="0"/>
          </a:xfrm>
          <a:prstGeom prst="line">
            <a:avLst/>
          </a:prstGeom>
          <a:ln>
            <a:solidFill>
              <a:srgbClr val="BA6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2148DD9F-10CD-46DE-9A67-3D9D86471284}"/>
                  </a:ext>
                </a:extLst>
              </p:cNvPr>
              <p:cNvSpPr txBox="1"/>
              <p:nvPr/>
            </p:nvSpPr>
            <p:spPr>
              <a:xfrm>
                <a:off x="5974015" y="811291"/>
                <a:ext cx="767805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3" name="CaixaDeTexto 52">
                <a:extLst>
                  <a:ext uri="{FF2B5EF4-FFF2-40B4-BE49-F238E27FC236}">
                    <a16:creationId xmlns:a16="http://schemas.microsoft.com/office/drawing/2014/main" id="{2148DD9F-10CD-46DE-9A67-3D9D86471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015" y="811291"/>
                <a:ext cx="767805" cy="61555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CaixaDeTexto 48">
            <a:extLst>
              <a:ext uri="{FF2B5EF4-FFF2-40B4-BE49-F238E27FC236}">
                <a16:creationId xmlns:a16="http://schemas.microsoft.com/office/drawing/2014/main" id="{451783F4-7AD4-49C3-98FF-DD4330BA3E2F}"/>
              </a:ext>
            </a:extLst>
          </p:cNvPr>
          <p:cNvSpPr txBox="1"/>
          <p:nvPr/>
        </p:nvSpPr>
        <p:spPr>
          <a:xfrm>
            <a:off x="1235367" y="1799880"/>
            <a:ext cx="1366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Coleoptera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8D8035F-C27F-4473-AB65-79BCCBC5D459}"/>
              </a:ext>
            </a:extLst>
          </p:cNvPr>
          <p:cNvSpPr txBox="1"/>
          <p:nvPr/>
        </p:nvSpPr>
        <p:spPr>
          <a:xfrm>
            <a:off x="5481779" y="1803636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Araneae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2393D88D-403F-4566-AAEE-7AC4137EDE3D}"/>
              </a:ext>
            </a:extLst>
          </p:cNvPr>
          <p:cNvSpPr txBox="1"/>
          <p:nvPr/>
        </p:nvSpPr>
        <p:spPr>
          <a:xfrm>
            <a:off x="9169320" y="1799880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Hymenoptera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28E5E36-3C3E-41D6-B997-31E70823F050}"/>
              </a:ext>
            </a:extLst>
          </p:cNvPr>
          <p:cNvSpPr txBox="1"/>
          <p:nvPr/>
        </p:nvSpPr>
        <p:spPr>
          <a:xfrm>
            <a:off x="5203789" y="191772"/>
            <a:ext cx="193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 year after</a:t>
            </a:r>
          </a:p>
        </p:txBody>
      </p: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E51AE9AA-BC9E-4EE6-A005-1F09054F4ECA}"/>
              </a:ext>
            </a:extLst>
          </p:cNvPr>
          <p:cNvGrpSpPr/>
          <p:nvPr/>
        </p:nvGrpSpPr>
        <p:grpSpPr>
          <a:xfrm>
            <a:off x="5154886" y="650774"/>
            <a:ext cx="941114" cy="814143"/>
            <a:chOff x="684728" y="2916234"/>
            <a:chExt cx="684772" cy="594252"/>
          </a:xfrm>
        </p:grpSpPr>
        <p:pic>
          <p:nvPicPr>
            <p:cNvPr id="54" name="Gráfico 53" descr="Gafanhoto com preenchimento sólido">
              <a:extLst>
                <a:ext uri="{FF2B5EF4-FFF2-40B4-BE49-F238E27FC236}">
                  <a16:creationId xmlns:a16="http://schemas.microsoft.com/office/drawing/2014/main" id="{156BFEA3-E997-43E2-A1A5-164ADE493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923251" y="3064237"/>
              <a:ext cx="446249" cy="446249"/>
            </a:xfrm>
            <a:prstGeom prst="rect">
              <a:avLst/>
            </a:prstGeom>
          </p:spPr>
        </p:pic>
        <p:pic>
          <p:nvPicPr>
            <p:cNvPr id="56" name="Gráfico 55" descr="Formiga com preenchimento sólido">
              <a:extLst>
                <a:ext uri="{FF2B5EF4-FFF2-40B4-BE49-F238E27FC236}">
                  <a16:creationId xmlns:a16="http://schemas.microsoft.com/office/drawing/2014/main" id="{95CAC7BE-10F3-49CC-AF10-87599312D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2778446">
              <a:off x="870236" y="3042946"/>
              <a:ext cx="266487" cy="266487"/>
            </a:xfrm>
            <a:prstGeom prst="rect">
              <a:avLst/>
            </a:prstGeom>
          </p:spPr>
        </p:pic>
        <p:pic>
          <p:nvPicPr>
            <p:cNvPr id="57" name="Gráfico 56" descr="Escaravelho com preenchimento sólido">
              <a:extLst>
                <a:ext uri="{FF2B5EF4-FFF2-40B4-BE49-F238E27FC236}">
                  <a16:creationId xmlns:a16="http://schemas.microsoft.com/office/drawing/2014/main" id="{6D43F518-5C38-4F87-A7BE-509A54E57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67299" y="3029693"/>
              <a:ext cx="201468" cy="201468"/>
            </a:xfrm>
            <a:prstGeom prst="rect">
              <a:avLst/>
            </a:prstGeom>
          </p:spPr>
        </p:pic>
        <p:pic>
          <p:nvPicPr>
            <p:cNvPr id="58" name="Gráfico 57" descr="Inseto com preenchimento sólido">
              <a:extLst>
                <a:ext uri="{FF2B5EF4-FFF2-40B4-BE49-F238E27FC236}">
                  <a16:creationId xmlns:a16="http://schemas.microsoft.com/office/drawing/2014/main" id="{31BF9FA9-AA05-4BBD-B574-3A26889B5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20391403">
              <a:off x="694711" y="2916234"/>
              <a:ext cx="275864" cy="275864"/>
            </a:xfrm>
            <a:prstGeom prst="rect">
              <a:avLst/>
            </a:prstGeom>
          </p:spPr>
        </p:pic>
        <p:pic>
          <p:nvPicPr>
            <p:cNvPr id="59" name="Gráfico 58" descr="Aranha com preenchimento sólido">
              <a:extLst>
                <a:ext uri="{FF2B5EF4-FFF2-40B4-BE49-F238E27FC236}">
                  <a16:creationId xmlns:a16="http://schemas.microsoft.com/office/drawing/2014/main" id="{5B967671-D920-47F2-88FB-96B6356D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4021997">
              <a:off x="684728" y="3179463"/>
              <a:ext cx="275864" cy="275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017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m 19" descr="Uma imagem com relva, planta&#10;&#10;Descrição gerada automaticamente">
            <a:extLst>
              <a:ext uri="{FF2B5EF4-FFF2-40B4-BE49-F238E27FC236}">
                <a16:creationId xmlns:a16="http://schemas.microsoft.com/office/drawing/2014/main" id="{B34B3E36-8DE5-4CBB-92A4-D2E83F6FA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Posição do Número do Diapositivo 2">
            <a:extLst>
              <a:ext uri="{FF2B5EF4-FFF2-40B4-BE49-F238E27FC236}">
                <a16:creationId xmlns:a16="http://schemas.microsoft.com/office/drawing/2014/main" id="{96FB003F-2F47-4AB2-846D-5FECFFEB85EA}"/>
              </a:ext>
            </a:extLst>
          </p:cNvPr>
          <p:cNvSpPr txBox="1">
            <a:spLocks/>
          </p:cNvSpPr>
          <p:nvPr/>
        </p:nvSpPr>
        <p:spPr>
          <a:xfrm>
            <a:off x="11674415" y="6391275"/>
            <a:ext cx="408725" cy="365125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8107869-E8F6-46D8-AD74-122E2690A40C}" type="slidenum">
              <a:rPr lang="pt-PT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13</a:t>
            </a:fld>
            <a:endParaRPr lang="pt-P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ECF373F-E0E6-4F9A-B90E-00421064F1B8}"/>
              </a:ext>
            </a:extLst>
          </p:cNvPr>
          <p:cNvSpPr txBox="1"/>
          <p:nvPr/>
        </p:nvSpPr>
        <p:spPr>
          <a:xfrm>
            <a:off x="165120" y="163920"/>
            <a:ext cx="60960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dirty="0">
                <a:solidFill>
                  <a:schemeClr val="tx1"/>
                </a:solidFill>
              </a:rPr>
              <a:t>Final consideration</a:t>
            </a:r>
            <a:endParaRPr lang="en-GB" sz="2800" kern="1200" dirty="0">
              <a:solidFill>
                <a:schemeClr val="tx1"/>
              </a:solidFill>
            </a:endParaRPr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48DF0487-C467-45DE-874B-463107CCBCFF}"/>
              </a:ext>
            </a:extLst>
          </p:cNvPr>
          <p:cNvSpPr/>
          <p:nvPr/>
        </p:nvSpPr>
        <p:spPr>
          <a:xfrm>
            <a:off x="607271" y="1778545"/>
            <a:ext cx="1055252" cy="3588204"/>
          </a:xfrm>
          <a:prstGeom prst="downArrow">
            <a:avLst/>
          </a:prstGeom>
          <a:solidFill>
            <a:srgbClr val="D9D9D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orma livre: Forma 14">
            <a:extLst>
              <a:ext uri="{FF2B5EF4-FFF2-40B4-BE49-F238E27FC236}">
                <a16:creationId xmlns:a16="http://schemas.microsoft.com/office/drawing/2014/main" id="{2D258DDC-0048-4B3D-B362-2E1BB39C84D5}"/>
              </a:ext>
            </a:extLst>
          </p:cNvPr>
          <p:cNvSpPr/>
          <p:nvPr/>
        </p:nvSpPr>
        <p:spPr>
          <a:xfrm>
            <a:off x="1834811" y="2346920"/>
            <a:ext cx="5136975" cy="849139"/>
          </a:xfrm>
          <a:custGeom>
            <a:avLst/>
            <a:gdLst>
              <a:gd name="connsiteX0" fmla="*/ 0 w 6445250"/>
              <a:gd name="connsiteY0" fmla="*/ 138602 h 831597"/>
              <a:gd name="connsiteX1" fmla="*/ 138602 w 6445250"/>
              <a:gd name="connsiteY1" fmla="*/ 0 h 831597"/>
              <a:gd name="connsiteX2" fmla="*/ 6306648 w 6445250"/>
              <a:gd name="connsiteY2" fmla="*/ 0 h 831597"/>
              <a:gd name="connsiteX3" fmla="*/ 6445250 w 6445250"/>
              <a:gd name="connsiteY3" fmla="*/ 138602 h 831597"/>
              <a:gd name="connsiteX4" fmla="*/ 6445250 w 6445250"/>
              <a:gd name="connsiteY4" fmla="*/ 692995 h 831597"/>
              <a:gd name="connsiteX5" fmla="*/ 6306648 w 6445250"/>
              <a:gd name="connsiteY5" fmla="*/ 831597 h 831597"/>
              <a:gd name="connsiteX6" fmla="*/ 138602 w 6445250"/>
              <a:gd name="connsiteY6" fmla="*/ 831597 h 831597"/>
              <a:gd name="connsiteX7" fmla="*/ 0 w 6445250"/>
              <a:gd name="connsiteY7" fmla="*/ 692995 h 831597"/>
              <a:gd name="connsiteX8" fmla="*/ 0 w 6445250"/>
              <a:gd name="connsiteY8" fmla="*/ 138602 h 831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5250" h="831597">
                <a:moveTo>
                  <a:pt x="0" y="138602"/>
                </a:moveTo>
                <a:cubicBezTo>
                  <a:pt x="0" y="62054"/>
                  <a:pt x="62054" y="0"/>
                  <a:pt x="138602" y="0"/>
                </a:cubicBezTo>
                <a:lnTo>
                  <a:pt x="6306648" y="0"/>
                </a:lnTo>
                <a:cubicBezTo>
                  <a:pt x="6383196" y="0"/>
                  <a:pt x="6445250" y="62054"/>
                  <a:pt x="6445250" y="138602"/>
                </a:cubicBezTo>
                <a:lnTo>
                  <a:pt x="6445250" y="692995"/>
                </a:lnTo>
                <a:cubicBezTo>
                  <a:pt x="6445250" y="769543"/>
                  <a:pt x="6383196" y="831597"/>
                  <a:pt x="6306648" y="831597"/>
                </a:cubicBezTo>
                <a:lnTo>
                  <a:pt x="138602" y="831597"/>
                </a:lnTo>
                <a:cubicBezTo>
                  <a:pt x="62054" y="831597"/>
                  <a:pt x="0" y="769543"/>
                  <a:pt x="0" y="692995"/>
                </a:cubicBezTo>
                <a:lnTo>
                  <a:pt x="0" y="138602"/>
                </a:lnTo>
                <a:close/>
              </a:path>
            </a:pathLst>
          </a:custGeom>
          <a:noFill/>
          <a:ln w="28575">
            <a:solidFill>
              <a:srgbClr val="D9D9D9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795" tIns="116795" rIns="116795" bIns="116795" numCol="1" spcCol="1270" anchor="ctr" anchorCtr="0">
            <a:noAutofit/>
          </a:bodyPr>
          <a:lstStyle/>
          <a:p>
            <a:pPr algn="ctr"/>
            <a:r>
              <a:rPr lang="en-GB" sz="2000" dirty="0"/>
              <a:t>Understanding how disturbance affects them</a:t>
            </a:r>
          </a:p>
        </p:txBody>
      </p:sp>
      <p:sp>
        <p:nvSpPr>
          <p:cNvPr id="16" name="Forma livre: Forma 15">
            <a:extLst>
              <a:ext uri="{FF2B5EF4-FFF2-40B4-BE49-F238E27FC236}">
                <a16:creationId xmlns:a16="http://schemas.microsoft.com/office/drawing/2014/main" id="{41047278-7003-4868-A301-1A0E1497C8F0}"/>
              </a:ext>
            </a:extLst>
          </p:cNvPr>
          <p:cNvSpPr/>
          <p:nvPr/>
        </p:nvSpPr>
        <p:spPr>
          <a:xfrm>
            <a:off x="1834812" y="929406"/>
            <a:ext cx="5136974" cy="849139"/>
          </a:xfrm>
          <a:custGeom>
            <a:avLst/>
            <a:gdLst>
              <a:gd name="connsiteX0" fmla="*/ 0 w 6445250"/>
              <a:gd name="connsiteY0" fmla="*/ 138602 h 831597"/>
              <a:gd name="connsiteX1" fmla="*/ 138602 w 6445250"/>
              <a:gd name="connsiteY1" fmla="*/ 0 h 831597"/>
              <a:gd name="connsiteX2" fmla="*/ 6306648 w 6445250"/>
              <a:gd name="connsiteY2" fmla="*/ 0 h 831597"/>
              <a:gd name="connsiteX3" fmla="*/ 6445250 w 6445250"/>
              <a:gd name="connsiteY3" fmla="*/ 138602 h 831597"/>
              <a:gd name="connsiteX4" fmla="*/ 6445250 w 6445250"/>
              <a:gd name="connsiteY4" fmla="*/ 692995 h 831597"/>
              <a:gd name="connsiteX5" fmla="*/ 6306648 w 6445250"/>
              <a:gd name="connsiteY5" fmla="*/ 831597 h 831597"/>
              <a:gd name="connsiteX6" fmla="*/ 138602 w 6445250"/>
              <a:gd name="connsiteY6" fmla="*/ 831597 h 831597"/>
              <a:gd name="connsiteX7" fmla="*/ 0 w 6445250"/>
              <a:gd name="connsiteY7" fmla="*/ 692995 h 831597"/>
              <a:gd name="connsiteX8" fmla="*/ 0 w 6445250"/>
              <a:gd name="connsiteY8" fmla="*/ 138602 h 831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5250" h="831597">
                <a:moveTo>
                  <a:pt x="0" y="138602"/>
                </a:moveTo>
                <a:cubicBezTo>
                  <a:pt x="0" y="62054"/>
                  <a:pt x="62054" y="0"/>
                  <a:pt x="138602" y="0"/>
                </a:cubicBezTo>
                <a:lnTo>
                  <a:pt x="6306648" y="0"/>
                </a:lnTo>
                <a:cubicBezTo>
                  <a:pt x="6383196" y="0"/>
                  <a:pt x="6445250" y="62054"/>
                  <a:pt x="6445250" y="138602"/>
                </a:cubicBezTo>
                <a:lnTo>
                  <a:pt x="6445250" y="692995"/>
                </a:lnTo>
                <a:cubicBezTo>
                  <a:pt x="6445250" y="769543"/>
                  <a:pt x="6383196" y="831597"/>
                  <a:pt x="6306648" y="831597"/>
                </a:cubicBezTo>
                <a:lnTo>
                  <a:pt x="138602" y="831597"/>
                </a:lnTo>
                <a:cubicBezTo>
                  <a:pt x="62054" y="831597"/>
                  <a:pt x="0" y="769543"/>
                  <a:pt x="0" y="692995"/>
                </a:cubicBezTo>
                <a:lnTo>
                  <a:pt x="0" y="138602"/>
                </a:lnTo>
                <a:close/>
              </a:path>
            </a:pathLst>
          </a:custGeom>
          <a:noFill/>
          <a:ln w="28575">
            <a:solidFill>
              <a:srgbClr val="D9D9D9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795" tIns="116795" rIns="116795" bIns="116795" numCol="1" spcCol="1270" anchor="ctr" anchorCtr="0">
            <a:noAutofit/>
          </a:bodyPr>
          <a:lstStyle/>
          <a:p>
            <a:pPr algn="ctr"/>
            <a:r>
              <a:rPr lang="en-GB" sz="2000" dirty="0"/>
              <a:t>Knowing the organism </a:t>
            </a:r>
          </a:p>
        </p:txBody>
      </p:sp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6434CF03-1909-4EDF-83E2-5E83D1BFD627}"/>
              </a:ext>
            </a:extLst>
          </p:cNvPr>
          <p:cNvSpPr/>
          <p:nvPr/>
        </p:nvSpPr>
        <p:spPr>
          <a:xfrm>
            <a:off x="1834812" y="3764434"/>
            <a:ext cx="5136974" cy="849139"/>
          </a:xfrm>
          <a:custGeom>
            <a:avLst/>
            <a:gdLst>
              <a:gd name="connsiteX0" fmla="*/ 0 w 6445250"/>
              <a:gd name="connsiteY0" fmla="*/ 138602 h 831597"/>
              <a:gd name="connsiteX1" fmla="*/ 138602 w 6445250"/>
              <a:gd name="connsiteY1" fmla="*/ 0 h 831597"/>
              <a:gd name="connsiteX2" fmla="*/ 6306648 w 6445250"/>
              <a:gd name="connsiteY2" fmla="*/ 0 h 831597"/>
              <a:gd name="connsiteX3" fmla="*/ 6445250 w 6445250"/>
              <a:gd name="connsiteY3" fmla="*/ 138602 h 831597"/>
              <a:gd name="connsiteX4" fmla="*/ 6445250 w 6445250"/>
              <a:gd name="connsiteY4" fmla="*/ 692995 h 831597"/>
              <a:gd name="connsiteX5" fmla="*/ 6306648 w 6445250"/>
              <a:gd name="connsiteY5" fmla="*/ 831597 h 831597"/>
              <a:gd name="connsiteX6" fmla="*/ 138602 w 6445250"/>
              <a:gd name="connsiteY6" fmla="*/ 831597 h 831597"/>
              <a:gd name="connsiteX7" fmla="*/ 0 w 6445250"/>
              <a:gd name="connsiteY7" fmla="*/ 692995 h 831597"/>
              <a:gd name="connsiteX8" fmla="*/ 0 w 6445250"/>
              <a:gd name="connsiteY8" fmla="*/ 138602 h 831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5250" h="831597">
                <a:moveTo>
                  <a:pt x="0" y="138602"/>
                </a:moveTo>
                <a:cubicBezTo>
                  <a:pt x="0" y="62054"/>
                  <a:pt x="62054" y="0"/>
                  <a:pt x="138602" y="0"/>
                </a:cubicBezTo>
                <a:lnTo>
                  <a:pt x="6306648" y="0"/>
                </a:lnTo>
                <a:cubicBezTo>
                  <a:pt x="6383196" y="0"/>
                  <a:pt x="6445250" y="62054"/>
                  <a:pt x="6445250" y="138602"/>
                </a:cubicBezTo>
                <a:lnTo>
                  <a:pt x="6445250" y="692995"/>
                </a:lnTo>
                <a:cubicBezTo>
                  <a:pt x="6445250" y="769543"/>
                  <a:pt x="6383196" y="831597"/>
                  <a:pt x="6306648" y="831597"/>
                </a:cubicBezTo>
                <a:lnTo>
                  <a:pt x="138602" y="831597"/>
                </a:lnTo>
                <a:cubicBezTo>
                  <a:pt x="62054" y="831597"/>
                  <a:pt x="0" y="769543"/>
                  <a:pt x="0" y="692995"/>
                </a:cubicBezTo>
                <a:lnTo>
                  <a:pt x="0" y="138602"/>
                </a:lnTo>
                <a:close/>
              </a:path>
            </a:pathLst>
          </a:custGeom>
          <a:noFill/>
          <a:ln w="28575">
            <a:solidFill>
              <a:srgbClr val="D9D9D9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795" tIns="116795" rIns="116795" bIns="116795" numCol="1" spcCol="1270" anchor="ctr" anchorCtr="0">
            <a:noAutofit/>
          </a:bodyPr>
          <a:lstStyle/>
          <a:p>
            <a:pPr algn="ctr"/>
            <a:r>
              <a:rPr lang="en-GB" sz="2000" dirty="0"/>
              <a:t>Management adaptation</a:t>
            </a:r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357A2FED-7841-45F3-8A25-7D3A55AF50F5}"/>
              </a:ext>
            </a:extLst>
          </p:cNvPr>
          <p:cNvSpPr/>
          <p:nvPr/>
        </p:nvSpPr>
        <p:spPr>
          <a:xfrm>
            <a:off x="1834811" y="5207159"/>
            <a:ext cx="5136974" cy="849139"/>
          </a:xfrm>
          <a:custGeom>
            <a:avLst/>
            <a:gdLst>
              <a:gd name="connsiteX0" fmla="*/ 0 w 6445250"/>
              <a:gd name="connsiteY0" fmla="*/ 138602 h 831597"/>
              <a:gd name="connsiteX1" fmla="*/ 138602 w 6445250"/>
              <a:gd name="connsiteY1" fmla="*/ 0 h 831597"/>
              <a:gd name="connsiteX2" fmla="*/ 6306648 w 6445250"/>
              <a:gd name="connsiteY2" fmla="*/ 0 h 831597"/>
              <a:gd name="connsiteX3" fmla="*/ 6445250 w 6445250"/>
              <a:gd name="connsiteY3" fmla="*/ 138602 h 831597"/>
              <a:gd name="connsiteX4" fmla="*/ 6445250 w 6445250"/>
              <a:gd name="connsiteY4" fmla="*/ 692995 h 831597"/>
              <a:gd name="connsiteX5" fmla="*/ 6306648 w 6445250"/>
              <a:gd name="connsiteY5" fmla="*/ 831597 h 831597"/>
              <a:gd name="connsiteX6" fmla="*/ 138602 w 6445250"/>
              <a:gd name="connsiteY6" fmla="*/ 831597 h 831597"/>
              <a:gd name="connsiteX7" fmla="*/ 0 w 6445250"/>
              <a:gd name="connsiteY7" fmla="*/ 692995 h 831597"/>
              <a:gd name="connsiteX8" fmla="*/ 0 w 6445250"/>
              <a:gd name="connsiteY8" fmla="*/ 138602 h 831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5250" h="831597">
                <a:moveTo>
                  <a:pt x="0" y="138602"/>
                </a:moveTo>
                <a:cubicBezTo>
                  <a:pt x="0" y="62054"/>
                  <a:pt x="62054" y="0"/>
                  <a:pt x="138602" y="0"/>
                </a:cubicBezTo>
                <a:lnTo>
                  <a:pt x="6306648" y="0"/>
                </a:lnTo>
                <a:cubicBezTo>
                  <a:pt x="6383196" y="0"/>
                  <a:pt x="6445250" y="62054"/>
                  <a:pt x="6445250" y="138602"/>
                </a:cubicBezTo>
                <a:lnTo>
                  <a:pt x="6445250" y="692995"/>
                </a:lnTo>
                <a:cubicBezTo>
                  <a:pt x="6445250" y="769543"/>
                  <a:pt x="6383196" y="831597"/>
                  <a:pt x="6306648" y="831597"/>
                </a:cubicBezTo>
                <a:lnTo>
                  <a:pt x="138602" y="831597"/>
                </a:lnTo>
                <a:cubicBezTo>
                  <a:pt x="62054" y="831597"/>
                  <a:pt x="0" y="769543"/>
                  <a:pt x="0" y="692995"/>
                </a:cubicBezTo>
                <a:lnTo>
                  <a:pt x="0" y="138602"/>
                </a:lnTo>
                <a:close/>
              </a:path>
            </a:pathLst>
          </a:custGeom>
          <a:noFill/>
          <a:ln w="28575">
            <a:solidFill>
              <a:srgbClr val="D9D9D9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795" tIns="116795" rIns="116795" bIns="116795" numCol="1" spcCol="1270" anchor="ctr" anchorCtr="0">
            <a:noAutofit/>
          </a:bodyPr>
          <a:lstStyle/>
          <a:p>
            <a:pPr algn="ctr"/>
            <a:r>
              <a:rPr lang="en-GB" sz="2800" dirty="0"/>
              <a:t>Soil health</a:t>
            </a:r>
          </a:p>
        </p:txBody>
      </p:sp>
    </p:spTree>
    <p:extLst>
      <p:ext uri="{BB962C8B-B14F-4D97-AF65-F5344CB8AC3E}">
        <p14:creationId xmlns:p14="http://schemas.microsoft.com/office/powerpoint/2010/main" val="1755134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87EC51-DF21-478A-99C5-49D543547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D613DC4-0AC0-452A-999B-11BEB13FD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BA096F0-06D3-4728-AD5E-F8C7956F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7869-E8F6-46D8-AD74-122E2690A40C}" type="slidenum">
              <a:rPr lang="pt-PT" smtClean="0"/>
              <a:t>14</a:t>
            </a:fld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8F792F1-D4D7-461E-B7AE-6260ECA91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662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5723</TotalTime>
  <Words>435</Words>
  <Application>Microsoft Office PowerPoint</Application>
  <PresentationFormat>Ecrã Panorâmico</PresentationFormat>
  <Paragraphs>214</Paragraphs>
  <Slides>14</Slides>
  <Notes>10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 Math</vt:lpstr>
      <vt:lpstr>Candara</vt:lpstr>
      <vt:lpstr>Tahoma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dramatic turn of soil</dc:title>
  <dc:creator>Liliana Simões</dc:creator>
  <cp:lastModifiedBy>Liliana Simões</cp:lastModifiedBy>
  <cp:revision>200</cp:revision>
  <dcterms:created xsi:type="dcterms:W3CDTF">2021-01-31T20:57:20Z</dcterms:created>
  <dcterms:modified xsi:type="dcterms:W3CDTF">2021-04-25T23:12:30Z</dcterms:modified>
</cp:coreProperties>
</file>