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99" r:id="rId6"/>
    <p:sldId id="259" r:id="rId7"/>
    <p:sldId id="300" r:id="rId8"/>
    <p:sldId id="260" r:id="rId9"/>
    <p:sldId id="262" r:id="rId10"/>
    <p:sldId id="263" r:id="rId11"/>
    <p:sldId id="264" r:id="rId12"/>
    <p:sldId id="265" r:id="rId13"/>
    <p:sldId id="288" r:id="rId14"/>
    <p:sldId id="298" r:id="rId15"/>
    <p:sldId id="287" r:id="rId16"/>
    <p:sldId id="289" r:id="rId17"/>
    <p:sldId id="290" r:id="rId18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88"/>
  </p:normalViewPr>
  <p:slideViewPr>
    <p:cSldViewPr snapToGrid="0" snapToObjects="1">
      <p:cViewPr varScale="1">
        <p:scale>
          <a:sx n="117" d="100"/>
          <a:sy n="117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68729-C295-7241-9A16-F0C8140F54FE}" type="datetimeFigureOut">
              <a:rPr lang="en-NL" smtClean="0"/>
              <a:t>26/04/2021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8F875-8BDC-3841-AB21-084E728D15C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37363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number of endpoints (from all trajectories) / total n. of trajectories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F03040-8614-5146-8B97-7219FEFAD61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059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5BDBA-D924-194C-A641-F3C967CBD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47BBC0-79B8-9245-AAC9-D1B1EE2B9D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DBB76-C59A-7C43-9B49-7EEFD5ABA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3D22D-CBB5-3047-AC11-4BFCBCDD21BA}" type="datetime1">
              <a:rPr lang="en-US" smtClean="0"/>
              <a:t>4/26/21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1874E-6331-3D47-A543-7FE6284A3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2686C-D726-3F46-8501-AD4BE4AAA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60354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9A908-A93A-8747-95DA-EA662BF65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34028-4F80-D54B-B04E-C83FA70C2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C727E-519C-384F-8B85-EC08349B5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84E0A-32FC-C044-957B-3C7EBF6D615E}" type="datetime1">
              <a:rPr lang="en-US" smtClean="0"/>
              <a:t>4/26/21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D6E30-B9E6-BF4A-833C-0CFB69689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84BDA-8FDF-C045-90FD-59D2A03A1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8775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A86ED-4833-6242-8342-961B65379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A3944-FA78-E243-B0E7-C70E2CA57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74F66-14FF-A041-BB1F-61E907D48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0D8CA-611B-984C-8B87-C04C65B8B3E8}" type="datetime1">
              <a:rPr lang="en-US" smtClean="0"/>
              <a:t>4/26/21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22B37-B395-B447-ACF0-D9686FBEE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298B6-1719-5345-A1A7-B39C1F7FB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3550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3E2E3-37EF-B147-BC7A-5FA7DFA5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66505-28BF-314D-A4DC-C90F112D9E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23D09-EE2E-274F-9436-C1555B08A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2FBE6-05AC-CF44-B88F-3138D4C72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4156B-537D-F242-A42C-227E25C2E5F1}" type="datetime1">
              <a:rPr lang="en-US" smtClean="0"/>
              <a:t>4/26/21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2C1BF-6DF3-1745-A36F-02DF240F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F06BC-6F60-F84C-91E0-BE7E4DA0C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61416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07A95-BFBE-9247-9F7E-A390700C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4D554-07C8-6844-AF4F-FC6A02E0B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5B219D-295B-0146-A9FA-6F1C2FE97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6F087F-4B4B-BF4B-81B2-889A0A675E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FB1EE7-6EDE-9F4D-8168-1A8401550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5C549C-8C58-D74F-889A-B6DAE93C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4622-A9B3-3041-A6EA-D8F4E11B35FE}" type="datetime1">
              <a:rPr lang="en-US" smtClean="0"/>
              <a:t>4/26/21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E2E4A9-A1B2-6847-ACDF-F39A8326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7E7A2-2811-FE46-8E92-1F1D7EFA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37693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41D21-C217-4A46-888A-F9878AB69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DBF20C-E830-2A40-A951-1B0A719CE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A13DD-0A6A-204C-BCC9-02E54172764F}" type="datetime1">
              <a:rPr lang="en-US" smtClean="0"/>
              <a:t>4/26/21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8D9CC-5381-7140-92AC-701AE511D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CEE5C-7FA7-4C49-B371-9E8EFB14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14658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D58CE-4A64-2E44-9D66-D3C5A37A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3B69-4086-C14E-99AF-7AA10A4B0442}" type="datetime1">
              <a:rPr lang="en-US" smtClean="0"/>
              <a:t>4/26/21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ADFB06-031A-6543-91A0-FCFAE0F8A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BADBF-DFBB-D043-9212-DA47E9A72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1786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C3D4C-0CA5-1042-8836-D70E0C32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4717C-8C1C-DB46-958F-0CD1ACCB4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592B5-8971-7144-86E4-33717EF91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6616F-9070-CC4E-B0C1-8E44877CB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53E2D-757E-D749-92D8-D06B33AC1934}" type="datetime1">
              <a:rPr lang="en-US" smtClean="0"/>
              <a:t>4/26/21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E79E3-3D57-A149-8CB2-53633A254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AC53A-6102-3641-A95C-BD6F0021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44222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90381-8596-D548-8B82-A0582CC6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E31ED-5AD9-6E40-ADCB-E1C2478D2D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F3412-A307-7F42-93FD-7A94CC39B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95101-B2E0-9B4B-A07C-AF0581E9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4FD2F-6FD4-F64B-8267-DA83C19380A4}" type="datetime1">
              <a:rPr lang="en-US" smtClean="0"/>
              <a:t>4/26/21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D80329-A4A2-1841-9FC0-DD26BD124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EA69F-CC01-8A4C-9E6E-E0619EA94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85136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8A4F6-E3E1-1E40-8325-96551BE3A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C6E4EB-88D7-AB44-8946-592F265CD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03D69-31CE-DE43-A937-F78C94FFE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1ED43-3F21-7947-96D1-653C2ABC0DA1}" type="datetime1">
              <a:rPr lang="en-US" smtClean="0"/>
              <a:t>4/26/21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DCBC6-F2BB-044E-B6E4-ECCE1700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66908-2C58-6344-8A79-225FAC4B0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660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505000-AF56-9F4A-B2C7-C793887B3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E72670-BDFD-404B-A923-055EB75B9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5376F-1073-5744-9ABE-6020D289D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6020C-992A-0D45-940D-079E70039555}" type="datetime1">
              <a:rPr lang="en-US" smtClean="0"/>
              <a:t>4/26/21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61566-B866-1A4E-AE93-1325316E3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55984-B85D-364B-8E0B-3FDA7D747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7860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D8FC8A-250C-224F-AECE-ACBCDC776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A4F67-48DC-3143-A97D-98AED4AFA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4F54F-9898-8E49-B1C0-1D8F32E8B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AA6DC-D7BD-0F46-B33E-FCE70DF77D6A}" type="datetime1">
              <a:rPr lang="en-US" smtClean="0"/>
              <a:t>4/26/21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D0A99-9E8E-0249-AA11-7C3FF591B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D1311-3EA5-F048-AFE7-877EE5F49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B808C-E981-7449-A3EA-61CA1A378E8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52500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tiff"/><Relationship Id="rId5" Type="http://schemas.openxmlformats.org/officeDocument/2006/relationships/image" Target="../media/image5.tif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tiff"/><Relationship Id="rId4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.tiff"/><Relationship Id="rId5" Type="http://schemas.openxmlformats.org/officeDocument/2006/relationships/image" Target="../media/image5.tiff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tiff"/><Relationship Id="rId7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tif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5.tiff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A1A5C2A-FCD0-9C4B-A2CF-D6857C261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781" y="4907571"/>
            <a:ext cx="5290438" cy="1739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195AB1-8288-4C43-933B-CB48089098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4680"/>
            <a:ext cx="9144000" cy="2387600"/>
          </a:xfrm>
        </p:spPr>
        <p:txBody>
          <a:bodyPr>
            <a:normAutofit/>
          </a:bodyPr>
          <a:lstStyle/>
          <a:p>
            <a:r>
              <a:rPr lang="en-NL" sz="4800" dirty="0"/>
              <a:t>Identification and quantification of sources and sinks of carbonyl sulfide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89FB3-6E17-D242-A71F-A5E84D325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2598"/>
            <a:ext cx="9144000" cy="1655762"/>
          </a:xfrm>
        </p:spPr>
        <p:txBody>
          <a:bodyPr/>
          <a:lstStyle/>
          <a:p>
            <a:r>
              <a:rPr lang="en-NL" dirty="0"/>
              <a:t>Alessandro Zanchetta – ESRIG-CIO, University of Groningen</a:t>
            </a:r>
          </a:p>
          <a:p>
            <a:r>
              <a:rPr lang="en-NL" dirty="0"/>
              <a:t>vEGU21 – April 27th, 2021 – BG2.2</a:t>
            </a:r>
          </a:p>
          <a:p>
            <a:endParaRPr lang="en-NL" dirty="0"/>
          </a:p>
        </p:txBody>
      </p:sp>
      <p:pic>
        <p:nvPicPr>
          <p:cNvPr id="5" name="Immagine 3">
            <a:extLst>
              <a:ext uri="{FF2B5EF4-FFF2-40B4-BE49-F238E27FC236}">
                <a16:creationId xmlns:a16="http://schemas.microsoft.com/office/drawing/2014/main" id="{566BC244-0DB7-C747-820B-B90A0CD5A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55B78D-17F9-AE4E-A5E2-A6F7F14D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1</a:t>
            </a:fld>
            <a:endParaRPr lang="en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E1360C-FFEF-C747-8675-D79F5F6B2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033" y="31473"/>
            <a:ext cx="1554412" cy="11475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DB7075-A2A4-614E-912B-104EB48D4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0003" y="31473"/>
            <a:ext cx="1296732" cy="12318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074730-5104-6F4A-A5F8-869507C05037}"/>
              </a:ext>
            </a:extLst>
          </p:cNvPr>
          <p:cNvSpPr txBox="1"/>
          <p:nvPr/>
        </p:nvSpPr>
        <p:spPr>
          <a:xfrm>
            <a:off x="1" y="283835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Alessandro </a:t>
            </a:r>
            <a:r>
              <a:rPr lang="en-GB" sz="1200" b="1" dirty="0" err="1"/>
              <a:t>Zanchetta</a:t>
            </a:r>
            <a:r>
              <a:rPr lang="en-GB" sz="1200" dirty="0"/>
              <a:t>, Linda M.J. </a:t>
            </a:r>
            <a:r>
              <a:rPr lang="en-GB" sz="1200" dirty="0" err="1"/>
              <a:t>Kooijmans</a:t>
            </a:r>
            <a:r>
              <a:rPr lang="en-GB" sz="1200" dirty="0"/>
              <a:t>, Steven van </a:t>
            </a:r>
            <a:r>
              <a:rPr lang="en-GB" sz="1200" dirty="0" err="1"/>
              <a:t>Heuven</a:t>
            </a:r>
            <a:r>
              <a:rPr lang="en-GB" sz="1200" dirty="0"/>
              <a:t>, Andrea </a:t>
            </a:r>
            <a:r>
              <a:rPr lang="en-GB" sz="1200" dirty="0" err="1"/>
              <a:t>Scifo</a:t>
            </a:r>
            <a:r>
              <a:rPr lang="en-GB" sz="1200" dirty="0"/>
              <a:t>, Bert </a:t>
            </a:r>
            <a:r>
              <a:rPr lang="en-GB" sz="1200" dirty="0" err="1"/>
              <a:t>Scheeren</a:t>
            </a:r>
            <a:r>
              <a:rPr lang="en-GB" sz="1200" dirty="0"/>
              <a:t>, </a:t>
            </a:r>
            <a:r>
              <a:rPr lang="en-GB" sz="1200" dirty="0" err="1"/>
              <a:t>Jin</a:t>
            </a:r>
            <a:r>
              <a:rPr lang="en-GB" sz="1200" dirty="0"/>
              <a:t> Ma,</a:t>
            </a:r>
          </a:p>
          <a:p>
            <a:pPr algn="ctr"/>
            <a:r>
              <a:rPr lang="en-GB" sz="1200" dirty="0"/>
              <a:t>Ivan </a:t>
            </a:r>
            <a:r>
              <a:rPr lang="en-GB" sz="1200" dirty="0" err="1"/>
              <a:t>Mammarella</a:t>
            </a:r>
            <a:r>
              <a:rPr lang="en-GB" sz="1200" dirty="0"/>
              <a:t>, Ute </a:t>
            </a:r>
            <a:r>
              <a:rPr lang="en-GB" sz="1200" dirty="0" err="1"/>
              <a:t>Karstens</a:t>
            </a:r>
            <a:r>
              <a:rPr lang="en-GB" sz="1200" dirty="0"/>
              <a:t>, </a:t>
            </a:r>
            <a:r>
              <a:rPr lang="en-GB" sz="1200" dirty="0" err="1"/>
              <a:t>Harro</a:t>
            </a:r>
            <a:r>
              <a:rPr lang="en-GB" sz="1200" dirty="0"/>
              <a:t> A.J. Meijer, Maarten </a:t>
            </a:r>
            <a:r>
              <a:rPr lang="en-GB" sz="1200" dirty="0" err="1"/>
              <a:t>Krol</a:t>
            </a:r>
            <a:r>
              <a:rPr lang="en-GB" sz="1200" dirty="0"/>
              <a:t>, and </a:t>
            </a:r>
            <a:r>
              <a:rPr lang="en-GB" sz="1200" dirty="0" err="1"/>
              <a:t>Huilin</a:t>
            </a:r>
            <a:r>
              <a:rPr lang="en-GB" sz="1200" dirty="0"/>
              <a:t> Chen</a:t>
            </a:r>
            <a:endParaRPr lang="en-NL" sz="1200" dirty="0"/>
          </a:p>
        </p:txBody>
      </p:sp>
    </p:spTree>
    <p:extLst>
      <p:ext uri="{BB962C8B-B14F-4D97-AF65-F5344CB8AC3E}">
        <p14:creationId xmlns:p14="http://schemas.microsoft.com/office/powerpoint/2010/main" val="1680534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733E-A23D-BA44-83A5-FB137BB5B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L" dirty="0"/>
              <a:t>Introduction</a:t>
            </a:r>
          </a:p>
          <a:p>
            <a:pPr lvl="1"/>
            <a:r>
              <a:rPr lang="en-NL" dirty="0"/>
              <a:t>What is COS?</a:t>
            </a:r>
          </a:p>
          <a:p>
            <a:pPr lvl="1"/>
            <a:r>
              <a:rPr lang="en-NL" dirty="0"/>
              <a:t>Current knowledge</a:t>
            </a:r>
          </a:p>
          <a:p>
            <a:r>
              <a:rPr lang="en-NL" dirty="0"/>
              <a:t>Research question</a:t>
            </a:r>
          </a:p>
          <a:p>
            <a:r>
              <a:rPr lang="en-NL" dirty="0"/>
              <a:t>Methodology</a:t>
            </a:r>
          </a:p>
          <a:p>
            <a:r>
              <a:rPr lang="en-NL" dirty="0"/>
              <a:t>Current results</a:t>
            </a:r>
          </a:p>
          <a:p>
            <a:r>
              <a:rPr lang="en-NL" dirty="0"/>
              <a:t>What’s next?</a:t>
            </a:r>
          </a:p>
          <a:p>
            <a:pPr marL="457200" lvl="1" indent="0">
              <a:buNone/>
            </a:pPr>
            <a:endParaRPr lang="en-NL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BB72603-332F-CC4B-9E0F-97919DDAB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362" y="4572332"/>
            <a:ext cx="5290438" cy="1739568"/>
          </a:xfrm>
          <a:prstGeom prst="rect">
            <a:avLst/>
          </a:prstGeom>
        </p:spPr>
      </p:pic>
      <p:pic>
        <p:nvPicPr>
          <p:cNvPr id="8" name="Immagine 4">
            <a:extLst>
              <a:ext uri="{FF2B5EF4-FFF2-40B4-BE49-F238E27FC236}">
                <a16:creationId xmlns:a16="http://schemas.microsoft.com/office/drawing/2014/main" id="{BE3C4F92-EA69-804D-9B07-CBE7EAE60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9" name="Immagine 3">
            <a:extLst>
              <a:ext uri="{FF2B5EF4-FFF2-40B4-BE49-F238E27FC236}">
                <a16:creationId xmlns:a16="http://schemas.microsoft.com/office/drawing/2014/main" id="{BF56ED4C-72BA-2247-A701-4A6460EB8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0C58F89-4F13-9441-8B83-58A43E90A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63849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9">
            <a:extLst>
              <a:ext uri="{FF2B5EF4-FFF2-40B4-BE49-F238E27FC236}">
                <a16:creationId xmlns:a16="http://schemas.microsoft.com/office/drawing/2014/main" id="{1F686F8C-9F60-BC41-851A-44D3D40F3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084" y="1457597"/>
            <a:ext cx="1729832" cy="17298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733E-A23D-BA44-83A5-FB137BB5B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5092"/>
            <a:ext cx="10515600" cy="4751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L" dirty="0"/>
              <a:t>Carbonyl sulfide – COS: a gas species involved in C and S cycles.</a:t>
            </a:r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r>
              <a:rPr lang="en-NL" dirty="0"/>
              <a:t>Currently associated to a </a:t>
            </a:r>
            <a:r>
              <a:rPr lang="en-NL" i="1" dirty="0"/>
              <a:t>slightly negative</a:t>
            </a:r>
            <a:r>
              <a:rPr lang="en-NL" dirty="0"/>
              <a:t> net radiative forcing.</a:t>
            </a:r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r>
              <a:rPr lang="en-NL" dirty="0">
                <a:solidFill>
                  <a:schemeClr val="accent1"/>
                </a:solidFill>
              </a:rPr>
              <a:t>Absorbed by plants similarly to CO</a:t>
            </a:r>
            <a:r>
              <a:rPr lang="en-NL" baseline="-25000" dirty="0">
                <a:solidFill>
                  <a:schemeClr val="accent1"/>
                </a:solidFill>
              </a:rPr>
              <a:t>2</a:t>
            </a:r>
            <a:r>
              <a:rPr lang="en-NL" dirty="0">
                <a:solidFill>
                  <a:schemeClr val="accent1"/>
                </a:solidFill>
              </a:rPr>
              <a:t>: potential tracer for GPP.</a:t>
            </a:r>
          </a:p>
          <a:p>
            <a:pPr marL="0" indent="0" algn="ctr">
              <a:buNone/>
            </a:pPr>
            <a:r>
              <a:rPr lang="en-NL" dirty="0"/>
              <a:t>But the budget needs to be assessed more precisely…</a:t>
            </a:r>
          </a:p>
          <a:p>
            <a:pPr marL="0" indent="0" algn="ctr">
              <a:buNone/>
            </a:pPr>
            <a:endParaRPr lang="en-NL" dirty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034"/>
            <a:ext cx="10515600" cy="1325563"/>
          </a:xfrm>
        </p:spPr>
        <p:txBody>
          <a:bodyPr/>
          <a:lstStyle/>
          <a:p>
            <a:pPr algn="ctr"/>
            <a:r>
              <a:rPr lang="en-NL" dirty="0"/>
              <a:t>Introduction – what is COS?</a:t>
            </a:r>
          </a:p>
        </p:txBody>
      </p:sp>
      <p:pic>
        <p:nvPicPr>
          <p:cNvPr id="1026" name="Picture 2" descr="The Atmospheric system - Weather Worked Out">
            <a:extLst>
              <a:ext uri="{FF2B5EF4-FFF2-40B4-BE49-F238E27FC236}">
                <a16:creationId xmlns:a16="http://schemas.microsoft.com/office/drawing/2014/main" id="{52B11CB0-5E0C-1242-BF92-DC61A1853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498" y="3137218"/>
            <a:ext cx="2968502" cy="190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hD project: Quantifying photosynthetic carbon uptake using measurements of Carbonyl  Sulfide | Research and project | University of Groningen">
            <a:extLst>
              <a:ext uri="{FF2B5EF4-FFF2-40B4-BE49-F238E27FC236}">
                <a16:creationId xmlns:a16="http://schemas.microsoft.com/office/drawing/2014/main" id="{26D71233-7ED7-0847-ABC2-92440DED3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37218"/>
            <a:ext cx="1957510" cy="194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4">
            <a:extLst>
              <a:ext uri="{FF2B5EF4-FFF2-40B4-BE49-F238E27FC236}">
                <a16:creationId xmlns:a16="http://schemas.microsoft.com/office/drawing/2014/main" id="{1725AF84-6CB5-274C-A372-4BA25DEEE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10" name="Immagine 3">
            <a:extLst>
              <a:ext uri="{FF2B5EF4-FFF2-40B4-BE49-F238E27FC236}">
                <a16:creationId xmlns:a16="http://schemas.microsoft.com/office/drawing/2014/main" id="{DAF95E60-E660-3A44-8779-3CB0AE2A8C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C1D67-147A-1048-8AA5-06B2B5414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3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05766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1BBCC-492E-1543-9CC8-C4C13178D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 dirty="0"/>
              <a:t>Current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CBE79-E118-3E4A-B2B3-4DB6E79C95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27614"/>
            <a:ext cx="5181600" cy="4351338"/>
          </a:xfrm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NL" dirty="0">
                <a:solidFill>
                  <a:schemeClr val="accent6">
                    <a:lumMod val="75000"/>
                  </a:schemeClr>
                </a:solidFill>
              </a:rPr>
              <a:t>Sources</a:t>
            </a:r>
          </a:p>
          <a:p>
            <a:pPr marL="0" indent="0">
              <a:buNone/>
            </a:pPr>
            <a:r>
              <a:rPr lang="en-NL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Natural</a:t>
            </a:r>
          </a:p>
          <a:p>
            <a:pPr marL="0" indent="0">
              <a:buNone/>
            </a:pPr>
            <a:r>
              <a:rPr lang="en-NL" sz="2000" dirty="0"/>
              <a:t>Oceans, wetlands, marshes, anoxic soils</a:t>
            </a:r>
          </a:p>
          <a:p>
            <a:pPr marL="0" indent="0">
              <a:buNone/>
            </a:pPr>
            <a:r>
              <a:rPr lang="en-NL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Anthropogenic</a:t>
            </a:r>
          </a:p>
          <a:p>
            <a:pPr marL="0" lvl="0" indent="0">
              <a:buNone/>
            </a:pPr>
            <a:r>
              <a:rPr lang="en-NL" sz="2000" dirty="0">
                <a:solidFill>
                  <a:prstClr val="black"/>
                </a:solidFill>
              </a:rPr>
              <a:t>Fossil fuels and biomass burning, aluminium smelting, rayon, solvents, chemicals, rayon, paper industries, tyre wear…</a:t>
            </a:r>
          </a:p>
          <a:p>
            <a:pPr marL="0" lvl="0" indent="0">
              <a:buNone/>
            </a:pPr>
            <a:r>
              <a:rPr lang="en-NL" sz="2000" dirty="0">
                <a:solidFill>
                  <a:prstClr val="black"/>
                </a:solidFill>
              </a:rPr>
              <a:t>But there are many uncertainties: estimated missing source is </a:t>
            </a:r>
            <a:r>
              <a:rPr lang="en-NL" sz="2000" b="1" dirty="0">
                <a:solidFill>
                  <a:prstClr val="black"/>
                </a:solidFill>
              </a:rPr>
              <a:t>230-800 GgS/year.</a:t>
            </a:r>
            <a:endParaRPr lang="en-NL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NL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9E96D-E7CA-1D45-B039-BDA3534740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358852"/>
            <a:ext cx="5181600" cy="1049482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NL" dirty="0">
                <a:solidFill>
                  <a:srgbClr val="C00000"/>
                </a:solidFill>
              </a:rPr>
              <a:t>Sinks</a:t>
            </a:r>
          </a:p>
          <a:p>
            <a:pPr marL="0" indent="0">
              <a:buNone/>
            </a:pPr>
            <a:r>
              <a:rPr lang="en-NL" sz="2000" dirty="0"/>
              <a:t>Plants, oxic soils, photolysis, reaction with OH•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1956B5E-4933-1B42-81B7-495075CBE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6" name="Immagine 3">
            <a:extLst>
              <a:ext uri="{FF2B5EF4-FFF2-40B4-BE49-F238E27FC236}">
                <a16:creationId xmlns:a16="http://schemas.microsoft.com/office/drawing/2014/main" id="{74DE6855-F62D-394B-9283-2BBF4A3A8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pic>
        <p:nvPicPr>
          <p:cNvPr id="7" name="Immagine 11">
            <a:extLst>
              <a:ext uri="{FF2B5EF4-FFF2-40B4-BE49-F238E27FC236}">
                <a16:creationId xmlns:a16="http://schemas.microsoft.com/office/drawing/2014/main" id="{A7475B28-5355-0A44-9C76-EAC05206F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698" y="2202447"/>
            <a:ext cx="5685542" cy="3721281"/>
          </a:xfrm>
          <a:prstGeom prst="rect">
            <a:avLst/>
          </a:prstGeom>
        </p:spPr>
      </p:pic>
      <p:sp>
        <p:nvSpPr>
          <p:cNvPr id="8" name="CasellaDiTesto 12">
            <a:extLst>
              <a:ext uri="{FF2B5EF4-FFF2-40B4-BE49-F238E27FC236}">
                <a16:creationId xmlns:a16="http://schemas.microsoft.com/office/drawing/2014/main" id="{B1838DFB-2F37-214D-9245-94745E1FE71B}"/>
              </a:ext>
            </a:extLst>
          </p:cNvPr>
          <p:cNvSpPr txBox="1"/>
          <p:nvPr/>
        </p:nvSpPr>
        <p:spPr>
          <a:xfrm>
            <a:off x="7685638" y="5912267"/>
            <a:ext cx="4506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/>
              <a:t>Zumkehr</a:t>
            </a:r>
            <a:r>
              <a:rPr lang="en-GB" sz="1000" dirty="0"/>
              <a:t> et al. (2018): global modelled COS emissions from anthropogenic sources </a:t>
            </a:r>
          </a:p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01BC05-980E-314B-B8D9-A64AD82E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96390"/>
            <a:ext cx="2743200" cy="365125"/>
          </a:xfrm>
        </p:spPr>
        <p:txBody>
          <a:bodyPr/>
          <a:lstStyle/>
          <a:p>
            <a:fld id="{C94B808C-E981-7449-A3EA-61CA1A378E8A}" type="slidenum">
              <a:rPr lang="en-NL" smtClean="0"/>
              <a:t>4</a:t>
            </a:fld>
            <a:endParaRPr lang="en-NL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921AACE-FCBA-0948-97FB-CD86AE1875D5}"/>
              </a:ext>
            </a:extLst>
          </p:cNvPr>
          <p:cNvCxnSpPr/>
          <p:nvPr/>
        </p:nvCxnSpPr>
        <p:spPr>
          <a:xfrm>
            <a:off x="5557022" y="4220365"/>
            <a:ext cx="76200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08CCD22-8161-9E49-8FAD-383C1ACFFDDE}"/>
              </a:ext>
            </a:extLst>
          </p:cNvPr>
          <p:cNvSpPr txBox="1"/>
          <p:nvPr/>
        </p:nvSpPr>
        <p:spPr>
          <a:xfrm>
            <a:off x="6813990" y="1690688"/>
            <a:ext cx="5266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/>
              <a:t>Current atmospheric concentration baseline ~500 ppt.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183504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DC09477-20E3-8E4A-A4B3-13FCB548A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167" y="3304712"/>
            <a:ext cx="3612333" cy="35637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B1BBCC-492E-1543-9CC8-C4C13178D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 dirty="0"/>
              <a:t>Current knowledge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1956B5E-4933-1B42-81B7-495075CBE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6" name="Immagine 3">
            <a:extLst>
              <a:ext uri="{FF2B5EF4-FFF2-40B4-BE49-F238E27FC236}">
                <a16:creationId xmlns:a16="http://schemas.microsoft.com/office/drawing/2014/main" id="{74DE6855-F62D-394B-9283-2BBF4A3A8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CasellaDiTesto 12">
            <a:extLst>
              <a:ext uri="{FF2B5EF4-FFF2-40B4-BE49-F238E27FC236}">
                <a16:creationId xmlns:a16="http://schemas.microsoft.com/office/drawing/2014/main" id="{B1838DFB-2F37-214D-9245-94745E1FE71B}"/>
              </a:ext>
            </a:extLst>
          </p:cNvPr>
          <p:cNvSpPr txBox="1"/>
          <p:nvPr/>
        </p:nvSpPr>
        <p:spPr>
          <a:xfrm>
            <a:off x="6379779" y="6363453"/>
            <a:ext cx="56755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err="1"/>
              <a:t>Kooijmans</a:t>
            </a:r>
            <a:r>
              <a:rPr lang="en-GB" sz="1000" dirty="0"/>
              <a:t> (2018): Monthly average diurnal cycle of COS mole fractions minus the mean daytime mole fractions to indicate the seasonal variation of the diurnal cycle amplitude.</a:t>
            </a:r>
          </a:p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01BC05-980E-314B-B8D9-A64AD82E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96390"/>
            <a:ext cx="2743200" cy="365125"/>
          </a:xfrm>
        </p:spPr>
        <p:txBody>
          <a:bodyPr/>
          <a:lstStyle/>
          <a:p>
            <a:fld id="{C94B808C-E981-7449-A3EA-61CA1A378E8A}" type="slidenum">
              <a:rPr lang="en-NL" smtClean="0"/>
              <a:t>5</a:t>
            </a:fld>
            <a:endParaRPr lang="en-NL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6FB20C-1DB6-064D-A9C5-6F585DB7C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500" y="3023353"/>
            <a:ext cx="6032500" cy="3340100"/>
          </a:xfrm>
          <a:prstGeom prst="rect">
            <a:avLst/>
          </a:prstGeom>
        </p:spPr>
      </p:pic>
      <p:pic>
        <p:nvPicPr>
          <p:cNvPr id="13" name="Picture 2" descr="Lutjewad">
            <a:extLst>
              <a:ext uri="{FF2B5EF4-FFF2-40B4-BE49-F238E27FC236}">
                <a16:creationId xmlns:a16="http://schemas.microsoft.com/office/drawing/2014/main" id="{D4C5395F-14B9-B141-AB54-8C564D2D9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19" y="3304712"/>
            <a:ext cx="2564086" cy="356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FDF3246-A72D-384F-B853-81A08402B8D1}"/>
              </a:ext>
            </a:extLst>
          </p:cNvPr>
          <p:cNvSpPr txBox="1"/>
          <p:nvPr/>
        </p:nvSpPr>
        <p:spPr>
          <a:xfrm>
            <a:off x="3920359" y="4319751"/>
            <a:ext cx="6142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900" dirty="0">
                <a:solidFill>
                  <a:srgbClr val="FF0000"/>
                </a:solidFill>
              </a:rPr>
              <a:t>Lutjewad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154EF7-0D1F-5043-BF85-44BE7AA927EC}"/>
              </a:ext>
            </a:extLst>
          </p:cNvPr>
          <p:cNvSpPr txBox="1"/>
          <p:nvPr/>
        </p:nvSpPr>
        <p:spPr>
          <a:xfrm>
            <a:off x="263195" y="1877764"/>
            <a:ext cx="567011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L" dirty="0"/>
              <a:t>Nighttime sinks related to sites rich in vegetation</a:t>
            </a:r>
          </a:p>
          <a:p>
            <a:pPr algn="ctr"/>
            <a:r>
              <a:rPr lang="en-GB" dirty="0"/>
              <a:t>Median </a:t>
            </a:r>
            <a:r>
              <a:rPr lang="en-GB" dirty="0" err="1"/>
              <a:t>nighttime</a:t>
            </a:r>
            <a:r>
              <a:rPr lang="en-GB" dirty="0"/>
              <a:t> F(COS) = -3.0 ± 2.6 </a:t>
            </a:r>
            <a:r>
              <a:rPr lang="en-GB" dirty="0" err="1"/>
              <a:t>pmol</a:t>
            </a:r>
            <a:r>
              <a:rPr lang="en-GB" dirty="0"/>
              <a:t> m</a:t>
            </a:r>
            <a:r>
              <a:rPr lang="en-GB" baseline="30000" dirty="0"/>
              <a:t>-2</a:t>
            </a:r>
            <a:r>
              <a:rPr lang="en-GB" dirty="0"/>
              <a:t> s</a:t>
            </a:r>
            <a:r>
              <a:rPr lang="en-GB" baseline="30000" dirty="0"/>
              <a:t>-1</a:t>
            </a:r>
          </a:p>
          <a:p>
            <a:pPr algn="ctr"/>
            <a:r>
              <a:rPr lang="en-GB" dirty="0"/>
              <a:t>-2.9 ± 2.2 </a:t>
            </a:r>
            <a:r>
              <a:rPr lang="en-GB" dirty="0" err="1"/>
              <a:t>pmol</a:t>
            </a:r>
            <a:r>
              <a:rPr lang="en-GB" dirty="0"/>
              <a:t> m</a:t>
            </a:r>
            <a:r>
              <a:rPr lang="en-GB" baseline="30000" dirty="0"/>
              <a:t>-2</a:t>
            </a:r>
            <a:r>
              <a:rPr lang="en-GB" dirty="0"/>
              <a:t> s</a:t>
            </a:r>
            <a:r>
              <a:rPr lang="en-GB" baseline="30000" dirty="0"/>
              <a:t>-1 </a:t>
            </a:r>
            <a:r>
              <a:rPr lang="en-GB" dirty="0"/>
              <a:t>from August to November 2015 </a:t>
            </a:r>
          </a:p>
          <a:p>
            <a:pPr algn="ctr"/>
            <a:r>
              <a:rPr lang="en-GB" dirty="0"/>
              <a:t>-7.2 ± 2.8 </a:t>
            </a:r>
            <a:r>
              <a:rPr lang="en-GB" dirty="0" err="1"/>
              <a:t>pmol</a:t>
            </a:r>
            <a:r>
              <a:rPr lang="en-GB" dirty="0"/>
              <a:t> m</a:t>
            </a:r>
            <a:r>
              <a:rPr lang="en-GB" baseline="30000" dirty="0"/>
              <a:t>-2</a:t>
            </a:r>
            <a:r>
              <a:rPr lang="en-GB" dirty="0"/>
              <a:t> s</a:t>
            </a:r>
            <a:r>
              <a:rPr lang="en-GB" baseline="30000" dirty="0"/>
              <a:t>-1</a:t>
            </a:r>
            <a:r>
              <a:rPr lang="en-GB" dirty="0"/>
              <a:t> in April 2015</a:t>
            </a:r>
            <a:endParaRPr lang="en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523E0-0B34-804C-9F5D-B1B89C18AB1E}"/>
              </a:ext>
            </a:extLst>
          </p:cNvPr>
          <p:cNvSpPr txBox="1"/>
          <p:nvPr/>
        </p:nvSpPr>
        <p:spPr>
          <a:xfrm>
            <a:off x="6469336" y="2141572"/>
            <a:ext cx="549647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 few positive F(COS) were measured during</a:t>
            </a:r>
          </a:p>
          <a:p>
            <a:pPr algn="ctr"/>
            <a:r>
              <a:rPr lang="en-US" dirty="0"/>
              <a:t>nighttime in the ploughing season</a:t>
            </a:r>
            <a:endParaRPr lang="en-NL" dirty="0"/>
          </a:p>
        </p:txBody>
      </p:sp>
      <p:sp>
        <p:nvSpPr>
          <p:cNvPr id="19" name="CasellaDiTesto 12">
            <a:extLst>
              <a:ext uri="{FF2B5EF4-FFF2-40B4-BE49-F238E27FC236}">
                <a16:creationId xmlns:a16="http://schemas.microsoft.com/office/drawing/2014/main" id="{3AD63BDF-FE9B-B344-963C-B1F97981EDC7}"/>
              </a:ext>
            </a:extLst>
          </p:cNvPr>
          <p:cNvSpPr txBox="1"/>
          <p:nvPr/>
        </p:nvSpPr>
        <p:spPr>
          <a:xfrm>
            <a:off x="10838576" y="2781261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Kooijmans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, 2018)</a:t>
            </a:r>
          </a:p>
        </p:txBody>
      </p:sp>
      <p:sp>
        <p:nvSpPr>
          <p:cNvPr id="20" name="CasellaDiTesto 12">
            <a:extLst>
              <a:ext uri="{FF2B5EF4-FFF2-40B4-BE49-F238E27FC236}">
                <a16:creationId xmlns:a16="http://schemas.microsoft.com/office/drawing/2014/main" id="{77C4D307-76F7-6B4C-98AA-773887F8D033}"/>
              </a:ext>
            </a:extLst>
          </p:cNvPr>
          <p:cNvSpPr txBox="1"/>
          <p:nvPr/>
        </p:nvSpPr>
        <p:spPr>
          <a:xfrm>
            <a:off x="4916216" y="3068292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Kooijmans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, 2018)</a:t>
            </a:r>
          </a:p>
        </p:txBody>
      </p:sp>
    </p:spTree>
    <p:extLst>
      <p:ext uri="{BB962C8B-B14F-4D97-AF65-F5344CB8AC3E}">
        <p14:creationId xmlns:p14="http://schemas.microsoft.com/office/powerpoint/2010/main" val="2186155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99C610-4077-C94B-B1FF-92F61CA23BCC}"/>
              </a:ext>
            </a:extLst>
          </p:cNvPr>
          <p:cNvSpPr txBox="1"/>
          <p:nvPr/>
        </p:nvSpPr>
        <p:spPr>
          <a:xfrm>
            <a:off x="5900388" y="2758032"/>
            <a:ext cx="6107584" cy="29546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NL" sz="2800" b="1" dirty="0"/>
              <a:t>Are there known and/or unaccounted anthropogenic COS sources in the province of Groningen?</a:t>
            </a:r>
          </a:p>
          <a:p>
            <a:pPr algn="ctr"/>
            <a:br>
              <a:rPr lang="en-NL" sz="2800" b="1" dirty="0"/>
            </a:br>
            <a:r>
              <a:rPr lang="en-NL" sz="2800" b="1" dirty="0"/>
              <a:t>Could they explain the enhancements</a:t>
            </a:r>
            <a:br>
              <a:rPr lang="en-NL" sz="2800" b="1" dirty="0"/>
            </a:br>
            <a:r>
              <a:rPr lang="en-NL" sz="2800" b="1" dirty="0"/>
              <a:t>that have been observed in Lutjewad?</a:t>
            </a:r>
          </a:p>
          <a:p>
            <a:endParaRPr lang="en-NL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C7E596-84C0-AD43-943D-AE21AE449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65" y="2409766"/>
            <a:ext cx="5610677" cy="35425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26"/>
            <a:ext cx="10515600" cy="1325563"/>
          </a:xfrm>
        </p:spPr>
        <p:txBody>
          <a:bodyPr/>
          <a:lstStyle/>
          <a:p>
            <a:pPr algn="ctr"/>
            <a:r>
              <a:rPr lang="en-NL" dirty="0"/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733E-A23D-BA44-83A5-FB137BB5B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772" y="1385154"/>
            <a:ext cx="5343064" cy="4752411"/>
          </a:xfrm>
        </p:spPr>
        <p:txBody>
          <a:bodyPr/>
          <a:lstStyle/>
          <a:p>
            <a:pPr marL="0" indent="0" algn="ctr">
              <a:buNone/>
            </a:pPr>
            <a:r>
              <a:rPr lang="en-NL" dirty="0"/>
              <a:t>COS spikes observed in Lutjewad,</a:t>
            </a:r>
          </a:p>
          <a:p>
            <a:pPr marL="0" indent="0">
              <a:buNone/>
            </a:pPr>
            <a:r>
              <a:rPr lang="en-NL" dirty="0"/>
              <a:t>suspected to come from ploughing</a:t>
            </a:r>
          </a:p>
        </p:txBody>
      </p:sp>
      <p:pic>
        <p:nvPicPr>
          <p:cNvPr id="6" name="Immagine 4">
            <a:extLst>
              <a:ext uri="{FF2B5EF4-FFF2-40B4-BE49-F238E27FC236}">
                <a16:creationId xmlns:a16="http://schemas.microsoft.com/office/drawing/2014/main" id="{8239EF79-7C43-9C48-8009-5B1A68231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7" name="Immagine 3">
            <a:extLst>
              <a:ext uri="{FF2B5EF4-FFF2-40B4-BE49-F238E27FC236}">
                <a16:creationId xmlns:a16="http://schemas.microsoft.com/office/drawing/2014/main" id="{60EAA6F7-5534-364A-85B2-6FD3CBB30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EDBC15-D8D6-264D-8F18-64C1CD482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6</a:t>
            </a:fld>
            <a:endParaRPr lang="en-NL"/>
          </a:p>
        </p:txBody>
      </p:sp>
      <p:sp>
        <p:nvSpPr>
          <p:cNvPr id="10" name="CasellaDiTesto 12">
            <a:extLst>
              <a:ext uri="{FF2B5EF4-FFF2-40B4-BE49-F238E27FC236}">
                <a16:creationId xmlns:a16="http://schemas.microsoft.com/office/drawing/2014/main" id="{F555DC75-8C51-F245-A232-381F5D0413FE}"/>
              </a:ext>
            </a:extLst>
          </p:cNvPr>
          <p:cNvSpPr txBox="1"/>
          <p:nvPr/>
        </p:nvSpPr>
        <p:spPr>
          <a:xfrm>
            <a:off x="4586507" y="5972920"/>
            <a:ext cx="11272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Kooijmans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, 2018)</a:t>
            </a:r>
          </a:p>
        </p:txBody>
      </p:sp>
      <p:pic>
        <p:nvPicPr>
          <p:cNvPr id="14" name="Immagine 5">
            <a:extLst>
              <a:ext uri="{FF2B5EF4-FFF2-40B4-BE49-F238E27FC236}">
                <a16:creationId xmlns:a16="http://schemas.microsoft.com/office/drawing/2014/main" id="{BA995D88-AA89-4C4F-ABD3-1891D1EB0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505" y="1527543"/>
            <a:ext cx="3569349" cy="117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18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C0EA8A6-0F9A-9641-B9DB-CC30375B6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6143" y="5396951"/>
            <a:ext cx="4800591" cy="14610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814" y="383494"/>
            <a:ext cx="7564947" cy="1325563"/>
          </a:xfrm>
        </p:spPr>
        <p:txBody>
          <a:bodyPr/>
          <a:lstStyle/>
          <a:p>
            <a:r>
              <a:rPr lang="en-NL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733E-A23D-BA44-83A5-FB137BB5B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85" y="1845128"/>
            <a:ext cx="7218658" cy="606334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NL" dirty="0"/>
              <a:t>Identification of local anthropogenic sources</a:t>
            </a:r>
          </a:p>
          <a:p>
            <a:pPr lvl="1"/>
            <a:r>
              <a:rPr lang="en-N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Sampling activities</a:t>
            </a:r>
          </a:p>
          <a:p>
            <a:pPr lvl="1"/>
            <a:r>
              <a:rPr lang="en-N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Known sources from literature (e.g. industries, power plants)</a:t>
            </a:r>
          </a:p>
          <a:p>
            <a:pPr lvl="1"/>
            <a:r>
              <a:rPr lang="en-N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Potential sources (mobile sampling)</a:t>
            </a:r>
            <a:br>
              <a:rPr lang="en-N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NL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NL" dirty="0"/>
              <a:t>Quantification of COS emissions</a:t>
            </a:r>
            <a:br>
              <a:rPr lang="en-NL" dirty="0"/>
            </a:br>
            <a:endParaRPr lang="en-NL" dirty="0"/>
          </a:p>
          <a:p>
            <a:pPr marL="514350" indent="-514350">
              <a:buAutoNum type="arabicPeriod"/>
            </a:pPr>
            <a:r>
              <a:rPr lang="en-NL" dirty="0"/>
              <a:t>Implementation of COS data in available models and databases</a:t>
            </a:r>
          </a:p>
          <a:p>
            <a:pPr lvl="1"/>
            <a:r>
              <a:rPr lang="en-N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Stocastic Time-Inversted Lagrangian Transport (STILT)</a:t>
            </a:r>
          </a:p>
          <a:p>
            <a:pPr lvl="1"/>
            <a:r>
              <a:rPr lang="en-N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F(COS) – biospheric and anthropogenic databases</a:t>
            </a:r>
          </a:p>
          <a:p>
            <a:pPr marL="0" indent="0">
              <a:buNone/>
            </a:pPr>
            <a:br>
              <a:rPr lang="en-NL" dirty="0"/>
            </a:br>
            <a:endParaRPr lang="en-NL" dirty="0"/>
          </a:p>
          <a:p>
            <a:pPr marL="0" indent="0">
              <a:buNone/>
            </a:pPr>
            <a:endParaRPr lang="en-NL" dirty="0"/>
          </a:p>
          <a:p>
            <a:pPr marL="0" indent="0" algn="ctr">
              <a:buNone/>
            </a:pPr>
            <a:endParaRPr lang="en-NL" b="1" dirty="0"/>
          </a:p>
        </p:txBody>
      </p:sp>
      <p:pic>
        <p:nvPicPr>
          <p:cNvPr id="6" name="Immagine 4">
            <a:extLst>
              <a:ext uri="{FF2B5EF4-FFF2-40B4-BE49-F238E27FC236}">
                <a16:creationId xmlns:a16="http://schemas.microsoft.com/office/drawing/2014/main" id="{8239EF79-7C43-9C48-8009-5B1A68231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7" name="Immagine 3">
            <a:extLst>
              <a:ext uri="{FF2B5EF4-FFF2-40B4-BE49-F238E27FC236}">
                <a16:creationId xmlns:a16="http://schemas.microsoft.com/office/drawing/2014/main" id="{60EAA6F7-5534-364A-85B2-6FD3CBB30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EDBC15-D8D6-264D-8F18-64C1CD482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94B808C-E981-7449-A3EA-61CA1A378E8A}" type="slidenum">
              <a:rPr lang="en-NL" smtClean="0"/>
              <a:t>7</a:t>
            </a:fld>
            <a:endParaRPr lang="en-NL" dirty="0"/>
          </a:p>
        </p:txBody>
      </p:sp>
      <p:pic>
        <p:nvPicPr>
          <p:cNvPr id="5" name="Screen Recording 2021-04-08 at 11.30.23" descr="Screen Recording 2021-04-08 at 11.30.23">
            <a:hlinkClick r:id="" action="ppaction://media"/>
            <a:extLst>
              <a:ext uri="{FF2B5EF4-FFF2-40B4-BE49-F238E27FC236}">
                <a16:creationId xmlns:a16="http://schemas.microsoft.com/office/drawing/2014/main" id="{207EBB2D-857A-1C40-B011-6517672298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76144" y="0"/>
            <a:ext cx="4800590" cy="53936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BBE5B41-50D6-6144-A599-8530A123D97B}"/>
              </a:ext>
            </a:extLst>
          </p:cNvPr>
          <p:cNvSpPr/>
          <p:nvPr/>
        </p:nvSpPr>
        <p:spPr>
          <a:xfrm>
            <a:off x="7522029" y="4604657"/>
            <a:ext cx="740228" cy="566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0462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6">
            <a:extLst>
              <a:ext uri="{FF2B5EF4-FFF2-40B4-BE49-F238E27FC236}">
                <a16:creationId xmlns:a16="http://schemas.microsoft.com/office/drawing/2014/main" id="{7AD03CC7-CCB8-C140-978B-C6AA01EB2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923" y="1369928"/>
            <a:ext cx="5688377" cy="54108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205"/>
            <a:ext cx="10515600" cy="1325563"/>
          </a:xfrm>
        </p:spPr>
        <p:txBody>
          <a:bodyPr/>
          <a:lstStyle/>
          <a:p>
            <a:pPr algn="ctr"/>
            <a:r>
              <a:rPr lang="en-NL" dirty="0"/>
              <a:t>Current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733E-A23D-BA44-83A5-FB137BB5B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6" y="1825625"/>
            <a:ext cx="6221658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L" sz="2600" dirty="0"/>
              <a:t>In-situ mobile sampling and</a:t>
            </a:r>
            <a:br>
              <a:rPr lang="en-NL" sz="2600" dirty="0"/>
            </a:br>
            <a:r>
              <a:rPr lang="en-NL" sz="2600" dirty="0"/>
              <a:t>flasks measurements:</a:t>
            </a:r>
            <a:br>
              <a:rPr lang="en-NL" sz="2600" dirty="0"/>
            </a:br>
            <a:r>
              <a:rPr lang="en-NL" sz="2600" b="1" dirty="0">
                <a:solidFill>
                  <a:srgbClr val="C00000"/>
                </a:solidFill>
              </a:rPr>
              <a:t>COS emissions </a:t>
            </a:r>
            <a:r>
              <a:rPr lang="en-NL" sz="2600" dirty="0"/>
              <a:t>at </a:t>
            </a:r>
            <a:r>
              <a:rPr lang="en-NL" sz="2600" b="1" dirty="0"/>
              <a:t>biodigesters</a:t>
            </a:r>
            <a:r>
              <a:rPr lang="en-NL" sz="2600" dirty="0"/>
              <a:t> and at </a:t>
            </a:r>
            <a:r>
              <a:rPr lang="en-NL" sz="2600" b="1" dirty="0"/>
              <a:t>(bio)gas- </a:t>
            </a:r>
            <a:r>
              <a:rPr lang="en-NL" sz="2600" dirty="0"/>
              <a:t>and </a:t>
            </a:r>
            <a:r>
              <a:rPr lang="en-NL" sz="2600" b="1" dirty="0"/>
              <a:t>coal-related industries</a:t>
            </a:r>
            <a:r>
              <a:rPr lang="en-NL" sz="2600" dirty="0"/>
              <a:t>.</a:t>
            </a:r>
          </a:p>
          <a:p>
            <a:pPr marL="0" lvl="0" indent="0" algn="ctr">
              <a:buNone/>
            </a:pPr>
            <a:r>
              <a:rPr lang="en-NL" sz="2600" b="1" dirty="0">
                <a:solidFill>
                  <a:prstClr val="black"/>
                </a:solidFill>
              </a:rPr>
              <a:t>Correlation with CO emissions</a:t>
            </a:r>
            <a:br>
              <a:rPr lang="en-NL" sz="2600" dirty="0">
                <a:solidFill>
                  <a:prstClr val="black"/>
                </a:solidFill>
              </a:rPr>
            </a:br>
            <a:r>
              <a:rPr lang="en-NL" sz="2600" dirty="0">
                <a:solidFill>
                  <a:prstClr val="black"/>
                </a:solidFill>
              </a:rPr>
              <a:t>(2-10 pptCOS/ppbCO), </a:t>
            </a:r>
            <a:r>
              <a:rPr lang="en-NL" sz="2600" i="1" dirty="0">
                <a:solidFill>
                  <a:prstClr val="black"/>
                </a:solidFill>
              </a:rPr>
              <a:t>occasional correlations with CH</a:t>
            </a:r>
            <a:r>
              <a:rPr lang="en-NL" sz="2600" i="1" baseline="-25000" dirty="0">
                <a:solidFill>
                  <a:prstClr val="black"/>
                </a:solidFill>
              </a:rPr>
              <a:t>4</a:t>
            </a:r>
            <a:r>
              <a:rPr lang="en-NL" sz="2600" i="1" dirty="0">
                <a:solidFill>
                  <a:prstClr val="black"/>
                </a:solidFill>
              </a:rPr>
              <a:t> and CO</a:t>
            </a:r>
            <a:r>
              <a:rPr lang="en-NL" sz="2600" i="1" baseline="-25000" dirty="0">
                <a:solidFill>
                  <a:prstClr val="black"/>
                </a:solidFill>
              </a:rPr>
              <a:t>2</a:t>
            </a:r>
          </a:p>
          <a:p>
            <a:pPr marL="0" lvl="0" indent="0" algn="ctr">
              <a:buNone/>
            </a:pPr>
            <a:r>
              <a:rPr lang="en-NL" sz="2600" dirty="0">
                <a:solidFill>
                  <a:prstClr val="black"/>
                </a:solidFill>
              </a:rPr>
              <a:t>Somewhat similar to the emissions</a:t>
            </a:r>
            <a:br>
              <a:rPr lang="en-NL" sz="2600" dirty="0">
                <a:solidFill>
                  <a:prstClr val="black"/>
                </a:solidFill>
              </a:rPr>
            </a:br>
            <a:r>
              <a:rPr lang="en-NL" sz="2600" dirty="0">
                <a:solidFill>
                  <a:prstClr val="black"/>
                </a:solidFill>
              </a:rPr>
              <a:t>measured in Lutjewad…</a:t>
            </a:r>
          </a:p>
          <a:p>
            <a:pPr marL="0" lvl="0" indent="0" algn="ctr">
              <a:buNone/>
            </a:pPr>
            <a:r>
              <a:rPr lang="en-NL" sz="2600" b="1" dirty="0">
                <a:solidFill>
                  <a:prstClr val="black"/>
                </a:solidFill>
              </a:rPr>
              <a:t>Ploughing</a:t>
            </a:r>
            <a:r>
              <a:rPr lang="en-NL" sz="2600" dirty="0">
                <a:solidFill>
                  <a:prstClr val="black"/>
                </a:solidFill>
              </a:rPr>
              <a:t> was </a:t>
            </a:r>
            <a:r>
              <a:rPr lang="en-NL" sz="2600" b="1" dirty="0">
                <a:solidFill>
                  <a:prstClr val="black"/>
                </a:solidFill>
              </a:rPr>
              <a:t>not proven </a:t>
            </a:r>
            <a:r>
              <a:rPr lang="en-NL" sz="2600" dirty="0">
                <a:solidFill>
                  <a:prstClr val="black"/>
                </a:solidFill>
              </a:rPr>
              <a:t>as a COS source.</a:t>
            </a:r>
          </a:p>
          <a:p>
            <a:pPr marL="0" indent="0" algn="ctr">
              <a:buNone/>
            </a:pPr>
            <a:endParaRPr lang="en-NL" dirty="0"/>
          </a:p>
          <a:p>
            <a:pPr marL="0" indent="0">
              <a:buNone/>
            </a:pPr>
            <a:endParaRPr lang="en-NL" dirty="0"/>
          </a:p>
        </p:txBody>
      </p:sp>
      <p:pic>
        <p:nvPicPr>
          <p:cNvPr id="6" name="Immagine 4">
            <a:extLst>
              <a:ext uri="{FF2B5EF4-FFF2-40B4-BE49-F238E27FC236}">
                <a16:creationId xmlns:a16="http://schemas.microsoft.com/office/drawing/2014/main" id="{A3FC098E-BA87-BB40-8E7F-7A25928CF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7" name="Immagine 3">
            <a:extLst>
              <a:ext uri="{FF2B5EF4-FFF2-40B4-BE49-F238E27FC236}">
                <a16:creationId xmlns:a16="http://schemas.microsoft.com/office/drawing/2014/main" id="{06E5FB81-5F79-344B-8343-0A3CC8CF4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EC45AF-5253-7643-A525-0A88AAD6C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8</a:t>
            </a:fld>
            <a:endParaRPr lang="en-NL"/>
          </a:p>
        </p:txBody>
      </p:sp>
      <p:sp>
        <p:nvSpPr>
          <p:cNvPr id="10" name="Unisci 9">
            <a:extLst>
              <a:ext uri="{FF2B5EF4-FFF2-40B4-BE49-F238E27FC236}">
                <a16:creationId xmlns:a16="http://schemas.microsoft.com/office/drawing/2014/main" id="{50396658-8CEE-E64E-A2B9-04643470CE72}"/>
              </a:ext>
            </a:extLst>
          </p:cNvPr>
          <p:cNvSpPr/>
          <p:nvPr/>
        </p:nvSpPr>
        <p:spPr>
          <a:xfrm>
            <a:off x="10201131" y="4083101"/>
            <a:ext cx="271462" cy="369332"/>
          </a:xfrm>
          <a:prstGeom prst="flowChartMerg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Unisci 10">
            <a:extLst>
              <a:ext uri="{FF2B5EF4-FFF2-40B4-BE49-F238E27FC236}">
                <a16:creationId xmlns:a16="http://schemas.microsoft.com/office/drawing/2014/main" id="{21C065A7-2F47-8B43-87E0-787647139640}"/>
              </a:ext>
            </a:extLst>
          </p:cNvPr>
          <p:cNvSpPr/>
          <p:nvPr/>
        </p:nvSpPr>
        <p:spPr>
          <a:xfrm>
            <a:off x="8809649" y="3079253"/>
            <a:ext cx="271462" cy="369332"/>
          </a:xfrm>
          <a:prstGeom prst="flowChartMerg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Unisci 11">
            <a:extLst>
              <a:ext uri="{FF2B5EF4-FFF2-40B4-BE49-F238E27FC236}">
                <a16:creationId xmlns:a16="http://schemas.microsoft.com/office/drawing/2014/main" id="{CF913C54-F4B4-BA44-885B-D5EE3A03D216}"/>
              </a:ext>
            </a:extLst>
          </p:cNvPr>
          <p:cNvSpPr/>
          <p:nvPr/>
        </p:nvSpPr>
        <p:spPr>
          <a:xfrm>
            <a:off x="9602304" y="3537783"/>
            <a:ext cx="271462" cy="369332"/>
          </a:xfrm>
          <a:prstGeom prst="flowChartMerg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Unisci 14">
            <a:extLst>
              <a:ext uri="{FF2B5EF4-FFF2-40B4-BE49-F238E27FC236}">
                <a16:creationId xmlns:a16="http://schemas.microsoft.com/office/drawing/2014/main" id="{1B311733-8118-8744-BE88-53363B5EE9E9}"/>
              </a:ext>
            </a:extLst>
          </p:cNvPr>
          <p:cNvSpPr/>
          <p:nvPr/>
        </p:nvSpPr>
        <p:spPr>
          <a:xfrm>
            <a:off x="8271487" y="2706677"/>
            <a:ext cx="271462" cy="369332"/>
          </a:xfrm>
          <a:prstGeom prst="flowChartMerg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Unisci 13">
            <a:extLst>
              <a:ext uri="{FF2B5EF4-FFF2-40B4-BE49-F238E27FC236}">
                <a16:creationId xmlns:a16="http://schemas.microsoft.com/office/drawing/2014/main" id="{2388219E-5D45-0448-82E0-0B57AFAF6EF5}"/>
              </a:ext>
            </a:extLst>
          </p:cNvPr>
          <p:cNvSpPr/>
          <p:nvPr/>
        </p:nvSpPr>
        <p:spPr>
          <a:xfrm>
            <a:off x="9602304" y="4830663"/>
            <a:ext cx="271462" cy="369332"/>
          </a:xfrm>
          <a:prstGeom prst="flowChartMerg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Unisci 15">
            <a:extLst>
              <a:ext uri="{FF2B5EF4-FFF2-40B4-BE49-F238E27FC236}">
                <a16:creationId xmlns:a16="http://schemas.microsoft.com/office/drawing/2014/main" id="{BB507D80-C8C8-6144-9789-DBB480A3ED2C}"/>
              </a:ext>
            </a:extLst>
          </p:cNvPr>
          <p:cNvSpPr/>
          <p:nvPr/>
        </p:nvSpPr>
        <p:spPr>
          <a:xfrm>
            <a:off x="10201131" y="4483178"/>
            <a:ext cx="271462" cy="369332"/>
          </a:xfrm>
          <a:prstGeom prst="flowChartMerg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435F2D-8980-D848-BCA3-D57B13BF30B1}"/>
              </a:ext>
            </a:extLst>
          </p:cNvPr>
          <p:cNvSpPr txBox="1"/>
          <p:nvPr/>
        </p:nvSpPr>
        <p:spPr>
          <a:xfrm>
            <a:off x="11345335" y="1521929"/>
            <a:ext cx="386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000" dirty="0"/>
              <a:t>ppb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9D3B3B2-2BCB-A845-AC04-7AADC67C8C5D}"/>
              </a:ext>
            </a:extLst>
          </p:cNvPr>
          <p:cNvCxnSpPr>
            <a:cxnSpLocks/>
          </p:cNvCxnSpPr>
          <p:nvPr/>
        </p:nvCxnSpPr>
        <p:spPr>
          <a:xfrm flipH="1" flipV="1">
            <a:off x="10125201" y="2260892"/>
            <a:ext cx="1025768" cy="1139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83242ED-36D6-134A-965A-81EA9BEAD045}"/>
              </a:ext>
            </a:extLst>
          </p:cNvPr>
          <p:cNvSpPr txBox="1"/>
          <p:nvPr/>
        </p:nvSpPr>
        <p:spPr>
          <a:xfrm>
            <a:off x="10193656" y="2035165"/>
            <a:ext cx="9573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W</a:t>
            </a:r>
            <a:r>
              <a:rPr lang="en-NL" sz="1000" dirty="0"/>
              <a:t>ind direction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4ED8E3-B53E-8B4D-A619-EAFE0CC40574}"/>
              </a:ext>
            </a:extLst>
          </p:cNvPr>
          <p:cNvSpPr txBox="1"/>
          <p:nvPr/>
        </p:nvSpPr>
        <p:spPr>
          <a:xfrm>
            <a:off x="8945380" y="3482935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Farmsum</a:t>
            </a:r>
            <a:endParaRPr lang="en-NL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BBE557-DC82-4B42-A98B-B28E312E84AF}"/>
              </a:ext>
            </a:extLst>
          </p:cNvPr>
          <p:cNvSpPr txBox="1"/>
          <p:nvPr/>
        </p:nvSpPr>
        <p:spPr>
          <a:xfrm>
            <a:off x="7440957" y="2040715"/>
            <a:ext cx="5341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/>
              <a:t>Delfzijl</a:t>
            </a:r>
            <a:endParaRPr lang="en-NL" sz="10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09C1A0C-379A-AD45-A3C3-7B3279F0E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3459" y="2786587"/>
            <a:ext cx="2621742" cy="242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5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205"/>
            <a:ext cx="10515600" cy="1325563"/>
          </a:xfrm>
        </p:spPr>
        <p:txBody>
          <a:bodyPr/>
          <a:lstStyle/>
          <a:p>
            <a:pPr algn="ctr"/>
            <a:r>
              <a:rPr lang="en-NL" dirty="0"/>
              <a:t>Current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F4733E-A23D-BA44-83A5-FB137BB5B3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6733" y="1670103"/>
                <a:ext cx="11338534" cy="435133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NL" dirty="0"/>
                  <a:t>Could these COS sources explain the spikes observed in Lutjewad?</a:t>
                </a:r>
              </a:p>
              <a:p>
                <a:pPr marL="0" indent="0" algn="ctr">
                  <a:buNone/>
                </a:pPr>
                <a:endParaRPr lang="en-NL" dirty="0"/>
              </a:p>
              <a:p>
                <a:pPr marL="0" indent="0" algn="ctr">
                  <a:buNone/>
                </a:pPr>
                <a:r>
                  <a:rPr lang="en-NL" dirty="0"/>
                  <a:t>Plan: introducing these emissions into models</a:t>
                </a:r>
                <a:br>
                  <a:rPr lang="en-NL" dirty="0"/>
                </a:br>
                <a:br>
                  <a:rPr lang="en-NL" dirty="0"/>
                </a:br>
                <a:r>
                  <a:rPr lang="en-NL" dirty="0">
                    <a:solidFill>
                      <a:schemeClr val="accent6">
                        <a:lumMod val="75000"/>
                      </a:schemeClr>
                    </a:solidFill>
                  </a:rPr>
                  <a:t>Footprint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𝑝𝑝𝑚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µ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𝑚𝑜𝑙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/(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* </a:t>
                </a:r>
                <a:r>
                  <a:rPr lang="en-US" b="0" dirty="0">
                    <a:solidFill>
                      <a:schemeClr val="accent2">
                        <a:lumMod val="75000"/>
                      </a:schemeClr>
                    </a:solidFill>
                  </a:rPr>
                  <a:t>Flux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𝑝𝑚𝑜𝑙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 = Spike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𝑝𝑝𝑡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b="0" dirty="0"/>
              </a:p>
              <a:p>
                <a:pPr marL="0" indent="0" algn="ctr">
                  <a:buNone/>
                </a:pPr>
                <a:endParaRPr lang="en-N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F4733E-A23D-BA44-83A5-FB137BB5B3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6733" y="1670103"/>
                <a:ext cx="11338534" cy="4351338"/>
              </a:xfrm>
              <a:blipFill>
                <a:blip r:embed="rId2"/>
                <a:stretch>
                  <a:fillRect t="-2326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magine 4">
            <a:extLst>
              <a:ext uri="{FF2B5EF4-FFF2-40B4-BE49-F238E27FC236}">
                <a16:creationId xmlns:a16="http://schemas.microsoft.com/office/drawing/2014/main" id="{A3FC098E-BA87-BB40-8E7F-7A25928CF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7" name="Immagine 3">
            <a:extLst>
              <a:ext uri="{FF2B5EF4-FFF2-40B4-BE49-F238E27FC236}">
                <a16:creationId xmlns:a16="http://schemas.microsoft.com/office/drawing/2014/main" id="{06E5FB81-5F79-344B-8343-0A3CC8CF4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EC45AF-5253-7643-A525-0A88AAD6C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9</a:t>
            </a:fld>
            <a:endParaRPr lang="en-NL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CBF3550-7D91-DB44-A1BD-1FADCF0CA359}"/>
              </a:ext>
            </a:extLst>
          </p:cNvPr>
          <p:cNvCxnSpPr>
            <a:cxnSpLocks/>
          </p:cNvCxnSpPr>
          <p:nvPr/>
        </p:nvCxnSpPr>
        <p:spPr>
          <a:xfrm>
            <a:off x="6096000" y="2102853"/>
            <a:ext cx="0" cy="6056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CC23236-8E79-C84B-895B-6DAD7F430105}"/>
              </a:ext>
            </a:extLst>
          </p:cNvPr>
          <p:cNvCxnSpPr>
            <a:cxnSpLocks/>
          </p:cNvCxnSpPr>
          <p:nvPr/>
        </p:nvCxnSpPr>
        <p:spPr>
          <a:xfrm>
            <a:off x="2961190" y="4211375"/>
            <a:ext cx="0" cy="6056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7C90583-65C2-3948-920D-A66EFAD0B528}"/>
              </a:ext>
            </a:extLst>
          </p:cNvPr>
          <p:cNvCxnSpPr>
            <a:cxnSpLocks/>
          </p:cNvCxnSpPr>
          <p:nvPr/>
        </p:nvCxnSpPr>
        <p:spPr>
          <a:xfrm>
            <a:off x="6096000" y="4211375"/>
            <a:ext cx="0" cy="6056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A681398-728E-304F-B581-9BD807AF8577}"/>
              </a:ext>
            </a:extLst>
          </p:cNvPr>
          <p:cNvSpPr txBox="1"/>
          <p:nvPr/>
        </p:nvSpPr>
        <p:spPr>
          <a:xfrm>
            <a:off x="2505712" y="4918333"/>
            <a:ext cx="910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800" dirty="0">
                <a:solidFill>
                  <a:schemeClr val="accent6">
                    <a:lumMod val="75000"/>
                  </a:schemeClr>
                </a:solidFill>
              </a:rPr>
              <a:t>STILT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418D4-4FCD-F641-8C24-8E748C665876}"/>
              </a:ext>
            </a:extLst>
          </p:cNvPr>
          <p:cNvSpPr txBox="1"/>
          <p:nvPr/>
        </p:nvSpPr>
        <p:spPr>
          <a:xfrm>
            <a:off x="4282439" y="4918333"/>
            <a:ext cx="42073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2800" dirty="0">
                <a:solidFill>
                  <a:schemeClr val="accent2">
                    <a:lumMod val="75000"/>
                  </a:schemeClr>
                </a:solidFill>
              </a:rPr>
              <a:t>Biospheric + Anthropogenic</a:t>
            </a:r>
            <a:br>
              <a:rPr lang="en-NL" sz="2800" dirty="0">
                <a:solidFill>
                  <a:schemeClr val="accent2">
                    <a:lumMod val="75000"/>
                  </a:schemeClr>
                </a:solidFill>
              </a:rPr>
            </a:br>
            <a:endParaRPr lang="en-NL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AF206E-2E46-2744-9287-5DFB137C7372}"/>
              </a:ext>
            </a:extLst>
          </p:cNvPr>
          <p:cNvSpPr txBox="1"/>
          <p:nvPr/>
        </p:nvSpPr>
        <p:spPr>
          <a:xfrm>
            <a:off x="4263250" y="5396120"/>
            <a:ext cx="1810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>
                <a:solidFill>
                  <a:schemeClr val="accent2">
                    <a:lumMod val="75000"/>
                  </a:schemeClr>
                </a:solidFill>
              </a:rPr>
              <a:t>(SiB4, Kooijmans)</a:t>
            </a:r>
            <a:endParaRPr lang="en-NL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73A176-B171-E64A-9B64-14D92D90128F}"/>
              </a:ext>
            </a:extLst>
          </p:cNvPr>
          <p:cNvSpPr/>
          <p:nvPr/>
        </p:nvSpPr>
        <p:spPr>
          <a:xfrm>
            <a:off x="6193714" y="5414175"/>
            <a:ext cx="2192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L" dirty="0">
                <a:solidFill>
                  <a:schemeClr val="accent2">
                    <a:lumMod val="75000"/>
                  </a:schemeClr>
                </a:solidFill>
              </a:rPr>
              <a:t>Zumkehr et al. (2018)</a:t>
            </a:r>
            <a:endParaRPr lang="en-NL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0E5F8E-8674-CE4C-A569-90BCB74BEF9D}"/>
              </a:ext>
            </a:extLst>
          </p:cNvPr>
          <p:cNvSpPr txBox="1"/>
          <p:nvPr/>
        </p:nvSpPr>
        <p:spPr>
          <a:xfrm>
            <a:off x="1920070" y="5414175"/>
            <a:ext cx="2082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>
                <a:solidFill>
                  <a:schemeClr val="accent6">
                    <a:lumMod val="75000"/>
                  </a:schemeClr>
                </a:solidFill>
              </a:rPr>
              <a:t>(ICOS carbon portal)</a:t>
            </a:r>
          </a:p>
        </p:txBody>
      </p:sp>
    </p:spTree>
    <p:extLst>
      <p:ext uri="{BB962C8B-B14F-4D97-AF65-F5344CB8AC3E}">
        <p14:creationId xmlns:p14="http://schemas.microsoft.com/office/powerpoint/2010/main" val="118495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205"/>
            <a:ext cx="10515600" cy="1325563"/>
          </a:xfrm>
        </p:spPr>
        <p:txBody>
          <a:bodyPr/>
          <a:lstStyle/>
          <a:p>
            <a:pPr algn="ctr"/>
            <a:r>
              <a:rPr lang="en-NL" dirty="0"/>
              <a:t>Current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F4733E-A23D-BA44-83A5-FB137BB5B3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6733" y="1294717"/>
                <a:ext cx="11338534" cy="435133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NL" dirty="0">
                    <a:solidFill>
                      <a:schemeClr val="accent6">
                        <a:lumMod val="75000"/>
                      </a:schemeClr>
                    </a:solidFill>
                  </a:rPr>
                  <a:t>Footprint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𝑝𝑝𝑚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µ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𝑚𝑜𝑙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/(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* </a:t>
                </a:r>
                <a:r>
                  <a:rPr lang="en-US" b="0" dirty="0">
                    <a:solidFill>
                      <a:schemeClr val="accent2">
                        <a:lumMod val="75000"/>
                      </a:schemeClr>
                    </a:solidFill>
                  </a:rPr>
                  <a:t>Flux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𝑝𝑚𝑜𝑙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 = Spike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𝑝𝑝𝑡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endParaRPr lang="en-US" b="0" dirty="0"/>
              </a:p>
              <a:p>
                <a:pPr marL="0" indent="0" algn="ctr">
                  <a:buNone/>
                </a:pPr>
                <a:endParaRPr lang="en-N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F4733E-A23D-BA44-83A5-FB137BB5B3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6733" y="1294717"/>
                <a:ext cx="11338534" cy="4351338"/>
              </a:xfrm>
              <a:blipFill>
                <a:blip r:embed="rId2"/>
                <a:stretch>
                  <a:fillRect t="-291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magine 4">
            <a:extLst>
              <a:ext uri="{FF2B5EF4-FFF2-40B4-BE49-F238E27FC236}">
                <a16:creationId xmlns:a16="http://schemas.microsoft.com/office/drawing/2014/main" id="{A3FC098E-BA87-BB40-8E7F-7A25928CF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7" name="Immagine 3">
            <a:extLst>
              <a:ext uri="{FF2B5EF4-FFF2-40B4-BE49-F238E27FC236}">
                <a16:creationId xmlns:a16="http://schemas.microsoft.com/office/drawing/2014/main" id="{06E5FB81-5F79-344B-8343-0A3CC8CF4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EC45AF-5253-7643-A525-0A88AAD6C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10</a:t>
            </a:fld>
            <a:endParaRPr lang="en-NL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6335FC-57E3-B947-99B5-4E4647F93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1779" y="3012026"/>
            <a:ext cx="3657351" cy="28876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9FCE7F-D26C-0541-ABB3-253BAE634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7555" y="1937417"/>
            <a:ext cx="3491864" cy="21492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4B92E1-7B41-584B-B300-A2C7DA9F9A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8897" y="4048495"/>
            <a:ext cx="3655216" cy="2307855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32F62B4-4199-5F4B-939A-5F16407CAFD6}"/>
              </a:ext>
            </a:extLst>
          </p:cNvPr>
          <p:cNvSpPr/>
          <p:nvPr/>
        </p:nvSpPr>
        <p:spPr>
          <a:xfrm>
            <a:off x="9442586" y="2222513"/>
            <a:ext cx="1190264" cy="17068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DBBFC47-3BD0-B846-8C97-591EFE9F5411}"/>
              </a:ext>
            </a:extLst>
          </p:cNvPr>
          <p:cNvSpPr/>
          <p:nvPr/>
        </p:nvSpPr>
        <p:spPr>
          <a:xfrm>
            <a:off x="10222286" y="4209641"/>
            <a:ext cx="970437" cy="12487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468E2-37F0-F44F-8013-62195604DB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911" y="2816729"/>
            <a:ext cx="3865868" cy="31844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D291BD-E7F6-7D4D-BE63-54B662030C34}"/>
              </a:ext>
            </a:extLst>
          </p:cNvPr>
          <p:cNvSpPr txBox="1"/>
          <p:nvPr/>
        </p:nvSpPr>
        <p:spPr>
          <a:xfrm>
            <a:off x="9872605" y="6400413"/>
            <a:ext cx="1278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200" dirty="0"/>
              <a:t>Kooijmans (2018)</a:t>
            </a:r>
          </a:p>
        </p:txBody>
      </p:sp>
    </p:spTree>
    <p:extLst>
      <p:ext uri="{BB962C8B-B14F-4D97-AF65-F5344CB8AC3E}">
        <p14:creationId xmlns:p14="http://schemas.microsoft.com/office/powerpoint/2010/main" val="3584355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205"/>
            <a:ext cx="10515600" cy="1325563"/>
          </a:xfrm>
        </p:spPr>
        <p:txBody>
          <a:bodyPr/>
          <a:lstStyle/>
          <a:p>
            <a:pPr algn="ctr"/>
            <a:r>
              <a:rPr lang="en-NL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733E-A23D-BA44-83A5-FB137BB5B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33" y="1572262"/>
            <a:ext cx="11338534" cy="4351338"/>
          </a:xfrm>
        </p:spPr>
        <p:txBody>
          <a:bodyPr>
            <a:normAutofit/>
          </a:bodyPr>
          <a:lstStyle/>
          <a:p>
            <a:pPr algn="ctr"/>
            <a:r>
              <a:rPr lang="en-NL" dirty="0"/>
              <a:t>Further investigation of modelled enhancements</a:t>
            </a:r>
          </a:p>
          <a:p>
            <a:pPr algn="ctr"/>
            <a:r>
              <a:rPr lang="en-NL" dirty="0"/>
              <a:t>Introduce emissions from “new sources” in F(COS)</a:t>
            </a:r>
          </a:p>
          <a:p>
            <a:pPr algn="ctr"/>
            <a:r>
              <a:rPr lang="en-NL" dirty="0"/>
              <a:t>Possibly, scale “new sources” on higher levels (e.g. Europe)</a:t>
            </a:r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</p:txBody>
      </p:sp>
      <p:pic>
        <p:nvPicPr>
          <p:cNvPr id="6" name="Immagine 4">
            <a:extLst>
              <a:ext uri="{FF2B5EF4-FFF2-40B4-BE49-F238E27FC236}">
                <a16:creationId xmlns:a16="http://schemas.microsoft.com/office/drawing/2014/main" id="{A3FC098E-BA87-BB40-8E7F-7A25928CF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7" name="Immagine 3">
            <a:extLst>
              <a:ext uri="{FF2B5EF4-FFF2-40B4-BE49-F238E27FC236}">
                <a16:creationId xmlns:a16="http://schemas.microsoft.com/office/drawing/2014/main" id="{06E5FB81-5F79-344B-8343-0A3CC8CF4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EC45AF-5253-7643-A525-0A88AAD6C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11</a:t>
            </a:fld>
            <a:endParaRPr lang="en-NL"/>
          </a:p>
        </p:txBody>
      </p:sp>
      <p:pic>
        <p:nvPicPr>
          <p:cNvPr id="19" name="Immagine 5">
            <a:extLst>
              <a:ext uri="{FF2B5EF4-FFF2-40B4-BE49-F238E27FC236}">
                <a16:creationId xmlns:a16="http://schemas.microsoft.com/office/drawing/2014/main" id="{3171D61C-44BE-C54D-AB20-7D703AC71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824" y="3190098"/>
            <a:ext cx="6294352" cy="353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50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45EC-046D-6D48-87C2-93BC32B6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205"/>
            <a:ext cx="10515600" cy="1325563"/>
          </a:xfrm>
        </p:spPr>
        <p:txBody>
          <a:bodyPr/>
          <a:lstStyle/>
          <a:p>
            <a:pPr algn="ctr"/>
            <a:r>
              <a:rPr lang="en-NL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4733E-A23D-BA44-83A5-FB137BB5B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33" y="1568768"/>
            <a:ext cx="1133853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L" dirty="0"/>
              <a:t>Questions?</a:t>
            </a:r>
          </a:p>
          <a:p>
            <a:pPr marL="0" indent="0" algn="ctr">
              <a:buNone/>
            </a:pPr>
            <a:endParaRPr lang="en-NL" dirty="0"/>
          </a:p>
          <a:p>
            <a:pPr marL="0" indent="0" algn="ctr">
              <a:buNone/>
            </a:pPr>
            <a:endParaRPr lang="en-NL" dirty="0"/>
          </a:p>
        </p:txBody>
      </p:sp>
      <p:pic>
        <p:nvPicPr>
          <p:cNvPr id="6" name="Immagine 4">
            <a:extLst>
              <a:ext uri="{FF2B5EF4-FFF2-40B4-BE49-F238E27FC236}">
                <a16:creationId xmlns:a16="http://schemas.microsoft.com/office/drawing/2014/main" id="{A3FC098E-BA87-BB40-8E7F-7A25928CF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201" y="-3723"/>
            <a:ext cx="2051534" cy="1139741"/>
          </a:xfrm>
          <a:prstGeom prst="rect">
            <a:avLst/>
          </a:prstGeom>
        </p:spPr>
      </p:pic>
      <p:pic>
        <p:nvPicPr>
          <p:cNvPr id="7" name="Immagine 3">
            <a:extLst>
              <a:ext uri="{FF2B5EF4-FFF2-40B4-BE49-F238E27FC236}">
                <a16:creationId xmlns:a16="http://schemas.microsoft.com/office/drawing/2014/main" id="{06E5FB81-5F79-344B-8343-0A3CC8CF4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5" y="-3723"/>
            <a:ext cx="1835515" cy="1237582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EC45AF-5253-7643-A525-0A88AAD6C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B808C-E981-7449-A3EA-61CA1A378E8A}" type="slidenum">
              <a:rPr lang="en-NL" smtClean="0"/>
              <a:t>12</a:t>
            </a:fld>
            <a:endParaRPr lang="en-NL"/>
          </a:p>
        </p:txBody>
      </p:sp>
      <p:pic>
        <p:nvPicPr>
          <p:cNvPr id="2050" name="Picture 2" descr="The Stigma of Lung Cancer - Cancer Health">
            <a:extLst>
              <a:ext uri="{FF2B5EF4-FFF2-40B4-BE49-F238E27FC236}">
                <a16:creationId xmlns:a16="http://schemas.microsoft.com/office/drawing/2014/main" id="{375D1DDC-F87B-CF4C-BEDE-94877D52A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22195"/>
            <a:ext cx="8991600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737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E8D89-A057-694B-A063-CFBEC74A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339"/>
            <a:ext cx="10515600" cy="1325563"/>
          </a:xfrm>
        </p:spPr>
        <p:txBody>
          <a:bodyPr/>
          <a:lstStyle/>
          <a:p>
            <a:pPr algn="ctr"/>
            <a:r>
              <a:rPr lang="en-NL" dirty="0"/>
              <a:t>Starting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920CA-7C03-8740-A827-9C0E1CAFE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811" y="1547702"/>
            <a:ext cx="4728410" cy="4351338"/>
          </a:xfrm>
        </p:spPr>
        <p:txBody>
          <a:bodyPr>
            <a:normAutofit fontScale="92500" lnSpcReduction="10000"/>
          </a:bodyPr>
          <a:lstStyle/>
          <a:p>
            <a:r>
              <a:rPr lang="en-NL" dirty="0"/>
              <a:t>In-situ mobile sampling: COS emissions at biodigesters and at (bio)gas- and coal-related industries</a:t>
            </a:r>
          </a:p>
          <a:p>
            <a:r>
              <a:rPr lang="en-NL" dirty="0"/>
              <a:t>Correlation with CO emissions</a:t>
            </a:r>
            <a:br>
              <a:rPr lang="en-NL" dirty="0"/>
            </a:br>
            <a:r>
              <a:rPr lang="en-NL" dirty="0"/>
              <a:t>(2-10 pptCOS/ppbCO)</a:t>
            </a:r>
          </a:p>
          <a:p>
            <a:r>
              <a:rPr lang="en-NL" dirty="0"/>
              <a:t>Occasional correlations with CH</a:t>
            </a:r>
            <a:r>
              <a:rPr lang="en-NL" baseline="-25000" dirty="0"/>
              <a:t>4</a:t>
            </a:r>
            <a:r>
              <a:rPr lang="en-NL" dirty="0"/>
              <a:t> and CO</a:t>
            </a:r>
            <a:r>
              <a:rPr lang="en-NL" baseline="-25000" dirty="0"/>
              <a:t>2</a:t>
            </a:r>
          </a:p>
          <a:p>
            <a:r>
              <a:rPr lang="en-NL" dirty="0"/>
              <a:t>Somewhat simlar to the emissions measured in Lutjewad…</a:t>
            </a:r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E7694C29-2887-2247-9E5E-BAA17B3DD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8415" y="-1308"/>
            <a:ext cx="2051534" cy="1139741"/>
          </a:xfrm>
          <a:prstGeom prst="rect">
            <a:avLst/>
          </a:prstGeom>
        </p:spPr>
      </p:pic>
      <p:pic>
        <p:nvPicPr>
          <p:cNvPr id="5" name="Immagine 3">
            <a:extLst>
              <a:ext uri="{FF2B5EF4-FFF2-40B4-BE49-F238E27FC236}">
                <a16:creationId xmlns:a16="http://schemas.microsoft.com/office/drawing/2014/main" id="{66FB2EF9-9306-954D-904A-FE518611A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5" y="16597"/>
            <a:ext cx="1835515" cy="12375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F84662-6C5F-E444-8FC3-0C4060D2F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516" y="1138433"/>
            <a:ext cx="6914147" cy="537952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505F3F-242E-3647-9823-F2A1FB255317}"/>
              </a:ext>
            </a:extLst>
          </p:cNvPr>
          <p:cNvSpPr/>
          <p:nvPr/>
        </p:nvSpPr>
        <p:spPr>
          <a:xfrm>
            <a:off x="11796954" y="6253252"/>
            <a:ext cx="266709" cy="264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4C9EB-4455-4941-BA59-24F95ADD3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2352-F37A-6F49-8B97-9C50CDA2160E}" type="slidenum">
              <a:rPr lang="en-NL" smtClean="0"/>
              <a:t>13</a:t>
            </a:fld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26734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7C8B03-E4FE-5D48-A50D-C6A776BB4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710" y="364646"/>
            <a:ext cx="10515600" cy="1325563"/>
          </a:xfrm>
        </p:spPr>
        <p:txBody>
          <a:bodyPr/>
          <a:lstStyle/>
          <a:p>
            <a:pPr algn="ctr"/>
            <a:r>
              <a:rPr lang="it-IT" dirty="0" err="1">
                <a:latin typeface="Garamond" panose="02020404030301010803" pitchFamily="18" charset="0"/>
              </a:rPr>
              <a:t>Results</a:t>
            </a:r>
            <a:r>
              <a:rPr lang="it-IT" dirty="0">
                <a:latin typeface="Garamond" panose="02020404030301010803" pitchFamily="18" charset="0"/>
              </a:rPr>
              <a:t> – </a:t>
            </a:r>
            <a:r>
              <a:rPr lang="it-IT" dirty="0" err="1">
                <a:latin typeface="Garamond" panose="02020404030301010803" pitchFamily="18" charset="0"/>
              </a:rPr>
              <a:t>ploughing</a:t>
            </a:r>
            <a:r>
              <a:rPr lang="it-IT" dirty="0">
                <a:latin typeface="Garamond" panose="02020404030301010803" pitchFamily="18" charset="0"/>
              </a:rPr>
              <a:t> in </a:t>
            </a:r>
            <a:r>
              <a:rPr lang="it-IT" dirty="0" err="1">
                <a:latin typeface="Garamond" panose="02020404030301010803" pitchFamily="18" charset="0"/>
              </a:rPr>
              <a:t>Lutjewad</a:t>
            </a:r>
            <a:r>
              <a:rPr lang="it-IT" dirty="0">
                <a:latin typeface="Garamond" panose="02020404030301010803" pitchFamily="18" charset="0"/>
              </a:rPr>
              <a:t> (4)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B3797B6-3297-964D-9209-0BF831583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8" y="132347"/>
            <a:ext cx="1835515" cy="123758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883F987-AF37-2843-8A88-D8CCD0058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3766" y="230187"/>
            <a:ext cx="2051534" cy="1139741"/>
          </a:xfrm>
          <a:prstGeom prst="rect">
            <a:avLst/>
          </a:prstGeom>
        </p:spPr>
      </p:pic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5ADF17A-033E-784B-AA8E-C2922B02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2359E80B-1CC2-624E-8CBD-6C8FB8249F39}" type="slidenum">
              <a:rPr lang="it-IT" smtClean="0"/>
              <a:t>14</a:t>
            </a:fld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CF13291-A048-754A-9D51-44FFFCA2A56A}"/>
              </a:ext>
            </a:extLst>
          </p:cNvPr>
          <p:cNvSpPr txBox="1"/>
          <p:nvPr/>
        </p:nvSpPr>
        <p:spPr>
          <a:xfrm>
            <a:off x="946429" y="1578128"/>
            <a:ext cx="413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Garamond" panose="02020404030301010803" pitchFamily="18" charset="0"/>
              </a:rPr>
              <a:t>Application of a backward trajectory model to retrieve potential sources (HYSPLIT)</a:t>
            </a: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06E72077-FBEB-D24D-A3CC-5AC2F85AFE41}"/>
              </a:ext>
            </a:extLst>
          </p:cNvPr>
          <p:cNvCxnSpPr>
            <a:cxnSpLocks/>
          </p:cNvCxnSpPr>
          <p:nvPr/>
        </p:nvCxnSpPr>
        <p:spPr>
          <a:xfrm flipH="1">
            <a:off x="2857225" y="2707030"/>
            <a:ext cx="2" cy="475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C287B4F-1CC6-764A-8B4A-AB1EBA96F2D7}"/>
              </a:ext>
            </a:extLst>
          </p:cNvPr>
          <p:cNvSpPr txBox="1"/>
          <p:nvPr/>
        </p:nvSpPr>
        <p:spPr>
          <a:xfrm>
            <a:off x="789825" y="3014216"/>
            <a:ext cx="413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Garamond" panose="02020404030301010803" pitchFamily="18" charset="0"/>
              </a:rPr>
              <a:t>Emissions seemed to be related to air transported from the </a:t>
            </a:r>
            <a:r>
              <a:rPr lang="en-GB" sz="2400" dirty="0" err="1">
                <a:latin typeface="Garamond" panose="02020404030301010803" pitchFamily="18" charset="0"/>
              </a:rPr>
              <a:t>Delfzijl</a:t>
            </a:r>
            <a:r>
              <a:rPr lang="en-GB" sz="2400" dirty="0">
                <a:latin typeface="Garamond" panose="02020404030301010803" pitchFamily="18" charset="0"/>
              </a:rPr>
              <a:t> area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362B806-5A4C-8542-B3B4-B2BF96F4A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3023" y="4359023"/>
            <a:ext cx="3095688" cy="2498977"/>
          </a:xfrm>
          <a:prstGeom prst="rect">
            <a:avLst/>
          </a:prstGeom>
        </p:spPr>
      </p:pic>
      <p:sp>
        <p:nvSpPr>
          <p:cNvPr id="6" name="Anello 5">
            <a:extLst>
              <a:ext uri="{FF2B5EF4-FFF2-40B4-BE49-F238E27FC236}">
                <a16:creationId xmlns:a16="http://schemas.microsoft.com/office/drawing/2014/main" id="{28BB2DB0-62AC-2F44-BA32-32D4F8BA41AE}"/>
              </a:ext>
            </a:extLst>
          </p:cNvPr>
          <p:cNvSpPr/>
          <p:nvPr/>
        </p:nvSpPr>
        <p:spPr>
          <a:xfrm>
            <a:off x="2637666" y="4468513"/>
            <a:ext cx="843090" cy="2279995"/>
          </a:xfrm>
          <a:prstGeom prst="donu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Anello 16">
            <a:extLst>
              <a:ext uri="{FF2B5EF4-FFF2-40B4-BE49-F238E27FC236}">
                <a16:creationId xmlns:a16="http://schemas.microsoft.com/office/drawing/2014/main" id="{C72470E4-3522-3048-8880-BBAF079F6387}"/>
              </a:ext>
            </a:extLst>
          </p:cNvPr>
          <p:cNvSpPr/>
          <p:nvPr/>
        </p:nvSpPr>
        <p:spPr>
          <a:xfrm>
            <a:off x="3057029" y="4486723"/>
            <a:ext cx="843090" cy="2279995"/>
          </a:xfrm>
          <a:prstGeom prst="donu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Anello 19">
            <a:extLst>
              <a:ext uri="{FF2B5EF4-FFF2-40B4-BE49-F238E27FC236}">
                <a16:creationId xmlns:a16="http://schemas.microsoft.com/office/drawing/2014/main" id="{40C0EC3C-2202-C849-83C0-91C6C0F14C86}"/>
              </a:ext>
            </a:extLst>
          </p:cNvPr>
          <p:cNvSpPr/>
          <p:nvPr/>
        </p:nvSpPr>
        <p:spPr>
          <a:xfrm>
            <a:off x="3945868" y="4486723"/>
            <a:ext cx="925939" cy="2279995"/>
          </a:xfrm>
          <a:prstGeom prst="donu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Anello 20">
            <a:extLst>
              <a:ext uri="{FF2B5EF4-FFF2-40B4-BE49-F238E27FC236}">
                <a16:creationId xmlns:a16="http://schemas.microsoft.com/office/drawing/2014/main" id="{45DC03EC-410C-9241-B0BC-EC7CAAEDE33F}"/>
              </a:ext>
            </a:extLst>
          </p:cNvPr>
          <p:cNvSpPr/>
          <p:nvPr/>
        </p:nvSpPr>
        <p:spPr>
          <a:xfrm>
            <a:off x="4223854" y="4486723"/>
            <a:ext cx="1061140" cy="2279995"/>
          </a:xfrm>
          <a:prstGeom prst="donu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F8054368-E871-A34D-8695-B79EE80419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244" y="1578128"/>
            <a:ext cx="5758376" cy="5167314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C79EC199-DC73-7A49-BCA1-67E27B51A0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2244" y="1617865"/>
            <a:ext cx="5802594" cy="522997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0372EAC8-64B9-9F47-8DE0-DD742709AC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5789" y="1564694"/>
            <a:ext cx="5860580" cy="5283141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2BD4AB44-A414-9C4A-8209-E058484386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4366" y="1612866"/>
            <a:ext cx="5939648" cy="5245134"/>
          </a:xfrm>
          <a:prstGeom prst="rect">
            <a:avLst/>
          </a:prstGeom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221FDFE-235C-1A43-932A-0B24E358E20E}"/>
              </a:ext>
            </a:extLst>
          </p:cNvPr>
          <p:cNvSpPr txBox="1"/>
          <p:nvPr/>
        </p:nvSpPr>
        <p:spPr>
          <a:xfrm>
            <a:off x="157161" y="4753722"/>
            <a:ext cx="21843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Garamond" panose="02020404030301010803" pitchFamily="18" charset="0"/>
              </a:rPr>
              <a:t>Explosions ESD-</a:t>
            </a:r>
            <a:r>
              <a:rPr lang="en-GB" sz="2400" dirty="0" err="1">
                <a:latin typeface="Garamond" panose="02020404030301010803" pitchFamily="18" charset="0"/>
              </a:rPr>
              <a:t>SiC</a:t>
            </a:r>
            <a:r>
              <a:rPr lang="en-GB" sz="2400" dirty="0">
                <a:latin typeface="Garamond" panose="02020404030301010803" pitchFamily="18" charset="0"/>
              </a:rPr>
              <a:t>: Feb 5</a:t>
            </a:r>
            <a:r>
              <a:rPr lang="en-GB" sz="2400" baseline="30000" dirty="0">
                <a:latin typeface="Garamond" panose="02020404030301010803" pitchFamily="18" charset="0"/>
              </a:rPr>
              <a:t>th</a:t>
            </a:r>
            <a:r>
              <a:rPr lang="en-GB" sz="2400" dirty="0">
                <a:latin typeface="Garamond" panose="02020404030301010803" pitchFamily="18" charset="0"/>
              </a:rPr>
              <a:t>, 6</a:t>
            </a:r>
            <a:r>
              <a:rPr lang="en-GB" sz="2400" baseline="30000" dirty="0">
                <a:latin typeface="Garamond" panose="02020404030301010803" pitchFamily="18" charset="0"/>
              </a:rPr>
              <a:t>th</a:t>
            </a:r>
            <a:r>
              <a:rPr lang="en-GB" sz="2400" dirty="0">
                <a:latin typeface="Garamond" panose="02020404030301010803" pitchFamily="18" charset="0"/>
              </a:rPr>
              <a:t>, 12</a:t>
            </a:r>
            <a:r>
              <a:rPr lang="en-GB" sz="2400" baseline="30000" dirty="0">
                <a:latin typeface="Garamond" panose="02020404030301010803" pitchFamily="18" charset="0"/>
              </a:rPr>
              <a:t>th</a:t>
            </a:r>
            <a:r>
              <a:rPr lang="en-GB" sz="2400" dirty="0">
                <a:latin typeface="Garamond" panose="02020404030301010803" pitchFamily="18" charset="0"/>
              </a:rPr>
              <a:t>, 13</a:t>
            </a:r>
            <a:r>
              <a:rPr lang="en-GB" sz="2400" baseline="30000" dirty="0">
                <a:latin typeface="Garamond" panose="02020404030301010803" pitchFamily="18" charset="0"/>
              </a:rPr>
              <a:t>th</a:t>
            </a:r>
            <a:r>
              <a:rPr lang="en-GB" sz="2400" dirty="0">
                <a:latin typeface="Garamond" panose="02020404030301010803" pitchFamily="18" charset="0"/>
              </a:rPr>
              <a:t>, 14</a:t>
            </a:r>
            <a:r>
              <a:rPr lang="en-GB" sz="2400" baseline="30000" dirty="0">
                <a:latin typeface="Garamond" panose="02020404030301010803" pitchFamily="18" charset="0"/>
              </a:rPr>
              <a:t>th</a:t>
            </a:r>
            <a:r>
              <a:rPr lang="en-GB" sz="2400" dirty="0">
                <a:latin typeface="Garamond" panose="02020404030301010803" pitchFamily="18" charset="0"/>
              </a:rPr>
              <a:t>, 16</a:t>
            </a:r>
            <a:r>
              <a:rPr lang="en-GB" sz="2400" baseline="30000" dirty="0">
                <a:latin typeface="Garamond" panose="02020404030301010803" pitchFamily="18" charset="0"/>
              </a:rPr>
              <a:t>th</a:t>
            </a:r>
            <a:r>
              <a:rPr lang="en-GB" sz="2400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33" name="Esplosione 2 32">
            <a:extLst>
              <a:ext uri="{FF2B5EF4-FFF2-40B4-BE49-F238E27FC236}">
                <a16:creationId xmlns:a16="http://schemas.microsoft.com/office/drawing/2014/main" id="{05506FBF-809F-784B-8733-C58667F75017}"/>
              </a:ext>
            </a:extLst>
          </p:cNvPr>
          <p:cNvSpPr/>
          <p:nvPr/>
        </p:nvSpPr>
        <p:spPr>
          <a:xfrm>
            <a:off x="2790234" y="6542095"/>
            <a:ext cx="133983" cy="168970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Esplosione 2 33">
            <a:extLst>
              <a:ext uri="{FF2B5EF4-FFF2-40B4-BE49-F238E27FC236}">
                <a16:creationId xmlns:a16="http://schemas.microsoft.com/office/drawing/2014/main" id="{9BC76107-81A2-AE46-9305-4013161B01D8}"/>
              </a:ext>
            </a:extLst>
          </p:cNvPr>
          <p:cNvSpPr/>
          <p:nvPr/>
        </p:nvSpPr>
        <p:spPr>
          <a:xfrm>
            <a:off x="2946838" y="6541476"/>
            <a:ext cx="133983" cy="168970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Esplosione 2 34">
            <a:extLst>
              <a:ext uri="{FF2B5EF4-FFF2-40B4-BE49-F238E27FC236}">
                <a16:creationId xmlns:a16="http://schemas.microsoft.com/office/drawing/2014/main" id="{89BFDF0F-7664-3646-8B61-7131CB522F83}"/>
              </a:ext>
            </a:extLst>
          </p:cNvPr>
          <p:cNvSpPr/>
          <p:nvPr/>
        </p:nvSpPr>
        <p:spPr>
          <a:xfrm>
            <a:off x="4013637" y="6539128"/>
            <a:ext cx="133983" cy="168970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Esplosione 2 35">
            <a:extLst>
              <a:ext uri="{FF2B5EF4-FFF2-40B4-BE49-F238E27FC236}">
                <a16:creationId xmlns:a16="http://schemas.microsoft.com/office/drawing/2014/main" id="{97D1C485-DD7A-534C-9525-4E6CA3954679}"/>
              </a:ext>
            </a:extLst>
          </p:cNvPr>
          <p:cNvSpPr/>
          <p:nvPr/>
        </p:nvSpPr>
        <p:spPr>
          <a:xfrm>
            <a:off x="4348921" y="6536780"/>
            <a:ext cx="133983" cy="168970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Esplosione 2 36">
            <a:extLst>
              <a:ext uri="{FF2B5EF4-FFF2-40B4-BE49-F238E27FC236}">
                <a16:creationId xmlns:a16="http://schemas.microsoft.com/office/drawing/2014/main" id="{8368C3EC-C97D-994E-954E-06DC47FC1B8F}"/>
              </a:ext>
            </a:extLst>
          </p:cNvPr>
          <p:cNvSpPr/>
          <p:nvPr/>
        </p:nvSpPr>
        <p:spPr>
          <a:xfrm>
            <a:off x="4686538" y="6550850"/>
            <a:ext cx="133983" cy="168970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Esplosione 2 39">
            <a:extLst>
              <a:ext uri="{FF2B5EF4-FFF2-40B4-BE49-F238E27FC236}">
                <a16:creationId xmlns:a16="http://schemas.microsoft.com/office/drawing/2014/main" id="{24676B04-409F-4249-BF81-048D53DBBFEF}"/>
              </a:ext>
            </a:extLst>
          </p:cNvPr>
          <p:cNvSpPr/>
          <p:nvPr/>
        </p:nvSpPr>
        <p:spPr>
          <a:xfrm>
            <a:off x="4180710" y="6536780"/>
            <a:ext cx="133983" cy="168970"/>
          </a:xfrm>
          <a:prstGeom prst="irregularSeal2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88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7" grpId="1" animBg="1"/>
      <p:bldP spid="20" grpId="0" animBg="1"/>
      <p:bldP spid="20" grpId="1" animBg="1"/>
      <p:bldP spid="20" grpId="2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AFBA75-C6EE-8645-BCD4-04E2B266E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47" y="1273206"/>
            <a:ext cx="6576508" cy="5500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CE8D89-A057-694B-A063-CFBEC74A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"/>
            <a:ext cx="10515600" cy="1189037"/>
          </a:xfrm>
        </p:spPr>
        <p:txBody>
          <a:bodyPr/>
          <a:lstStyle/>
          <a:p>
            <a:pPr algn="ctr"/>
            <a:r>
              <a:rPr lang="en-NL" dirty="0"/>
              <a:t>Progress – COS fluxes</a:t>
            </a:r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E7694C29-2887-2247-9E5E-BAA17B3DD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415" y="-1308"/>
            <a:ext cx="2051534" cy="1139741"/>
          </a:xfrm>
          <a:prstGeom prst="rect">
            <a:avLst/>
          </a:prstGeom>
        </p:spPr>
      </p:pic>
      <p:pic>
        <p:nvPicPr>
          <p:cNvPr id="5" name="Immagine 3">
            <a:extLst>
              <a:ext uri="{FF2B5EF4-FFF2-40B4-BE49-F238E27FC236}">
                <a16:creationId xmlns:a16="http://schemas.microsoft.com/office/drawing/2014/main" id="{66FB2EF9-9306-954D-904A-FE518611A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16597"/>
            <a:ext cx="1835515" cy="123758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4C9EB-4455-4941-BA59-24F95ADD3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42352-F37A-6F49-8B97-9C50CDA2160E}" type="slidenum">
              <a:rPr lang="en-NL" smtClean="0"/>
              <a:t>15</a:t>
            </a:fld>
            <a:endParaRPr lang="en-NL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3BAE087-3100-1E4C-BFD3-4606B5213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0205" y="2796602"/>
            <a:ext cx="5379744" cy="24538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NL" sz="2000" dirty="0"/>
              <a:t>STILT and SiB4 have been combined</a:t>
            </a:r>
          </a:p>
          <a:p>
            <a:pPr marL="0" indent="0" algn="ctr">
              <a:buNone/>
            </a:pPr>
            <a:r>
              <a:rPr lang="en-NL" sz="2000" dirty="0"/>
              <a:t>Max resolution: 0.5°x0.5° (after SiB4)</a:t>
            </a:r>
            <a:br>
              <a:rPr lang="en-NL" sz="2000" dirty="0"/>
            </a:br>
            <a:r>
              <a:rPr lang="en-NL" sz="2000" dirty="0"/>
              <a:t>Current resolution: 1.0°x1.0° (STILT parameters)</a:t>
            </a:r>
          </a:p>
          <a:p>
            <a:pPr marL="0" indent="0" algn="ctr">
              <a:buNone/>
            </a:pPr>
            <a:r>
              <a:rPr lang="en-NL" sz="2000" dirty="0"/>
              <a:t>A higher resolution might be available for SiB4</a:t>
            </a:r>
            <a:br>
              <a:rPr lang="en-NL" sz="2000" dirty="0"/>
            </a:br>
            <a:r>
              <a:rPr lang="en-NL" sz="2000" dirty="0"/>
              <a:t>(Auke van der Woude).</a:t>
            </a:r>
          </a:p>
          <a:p>
            <a:pPr marL="0" indent="0" algn="ctr">
              <a:buNone/>
            </a:pPr>
            <a:r>
              <a:rPr lang="en-NL" sz="2000" dirty="0"/>
              <a:t>No oceanic COS fluxes.</a:t>
            </a:r>
          </a:p>
          <a:p>
            <a:pPr marL="0" indent="0" algn="ctr">
              <a:buNone/>
            </a:pPr>
            <a:endParaRPr lang="en-NL" sz="2000" dirty="0"/>
          </a:p>
          <a:p>
            <a:pPr marL="0" indent="0" algn="ctr">
              <a:buNone/>
            </a:pPr>
            <a:endParaRPr lang="en-NL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A00BFF-1617-E841-97E3-2CA13CE6B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0451" y="1138433"/>
            <a:ext cx="1565475" cy="44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76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89F275F-DC79-734E-BEBE-F83C9E224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995" y="1251768"/>
            <a:ext cx="7100576" cy="56062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6437A5-20B0-0548-9F65-3313D2D5D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 dirty="0"/>
              <a:t>Anthropogenic + biospheric fluxes</a:t>
            </a:r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070DCCC9-E560-6744-999A-0109A0389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415" y="-1308"/>
            <a:ext cx="2051534" cy="1139741"/>
          </a:xfrm>
          <a:prstGeom prst="rect">
            <a:avLst/>
          </a:prstGeom>
        </p:spPr>
      </p:pic>
      <p:pic>
        <p:nvPicPr>
          <p:cNvPr id="5" name="Immagine 3">
            <a:extLst>
              <a:ext uri="{FF2B5EF4-FFF2-40B4-BE49-F238E27FC236}">
                <a16:creationId xmlns:a16="http://schemas.microsoft.com/office/drawing/2014/main" id="{C8AD9371-C73C-8F43-9B9C-0B758BDF8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16597"/>
            <a:ext cx="1835515" cy="1237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9BEEFB-9E8C-824D-AA43-73FD419C1937}"/>
              </a:ext>
            </a:extLst>
          </p:cNvPr>
          <p:cNvSpPr txBox="1"/>
          <p:nvPr/>
        </p:nvSpPr>
        <p:spPr>
          <a:xfrm>
            <a:off x="310277" y="2900722"/>
            <a:ext cx="47587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Anthropogenic fluxes are constant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Interpolation might have “moved” some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The anthropogenic emissions “cover” the biospheric ones.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L" dirty="0"/>
              <a:t>Where there are no anthropogenic emissions, biospheric uptake still takes place ("lighter yellow” areas – better with high screen brightness)</a:t>
            </a:r>
          </a:p>
        </p:txBody>
      </p:sp>
    </p:spTree>
    <p:extLst>
      <p:ext uri="{BB962C8B-B14F-4D97-AF65-F5344CB8AC3E}">
        <p14:creationId xmlns:p14="http://schemas.microsoft.com/office/powerpoint/2010/main" val="2133819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68C55AA-4DBA-D54D-87A6-BDE55269A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4456" y="1203697"/>
            <a:ext cx="6849744" cy="5654303"/>
          </a:xfrm>
        </p:spPr>
      </p:pic>
      <p:pic>
        <p:nvPicPr>
          <p:cNvPr id="4" name="Immagine 4">
            <a:extLst>
              <a:ext uri="{FF2B5EF4-FFF2-40B4-BE49-F238E27FC236}">
                <a16:creationId xmlns:a16="http://schemas.microsoft.com/office/drawing/2014/main" id="{070DCCC9-E560-6744-999A-0109A0389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415" y="-1308"/>
            <a:ext cx="2051534" cy="11397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6437A5-20B0-0548-9F65-3313D2D5D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L" dirty="0"/>
              <a:t>Enhancement related to highest peak</a:t>
            </a:r>
          </a:p>
        </p:txBody>
      </p:sp>
      <p:pic>
        <p:nvPicPr>
          <p:cNvPr id="5" name="Immagine 3">
            <a:extLst>
              <a:ext uri="{FF2B5EF4-FFF2-40B4-BE49-F238E27FC236}">
                <a16:creationId xmlns:a16="http://schemas.microsoft.com/office/drawing/2014/main" id="{C8AD9371-C73C-8F43-9B9C-0B758BDF8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5" y="16597"/>
            <a:ext cx="1835515" cy="12375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621D63-B92C-704E-AD82-BC4352D43A81}"/>
                  </a:ext>
                </a:extLst>
              </p:cNvPr>
              <p:cNvSpPr txBox="1"/>
              <p:nvPr/>
            </p:nvSpPr>
            <p:spPr>
              <a:xfrm>
                <a:off x="542895" y="2679788"/>
                <a:ext cx="3714478" cy="1498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NL" dirty="0"/>
                  <a:t>As footprint*flux</a:t>
                </a:r>
              </a:p>
              <a:p>
                <a:pPr algn="ctr"/>
                <a:endParaRPr lang="en-NL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𝑝𝑝𝑚</m:t>
                          </m:r>
                        </m:num>
                        <m:den>
                          <m:r>
                            <a:rPr lang="en-GB" i="1" dirty="0" err="1" smtClean="0">
                              <a:latin typeface="Cambria Math" panose="02040503050406030204" pitchFamily="18" charset="0"/>
                            </a:rPr>
                            <m:t>𝑚𝑖𝑐𝑟𝑜𝑚𝑜𝑙</m:t>
                          </m:r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/(</m:t>
                          </m:r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2∗</m:t>
                          </m:r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dirty="0" err="1" smtClean="0">
                              <a:latin typeface="Cambria Math" panose="02040503050406030204" pitchFamily="18" charset="0"/>
                            </a:rPr>
                            <m:t>𝑝𝑚𝑜𝑙</m:t>
                          </m:r>
                        </m:num>
                        <m:den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2∗</m:t>
                          </m:r>
                          <m:r>
                            <a:rPr lang="en-GB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𝑝𝑝𝑡</m:t>
                      </m:r>
                    </m:oMath>
                  </m:oMathPara>
                </a14:m>
                <a:endParaRPr lang="en-NL" dirty="0"/>
              </a:p>
              <a:p>
                <a:pPr algn="ctr"/>
                <a:endParaRPr lang="en-NL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A621D63-B92C-704E-AD82-BC4352D43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895" y="2679788"/>
                <a:ext cx="3714478" cy="1498424"/>
              </a:xfrm>
              <a:prstGeom prst="rect">
                <a:avLst/>
              </a:prstGeom>
              <a:blipFill>
                <a:blip r:embed="rId5"/>
                <a:stretch>
                  <a:fillRect t="-2542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7281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861</Words>
  <Application>Microsoft Macintosh PowerPoint</Application>
  <PresentationFormat>Widescreen</PresentationFormat>
  <Paragraphs>131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Garamond</vt:lpstr>
      <vt:lpstr>Office Theme</vt:lpstr>
      <vt:lpstr>Identification and quantification of sources and sinks of carbonyl sulfide</vt:lpstr>
      <vt:lpstr>Table of Contents</vt:lpstr>
      <vt:lpstr>Introduction – what is COS?</vt:lpstr>
      <vt:lpstr>Current knowledge</vt:lpstr>
      <vt:lpstr>Current knowledge</vt:lpstr>
      <vt:lpstr>Research questions</vt:lpstr>
      <vt:lpstr>Methodology</vt:lpstr>
      <vt:lpstr>Current results</vt:lpstr>
      <vt:lpstr>Current results</vt:lpstr>
      <vt:lpstr>Current results</vt:lpstr>
      <vt:lpstr>What’s next?</vt:lpstr>
      <vt:lpstr>Thank you!</vt:lpstr>
      <vt:lpstr>Starting Point</vt:lpstr>
      <vt:lpstr>Results – ploughing in Lutjewad (4)</vt:lpstr>
      <vt:lpstr>Progress – COS fluxes</vt:lpstr>
      <vt:lpstr>Anthropogenic + biospheric fluxes</vt:lpstr>
      <vt:lpstr>Enhancement related to highest peak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Alessandro Zanchetta</dc:creator>
  <cp:lastModifiedBy>Alessandro Zanchetta</cp:lastModifiedBy>
  <cp:revision>43</cp:revision>
  <dcterms:created xsi:type="dcterms:W3CDTF">2021-04-07T08:09:29Z</dcterms:created>
  <dcterms:modified xsi:type="dcterms:W3CDTF">2021-04-26T11:34:12Z</dcterms:modified>
</cp:coreProperties>
</file>